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7772400" cy="10058400"/>
  <p:notesSz cx="6858000" cy="9144000"/>
  <p:embeddedFontLst>
    <p:embeddedFont>
      <p:font typeface="Open Sans Bold" charset="1" panose="020B0806030504020204"/>
      <p:regular r:id="rId41"/>
    </p:embeddedFont>
    <p:embeddedFont>
      <p:font typeface="Montserrat Bold" charset="1" panose="00000800000000000000"/>
      <p:regular r:id="rId42"/>
    </p:embeddedFont>
    <p:embeddedFont>
      <p:font typeface="Montserrat Light Bold" charset="1" panose="00000800000000000000"/>
      <p:regular r:id="rId43"/>
    </p:embeddedFont>
    <p:embeddedFont>
      <p:font typeface="Montserrat Light Italics" charset="1" panose="00000400000000000000"/>
      <p:regular r:id="rId44"/>
    </p:embeddedFont>
    <p:embeddedFont>
      <p:font typeface="Open Sans" charset="1" panose="020B0606030504020204"/>
      <p:regular r:id="rId45"/>
    </p:embeddedFont>
    <p:embeddedFont>
      <p:font typeface="Open Sans Italics" charset="1" panose="020B0606030504020204"/>
      <p:regular r:id="rId46"/>
    </p:embeddedFont>
    <p:embeddedFont>
      <p:font typeface="Georgia Pro Bold" charset="1" panose="02040802050405020203"/>
      <p:regular r:id="rId47"/>
    </p:embeddedFont>
    <p:embeddedFont>
      <p:font typeface="Georgia Pro" charset="1" panose="02040502050405020303"/>
      <p:regular r:id="rId48"/>
    </p:embeddedFont>
    <p:embeddedFont>
      <p:font typeface="Georgia Pro Light" charset="1" panose="02040302050405020303"/>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8.png" Type="http://schemas.openxmlformats.org/officeDocument/2006/relationships/image"/><Relationship Id="rId4" Target="https://jcesom.marshall.edu/research/office-of-research-and-graduate-education/core-facilities/animal-resources/"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marshall.edu/safety/" TargetMode="External" Type="http://schemas.openxmlformats.org/officeDocument/2006/relationships/hyperlink"/><Relationship Id="rId3"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slide10.xml" Type="http://schemas.openxmlformats.org/officeDocument/2006/relationships/slide"/><Relationship Id="rId11" Target="slide11.xml" Type="http://schemas.openxmlformats.org/officeDocument/2006/relationships/slide"/><Relationship Id="rId12" Target="slide12.xml" Type="http://schemas.openxmlformats.org/officeDocument/2006/relationships/slide"/><Relationship Id="rId13" Target="slide13.xml" Type="http://schemas.openxmlformats.org/officeDocument/2006/relationships/slide"/><Relationship Id="rId14" Target="slide14.xml" Type="http://schemas.openxmlformats.org/officeDocument/2006/relationships/slide"/><Relationship Id="rId15" Target="slide15.xml" Type="http://schemas.openxmlformats.org/officeDocument/2006/relationships/slide"/><Relationship Id="rId16" Target="slide16.xml" Type="http://schemas.openxmlformats.org/officeDocument/2006/relationships/slide"/><Relationship Id="rId17" Target="slide17.xml" Type="http://schemas.openxmlformats.org/officeDocument/2006/relationships/slide"/><Relationship Id="rId18" Target="slide18.xml" Type="http://schemas.openxmlformats.org/officeDocument/2006/relationships/slide"/><Relationship Id="rId19" Target="slide19.xml" Type="http://schemas.openxmlformats.org/officeDocument/2006/relationships/slide"/><Relationship Id="rId2" Target="../media/image4.png" Type="http://schemas.openxmlformats.org/officeDocument/2006/relationships/image"/><Relationship Id="rId20" Target="slide20.xml" Type="http://schemas.openxmlformats.org/officeDocument/2006/relationships/slide"/><Relationship Id="rId21" Target="slide21.xml" Type="http://schemas.openxmlformats.org/officeDocument/2006/relationships/slide"/><Relationship Id="rId22" Target="slide22.xml" Type="http://schemas.openxmlformats.org/officeDocument/2006/relationships/slide"/><Relationship Id="rId23" Target="slide23.xml" Type="http://schemas.openxmlformats.org/officeDocument/2006/relationships/slide"/><Relationship Id="rId24" Target="slide24.xml" Type="http://schemas.openxmlformats.org/officeDocument/2006/relationships/slide"/><Relationship Id="rId25" Target="slide25.xml" Type="http://schemas.openxmlformats.org/officeDocument/2006/relationships/slide"/><Relationship Id="rId26" Target="slide26.xml" Type="http://schemas.openxmlformats.org/officeDocument/2006/relationships/slide"/><Relationship Id="rId27" Target="slide27.xml" Type="http://schemas.openxmlformats.org/officeDocument/2006/relationships/slide"/><Relationship Id="rId28" Target="slide28.xml" Type="http://schemas.openxmlformats.org/officeDocument/2006/relationships/slide"/><Relationship Id="rId29" Target="slide29.xml" Type="http://schemas.openxmlformats.org/officeDocument/2006/relationships/slide"/><Relationship Id="rId3" Target="slide3.xml" Type="http://schemas.openxmlformats.org/officeDocument/2006/relationships/slide"/><Relationship Id="rId30" Target="slide30.xml" Type="http://schemas.openxmlformats.org/officeDocument/2006/relationships/slide"/><Relationship Id="rId31" Target="slide31.xml" Type="http://schemas.openxmlformats.org/officeDocument/2006/relationships/slide"/><Relationship Id="rId32" Target="slide34.xml" Type="http://schemas.openxmlformats.org/officeDocument/2006/relationships/slide"/><Relationship Id="rId4" Target="slide4.xml" Type="http://schemas.openxmlformats.org/officeDocument/2006/relationships/slide"/><Relationship Id="rId5" Target="slide5.xml" Type="http://schemas.openxmlformats.org/officeDocument/2006/relationships/slide"/><Relationship Id="rId6" Target="slide6.xml" Type="http://schemas.openxmlformats.org/officeDocument/2006/relationships/slide"/><Relationship Id="rId7" Target="slide7.xml" Type="http://schemas.openxmlformats.org/officeDocument/2006/relationships/slide"/><Relationship Id="rId8" Target="slide8.xml" Type="http://schemas.openxmlformats.org/officeDocument/2006/relationships/slide"/><Relationship Id="rId9" Target="slide9.xml" Type="http://schemas.openxmlformats.org/officeDocument/2006/relationship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png" Type="http://schemas.openxmlformats.org/officeDocument/2006/relationships/image"/><Relationship Id="rId4" Target="../media/image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3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3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https://www.marshall.edu/tto/" TargetMode="External" Type="http://schemas.openxmlformats.org/officeDocument/2006/relationships/hyperlink"/><Relationship Id="rId4" Target="../media/image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https://www.marshall.edu/tto/" TargetMode="External" Type="http://schemas.openxmlformats.org/officeDocument/2006/relationships/hyperlink"/><Relationship Id="rId4" Target="../media/image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png" Type="http://schemas.openxmlformats.org/officeDocument/2006/relationships/image"/><Relationship Id="rId4" Target="../media/image40.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41.png" Type="http://schemas.openxmlformats.org/officeDocument/2006/relationships/image"/><Relationship Id="rId4" Target="../media/image4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png" Type="http://schemas.openxmlformats.org/officeDocument/2006/relationships/image"/><Relationship Id="rId4" Target="../media/image46.png" Type="http://schemas.openxmlformats.org/officeDocument/2006/relationships/image"/><Relationship Id="rId5" Target="../media/image4.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7.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46.png" Type="http://schemas.openxmlformats.org/officeDocument/2006/relationships/image"/><Relationship Id="rId7" Target="../media/image4.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png" Type="http://schemas.openxmlformats.org/officeDocument/2006/relationships/image"/><Relationship Id="rId3" Target="../media/image49.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4.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ailto:ciccarello@marshall.edu" TargetMode="External" Type="http://schemas.openxmlformats.org/officeDocument/2006/relationships/hyperlink"/><Relationship Id="rId4" Target="mailto:ciccarello@marshall.edu" TargetMode="External" Type="http://schemas.openxmlformats.org/officeDocument/2006/relationships/hyperlink"/><Relationship Id="rId5" Target="mailto:lisa.daniels@marshall.edu" TargetMode="External" Type="http://schemas.openxmlformats.org/officeDocument/2006/relationships/hyperlink"/></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ailto:wood@marshall.edu" TargetMode="External" Type="http://schemas.openxmlformats.org/officeDocument/2006/relationships/hyperlink"/><Relationship Id="rId4" Target="mailto:martinkr@marshall.edu" TargetMode="External" Type="http://schemas.openxmlformats.org/officeDocument/2006/relationships/hyperlink"/><Relationship Id="rId5" Target="mailto:starcher41@marshall.edu" TargetMode="External" Type="http://schemas.openxmlformats.org/officeDocument/2006/relationships/hyperlink"/><Relationship Id="rId6" Target="mailto:hunter161@marshall.edu"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marshall.edu/murc/find-funding/" TargetMode="External" Type="http://schemas.openxmlformats.org/officeDocument/2006/relationships/hyperlink"/><Relationship Id="rId3" Target="https://www.grantforward.com/support/" TargetMode="External" Type="http://schemas.openxmlformats.org/officeDocument/2006/relationships/hyperlink"/><Relationship Id="rId4" Target="https://www.marshall.edu/murc/niki-rowe-fortner/" TargetMode="External" Type="http://schemas.openxmlformats.org/officeDocument/2006/relationships/hyperlink"/><Relationship Id="rId5" Target="https://www.marshall.edu/murc/pre-award-services/" TargetMode="External" Type="http://schemas.openxmlformats.org/officeDocument/2006/relationships/hyperlink"/><Relationship Id="rId6" Target="mailto:murcpreaward@marshall.edu" TargetMode="External" Type="http://schemas.openxmlformats.org/officeDocument/2006/relationships/hyperlink"/><Relationship Id="rId7"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https://support.cayuse.com/hc/en-us/articles/115014381248-Browser-Support-for-the-Research-Suite" TargetMode="External" Type="http://schemas.openxmlformats.org/officeDocument/2006/relationships/hyperlink"/><Relationship Id="rId4" Target="../media/image5.png" Type="http://schemas.openxmlformats.org/officeDocument/2006/relationships/image"/><Relationship Id="rId5" Target="https://marshall.app.cayuse.com"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4.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A950"/>
        </a:solidFill>
      </p:bgPr>
    </p:bg>
    <p:spTree>
      <p:nvGrpSpPr>
        <p:cNvPr id="1" name=""/>
        <p:cNvGrpSpPr/>
        <p:nvPr/>
      </p:nvGrpSpPr>
      <p:grpSpPr>
        <a:xfrm>
          <a:off x="0" y="0"/>
          <a:ext cx="0" cy="0"/>
          <a:chOff x="0" y="0"/>
          <a:chExt cx="0" cy="0"/>
        </a:xfrm>
      </p:grpSpPr>
      <p:sp>
        <p:nvSpPr>
          <p:cNvPr name="AutoShape 2" id="2"/>
          <p:cNvSpPr/>
          <p:nvPr/>
        </p:nvSpPr>
        <p:spPr>
          <a:xfrm rot="0">
            <a:off x="0" y="7742541"/>
            <a:ext cx="8130558" cy="2315859"/>
          </a:xfrm>
          <a:prstGeom prst="rect">
            <a:avLst/>
          </a:prstGeom>
          <a:solidFill>
            <a:srgbClr val="EBEBEB"/>
          </a:solidFill>
        </p:spPr>
      </p:sp>
      <p:sp>
        <p:nvSpPr>
          <p:cNvPr name="TextBox 3" id="3"/>
          <p:cNvSpPr txBox="true"/>
          <p:nvPr/>
        </p:nvSpPr>
        <p:spPr>
          <a:xfrm rot="0">
            <a:off x="143036" y="3868790"/>
            <a:ext cx="7486328" cy="1072579"/>
          </a:xfrm>
          <a:prstGeom prst="rect">
            <a:avLst/>
          </a:prstGeom>
        </p:spPr>
        <p:txBody>
          <a:bodyPr anchor="t" rtlCol="false" tIns="0" lIns="0" bIns="0" rIns="0">
            <a:spAutoFit/>
          </a:bodyPr>
          <a:lstStyle/>
          <a:p>
            <a:pPr algn="l" marL="0" indent="0" lvl="0">
              <a:lnSpc>
                <a:spcPts val="4283"/>
              </a:lnSpc>
              <a:spcBef>
                <a:spcPct val="0"/>
              </a:spcBef>
            </a:pPr>
            <a:r>
              <a:rPr lang="en-US" b="true" sz="3294">
                <a:solidFill>
                  <a:srgbClr val="FFFFFF"/>
                </a:solidFill>
                <a:latin typeface="Open Sans Bold"/>
                <a:ea typeface="Open Sans Bold"/>
                <a:cs typeface="Open Sans Bold"/>
                <a:sym typeface="Open Sans Bold"/>
              </a:rPr>
              <a:t>Introduction and General Overview of Cayuse SP</a:t>
            </a:r>
          </a:p>
        </p:txBody>
      </p:sp>
      <p:sp>
        <p:nvSpPr>
          <p:cNvPr name="AutoShape 4" id="4"/>
          <p:cNvSpPr/>
          <p:nvPr/>
        </p:nvSpPr>
        <p:spPr>
          <a:xfrm rot="0">
            <a:off x="5465161" y="0"/>
            <a:ext cx="2307239" cy="2315859"/>
          </a:xfrm>
          <a:prstGeom prst="rect">
            <a:avLst/>
          </a:prstGeom>
          <a:solidFill>
            <a:srgbClr val="EBEBEB"/>
          </a:solidFill>
        </p:spPr>
      </p:sp>
      <p:sp>
        <p:nvSpPr>
          <p:cNvPr name="Freeform 5" id="5"/>
          <p:cNvSpPr/>
          <p:nvPr/>
        </p:nvSpPr>
        <p:spPr>
          <a:xfrm flipH="false" flipV="false" rot="0">
            <a:off x="6245991" y="555419"/>
            <a:ext cx="1277977" cy="1205022"/>
          </a:xfrm>
          <a:custGeom>
            <a:avLst/>
            <a:gdLst/>
            <a:ahLst/>
            <a:cxnLst/>
            <a:rect r="r" b="b" t="t" l="l"/>
            <a:pathLst>
              <a:path h="1205022" w="1277977">
                <a:moveTo>
                  <a:pt x="0" y="0"/>
                </a:moveTo>
                <a:lnTo>
                  <a:pt x="1277977" y="0"/>
                </a:lnTo>
                <a:lnTo>
                  <a:pt x="1277977" y="1205021"/>
                </a:lnTo>
                <a:lnTo>
                  <a:pt x="0" y="1205021"/>
                </a:lnTo>
                <a:lnTo>
                  <a:pt x="0" y="0"/>
                </a:lnTo>
                <a:close/>
              </a:path>
            </a:pathLst>
          </a:custGeom>
          <a:blipFill>
            <a:blip r:embed="rId2"/>
            <a:stretch>
              <a:fillRect l="0" t="0" r="0" b="0"/>
            </a:stretch>
          </a:blipFill>
        </p:spPr>
      </p:sp>
      <p:sp>
        <p:nvSpPr>
          <p:cNvPr name="Freeform 6" id="6"/>
          <p:cNvSpPr/>
          <p:nvPr/>
        </p:nvSpPr>
        <p:spPr>
          <a:xfrm flipH="false" flipV="false" rot="0">
            <a:off x="0" y="0"/>
            <a:ext cx="5997558" cy="2315859"/>
          </a:xfrm>
          <a:custGeom>
            <a:avLst/>
            <a:gdLst/>
            <a:ahLst/>
            <a:cxnLst/>
            <a:rect r="r" b="b" t="t" l="l"/>
            <a:pathLst>
              <a:path h="2315859" w="5997558">
                <a:moveTo>
                  <a:pt x="0" y="0"/>
                </a:moveTo>
                <a:lnTo>
                  <a:pt x="5997558" y="0"/>
                </a:lnTo>
                <a:lnTo>
                  <a:pt x="5997558" y="2315859"/>
                </a:lnTo>
                <a:lnTo>
                  <a:pt x="0" y="2315859"/>
                </a:lnTo>
                <a:lnTo>
                  <a:pt x="0" y="0"/>
                </a:lnTo>
                <a:close/>
              </a:path>
            </a:pathLst>
          </a:custGeom>
          <a:blipFill>
            <a:blip r:embed="rId3"/>
            <a:stretch>
              <a:fillRect l="0" t="-6888" r="0" b="-38786"/>
            </a:stretch>
          </a:blipFill>
        </p:spPr>
      </p:sp>
      <p:sp>
        <p:nvSpPr>
          <p:cNvPr name="Freeform 7" id="7"/>
          <p:cNvSpPr/>
          <p:nvPr/>
        </p:nvSpPr>
        <p:spPr>
          <a:xfrm flipH="false" flipV="false" rot="0">
            <a:off x="1758195" y="8357861"/>
            <a:ext cx="4256010" cy="766082"/>
          </a:xfrm>
          <a:custGeom>
            <a:avLst/>
            <a:gdLst/>
            <a:ahLst/>
            <a:cxnLst/>
            <a:rect r="r" b="b" t="t" l="l"/>
            <a:pathLst>
              <a:path h="766082" w="4256010">
                <a:moveTo>
                  <a:pt x="0" y="0"/>
                </a:moveTo>
                <a:lnTo>
                  <a:pt x="4256010" y="0"/>
                </a:lnTo>
                <a:lnTo>
                  <a:pt x="4256010" y="766081"/>
                </a:lnTo>
                <a:lnTo>
                  <a:pt x="0" y="766081"/>
                </a:lnTo>
                <a:lnTo>
                  <a:pt x="0" y="0"/>
                </a:lnTo>
                <a:close/>
              </a:path>
            </a:pathLst>
          </a:custGeom>
          <a:blipFill>
            <a:blip r:embed="rId4"/>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094553" y="2296690"/>
            <a:ext cx="2007009" cy="3116625"/>
          </a:xfrm>
          <a:custGeom>
            <a:avLst/>
            <a:gdLst/>
            <a:ahLst/>
            <a:cxnLst/>
            <a:rect r="r" b="b" t="t" l="l"/>
            <a:pathLst>
              <a:path h="3116625" w="2007009">
                <a:moveTo>
                  <a:pt x="0" y="0"/>
                </a:moveTo>
                <a:lnTo>
                  <a:pt x="2007010" y="0"/>
                </a:lnTo>
                <a:lnTo>
                  <a:pt x="2007010" y="3116625"/>
                </a:lnTo>
                <a:lnTo>
                  <a:pt x="0" y="3116625"/>
                </a:lnTo>
                <a:lnTo>
                  <a:pt x="0" y="0"/>
                </a:lnTo>
                <a:close/>
              </a:path>
            </a:pathLst>
          </a:custGeom>
          <a:blipFill>
            <a:blip r:embed="rId2"/>
            <a:stretch>
              <a:fillRect l="0" t="0" r="0" b="0"/>
            </a:stretch>
          </a:blipFill>
        </p:spPr>
      </p:sp>
      <p:sp>
        <p:nvSpPr>
          <p:cNvPr name="Freeform 3" id="3"/>
          <p:cNvSpPr/>
          <p:nvPr/>
        </p:nvSpPr>
        <p:spPr>
          <a:xfrm flipH="false" flipV="false" rot="0">
            <a:off x="1651230" y="3006554"/>
            <a:ext cx="282579" cy="320765"/>
          </a:xfrm>
          <a:custGeom>
            <a:avLst/>
            <a:gdLst/>
            <a:ahLst/>
            <a:cxnLst/>
            <a:rect r="r" b="b" t="t" l="l"/>
            <a:pathLst>
              <a:path h="320765" w="282579">
                <a:moveTo>
                  <a:pt x="0" y="0"/>
                </a:moveTo>
                <a:lnTo>
                  <a:pt x="282579" y="0"/>
                </a:lnTo>
                <a:lnTo>
                  <a:pt x="282579" y="320765"/>
                </a:lnTo>
                <a:lnTo>
                  <a:pt x="0" y="320765"/>
                </a:lnTo>
                <a:lnTo>
                  <a:pt x="0" y="0"/>
                </a:lnTo>
                <a:close/>
              </a:path>
            </a:pathLst>
          </a:custGeom>
          <a:blipFill>
            <a:blip r:embed="rId3"/>
            <a:stretch>
              <a:fillRect l="0" t="0" r="0" b="0"/>
            </a:stretch>
          </a:blipFill>
        </p:spPr>
      </p:sp>
      <p:sp>
        <p:nvSpPr>
          <p:cNvPr name="Freeform 4" id="4"/>
          <p:cNvSpPr/>
          <p:nvPr/>
        </p:nvSpPr>
        <p:spPr>
          <a:xfrm flipH="false" flipV="false" rot="0">
            <a:off x="2042666" y="3723120"/>
            <a:ext cx="220256" cy="263765"/>
          </a:xfrm>
          <a:custGeom>
            <a:avLst/>
            <a:gdLst/>
            <a:ahLst/>
            <a:cxnLst/>
            <a:rect r="r" b="b" t="t" l="l"/>
            <a:pathLst>
              <a:path h="263765" w="220256">
                <a:moveTo>
                  <a:pt x="0" y="0"/>
                </a:moveTo>
                <a:lnTo>
                  <a:pt x="220256" y="0"/>
                </a:lnTo>
                <a:lnTo>
                  <a:pt x="220256" y="263765"/>
                </a:lnTo>
                <a:lnTo>
                  <a:pt x="0" y="263765"/>
                </a:lnTo>
                <a:lnTo>
                  <a:pt x="0" y="0"/>
                </a:lnTo>
                <a:close/>
              </a:path>
            </a:pathLst>
          </a:custGeom>
          <a:blipFill>
            <a:blip r:embed="rId4"/>
            <a:stretch>
              <a:fillRect l="-35936" t="0" r="0" b="0"/>
            </a:stretch>
          </a:blipFill>
        </p:spPr>
      </p:sp>
      <p:sp>
        <p:nvSpPr>
          <p:cNvPr name="Freeform 5" id="5"/>
          <p:cNvSpPr/>
          <p:nvPr/>
        </p:nvSpPr>
        <p:spPr>
          <a:xfrm flipH="false" flipV="false" rot="0">
            <a:off x="1355268" y="4481245"/>
            <a:ext cx="295962" cy="294523"/>
          </a:xfrm>
          <a:custGeom>
            <a:avLst/>
            <a:gdLst/>
            <a:ahLst/>
            <a:cxnLst/>
            <a:rect r="r" b="b" t="t" l="l"/>
            <a:pathLst>
              <a:path h="294523" w="295962">
                <a:moveTo>
                  <a:pt x="0" y="0"/>
                </a:moveTo>
                <a:lnTo>
                  <a:pt x="295962" y="0"/>
                </a:lnTo>
                <a:lnTo>
                  <a:pt x="295962" y="294522"/>
                </a:lnTo>
                <a:lnTo>
                  <a:pt x="0" y="294522"/>
                </a:lnTo>
                <a:lnTo>
                  <a:pt x="0" y="0"/>
                </a:lnTo>
                <a:close/>
              </a:path>
            </a:pathLst>
          </a:custGeom>
          <a:blipFill>
            <a:blip r:embed="rId5"/>
            <a:stretch>
              <a:fillRect l="-29226" t="-14684" r="-32149" b="-33500"/>
            </a:stretch>
          </a:blipFill>
        </p:spPr>
      </p:sp>
      <p:sp>
        <p:nvSpPr>
          <p:cNvPr name="Freeform 6" id="6"/>
          <p:cNvSpPr/>
          <p:nvPr/>
        </p:nvSpPr>
        <p:spPr>
          <a:xfrm flipH="false" flipV="false" rot="0">
            <a:off x="1086669" y="6325765"/>
            <a:ext cx="5403119" cy="2965031"/>
          </a:xfrm>
          <a:custGeom>
            <a:avLst/>
            <a:gdLst/>
            <a:ahLst/>
            <a:cxnLst/>
            <a:rect r="r" b="b" t="t" l="l"/>
            <a:pathLst>
              <a:path h="2965031" w="5403119">
                <a:moveTo>
                  <a:pt x="0" y="0"/>
                </a:moveTo>
                <a:lnTo>
                  <a:pt x="5403119" y="0"/>
                </a:lnTo>
                <a:lnTo>
                  <a:pt x="5403119" y="2965030"/>
                </a:lnTo>
                <a:lnTo>
                  <a:pt x="0" y="2965030"/>
                </a:lnTo>
                <a:lnTo>
                  <a:pt x="0" y="0"/>
                </a:lnTo>
                <a:close/>
              </a:path>
            </a:pathLst>
          </a:custGeom>
          <a:blipFill>
            <a:blip r:embed="rId6"/>
            <a:stretch>
              <a:fillRect l="0" t="0" r="0" b="0"/>
            </a:stretch>
          </a:blipFill>
        </p:spPr>
      </p:sp>
      <p:sp>
        <p:nvSpPr>
          <p:cNvPr name="TextBox 7" id="7"/>
          <p:cNvSpPr txBox="true"/>
          <p:nvPr/>
        </p:nvSpPr>
        <p:spPr>
          <a:xfrm rot="0">
            <a:off x="452501" y="1296565"/>
            <a:ext cx="7069436" cy="638175"/>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The Menu on the left side of the proposal form shows all of the sections that must be completed for the proposal submission. The red circle represents the number of required items in each section. The number of required items may change during form completion based on how certain questions are answered. </a:t>
            </a:r>
          </a:p>
          <a:p>
            <a:pPr algn="l">
              <a:lnSpc>
                <a:spcPts val="1275"/>
              </a:lnSpc>
            </a:pPr>
            <a:r>
              <a:rPr lang="en-US" sz="1062">
                <a:solidFill>
                  <a:srgbClr val="191919"/>
                </a:solidFill>
                <a:latin typeface="Open Sans"/>
                <a:ea typeface="Open Sans"/>
                <a:cs typeface="Open Sans"/>
                <a:sym typeface="Open Sans"/>
              </a:rPr>
              <a:t>Each required question is designated with a red asterisk (</a:t>
            </a:r>
            <a:r>
              <a:rPr lang="en-US" sz="1062">
                <a:solidFill>
                  <a:srgbClr val="FA3A2F"/>
                </a:solidFill>
                <a:latin typeface="Open Sans"/>
                <a:ea typeface="Open Sans"/>
                <a:cs typeface="Open Sans"/>
                <a:sym typeface="Open Sans"/>
              </a:rPr>
              <a:t>*</a:t>
            </a:r>
            <a:r>
              <a:rPr lang="en-US" sz="1062">
                <a:solidFill>
                  <a:srgbClr val="191919"/>
                </a:solidFill>
                <a:latin typeface="Open Sans"/>
                <a:ea typeface="Open Sans"/>
                <a:cs typeface="Open Sans"/>
                <a:sym typeface="Open Sans"/>
              </a:rPr>
              <a:t>).</a:t>
            </a:r>
          </a:p>
        </p:txBody>
      </p:sp>
      <p:sp>
        <p:nvSpPr>
          <p:cNvPr name="TextBox 8" id="8"/>
          <p:cNvSpPr txBox="true"/>
          <p:nvPr/>
        </p:nvSpPr>
        <p:spPr>
          <a:xfrm rot="0">
            <a:off x="452501" y="2306215"/>
            <a:ext cx="4478636" cy="3228975"/>
          </a:xfrm>
          <a:prstGeom prst="rect">
            <a:avLst/>
          </a:prstGeom>
        </p:spPr>
        <p:txBody>
          <a:bodyPr anchor="t" rtlCol="false" tIns="0" lIns="0" bIns="0" rIns="0">
            <a:spAutoFit/>
          </a:bodyPr>
          <a:lstStyle/>
          <a:p>
            <a:pPr algn="l">
              <a:lnSpc>
                <a:spcPts val="1275"/>
              </a:lnSpc>
            </a:pPr>
            <a:r>
              <a:rPr lang="en-US" sz="1062" b="true">
                <a:solidFill>
                  <a:srgbClr val="191919"/>
                </a:solidFill>
                <a:latin typeface="Open Sans Bold"/>
                <a:ea typeface="Open Sans Bold"/>
                <a:cs typeface="Open Sans Bold"/>
                <a:sym typeface="Open Sans Bold"/>
              </a:rPr>
              <a:t>Understanding Form Icons: </a:t>
            </a:r>
          </a:p>
          <a:p>
            <a:pPr algn="l">
              <a:lnSpc>
                <a:spcPts val="1275"/>
              </a:lnSpc>
            </a:pPr>
          </a:p>
          <a:p>
            <a:pPr algn="l">
              <a:lnSpc>
                <a:spcPts val="1275"/>
              </a:lnSpc>
            </a:pPr>
            <a:r>
              <a:rPr lang="en-US" sz="1062">
                <a:solidFill>
                  <a:srgbClr val="191919"/>
                </a:solidFill>
                <a:latin typeface="Open Sans"/>
                <a:ea typeface="Open Sans"/>
                <a:cs typeface="Open Sans"/>
                <a:sym typeface="Open Sans"/>
              </a:rPr>
              <a:t>It is important to understand the three different form icons, as they can change for different reasons, as shown below.</a:t>
            </a:r>
          </a:p>
          <a:p>
            <a:pPr algn="l">
              <a:lnSpc>
                <a:spcPts val="1275"/>
              </a:lnSpc>
            </a:pPr>
          </a:p>
          <a:p>
            <a:pPr algn="l">
              <a:lnSpc>
                <a:spcPts val="1275"/>
              </a:lnSpc>
            </a:pPr>
            <a:r>
              <a:rPr lang="en-US" sz="1062" b="true">
                <a:solidFill>
                  <a:srgbClr val="191919"/>
                </a:solidFill>
                <a:latin typeface="Open Sans Bold"/>
                <a:ea typeface="Open Sans Bold"/>
                <a:cs typeface="Open Sans Bold"/>
                <a:sym typeface="Open Sans Bold"/>
              </a:rPr>
              <a:t>Green Checkmark</a:t>
            </a:r>
          </a:p>
          <a:p>
            <a:pPr algn="l" marL="229394" indent="-114697" lvl="1">
              <a:lnSpc>
                <a:spcPts val="1275"/>
              </a:lnSpc>
              <a:buFont typeface="Arial"/>
              <a:buChar char="•"/>
            </a:pPr>
            <a:r>
              <a:rPr lang="en-US" sz="1062">
                <a:solidFill>
                  <a:srgbClr val="191919"/>
                </a:solidFill>
                <a:latin typeface="Open Sans"/>
                <a:ea typeface="Open Sans"/>
                <a:cs typeface="Open Sans"/>
                <a:sym typeface="Open Sans"/>
              </a:rPr>
              <a:t>What this means: All required fields within that section are complete.</a:t>
            </a:r>
          </a:p>
          <a:p>
            <a:pPr algn="l" marL="229394" indent="-114697" lvl="1">
              <a:lnSpc>
                <a:spcPts val="1275"/>
              </a:lnSpc>
              <a:buFont typeface="Arial"/>
              <a:buChar char="•"/>
            </a:pPr>
            <a:r>
              <a:rPr lang="en-US" sz="1062">
                <a:solidFill>
                  <a:srgbClr val="191919"/>
                </a:solidFill>
                <a:latin typeface="Open Sans"/>
                <a:ea typeface="Open Sans"/>
                <a:cs typeface="Open Sans"/>
                <a:sym typeface="Open Sans"/>
              </a:rPr>
              <a:t>Action required: No further action is required.</a:t>
            </a:r>
          </a:p>
          <a:p>
            <a:pPr algn="l">
              <a:lnSpc>
                <a:spcPts val="1275"/>
              </a:lnSpc>
            </a:pPr>
            <a:r>
              <a:rPr lang="en-US" sz="1062" b="true">
                <a:solidFill>
                  <a:srgbClr val="191919"/>
                </a:solidFill>
                <a:latin typeface="Open Sans Bold"/>
                <a:ea typeface="Open Sans Bold"/>
                <a:cs typeface="Open Sans Bold"/>
                <a:sym typeface="Open Sans Bold"/>
              </a:rPr>
              <a:t>Red Exclamation Point </a:t>
            </a:r>
          </a:p>
          <a:p>
            <a:pPr algn="l" marL="229394" indent="-114697" lvl="1">
              <a:lnSpc>
                <a:spcPts val="1275"/>
              </a:lnSpc>
              <a:buFont typeface="Arial"/>
              <a:buChar char="•"/>
            </a:pPr>
            <a:r>
              <a:rPr lang="en-US" sz="1062">
                <a:solidFill>
                  <a:srgbClr val="191919"/>
                </a:solidFill>
                <a:latin typeface="Open Sans"/>
                <a:ea typeface="Open Sans"/>
                <a:cs typeface="Open Sans"/>
                <a:sym typeface="Open Sans"/>
              </a:rPr>
              <a:t>What this means: Either a change has been made to the content, or the original content has never been viewed. All required fields are populated.</a:t>
            </a:r>
          </a:p>
          <a:p>
            <a:pPr algn="l" marL="229394" indent="-114697" lvl="1">
              <a:lnSpc>
                <a:spcPts val="1275"/>
              </a:lnSpc>
              <a:buFont typeface="Arial"/>
              <a:buChar char="•"/>
            </a:pPr>
            <a:r>
              <a:rPr lang="en-US" sz="1062">
                <a:solidFill>
                  <a:srgbClr val="191919"/>
                </a:solidFill>
                <a:latin typeface="Open Sans"/>
                <a:ea typeface="Open Sans"/>
                <a:cs typeface="Open Sans"/>
                <a:sym typeface="Open Sans"/>
              </a:rPr>
              <a:t>Action required: Content needs to be viewed.</a:t>
            </a:r>
          </a:p>
          <a:p>
            <a:pPr algn="l">
              <a:lnSpc>
                <a:spcPts val="1275"/>
              </a:lnSpc>
            </a:pPr>
            <a:r>
              <a:rPr lang="en-US" sz="1062" b="true">
                <a:solidFill>
                  <a:srgbClr val="191919"/>
                </a:solidFill>
                <a:latin typeface="Open Sans Bold"/>
                <a:ea typeface="Open Sans Bold"/>
                <a:cs typeface="Open Sans Bold"/>
                <a:sym typeface="Open Sans Bold"/>
              </a:rPr>
              <a:t>Red Number</a:t>
            </a:r>
          </a:p>
          <a:p>
            <a:pPr algn="l" marL="229394" indent="-114697" lvl="1">
              <a:lnSpc>
                <a:spcPts val="1275"/>
              </a:lnSpc>
              <a:buFont typeface="Arial"/>
              <a:buChar char="•"/>
            </a:pPr>
            <a:r>
              <a:rPr lang="en-US" sz="1062">
                <a:solidFill>
                  <a:srgbClr val="191919"/>
                </a:solidFill>
                <a:latin typeface="Open Sans"/>
                <a:ea typeface="Open Sans"/>
                <a:cs typeface="Open Sans"/>
                <a:sym typeface="Open Sans"/>
              </a:rPr>
              <a:t>What this means: One or more of the required fields within a section are not populated.</a:t>
            </a:r>
          </a:p>
          <a:p>
            <a:pPr algn="l" marL="229394" indent="-114697" lvl="1">
              <a:lnSpc>
                <a:spcPts val="1275"/>
              </a:lnSpc>
              <a:buFont typeface="Arial"/>
              <a:buChar char="•"/>
            </a:pPr>
            <a:r>
              <a:rPr lang="en-US" sz="1062">
                <a:solidFill>
                  <a:srgbClr val="191919"/>
                </a:solidFill>
                <a:latin typeface="Open Sans"/>
                <a:ea typeface="Open Sans"/>
                <a:cs typeface="Open Sans"/>
                <a:sym typeface="Open Sans"/>
              </a:rPr>
              <a:t>Action required: Content needs to be populated in the empty field(s).</a:t>
            </a:r>
          </a:p>
          <a:p>
            <a:pPr algn="l">
              <a:lnSpc>
                <a:spcPts val="1275"/>
              </a:lnSpc>
            </a:pPr>
          </a:p>
        </p:txBody>
      </p:sp>
      <p:sp>
        <p:nvSpPr>
          <p:cNvPr name="Freeform 9" id="9"/>
          <p:cNvSpPr/>
          <p:nvPr/>
        </p:nvSpPr>
        <p:spPr>
          <a:xfrm flipH="false" flipV="false" rot="0">
            <a:off x="0" y="0"/>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7"/>
            <a:stretch>
              <a:fillRect l="0" t="-409371" r="0" b="-48675"/>
            </a:stretch>
          </a:blipFill>
        </p:spPr>
      </p:sp>
      <p:grpSp>
        <p:nvGrpSpPr>
          <p:cNvPr name="Group 10" id="10"/>
          <p:cNvGrpSpPr/>
          <p:nvPr/>
        </p:nvGrpSpPr>
        <p:grpSpPr>
          <a:xfrm rot="0">
            <a:off x="-10907" y="0"/>
            <a:ext cx="7772400" cy="928524"/>
            <a:chOff x="0" y="0"/>
            <a:chExt cx="2709333" cy="323668"/>
          </a:xfrm>
        </p:grpSpPr>
        <p:sp>
          <p:nvSpPr>
            <p:cNvPr name="Freeform 11" id="11"/>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12" id="12"/>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TextBox 13" id="13"/>
          <p:cNvSpPr txBox="true"/>
          <p:nvPr/>
        </p:nvSpPr>
        <p:spPr>
          <a:xfrm rot="0">
            <a:off x="329669" y="402749"/>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Additional Tabs on Dashboard</a:t>
            </a:r>
          </a:p>
        </p:txBody>
      </p:sp>
      <p:grpSp>
        <p:nvGrpSpPr>
          <p:cNvPr name="Group 14" id="14"/>
          <p:cNvGrpSpPr/>
          <p:nvPr/>
        </p:nvGrpSpPr>
        <p:grpSpPr>
          <a:xfrm rot="0">
            <a:off x="7243677" y="9498728"/>
            <a:ext cx="311008" cy="311008"/>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6" id="16"/>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7" id="17"/>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8</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07" y="0"/>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2"/>
            <a:stretch>
              <a:fillRect l="0" t="-409371" r="0" b="-48675"/>
            </a:stretch>
          </a:blipFill>
        </p:spPr>
      </p:sp>
      <p:grpSp>
        <p:nvGrpSpPr>
          <p:cNvPr name="Group 3" id="3"/>
          <p:cNvGrpSpPr/>
          <p:nvPr/>
        </p:nvGrpSpPr>
        <p:grpSpPr>
          <a:xfrm rot="0">
            <a:off x="0" y="0"/>
            <a:ext cx="7772400" cy="928524"/>
            <a:chOff x="0" y="0"/>
            <a:chExt cx="2709333" cy="323668"/>
          </a:xfrm>
        </p:grpSpPr>
        <p:sp>
          <p:nvSpPr>
            <p:cNvPr name="Freeform 4" id="4"/>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5" id="5"/>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Freeform 6" id="6"/>
          <p:cNvSpPr/>
          <p:nvPr/>
        </p:nvSpPr>
        <p:spPr>
          <a:xfrm flipH="false" flipV="false" rot="0">
            <a:off x="1994557" y="3069798"/>
            <a:ext cx="3447522" cy="2763215"/>
          </a:xfrm>
          <a:custGeom>
            <a:avLst/>
            <a:gdLst/>
            <a:ahLst/>
            <a:cxnLst/>
            <a:rect r="r" b="b" t="t" l="l"/>
            <a:pathLst>
              <a:path h="2763215" w="3447522">
                <a:moveTo>
                  <a:pt x="0" y="0"/>
                </a:moveTo>
                <a:lnTo>
                  <a:pt x="3447522" y="0"/>
                </a:lnTo>
                <a:lnTo>
                  <a:pt x="3447522" y="2763214"/>
                </a:lnTo>
                <a:lnTo>
                  <a:pt x="0" y="2763214"/>
                </a:lnTo>
                <a:lnTo>
                  <a:pt x="0" y="0"/>
                </a:lnTo>
                <a:close/>
              </a:path>
            </a:pathLst>
          </a:custGeom>
          <a:blipFill>
            <a:blip r:embed="rId3"/>
            <a:stretch>
              <a:fillRect l="0" t="0" r="0" b="0"/>
            </a:stretch>
          </a:blipFill>
        </p:spPr>
      </p:sp>
      <p:sp>
        <p:nvSpPr>
          <p:cNvPr name="TextBox 7" id="7"/>
          <p:cNvSpPr txBox="true"/>
          <p:nvPr/>
        </p:nvSpPr>
        <p:spPr>
          <a:xfrm rot="0">
            <a:off x="362389" y="1240864"/>
            <a:ext cx="7069436" cy="344487"/>
          </a:xfrm>
          <a:prstGeom prst="rect">
            <a:avLst/>
          </a:prstGeom>
        </p:spPr>
        <p:txBody>
          <a:bodyPr anchor="t" rtlCol="false" tIns="0" lIns="0" bIns="0" rIns="0">
            <a:spAutoFit/>
          </a:bodyPr>
          <a:lstStyle/>
          <a:p>
            <a:pPr algn="l">
              <a:lnSpc>
                <a:spcPts val="1487"/>
              </a:lnSpc>
              <a:spcBef>
                <a:spcPct val="0"/>
              </a:spcBef>
            </a:pPr>
            <a:r>
              <a:rPr lang="en-US" sz="1062">
                <a:solidFill>
                  <a:srgbClr val="191919"/>
                </a:solidFill>
                <a:latin typeface="Open Sans"/>
                <a:ea typeface="Open Sans"/>
                <a:cs typeface="Open Sans"/>
                <a:sym typeface="Open Sans"/>
              </a:rPr>
              <a:t>The General Information section of the Proposal Record contains fields related to broad areas of the proposal including the project start and end dates and the type of award mechanism, proposal type, and activity type.</a:t>
            </a:r>
          </a:p>
        </p:txBody>
      </p:sp>
      <p:sp>
        <p:nvSpPr>
          <p:cNvPr name="TextBox 8" id="8"/>
          <p:cNvSpPr txBox="true"/>
          <p:nvPr/>
        </p:nvSpPr>
        <p:spPr>
          <a:xfrm rot="0">
            <a:off x="351482" y="2012523"/>
            <a:ext cx="7069436" cy="638175"/>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1.</a:t>
            </a:r>
            <a:r>
              <a:rPr lang="en-US" sz="1062" b="true">
                <a:solidFill>
                  <a:srgbClr val="191919"/>
                </a:solidFill>
                <a:latin typeface="Open Sans Bold"/>
                <a:ea typeface="Open Sans Bold"/>
                <a:cs typeface="Open Sans Bold"/>
                <a:sym typeface="Open Sans Bold"/>
              </a:rPr>
              <a:t> PI’s Project Title:</a:t>
            </a:r>
            <a:r>
              <a:rPr lang="en-US" sz="1062">
                <a:solidFill>
                  <a:srgbClr val="191919"/>
                </a:solidFill>
                <a:latin typeface="Open Sans"/>
                <a:ea typeface="Open Sans"/>
                <a:cs typeface="Open Sans"/>
                <a:sym typeface="Open Sans"/>
              </a:rPr>
              <a:t> The title of the proposed project as reflected on the proposal being submitted to the Sponsor. </a:t>
            </a:r>
          </a:p>
          <a:p>
            <a:pPr algn="l">
              <a:lnSpc>
                <a:spcPts val="1275"/>
              </a:lnSpc>
            </a:pPr>
            <a:r>
              <a:rPr lang="en-US" sz="1062">
                <a:solidFill>
                  <a:srgbClr val="191919"/>
                </a:solidFill>
                <a:latin typeface="Open Sans"/>
                <a:ea typeface="Open Sans"/>
                <a:cs typeface="Open Sans"/>
                <a:sym typeface="Open Sans"/>
              </a:rPr>
              <a:t>2. </a:t>
            </a:r>
            <a:r>
              <a:rPr lang="en-US" sz="1062" b="true">
                <a:solidFill>
                  <a:srgbClr val="191919"/>
                </a:solidFill>
                <a:latin typeface="Open Sans Bold"/>
                <a:ea typeface="Open Sans Bold"/>
                <a:cs typeface="Open Sans Bold"/>
                <a:sym typeface="Open Sans Bold"/>
              </a:rPr>
              <a:t>Project Start and End Date:</a:t>
            </a:r>
            <a:r>
              <a:rPr lang="en-US" sz="1062">
                <a:solidFill>
                  <a:srgbClr val="191919"/>
                </a:solidFill>
                <a:latin typeface="Open Sans"/>
                <a:ea typeface="Open Sans"/>
                <a:cs typeface="Open Sans"/>
                <a:sym typeface="Open Sans"/>
              </a:rPr>
              <a:t>  The anticipated date the project will begin and end. </a:t>
            </a:r>
          </a:p>
          <a:p>
            <a:pPr algn="l">
              <a:lnSpc>
                <a:spcPts val="1275"/>
              </a:lnSpc>
            </a:pPr>
            <a:r>
              <a:rPr lang="en-US" sz="1062">
                <a:solidFill>
                  <a:srgbClr val="191919"/>
                </a:solidFill>
                <a:latin typeface="Open Sans"/>
                <a:ea typeface="Open Sans"/>
                <a:cs typeface="Open Sans"/>
                <a:sym typeface="Open Sans"/>
              </a:rPr>
              <a:t>3</a:t>
            </a:r>
            <a:r>
              <a:rPr lang="en-US" sz="1062">
                <a:solidFill>
                  <a:srgbClr val="191919"/>
                </a:solidFill>
                <a:latin typeface="Open Sans"/>
                <a:ea typeface="Open Sans"/>
                <a:cs typeface="Open Sans"/>
                <a:sym typeface="Open Sans"/>
              </a:rPr>
              <a:t>. </a:t>
            </a:r>
            <a:r>
              <a:rPr lang="en-US" sz="1062" b="true">
                <a:solidFill>
                  <a:srgbClr val="191919"/>
                </a:solidFill>
                <a:latin typeface="Open Sans Bold"/>
                <a:ea typeface="Open Sans Bold"/>
                <a:cs typeface="Open Sans Bold"/>
                <a:sym typeface="Open Sans Bold"/>
              </a:rPr>
              <a:t>Proposal Deadline</a:t>
            </a:r>
            <a:r>
              <a:rPr lang="en-US" sz="1062">
                <a:solidFill>
                  <a:srgbClr val="000000"/>
                </a:solidFill>
                <a:latin typeface="Open Sans"/>
                <a:ea typeface="Open Sans"/>
                <a:cs typeface="Open Sans"/>
                <a:sym typeface="Open Sans"/>
              </a:rPr>
              <a:t>: Deadline for proposal to be submitted to the sponsor.</a:t>
            </a:r>
          </a:p>
        </p:txBody>
      </p:sp>
      <p:sp>
        <p:nvSpPr>
          <p:cNvPr name="TextBox 9" id="9"/>
          <p:cNvSpPr txBox="true"/>
          <p:nvPr/>
        </p:nvSpPr>
        <p:spPr>
          <a:xfrm rot="0">
            <a:off x="340575" y="402749"/>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General Information Section</a:t>
            </a:r>
          </a:p>
        </p:txBody>
      </p:sp>
      <p:sp>
        <p:nvSpPr>
          <p:cNvPr name="TextBox 10" id="10"/>
          <p:cNvSpPr txBox="true"/>
          <p:nvPr/>
        </p:nvSpPr>
        <p:spPr>
          <a:xfrm rot="0">
            <a:off x="351251" y="1770298"/>
            <a:ext cx="1800093" cy="142875"/>
          </a:xfrm>
          <a:prstGeom prst="rect">
            <a:avLst/>
          </a:prstGeom>
        </p:spPr>
        <p:txBody>
          <a:bodyPr anchor="t" rtlCol="false" tIns="0" lIns="0" bIns="0" rIns="0">
            <a:spAutoFit/>
          </a:bodyPr>
          <a:lstStyle/>
          <a:p>
            <a:pPr algn="ctr">
              <a:lnSpc>
                <a:spcPts val="1271"/>
              </a:lnSpc>
              <a:spcBef>
                <a:spcPct val="0"/>
              </a:spcBef>
            </a:pPr>
            <a:r>
              <a:rPr lang="en-US" b="true" sz="1059">
                <a:solidFill>
                  <a:srgbClr val="000000"/>
                </a:solidFill>
                <a:latin typeface="Open Sans Bold"/>
                <a:ea typeface="Open Sans Bold"/>
                <a:cs typeface="Open Sans Bold"/>
                <a:sym typeface="Open Sans Bold"/>
              </a:rPr>
              <a:t>Basic Information Section: </a:t>
            </a:r>
          </a:p>
        </p:txBody>
      </p:sp>
      <p:sp>
        <p:nvSpPr>
          <p:cNvPr name="TextBox 11" id="11"/>
          <p:cNvSpPr txBox="true"/>
          <p:nvPr/>
        </p:nvSpPr>
        <p:spPr>
          <a:xfrm rot="0">
            <a:off x="362389" y="6222048"/>
            <a:ext cx="6495734" cy="706437"/>
          </a:xfrm>
          <a:prstGeom prst="rect">
            <a:avLst/>
          </a:prstGeom>
        </p:spPr>
        <p:txBody>
          <a:bodyPr anchor="t" rtlCol="false" tIns="0" lIns="0" bIns="0" rIns="0">
            <a:spAutoFit/>
          </a:bodyPr>
          <a:lstStyle/>
          <a:p>
            <a:pPr algn="l">
              <a:lnSpc>
                <a:spcPts val="1487"/>
              </a:lnSpc>
            </a:pPr>
            <a:r>
              <a:rPr lang="en-US" sz="1062" b="true">
                <a:solidFill>
                  <a:srgbClr val="191919"/>
                </a:solidFill>
                <a:latin typeface="Open Sans Bold"/>
                <a:ea typeface="Open Sans Bold"/>
                <a:cs typeface="Open Sans Bold"/>
                <a:sym typeface="Open Sans Bold"/>
              </a:rPr>
              <a:t>Sponsor Information Section:</a:t>
            </a:r>
          </a:p>
          <a:p>
            <a:pPr algn="l">
              <a:lnSpc>
                <a:spcPts val="1487"/>
              </a:lnSpc>
            </a:pPr>
          </a:p>
          <a:p>
            <a:pPr algn="l">
              <a:lnSpc>
                <a:spcPts val="1487"/>
              </a:lnSpc>
              <a:spcBef>
                <a:spcPct val="0"/>
              </a:spcBef>
            </a:pPr>
            <a:r>
              <a:rPr lang="en-US" sz="1062">
                <a:solidFill>
                  <a:srgbClr val="191919"/>
                </a:solidFill>
                <a:latin typeface="Open Sans"/>
                <a:ea typeface="Open Sans"/>
                <a:cs typeface="Open Sans"/>
                <a:sym typeface="Open Sans"/>
              </a:rPr>
              <a:t>The Sponsor section of the Proposal Record contains information about the Sponsor, including deadline dates, solicitation numbers, and sponsor guidelines.</a:t>
            </a:r>
          </a:p>
        </p:txBody>
      </p:sp>
      <p:sp>
        <p:nvSpPr>
          <p:cNvPr name="TextBox 12" id="12"/>
          <p:cNvSpPr txBox="true"/>
          <p:nvPr/>
        </p:nvSpPr>
        <p:spPr>
          <a:xfrm rot="0">
            <a:off x="362389" y="7023735"/>
            <a:ext cx="7147497" cy="2257425"/>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4.</a:t>
            </a:r>
            <a:r>
              <a:rPr lang="en-US" sz="1062" b="true">
                <a:solidFill>
                  <a:srgbClr val="191919"/>
                </a:solidFill>
                <a:latin typeface="Open Sans Bold"/>
                <a:ea typeface="Open Sans Bold"/>
                <a:cs typeface="Open Sans Bold"/>
                <a:sym typeface="Open Sans Bold"/>
              </a:rPr>
              <a:t> Funding Agency:</a:t>
            </a:r>
            <a:r>
              <a:rPr lang="en-US" sz="1062">
                <a:solidFill>
                  <a:srgbClr val="191919"/>
                </a:solidFill>
                <a:latin typeface="Open Sans"/>
                <a:ea typeface="Open Sans"/>
                <a:cs typeface="Open Sans"/>
                <a:sym typeface="Open Sans"/>
              </a:rPr>
              <a:t> This field is for the agency to which you are directly applying. </a:t>
            </a:r>
          </a:p>
          <a:p>
            <a:pPr algn="l">
              <a:lnSpc>
                <a:spcPts val="1275"/>
              </a:lnSpc>
            </a:pPr>
            <a:r>
              <a:rPr lang="en-US" sz="1062">
                <a:solidFill>
                  <a:srgbClr val="191919"/>
                </a:solidFill>
                <a:latin typeface="Open Sans"/>
                <a:ea typeface="Open Sans"/>
                <a:cs typeface="Open Sans"/>
                <a:sym typeface="Open Sans"/>
              </a:rPr>
              <a:t>5. </a:t>
            </a:r>
            <a:r>
              <a:rPr lang="en-US" sz="1062" b="true">
                <a:solidFill>
                  <a:srgbClr val="191919"/>
                </a:solidFill>
                <a:latin typeface="Open Sans Bold"/>
                <a:ea typeface="Open Sans Bold"/>
                <a:cs typeface="Open Sans Bold"/>
                <a:sym typeface="Open Sans Bold"/>
              </a:rPr>
              <a:t>Prime Sponsor/Applicant:</a:t>
            </a:r>
            <a:r>
              <a:rPr lang="en-US" sz="1062">
                <a:solidFill>
                  <a:srgbClr val="191919"/>
                </a:solidFill>
                <a:latin typeface="Open Sans"/>
                <a:ea typeface="Open Sans"/>
                <a:cs typeface="Open Sans"/>
                <a:sym typeface="Open Sans"/>
              </a:rPr>
              <a:t>  This field is to be used in the event of flow through of federal funds</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If the funder is not listed in the dropdown, please list the funder in the next text box on the form.</a:t>
            </a:r>
          </a:p>
          <a:p>
            <a:pPr algn="l">
              <a:lnSpc>
                <a:spcPts val="1275"/>
              </a:lnSpc>
            </a:pPr>
            <a:r>
              <a:rPr lang="en-US" sz="1062">
                <a:solidFill>
                  <a:srgbClr val="191919"/>
                </a:solidFill>
                <a:latin typeface="Open Sans"/>
                <a:ea typeface="Open Sans"/>
                <a:cs typeface="Open Sans"/>
                <a:sym typeface="Open Sans"/>
              </a:rPr>
              <a:t>6</a:t>
            </a:r>
            <a:r>
              <a:rPr lang="en-US" sz="1062">
                <a:solidFill>
                  <a:srgbClr val="191919"/>
                </a:solidFill>
                <a:latin typeface="Open Sans"/>
                <a:ea typeface="Open Sans"/>
                <a:cs typeface="Open Sans"/>
                <a:sym typeface="Open Sans"/>
              </a:rPr>
              <a:t>. </a:t>
            </a:r>
            <a:r>
              <a:rPr lang="en-US" sz="1062" b="true">
                <a:solidFill>
                  <a:srgbClr val="191919"/>
                </a:solidFill>
                <a:latin typeface="Open Sans Bold"/>
                <a:ea typeface="Open Sans Bold"/>
                <a:cs typeface="Open Sans Bold"/>
                <a:sym typeface="Open Sans Bold"/>
              </a:rPr>
              <a:t>Agency Program Title: </a:t>
            </a:r>
            <a:r>
              <a:rPr lang="en-US" sz="1062">
                <a:solidFill>
                  <a:srgbClr val="191919"/>
                </a:solidFill>
                <a:latin typeface="Open Sans"/>
                <a:ea typeface="Open Sans"/>
                <a:cs typeface="Open Sans"/>
                <a:sym typeface="Open Sans"/>
              </a:rPr>
              <a:t>HBCU-UP, if no program name is available, enter N/A</a:t>
            </a:r>
          </a:p>
          <a:p>
            <a:pPr algn="l">
              <a:lnSpc>
                <a:spcPts val="1275"/>
              </a:lnSpc>
            </a:pPr>
            <a:r>
              <a:rPr lang="en-US" sz="1062">
                <a:solidFill>
                  <a:srgbClr val="191919"/>
                </a:solidFill>
                <a:latin typeface="Open Sans"/>
                <a:ea typeface="Open Sans"/>
                <a:cs typeface="Open Sans"/>
                <a:sym typeface="Open Sans"/>
              </a:rPr>
              <a:t>7. </a:t>
            </a:r>
            <a:r>
              <a:rPr lang="en-US" sz="1062" b="true">
                <a:solidFill>
                  <a:srgbClr val="191919"/>
                </a:solidFill>
                <a:latin typeface="Open Sans Bold"/>
                <a:ea typeface="Open Sans Bold"/>
                <a:cs typeface="Open Sans Bold"/>
                <a:sym typeface="Open Sans Bold"/>
              </a:rPr>
              <a:t>Funding Opportunity Announcement Number:</a:t>
            </a:r>
            <a:r>
              <a:rPr lang="en-US" sz="1062">
                <a:solidFill>
                  <a:srgbClr val="191919"/>
                </a:solidFill>
                <a:latin typeface="Open Sans"/>
                <a:ea typeface="Open Sans"/>
                <a:cs typeface="Open Sans"/>
                <a:sym typeface="Open Sans"/>
              </a:rPr>
              <a:t> The information for this field can be found on the funding opportunity. If there is not a funding opportunity/sponsor application enter N/A. </a:t>
            </a:r>
          </a:p>
          <a:p>
            <a:pPr algn="l">
              <a:lnSpc>
                <a:spcPts val="1275"/>
              </a:lnSpc>
            </a:pPr>
            <a:r>
              <a:rPr lang="en-US" sz="1062">
                <a:solidFill>
                  <a:srgbClr val="191919"/>
                </a:solidFill>
                <a:latin typeface="Open Sans"/>
                <a:ea typeface="Open Sans"/>
                <a:cs typeface="Open Sans"/>
                <a:sym typeface="Open Sans"/>
              </a:rPr>
              <a:t>8. </a:t>
            </a:r>
            <a:r>
              <a:rPr lang="en-US" sz="1062" b="true">
                <a:solidFill>
                  <a:srgbClr val="191919"/>
                </a:solidFill>
                <a:latin typeface="Open Sans Bold"/>
                <a:ea typeface="Open Sans Bold"/>
                <a:cs typeface="Open Sans Bold"/>
                <a:sym typeface="Open Sans Bold"/>
              </a:rPr>
              <a:t>Funding Source: </a:t>
            </a:r>
            <a:r>
              <a:rPr lang="en-US" sz="1062">
                <a:solidFill>
                  <a:srgbClr val="191919"/>
                </a:solidFill>
                <a:latin typeface="Open Sans"/>
                <a:ea typeface="Open Sans"/>
                <a:cs typeface="Open Sans"/>
                <a:sym typeface="Open Sans"/>
              </a:rPr>
              <a:t>For this field select the option that applies. Federal, State, Private, Business, Institutional, or Unknown at this time. </a:t>
            </a:r>
          </a:p>
          <a:p>
            <a:pPr algn="l">
              <a:lnSpc>
                <a:spcPts val="1275"/>
              </a:lnSpc>
            </a:pPr>
            <a:r>
              <a:rPr lang="en-US" sz="1062">
                <a:solidFill>
                  <a:srgbClr val="191919"/>
                </a:solidFill>
                <a:latin typeface="Open Sans"/>
                <a:ea typeface="Open Sans"/>
                <a:cs typeface="Open Sans"/>
                <a:sym typeface="Open Sans"/>
              </a:rPr>
              <a:t>9. </a:t>
            </a:r>
            <a:r>
              <a:rPr lang="en-US" sz="1062" b="true">
                <a:solidFill>
                  <a:srgbClr val="191919"/>
                </a:solidFill>
                <a:latin typeface="Open Sans Bold"/>
                <a:ea typeface="Open Sans Bold"/>
                <a:cs typeface="Open Sans Bold"/>
                <a:sym typeface="Open Sans Bold"/>
              </a:rPr>
              <a:t>NSF Funded:</a:t>
            </a:r>
            <a:r>
              <a:rPr lang="en-US" sz="1062">
                <a:solidFill>
                  <a:srgbClr val="191919"/>
                </a:solidFill>
                <a:latin typeface="Open Sans"/>
                <a:ea typeface="Open Sans"/>
                <a:cs typeface="Open Sans"/>
                <a:sym typeface="Open Sans"/>
              </a:rPr>
              <a:t> Is this project funded by the National Science Foundation? </a:t>
            </a:r>
          </a:p>
          <a:p>
            <a:pPr algn="l">
              <a:lnSpc>
                <a:spcPts val="1275"/>
              </a:lnSpc>
            </a:pPr>
            <a:r>
              <a:rPr lang="en-US" sz="1062">
                <a:solidFill>
                  <a:srgbClr val="191919"/>
                </a:solidFill>
                <a:latin typeface="Open Sans"/>
                <a:ea typeface="Open Sans"/>
                <a:cs typeface="Open Sans"/>
                <a:sym typeface="Open Sans"/>
              </a:rPr>
              <a:t>10. </a:t>
            </a:r>
            <a:r>
              <a:rPr lang="en-US" sz="1062" b="true">
                <a:solidFill>
                  <a:srgbClr val="191919"/>
                </a:solidFill>
                <a:latin typeface="Open Sans Bold"/>
                <a:ea typeface="Open Sans Bold"/>
                <a:cs typeface="Open Sans Bold"/>
                <a:sym typeface="Open Sans Bold"/>
              </a:rPr>
              <a:t>PHS Funded:</a:t>
            </a:r>
            <a:r>
              <a:rPr lang="en-US" sz="1062">
                <a:solidFill>
                  <a:srgbClr val="191919"/>
                </a:solidFill>
                <a:latin typeface="Open Sans"/>
                <a:ea typeface="Open Sans"/>
                <a:cs typeface="Open Sans"/>
                <a:sym typeface="Open Sans"/>
              </a:rPr>
              <a:t> Is this project funded by the Public Health Service of the U.S. Department of Health and Human Services? </a:t>
            </a:r>
          </a:p>
          <a:p>
            <a:pPr algn="l">
              <a:lnSpc>
                <a:spcPts val="1275"/>
              </a:lnSpc>
            </a:pPr>
            <a:r>
              <a:rPr lang="en-US" sz="1062">
                <a:solidFill>
                  <a:srgbClr val="191919"/>
                </a:solidFill>
                <a:latin typeface="Open Sans"/>
                <a:ea typeface="Open Sans"/>
                <a:cs typeface="Open Sans"/>
                <a:sym typeface="Open Sans"/>
              </a:rPr>
              <a:t>11. </a:t>
            </a:r>
            <a:r>
              <a:rPr lang="en-US" sz="1062" b="true">
                <a:solidFill>
                  <a:srgbClr val="191919"/>
                </a:solidFill>
                <a:latin typeface="Open Sans Bold"/>
                <a:ea typeface="Open Sans Bold"/>
                <a:cs typeface="Open Sans Bold"/>
                <a:sym typeface="Open Sans Bold"/>
              </a:rPr>
              <a:t>Proposal Guidelines:</a:t>
            </a:r>
            <a:r>
              <a:rPr lang="en-US" sz="1062">
                <a:solidFill>
                  <a:srgbClr val="191919"/>
                </a:solidFill>
                <a:latin typeface="Open Sans"/>
                <a:ea typeface="Open Sans"/>
                <a:cs typeface="Open Sans"/>
                <a:sym typeface="Open Sans"/>
              </a:rPr>
              <a:t> Enter the link to the RFA/program guidelines here. </a:t>
            </a:r>
          </a:p>
          <a:p>
            <a:pPr algn="l">
              <a:lnSpc>
                <a:spcPts val="1275"/>
              </a:lnSpc>
            </a:pPr>
            <a:r>
              <a:rPr lang="en-US" sz="1062">
                <a:solidFill>
                  <a:srgbClr val="191919"/>
                </a:solidFill>
                <a:latin typeface="Open Sans"/>
                <a:ea typeface="Open Sans"/>
                <a:cs typeface="Open Sans"/>
                <a:sym typeface="Open Sans"/>
              </a:rPr>
              <a:t>12. </a:t>
            </a:r>
            <a:r>
              <a:rPr lang="en-US" sz="1062" b="true">
                <a:solidFill>
                  <a:srgbClr val="191919"/>
                </a:solidFill>
                <a:latin typeface="Open Sans Bold"/>
                <a:ea typeface="Open Sans Bold"/>
                <a:cs typeface="Open Sans Bold"/>
                <a:sym typeface="Open Sans Bold"/>
              </a:rPr>
              <a:t>Sponsor Contact:</a:t>
            </a:r>
            <a:r>
              <a:rPr lang="en-US" sz="1062">
                <a:solidFill>
                  <a:srgbClr val="191919"/>
                </a:solidFill>
                <a:latin typeface="Open Sans"/>
                <a:ea typeface="Open Sans"/>
                <a:cs typeface="Open Sans"/>
                <a:sym typeface="Open Sans"/>
              </a:rPr>
              <a:t> Only enter if known.</a:t>
            </a:r>
          </a:p>
          <a:p>
            <a:pPr algn="l">
              <a:lnSpc>
                <a:spcPts val="1275"/>
              </a:lnSpc>
            </a:pPr>
          </a:p>
        </p:txBody>
      </p:sp>
      <p:grpSp>
        <p:nvGrpSpPr>
          <p:cNvPr name="Group 13" id="13"/>
          <p:cNvGrpSpPr/>
          <p:nvPr/>
        </p:nvGrpSpPr>
        <p:grpSpPr>
          <a:xfrm rot="0">
            <a:off x="2985852" y="4605349"/>
            <a:ext cx="167337" cy="167337"/>
            <a:chOff x="0" y="0"/>
            <a:chExt cx="223116" cy="223116"/>
          </a:xfrm>
        </p:grpSpPr>
        <p:grpSp>
          <p:nvGrpSpPr>
            <p:cNvPr name="Group 14" id="14"/>
            <p:cNvGrpSpPr/>
            <p:nvPr/>
          </p:nvGrpSpPr>
          <p:grpSpPr>
            <a:xfrm rot="0">
              <a:off x="0" y="0"/>
              <a:ext cx="223116" cy="223116"/>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6" id="16"/>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17" id="17"/>
            <p:cNvSpPr txBox="true"/>
            <p:nvPr/>
          </p:nvSpPr>
          <p:spPr>
            <a:xfrm rot="0">
              <a:off x="62334" y="1715"/>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2</a:t>
              </a:r>
            </a:p>
          </p:txBody>
        </p:sp>
      </p:grpSp>
      <p:grpSp>
        <p:nvGrpSpPr>
          <p:cNvPr name="Group 18" id="18"/>
          <p:cNvGrpSpPr/>
          <p:nvPr/>
        </p:nvGrpSpPr>
        <p:grpSpPr>
          <a:xfrm rot="0">
            <a:off x="3069521" y="3824793"/>
            <a:ext cx="167337" cy="167337"/>
            <a:chOff x="0" y="0"/>
            <a:chExt cx="223116" cy="223116"/>
          </a:xfrm>
        </p:grpSpPr>
        <p:grpSp>
          <p:nvGrpSpPr>
            <p:cNvPr name="Group 19" id="19"/>
            <p:cNvGrpSpPr/>
            <p:nvPr/>
          </p:nvGrpSpPr>
          <p:grpSpPr>
            <a:xfrm rot="0">
              <a:off x="0" y="0"/>
              <a:ext cx="223116" cy="223116"/>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1" id="21"/>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22" id="22"/>
            <p:cNvSpPr txBox="true"/>
            <p:nvPr/>
          </p:nvSpPr>
          <p:spPr>
            <a:xfrm rot="0">
              <a:off x="62334" y="1715"/>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1</a:t>
              </a:r>
            </a:p>
          </p:txBody>
        </p:sp>
      </p:grpSp>
      <p:grpSp>
        <p:nvGrpSpPr>
          <p:cNvPr name="Group 23" id="23"/>
          <p:cNvGrpSpPr/>
          <p:nvPr/>
        </p:nvGrpSpPr>
        <p:grpSpPr>
          <a:xfrm rot="0">
            <a:off x="4731686" y="4605349"/>
            <a:ext cx="167337" cy="167337"/>
            <a:chOff x="0" y="0"/>
            <a:chExt cx="223116" cy="223116"/>
          </a:xfrm>
        </p:grpSpPr>
        <p:grpSp>
          <p:nvGrpSpPr>
            <p:cNvPr name="Group 24" id="24"/>
            <p:cNvGrpSpPr/>
            <p:nvPr/>
          </p:nvGrpSpPr>
          <p:grpSpPr>
            <a:xfrm rot="0">
              <a:off x="0" y="0"/>
              <a:ext cx="223116" cy="223116"/>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6" id="26"/>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27" id="27"/>
            <p:cNvSpPr txBox="true"/>
            <p:nvPr/>
          </p:nvSpPr>
          <p:spPr>
            <a:xfrm rot="0">
              <a:off x="62334" y="1715"/>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3</a:t>
              </a:r>
            </a:p>
          </p:txBody>
        </p:sp>
      </p:grpSp>
      <p:grpSp>
        <p:nvGrpSpPr>
          <p:cNvPr name="Group 28" id="28"/>
          <p:cNvGrpSpPr/>
          <p:nvPr/>
        </p:nvGrpSpPr>
        <p:grpSpPr>
          <a:xfrm rot="0">
            <a:off x="7243677" y="9498728"/>
            <a:ext cx="311008" cy="311008"/>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30" id="30"/>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31" id="31"/>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9</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1814" y="9498"/>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2"/>
            <a:stretch>
              <a:fillRect l="0" t="-409371" r="0" b="-48675"/>
            </a:stretch>
          </a:blipFill>
        </p:spPr>
      </p:sp>
      <p:grpSp>
        <p:nvGrpSpPr>
          <p:cNvPr name="Group 3" id="3"/>
          <p:cNvGrpSpPr/>
          <p:nvPr/>
        </p:nvGrpSpPr>
        <p:grpSpPr>
          <a:xfrm rot="0">
            <a:off x="10907" y="9498"/>
            <a:ext cx="7772400" cy="928524"/>
            <a:chOff x="0" y="0"/>
            <a:chExt cx="2709333" cy="323668"/>
          </a:xfrm>
        </p:grpSpPr>
        <p:sp>
          <p:nvSpPr>
            <p:cNvPr name="Freeform 4" id="4"/>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5" id="5"/>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grpSp>
        <p:nvGrpSpPr>
          <p:cNvPr name="Group 6" id="6"/>
          <p:cNvGrpSpPr/>
          <p:nvPr/>
        </p:nvGrpSpPr>
        <p:grpSpPr>
          <a:xfrm rot="0">
            <a:off x="2039636" y="1914533"/>
            <a:ext cx="3714943" cy="7761644"/>
            <a:chOff x="0" y="0"/>
            <a:chExt cx="4953257" cy="10348859"/>
          </a:xfrm>
        </p:grpSpPr>
        <p:sp>
          <p:nvSpPr>
            <p:cNvPr name="Freeform 7" id="7"/>
            <p:cNvSpPr/>
            <p:nvPr/>
          </p:nvSpPr>
          <p:spPr>
            <a:xfrm flipH="false" flipV="false" rot="0">
              <a:off x="111558" y="0"/>
              <a:ext cx="4841699" cy="8712053"/>
            </a:xfrm>
            <a:custGeom>
              <a:avLst/>
              <a:gdLst/>
              <a:ahLst/>
              <a:cxnLst/>
              <a:rect r="r" b="b" t="t" l="l"/>
              <a:pathLst>
                <a:path h="8712053" w="4841699">
                  <a:moveTo>
                    <a:pt x="0" y="0"/>
                  </a:moveTo>
                  <a:lnTo>
                    <a:pt x="4841699" y="0"/>
                  </a:lnTo>
                  <a:lnTo>
                    <a:pt x="4841699" y="8712053"/>
                  </a:lnTo>
                  <a:lnTo>
                    <a:pt x="0" y="8712053"/>
                  </a:lnTo>
                  <a:lnTo>
                    <a:pt x="0" y="0"/>
                  </a:lnTo>
                  <a:close/>
                </a:path>
              </a:pathLst>
            </a:custGeom>
            <a:blipFill>
              <a:blip r:embed="rId3"/>
              <a:stretch>
                <a:fillRect l="0" t="0" r="0" b="0"/>
              </a:stretch>
            </a:blipFill>
          </p:spPr>
        </p:sp>
        <p:sp>
          <p:nvSpPr>
            <p:cNvPr name="Freeform 8" id="8"/>
            <p:cNvSpPr/>
            <p:nvPr/>
          </p:nvSpPr>
          <p:spPr>
            <a:xfrm flipH="false" flipV="false" rot="0">
              <a:off x="266386" y="8712053"/>
              <a:ext cx="3730290" cy="1636806"/>
            </a:xfrm>
            <a:custGeom>
              <a:avLst/>
              <a:gdLst/>
              <a:ahLst/>
              <a:cxnLst/>
              <a:rect r="r" b="b" t="t" l="l"/>
              <a:pathLst>
                <a:path h="1636806" w="3730290">
                  <a:moveTo>
                    <a:pt x="0" y="0"/>
                  </a:moveTo>
                  <a:lnTo>
                    <a:pt x="3730290" y="0"/>
                  </a:lnTo>
                  <a:lnTo>
                    <a:pt x="3730290" y="1636806"/>
                  </a:lnTo>
                  <a:lnTo>
                    <a:pt x="0" y="1636806"/>
                  </a:lnTo>
                  <a:lnTo>
                    <a:pt x="0" y="0"/>
                  </a:lnTo>
                  <a:close/>
                </a:path>
              </a:pathLst>
            </a:custGeom>
            <a:blipFill>
              <a:blip r:embed="rId4"/>
              <a:stretch>
                <a:fillRect l="0" t="0" r="0" b="0"/>
              </a:stretch>
            </a:blipFill>
          </p:spPr>
        </p:sp>
        <p:grpSp>
          <p:nvGrpSpPr>
            <p:cNvPr name="Group 9" id="9"/>
            <p:cNvGrpSpPr/>
            <p:nvPr/>
          </p:nvGrpSpPr>
          <p:grpSpPr>
            <a:xfrm rot="0">
              <a:off x="0" y="1382389"/>
              <a:ext cx="223116" cy="223116"/>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1" id="11"/>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12" id="12"/>
            <p:cNvSpPr txBox="true"/>
            <p:nvPr/>
          </p:nvSpPr>
          <p:spPr>
            <a:xfrm rot="0">
              <a:off x="62334" y="1384105"/>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4</a:t>
              </a:r>
            </a:p>
          </p:txBody>
        </p:sp>
        <p:grpSp>
          <p:nvGrpSpPr>
            <p:cNvPr name="Group 13" id="13"/>
            <p:cNvGrpSpPr/>
            <p:nvPr/>
          </p:nvGrpSpPr>
          <p:grpSpPr>
            <a:xfrm rot="0">
              <a:off x="0" y="6367352"/>
              <a:ext cx="223116" cy="223116"/>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5" id="15"/>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16" id="16"/>
            <p:cNvSpPr txBox="true"/>
            <p:nvPr/>
          </p:nvSpPr>
          <p:spPr>
            <a:xfrm rot="0">
              <a:off x="62334" y="6369067"/>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9</a:t>
              </a:r>
            </a:p>
          </p:txBody>
        </p:sp>
        <p:grpSp>
          <p:nvGrpSpPr>
            <p:cNvPr name="Group 17" id="17"/>
            <p:cNvGrpSpPr/>
            <p:nvPr/>
          </p:nvGrpSpPr>
          <p:grpSpPr>
            <a:xfrm rot="0">
              <a:off x="0" y="4019156"/>
              <a:ext cx="223116" cy="223116"/>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9" id="19"/>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20" id="20"/>
            <p:cNvSpPr txBox="true"/>
            <p:nvPr/>
          </p:nvSpPr>
          <p:spPr>
            <a:xfrm rot="0">
              <a:off x="62334" y="4020871"/>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6</a:t>
              </a:r>
            </a:p>
          </p:txBody>
        </p:sp>
        <p:grpSp>
          <p:nvGrpSpPr>
            <p:cNvPr name="Group 21" id="21"/>
            <p:cNvGrpSpPr/>
            <p:nvPr/>
          </p:nvGrpSpPr>
          <p:grpSpPr>
            <a:xfrm rot="0">
              <a:off x="0" y="4818799"/>
              <a:ext cx="223116" cy="223116"/>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3" id="23"/>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24" id="24"/>
            <p:cNvSpPr txBox="true"/>
            <p:nvPr/>
          </p:nvSpPr>
          <p:spPr>
            <a:xfrm rot="0">
              <a:off x="62334" y="4820514"/>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7</a:t>
              </a:r>
            </a:p>
          </p:txBody>
        </p:sp>
        <p:grpSp>
          <p:nvGrpSpPr>
            <p:cNvPr name="Group 25" id="25"/>
            <p:cNvGrpSpPr/>
            <p:nvPr/>
          </p:nvGrpSpPr>
          <p:grpSpPr>
            <a:xfrm rot="0">
              <a:off x="0" y="5880115"/>
              <a:ext cx="223116" cy="223116"/>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7" id="27"/>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28" id="28"/>
            <p:cNvSpPr txBox="true"/>
            <p:nvPr/>
          </p:nvSpPr>
          <p:spPr>
            <a:xfrm rot="0">
              <a:off x="62334" y="5881831"/>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8</a:t>
              </a:r>
            </a:p>
          </p:txBody>
        </p:sp>
        <p:grpSp>
          <p:nvGrpSpPr>
            <p:cNvPr name="Group 29" id="29"/>
            <p:cNvGrpSpPr/>
            <p:nvPr/>
          </p:nvGrpSpPr>
          <p:grpSpPr>
            <a:xfrm rot="0">
              <a:off x="0" y="2440218"/>
              <a:ext cx="223116" cy="223116"/>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31" id="31"/>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32" id="32"/>
            <p:cNvSpPr txBox="true"/>
            <p:nvPr/>
          </p:nvSpPr>
          <p:spPr>
            <a:xfrm rot="0">
              <a:off x="62334" y="2441933"/>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5</a:t>
              </a:r>
            </a:p>
          </p:txBody>
        </p:sp>
        <p:grpSp>
          <p:nvGrpSpPr>
            <p:cNvPr name="Group 33" id="33"/>
            <p:cNvGrpSpPr/>
            <p:nvPr/>
          </p:nvGrpSpPr>
          <p:grpSpPr>
            <a:xfrm rot="0">
              <a:off x="0" y="7643806"/>
              <a:ext cx="223116" cy="223116"/>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35" id="35"/>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36" id="36"/>
            <p:cNvSpPr txBox="true"/>
            <p:nvPr/>
          </p:nvSpPr>
          <p:spPr>
            <a:xfrm rot="0">
              <a:off x="31167" y="7657987"/>
              <a:ext cx="160782"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10</a:t>
              </a:r>
            </a:p>
          </p:txBody>
        </p:sp>
        <p:grpSp>
          <p:nvGrpSpPr>
            <p:cNvPr name="Group 37" id="37"/>
            <p:cNvGrpSpPr/>
            <p:nvPr/>
          </p:nvGrpSpPr>
          <p:grpSpPr>
            <a:xfrm rot="0">
              <a:off x="31167" y="8764748"/>
              <a:ext cx="223116" cy="223116"/>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39" id="39"/>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40" id="40"/>
            <p:cNvSpPr txBox="true"/>
            <p:nvPr/>
          </p:nvSpPr>
          <p:spPr>
            <a:xfrm rot="0">
              <a:off x="62334" y="8778928"/>
              <a:ext cx="160782"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11</a:t>
              </a:r>
            </a:p>
          </p:txBody>
        </p:sp>
        <p:grpSp>
          <p:nvGrpSpPr>
            <p:cNvPr name="Group 41" id="41"/>
            <p:cNvGrpSpPr/>
            <p:nvPr/>
          </p:nvGrpSpPr>
          <p:grpSpPr>
            <a:xfrm rot="0">
              <a:off x="31167" y="9559364"/>
              <a:ext cx="223116" cy="223116"/>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43" id="43"/>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44" id="44"/>
            <p:cNvSpPr txBox="true"/>
            <p:nvPr/>
          </p:nvSpPr>
          <p:spPr>
            <a:xfrm rot="0">
              <a:off x="62334" y="9573545"/>
              <a:ext cx="160782"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12</a:t>
              </a:r>
            </a:p>
          </p:txBody>
        </p:sp>
      </p:grpSp>
      <p:sp>
        <p:nvSpPr>
          <p:cNvPr name="TextBox 45" id="45"/>
          <p:cNvSpPr txBox="true"/>
          <p:nvPr/>
        </p:nvSpPr>
        <p:spPr>
          <a:xfrm rot="0">
            <a:off x="351482" y="412248"/>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General Information Section</a:t>
            </a:r>
          </a:p>
        </p:txBody>
      </p:sp>
      <p:sp>
        <p:nvSpPr>
          <p:cNvPr name="TextBox 46" id="46"/>
          <p:cNvSpPr txBox="true"/>
          <p:nvPr/>
        </p:nvSpPr>
        <p:spPr>
          <a:xfrm rot="0">
            <a:off x="302038" y="1165736"/>
            <a:ext cx="1898518" cy="142875"/>
          </a:xfrm>
          <a:prstGeom prst="rect">
            <a:avLst/>
          </a:prstGeom>
        </p:spPr>
        <p:txBody>
          <a:bodyPr anchor="t" rtlCol="false" tIns="0" lIns="0" bIns="0" rIns="0">
            <a:spAutoFit/>
          </a:bodyPr>
          <a:lstStyle/>
          <a:p>
            <a:pPr algn="ctr">
              <a:lnSpc>
                <a:spcPts val="1271"/>
              </a:lnSpc>
              <a:spcBef>
                <a:spcPct val="0"/>
              </a:spcBef>
            </a:pPr>
            <a:r>
              <a:rPr lang="en-US" b="true" sz="1059">
                <a:solidFill>
                  <a:srgbClr val="000000"/>
                </a:solidFill>
                <a:latin typeface="Open Sans Bold"/>
                <a:ea typeface="Open Sans Bold"/>
                <a:cs typeface="Open Sans Bold"/>
                <a:sym typeface="Open Sans Bold"/>
              </a:rPr>
              <a:t>Snapshot of Sponsor Screen:</a:t>
            </a:r>
          </a:p>
        </p:txBody>
      </p:sp>
      <p:grpSp>
        <p:nvGrpSpPr>
          <p:cNvPr name="Group 47" id="47"/>
          <p:cNvGrpSpPr/>
          <p:nvPr/>
        </p:nvGrpSpPr>
        <p:grpSpPr>
          <a:xfrm rot="0">
            <a:off x="7243677" y="9498728"/>
            <a:ext cx="311008" cy="311008"/>
            <a:chOff x="0" y="0"/>
            <a:chExt cx="812800" cy="812800"/>
          </a:xfrm>
        </p:grpSpPr>
        <p:sp>
          <p:nvSpPr>
            <p:cNvPr name="Freeform 48" id="4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49" id="49"/>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50" id="50"/>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10</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9338" y="1306285"/>
            <a:ext cx="2467240" cy="142875"/>
          </a:xfrm>
          <a:prstGeom prst="rect">
            <a:avLst/>
          </a:prstGeom>
        </p:spPr>
        <p:txBody>
          <a:bodyPr anchor="t" rtlCol="false" tIns="0" lIns="0" bIns="0" rIns="0">
            <a:spAutoFit/>
          </a:bodyPr>
          <a:lstStyle/>
          <a:p>
            <a:pPr algn="ctr">
              <a:lnSpc>
                <a:spcPts val="1271"/>
              </a:lnSpc>
              <a:spcBef>
                <a:spcPct val="0"/>
              </a:spcBef>
            </a:pPr>
            <a:r>
              <a:rPr lang="en-US" b="true" sz="1059">
                <a:solidFill>
                  <a:srgbClr val="000000"/>
                </a:solidFill>
                <a:latin typeface="Open Sans Bold"/>
                <a:ea typeface="Open Sans Bold"/>
                <a:cs typeface="Open Sans Bold"/>
                <a:sym typeface="Open Sans Bold"/>
              </a:rPr>
              <a:t>Other Proposal Information Section: </a:t>
            </a:r>
          </a:p>
        </p:txBody>
      </p:sp>
      <p:sp>
        <p:nvSpPr>
          <p:cNvPr name="TextBox 3" id="3"/>
          <p:cNvSpPr txBox="true"/>
          <p:nvPr/>
        </p:nvSpPr>
        <p:spPr>
          <a:xfrm rot="0">
            <a:off x="351482" y="1544410"/>
            <a:ext cx="7147497" cy="5010150"/>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13.</a:t>
            </a:r>
            <a:r>
              <a:rPr lang="en-US" sz="1062">
                <a:solidFill>
                  <a:srgbClr val="191919"/>
                </a:solidFill>
                <a:latin typeface="Open Sans"/>
                <a:ea typeface="Open Sans"/>
                <a:cs typeface="Open Sans"/>
                <a:sym typeface="Open Sans"/>
              </a:rPr>
              <a:t> </a:t>
            </a:r>
            <a:r>
              <a:rPr lang="en-US" sz="1062" b="true">
                <a:solidFill>
                  <a:srgbClr val="191919"/>
                </a:solidFill>
                <a:latin typeface="Open Sans Bold"/>
                <a:ea typeface="Open Sans Bold"/>
                <a:cs typeface="Open Sans Bold"/>
                <a:sym typeface="Open Sans Bold"/>
              </a:rPr>
              <a:t>Proposal Type</a:t>
            </a:r>
          </a:p>
          <a:p>
            <a:pPr algn="l">
              <a:lnSpc>
                <a:spcPts val="1275"/>
              </a:lnSpc>
            </a:pPr>
            <a:r>
              <a:rPr lang="en-US" sz="1062">
                <a:solidFill>
                  <a:srgbClr val="191919"/>
                </a:solidFill>
                <a:latin typeface="Open Sans"/>
                <a:ea typeface="Open Sans"/>
                <a:cs typeface="Open Sans"/>
                <a:sym typeface="Open Sans"/>
              </a:rPr>
              <a:t>14. </a:t>
            </a:r>
            <a:r>
              <a:rPr lang="en-US" sz="1062" b="true">
                <a:solidFill>
                  <a:srgbClr val="191919"/>
                </a:solidFill>
                <a:latin typeface="Open Sans Bold"/>
                <a:ea typeface="Open Sans Bold"/>
                <a:cs typeface="Open Sans Bold"/>
                <a:sym typeface="Open Sans Bold"/>
              </a:rPr>
              <a:t>Project Classification</a:t>
            </a:r>
          </a:p>
          <a:p>
            <a:pPr algn="l">
              <a:lnSpc>
                <a:spcPts val="1275"/>
              </a:lnSpc>
            </a:pPr>
            <a:r>
              <a:rPr lang="en-US" sz="1062">
                <a:solidFill>
                  <a:srgbClr val="191919"/>
                </a:solidFill>
                <a:latin typeface="Open Sans"/>
                <a:ea typeface="Open Sans"/>
                <a:cs typeface="Open Sans"/>
                <a:sym typeface="Open Sans"/>
              </a:rPr>
              <a:t>15. </a:t>
            </a:r>
            <a:r>
              <a:rPr lang="en-US" sz="1062" b="true">
                <a:solidFill>
                  <a:srgbClr val="191919"/>
                </a:solidFill>
                <a:latin typeface="Open Sans Bold"/>
                <a:ea typeface="Open Sans Bold"/>
                <a:cs typeface="Open Sans Bold"/>
                <a:sym typeface="Open Sans Bold"/>
              </a:rPr>
              <a:t>Award Type</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Contract:</a:t>
            </a:r>
            <a:r>
              <a:rPr lang="en-US" sz="1062">
                <a:solidFill>
                  <a:srgbClr val="191919"/>
                </a:solidFill>
                <a:latin typeface="Open Sans"/>
                <a:ea typeface="Open Sans"/>
                <a:cs typeface="Open Sans"/>
                <a:sym typeface="Open Sans"/>
              </a:rPr>
              <a:t> An agreement to procure research se</a:t>
            </a:r>
            <a:r>
              <a:rPr lang="en-US" sz="1062">
                <a:solidFill>
                  <a:srgbClr val="191919"/>
                </a:solidFill>
                <a:latin typeface="Open Sans"/>
                <a:ea typeface="Open Sans"/>
                <a:cs typeface="Open Sans"/>
                <a:sym typeface="Open Sans"/>
              </a:rPr>
              <a:t>r</a:t>
            </a:r>
            <a:r>
              <a:rPr lang="en-US" sz="1062">
                <a:solidFill>
                  <a:srgbClr val="191919"/>
                </a:solidFill>
                <a:latin typeface="Open Sans"/>
                <a:ea typeface="Open Sans"/>
                <a:cs typeface="Open Sans"/>
                <a:sym typeface="Open Sans"/>
              </a:rPr>
              <a:t>v</a:t>
            </a:r>
            <a:r>
              <a:rPr lang="en-US" sz="1062">
                <a:solidFill>
                  <a:srgbClr val="191919"/>
                </a:solidFill>
                <a:latin typeface="Open Sans"/>
                <a:ea typeface="Open Sans"/>
                <a:cs typeface="Open Sans"/>
                <a:sym typeface="Open Sans"/>
              </a:rPr>
              <a:t>i</a:t>
            </a:r>
            <a:r>
              <a:rPr lang="en-US" sz="1062">
                <a:solidFill>
                  <a:srgbClr val="191919"/>
                </a:solidFill>
                <a:latin typeface="Open Sans"/>
                <a:ea typeface="Open Sans"/>
                <a:cs typeface="Open Sans"/>
                <a:sym typeface="Open Sans"/>
              </a:rPr>
              <a:t>c</a:t>
            </a:r>
            <a:r>
              <a:rPr lang="en-US" sz="1062">
                <a:solidFill>
                  <a:srgbClr val="191919"/>
                </a:solidFill>
                <a:latin typeface="Open Sans"/>
                <a:ea typeface="Open Sans"/>
                <a:cs typeface="Open Sans"/>
                <a:sym typeface="Open Sans"/>
              </a:rPr>
              <a:t>e</a:t>
            </a:r>
            <a:r>
              <a:rPr lang="en-US" sz="1062">
                <a:solidFill>
                  <a:srgbClr val="191919"/>
                </a:solidFill>
                <a:latin typeface="Open Sans"/>
                <a:ea typeface="Open Sans"/>
                <a:cs typeface="Open Sans"/>
                <a:sym typeface="Open Sans"/>
              </a:rPr>
              <a:t>s</a:t>
            </a:r>
            <a:r>
              <a:rPr lang="en-US" sz="1062">
                <a:solidFill>
                  <a:srgbClr val="191919"/>
                </a:solidFill>
                <a:latin typeface="Open Sans"/>
                <a:ea typeface="Open Sans"/>
                <a:cs typeface="Open Sans"/>
                <a:sym typeface="Open Sans"/>
              </a:rPr>
              <a:t> o</a:t>
            </a:r>
            <a:r>
              <a:rPr lang="en-US" sz="1062">
                <a:solidFill>
                  <a:srgbClr val="191919"/>
                </a:solidFill>
                <a:latin typeface="Open Sans"/>
                <a:ea typeface="Open Sans"/>
                <a:cs typeface="Open Sans"/>
                <a:sym typeface="Open Sans"/>
              </a:rPr>
              <a:t>r </a:t>
            </a:r>
            <a:r>
              <a:rPr lang="en-US" sz="1062">
                <a:solidFill>
                  <a:srgbClr val="191919"/>
                </a:solidFill>
                <a:latin typeface="Open Sans"/>
                <a:ea typeface="Open Sans"/>
                <a:cs typeface="Open Sans"/>
                <a:sym typeface="Open Sans"/>
              </a:rPr>
              <a:t>o</a:t>
            </a:r>
            <a:r>
              <a:rPr lang="en-US" sz="1062">
                <a:solidFill>
                  <a:srgbClr val="191919"/>
                </a:solidFill>
                <a:latin typeface="Open Sans"/>
                <a:ea typeface="Open Sans"/>
                <a:cs typeface="Open Sans"/>
                <a:sym typeface="Open Sans"/>
              </a:rPr>
              <a:t>ther se</a:t>
            </a:r>
            <a:r>
              <a:rPr lang="en-US" sz="1062">
                <a:solidFill>
                  <a:srgbClr val="191919"/>
                </a:solidFill>
                <a:latin typeface="Open Sans"/>
                <a:ea typeface="Open Sans"/>
                <a:cs typeface="Open Sans"/>
                <a:sym typeface="Open Sans"/>
              </a:rPr>
              <a:t>r</a:t>
            </a:r>
            <a:r>
              <a:rPr lang="en-US" sz="1062">
                <a:solidFill>
                  <a:srgbClr val="191919"/>
                </a:solidFill>
                <a:latin typeface="Open Sans"/>
                <a:ea typeface="Open Sans"/>
                <a:cs typeface="Open Sans"/>
                <a:sym typeface="Open Sans"/>
              </a:rPr>
              <a:t>v</a:t>
            </a:r>
            <a:r>
              <a:rPr lang="en-US" sz="1062">
                <a:solidFill>
                  <a:srgbClr val="191919"/>
                </a:solidFill>
                <a:latin typeface="Open Sans"/>
                <a:ea typeface="Open Sans"/>
                <a:cs typeface="Open Sans"/>
                <a:sym typeface="Open Sans"/>
              </a:rPr>
              <a:t>ic</a:t>
            </a:r>
            <a:r>
              <a:rPr lang="en-US" sz="1062">
                <a:solidFill>
                  <a:srgbClr val="191919"/>
                </a:solidFill>
                <a:latin typeface="Open Sans"/>
                <a:ea typeface="Open Sans"/>
                <a:cs typeface="Open Sans"/>
                <a:sym typeface="Open Sans"/>
              </a:rPr>
              <a:t>es from Marshall University. Activities performed under a contract are more closely controlled by the sponsor than those performed under a grant.</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Grant:</a:t>
            </a:r>
            <a:r>
              <a:rPr lang="en-US" sz="1062">
                <a:solidFill>
                  <a:srgbClr val="191919"/>
                </a:solidFill>
                <a:latin typeface="Open Sans"/>
                <a:ea typeface="Open Sans"/>
                <a:cs typeface="Open Sans"/>
                <a:sym typeface="Open Sans"/>
              </a:rPr>
              <a:t> Award of financial assistance with PI-defined work scope.</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Cooperative Agreement</a:t>
            </a:r>
            <a:r>
              <a:rPr lang="en-US" sz="1062">
                <a:solidFill>
                  <a:srgbClr val="191919"/>
                </a:solidFill>
                <a:latin typeface="Open Sans"/>
                <a:ea typeface="Open Sans"/>
                <a:cs typeface="Open Sans"/>
                <a:sym typeface="Open Sans"/>
              </a:rPr>
              <a:t>: An award of financial assistance in which the sponsor may b</a:t>
            </a:r>
            <a:r>
              <a:rPr lang="en-US" sz="1062">
                <a:solidFill>
                  <a:srgbClr val="191919"/>
                </a:solidFill>
                <a:latin typeface="Open Sans"/>
                <a:ea typeface="Open Sans"/>
                <a:cs typeface="Open Sans"/>
                <a:sym typeface="Open Sans"/>
              </a:rPr>
              <a:t>e</a:t>
            </a:r>
            <a:r>
              <a:rPr lang="en-US" sz="1062">
                <a:solidFill>
                  <a:srgbClr val="191919"/>
                </a:solidFill>
                <a:latin typeface="Open Sans"/>
                <a:ea typeface="Open Sans"/>
                <a:cs typeface="Open Sans"/>
                <a:sym typeface="Open Sans"/>
              </a:rPr>
              <a:t> a</a:t>
            </a:r>
            <a:r>
              <a:rPr lang="en-US" sz="1062">
                <a:solidFill>
                  <a:srgbClr val="191919"/>
                </a:solidFill>
                <a:latin typeface="Open Sans"/>
                <a:ea typeface="Open Sans"/>
                <a:cs typeface="Open Sans"/>
                <a:sym typeface="Open Sans"/>
              </a:rPr>
              <a:t>c</a:t>
            </a:r>
            <a:r>
              <a:rPr lang="en-US" sz="1062">
                <a:solidFill>
                  <a:srgbClr val="191919"/>
                </a:solidFill>
                <a:latin typeface="Open Sans"/>
                <a:ea typeface="Open Sans"/>
                <a:cs typeface="Open Sans"/>
                <a:sym typeface="Open Sans"/>
              </a:rPr>
              <a:t>tivel</a:t>
            </a:r>
            <a:r>
              <a:rPr lang="en-US" sz="1062">
                <a:solidFill>
                  <a:srgbClr val="191919"/>
                </a:solidFill>
                <a:latin typeface="Open Sans"/>
                <a:ea typeface="Open Sans"/>
                <a:cs typeface="Open Sans"/>
                <a:sym typeface="Open Sans"/>
              </a:rPr>
              <a:t>y </a:t>
            </a:r>
            <a:r>
              <a:rPr lang="en-US" sz="1062">
                <a:solidFill>
                  <a:srgbClr val="191919"/>
                </a:solidFill>
                <a:latin typeface="Open Sans"/>
                <a:ea typeface="Open Sans"/>
                <a:cs typeface="Open Sans"/>
                <a:sym typeface="Open Sans"/>
              </a:rPr>
              <a:t>inv</a:t>
            </a:r>
            <a:r>
              <a:rPr lang="en-US" sz="1062">
                <a:solidFill>
                  <a:srgbClr val="191919"/>
                </a:solidFill>
                <a:latin typeface="Open Sans"/>
                <a:ea typeface="Open Sans"/>
                <a:cs typeface="Open Sans"/>
                <a:sym typeface="Open Sans"/>
              </a:rPr>
              <a:t>o</a:t>
            </a:r>
            <a:r>
              <a:rPr lang="en-US" sz="1062">
                <a:solidFill>
                  <a:srgbClr val="191919"/>
                </a:solidFill>
                <a:latin typeface="Open Sans"/>
                <a:ea typeface="Open Sans"/>
                <a:cs typeface="Open Sans"/>
                <a:sym typeface="Open Sans"/>
              </a:rPr>
              <a:t>lved in definin</a:t>
            </a:r>
            <a:r>
              <a:rPr lang="en-US" sz="1062">
                <a:solidFill>
                  <a:srgbClr val="191919"/>
                </a:solidFill>
                <a:latin typeface="Open Sans"/>
                <a:ea typeface="Open Sans"/>
                <a:cs typeface="Open Sans"/>
                <a:sym typeface="Open Sans"/>
              </a:rPr>
              <a:t>g t</a:t>
            </a:r>
            <a:r>
              <a:rPr lang="en-US" sz="1062">
                <a:solidFill>
                  <a:srgbClr val="191919"/>
                </a:solidFill>
                <a:latin typeface="Open Sans"/>
                <a:ea typeface="Open Sans"/>
                <a:cs typeface="Open Sans"/>
                <a:sym typeface="Open Sans"/>
              </a:rPr>
              <a:t>h</a:t>
            </a:r>
            <a:r>
              <a:rPr lang="en-US" sz="1062">
                <a:solidFill>
                  <a:srgbClr val="191919"/>
                </a:solidFill>
                <a:latin typeface="Open Sans"/>
                <a:ea typeface="Open Sans"/>
                <a:cs typeface="Open Sans"/>
                <a:sym typeface="Open Sans"/>
              </a:rPr>
              <a:t>e </a:t>
            </a:r>
            <a:r>
              <a:rPr lang="en-US" sz="1062">
                <a:solidFill>
                  <a:srgbClr val="191919"/>
                </a:solidFill>
                <a:latin typeface="Open Sans"/>
                <a:ea typeface="Open Sans"/>
                <a:cs typeface="Open Sans"/>
                <a:sym typeface="Open Sans"/>
              </a:rPr>
              <a:t>scope of work or program and/or anticipates having substantial involvement </a:t>
            </a:r>
            <a:r>
              <a:rPr lang="en-US" sz="1062">
                <a:solidFill>
                  <a:srgbClr val="191919"/>
                </a:solidFill>
                <a:latin typeface="Open Sans"/>
                <a:ea typeface="Open Sans"/>
                <a:cs typeface="Open Sans"/>
                <a:sym typeface="Open Sans"/>
              </a:rPr>
              <a:t>in</a:t>
            </a:r>
            <a:r>
              <a:rPr lang="en-US" sz="1062">
                <a:solidFill>
                  <a:srgbClr val="191919"/>
                </a:solidFill>
                <a:latin typeface="Open Sans"/>
                <a:ea typeface="Open Sans"/>
                <a:cs typeface="Open Sans"/>
                <a:sym typeface="Open Sans"/>
              </a:rPr>
              <a:t> the</a:t>
            </a:r>
            <a:r>
              <a:rPr lang="en-US" sz="1062">
                <a:solidFill>
                  <a:srgbClr val="191919"/>
                </a:solidFill>
                <a:latin typeface="Open Sans"/>
                <a:ea typeface="Open Sans"/>
                <a:cs typeface="Open Sans"/>
                <a:sym typeface="Open Sans"/>
              </a:rPr>
              <a:t> p</a:t>
            </a:r>
            <a:r>
              <a:rPr lang="en-US" sz="1062">
                <a:solidFill>
                  <a:srgbClr val="191919"/>
                </a:solidFill>
                <a:latin typeface="Open Sans"/>
                <a:ea typeface="Open Sans"/>
                <a:cs typeface="Open Sans"/>
                <a:sym typeface="Open Sans"/>
              </a:rPr>
              <a:t>erf</a:t>
            </a:r>
            <a:r>
              <a:rPr lang="en-US" sz="1062">
                <a:solidFill>
                  <a:srgbClr val="191919"/>
                </a:solidFill>
                <a:latin typeface="Open Sans"/>
                <a:ea typeface="Open Sans"/>
                <a:cs typeface="Open Sans"/>
                <a:sym typeface="Open Sans"/>
              </a:rPr>
              <a:t>or</a:t>
            </a:r>
            <a:r>
              <a:rPr lang="en-US" sz="1062">
                <a:solidFill>
                  <a:srgbClr val="191919"/>
                </a:solidFill>
                <a:latin typeface="Open Sans"/>
                <a:ea typeface="Open Sans"/>
                <a:cs typeface="Open Sans"/>
                <a:sym typeface="Open Sans"/>
              </a:rPr>
              <a:t>ma</a:t>
            </a:r>
            <a:r>
              <a:rPr lang="en-US" sz="1062">
                <a:solidFill>
                  <a:srgbClr val="191919"/>
                </a:solidFill>
                <a:latin typeface="Open Sans"/>
                <a:ea typeface="Open Sans"/>
                <a:cs typeface="Open Sans"/>
                <a:sym typeface="Open Sans"/>
              </a:rPr>
              <a:t>n</a:t>
            </a:r>
            <a:r>
              <a:rPr lang="en-US" sz="1062">
                <a:solidFill>
                  <a:srgbClr val="191919"/>
                </a:solidFill>
                <a:latin typeface="Open Sans"/>
                <a:ea typeface="Open Sans"/>
                <a:cs typeface="Open Sans"/>
                <a:sym typeface="Open Sans"/>
              </a:rPr>
              <a:t>ce</a:t>
            </a:r>
            <a:r>
              <a:rPr lang="en-US" sz="1062">
                <a:solidFill>
                  <a:srgbClr val="191919"/>
                </a:solidFill>
                <a:latin typeface="Open Sans"/>
                <a:ea typeface="Open Sans"/>
                <a:cs typeface="Open Sans"/>
                <a:sym typeface="Open Sans"/>
              </a:rPr>
              <a:t> o</a:t>
            </a:r>
            <a:r>
              <a:rPr lang="en-US" sz="1062">
                <a:solidFill>
                  <a:srgbClr val="191919"/>
                </a:solidFill>
                <a:latin typeface="Open Sans"/>
                <a:ea typeface="Open Sans"/>
                <a:cs typeface="Open Sans"/>
                <a:sym typeface="Open Sans"/>
              </a:rPr>
              <a:t>f th</a:t>
            </a:r>
            <a:r>
              <a:rPr lang="en-US" sz="1062">
                <a:solidFill>
                  <a:srgbClr val="191919"/>
                </a:solidFill>
                <a:latin typeface="Open Sans"/>
                <a:ea typeface="Open Sans"/>
                <a:cs typeface="Open Sans"/>
                <a:sym typeface="Open Sans"/>
              </a:rPr>
              <a:t>e</a:t>
            </a:r>
            <a:r>
              <a:rPr lang="en-US" sz="1062">
                <a:solidFill>
                  <a:srgbClr val="191919"/>
                </a:solidFill>
                <a:latin typeface="Open Sans"/>
                <a:ea typeface="Open Sans"/>
                <a:cs typeface="Open Sans"/>
                <a:sym typeface="Open Sans"/>
              </a:rPr>
              <a:t> proj</a:t>
            </a:r>
            <a:r>
              <a:rPr lang="en-US" sz="1062">
                <a:solidFill>
                  <a:srgbClr val="191919"/>
                </a:solidFill>
                <a:latin typeface="Open Sans"/>
                <a:ea typeface="Open Sans"/>
                <a:cs typeface="Open Sans"/>
                <a:sym typeface="Open Sans"/>
              </a:rPr>
              <a:t>e</a:t>
            </a:r>
            <a:r>
              <a:rPr lang="en-US" sz="1062">
                <a:solidFill>
                  <a:srgbClr val="191919"/>
                </a:solidFill>
                <a:latin typeface="Open Sans"/>
                <a:ea typeface="Open Sans"/>
                <a:cs typeface="Open Sans"/>
                <a:sym typeface="Open Sans"/>
              </a:rPr>
              <a:t>c</a:t>
            </a:r>
            <a:r>
              <a:rPr lang="en-US" sz="1062">
                <a:solidFill>
                  <a:srgbClr val="191919"/>
                </a:solidFill>
                <a:latin typeface="Open Sans"/>
                <a:ea typeface="Open Sans"/>
                <a:cs typeface="Open Sans"/>
                <a:sym typeface="Open Sans"/>
              </a:rPr>
              <a:t>t</a:t>
            </a:r>
            <a:r>
              <a:rPr lang="en-US" sz="1062">
                <a:solidFill>
                  <a:srgbClr val="191919"/>
                </a:solidFill>
                <a:latin typeface="Open Sans"/>
                <a:ea typeface="Open Sans"/>
                <a:cs typeface="Open Sans"/>
                <a:sym typeface="Open Sans"/>
              </a:rPr>
              <a:t>.</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Fellowship</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IGT (Intergovernmental Transfer)</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Unknown</a:t>
            </a:r>
          </a:p>
          <a:p>
            <a:pPr algn="l">
              <a:lnSpc>
                <a:spcPts val="1275"/>
              </a:lnSpc>
            </a:pPr>
            <a:r>
              <a:rPr lang="en-US" sz="1062">
                <a:solidFill>
                  <a:srgbClr val="191919"/>
                </a:solidFill>
                <a:latin typeface="Open Sans"/>
                <a:ea typeface="Open Sans"/>
                <a:cs typeface="Open Sans"/>
                <a:sym typeface="Open Sans"/>
              </a:rPr>
              <a:t>16</a:t>
            </a:r>
            <a:r>
              <a:rPr lang="en-US" sz="1062">
                <a:solidFill>
                  <a:srgbClr val="191919"/>
                </a:solidFill>
                <a:latin typeface="Open Sans"/>
                <a:ea typeface="Open Sans"/>
                <a:cs typeface="Open Sans"/>
                <a:sym typeface="Open Sans"/>
              </a:rPr>
              <a:t>. </a:t>
            </a:r>
            <a:r>
              <a:rPr lang="en-US" sz="1062" b="true">
                <a:solidFill>
                  <a:srgbClr val="191919"/>
                </a:solidFill>
                <a:latin typeface="Open Sans Bold"/>
                <a:ea typeface="Open Sans Bold"/>
                <a:cs typeface="Open Sans Bold"/>
                <a:sym typeface="Open Sans Bold"/>
              </a:rPr>
              <a:t>How Proposal will be Submitted: </a:t>
            </a:r>
            <a:r>
              <a:rPr lang="en-US" sz="1062">
                <a:solidFill>
                  <a:srgbClr val="191919"/>
                </a:solidFill>
                <a:latin typeface="Open Sans"/>
                <a:ea typeface="Open Sans"/>
                <a:cs typeface="Open Sans"/>
                <a:sym typeface="Open Sans"/>
              </a:rPr>
              <a:t>The Submission Method field indicates the portal through which the proposal will be submitted to the Sponsor. The s</a:t>
            </a:r>
            <a:r>
              <a:rPr lang="en-US" sz="1062">
                <a:solidFill>
                  <a:srgbClr val="191919"/>
                </a:solidFill>
                <a:latin typeface="Open Sans"/>
                <a:ea typeface="Open Sans"/>
                <a:cs typeface="Open Sans"/>
                <a:sym typeface="Open Sans"/>
              </a:rPr>
              <a:t>u</a:t>
            </a:r>
            <a:r>
              <a:rPr lang="en-US" sz="1062">
                <a:solidFill>
                  <a:srgbClr val="191919"/>
                </a:solidFill>
                <a:latin typeface="Open Sans"/>
                <a:ea typeface="Open Sans"/>
                <a:cs typeface="Open Sans"/>
                <a:sym typeface="Open Sans"/>
              </a:rPr>
              <a:t>bmiss</a:t>
            </a:r>
            <a:r>
              <a:rPr lang="en-US" sz="1062">
                <a:solidFill>
                  <a:srgbClr val="191919"/>
                </a:solidFill>
                <a:latin typeface="Open Sans"/>
                <a:ea typeface="Open Sans"/>
                <a:cs typeface="Open Sans"/>
                <a:sym typeface="Open Sans"/>
              </a:rPr>
              <a:t>i</a:t>
            </a:r>
            <a:r>
              <a:rPr lang="en-US" sz="1062">
                <a:solidFill>
                  <a:srgbClr val="191919"/>
                </a:solidFill>
                <a:latin typeface="Open Sans"/>
                <a:ea typeface="Open Sans"/>
                <a:cs typeface="Open Sans"/>
                <a:sym typeface="Open Sans"/>
              </a:rPr>
              <a:t>o</a:t>
            </a:r>
            <a:r>
              <a:rPr lang="en-US" sz="1062">
                <a:solidFill>
                  <a:srgbClr val="191919"/>
                </a:solidFill>
                <a:latin typeface="Open Sans"/>
                <a:ea typeface="Open Sans"/>
                <a:cs typeface="Open Sans"/>
                <a:sym typeface="Open Sans"/>
              </a:rPr>
              <a:t>n </a:t>
            </a:r>
            <a:r>
              <a:rPr lang="en-US" sz="1062">
                <a:solidFill>
                  <a:srgbClr val="191919"/>
                </a:solidFill>
                <a:latin typeface="Open Sans"/>
                <a:ea typeface="Open Sans"/>
                <a:cs typeface="Open Sans"/>
                <a:sym typeface="Open Sans"/>
              </a:rPr>
              <a:t>p</a:t>
            </a:r>
            <a:r>
              <a:rPr lang="en-US" sz="1062">
                <a:solidFill>
                  <a:srgbClr val="191919"/>
                </a:solidFill>
                <a:latin typeface="Open Sans"/>
                <a:ea typeface="Open Sans"/>
                <a:cs typeface="Open Sans"/>
                <a:sym typeface="Open Sans"/>
              </a:rPr>
              <a:t>or</a:t>
            </a:r>
            <a:r>
              <a:rPr lang="en-US" sz="1062">
                <a:solidFill>
                  <a:srgbClr val="191919"/>
                </a:solidFill>
                <a:latin typeface="Open Sans"/>
                <a:ea typeface="Open Sans"/>
                <a:cs typeface="Open Sans"/>
                <a:sym typeface="Open Sans"/>
              </a:rPr>
              <a:t>tals listed in the dropdown menu include:</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Cayuse Proposal (S2S) </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Grants.gov/Workspace</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Research.gov/Fastlane</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eRA Commons/ ASSIST</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Sponsor Website </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Email </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Paper</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Other</a:t>
            </a:r>
          </a:p>
          <a:p>
            <a:pPr algn="l">
              <a:lnSpc>
                <a:spcPts val="1275"/>
              </a:lnSpc>
            </a:pPr>
            <a:r>
              <a:rPr lang="en-US" sz="1062">
                <a:solidFill>
                  <a:srgbClr val="191919"/>
                </a:solidFill>
                <a:latin typeface="Open Sans"/>
                <a:ea typeface="Open Sans"/>
                <a:cs typeface="Open Sans"/>
                <a:sym typeface="Open Sans"/>
              </a:rPr>
              <a:t>17</a:t>
            </a:r>
            <a:r>
              <a:rPr lang="en-US" sz="1062">
                <a:solidFill>
                  <a:srgbClr val="191919"/>
                </a:solidFill>
                <a:latin typeface="Open Sans"/>
                <a:ea typeface="Open Sans"/>
                <a:cs typeface="Open Sans"/>
                <a:sym typeface="Open Sans"/>
              </a:rPr>
              <a:t>. </a:t>
            </a:r>
            <a:r>
              <a:rPr lang="en-US" sz="1062" b="true">
                <a:solidFill>
                  <a:srgbClr val="191919"/>
                </a:solidFill>
                <a:latin typeface="Open Sans Bold"/>
                <a:ea typeface="Open Sans Bold"/>
                <a:cs typeface="Open Sans Bold"/>
                <a:sym typeface="Open Sans Bold"/>
              </a:rPr>
              <a:t>Project Related to COVID-19</a:t>
            </a:r>
          </a:p>
          <a:p>
            <a:pPr algn="l">
              <a:lnSpc>
                <a:spcPts val="1275"/>
              </a:lnSpc>
            </a:pPr>
            <a:r>
              <a:rPr lang="en-US" sz="1062">
                <a:solidFill>
                  <a:srgbClr val="191919"/>
                </a:solidFill>
                <a:latin typeface="Open Sans"/>
                <a:ea typeface="Open Sans"/>
                <a:cs typeface="Open Sans"/>
                <a:sym typeface="Open Sans"/>
              </a:rPr>
              <a:t>18. </a:t>
            </a:r>
            <a:r>
              <a:rPr lang="en-US" sz="1062" b="true">
                <a:solidFill>
                  <a:srgbClr val="191919"/>
                </a:solidFill>
                <a:latin typeface="Open Sans Bold"/>
                <a:ea typeface="Open Sans Bold"/>
                <a:cs typeface="Open Sans Bold"/>
                <a:sym typeface="Open Sans Bold"/>
              </a:rPr>
              <a:t>Advance Funding Anticipated</a:t>
            </a:r>
          </a:p>
          <a:p>
            <a:pPr algn="l">
              <a:lnSpc>
                <a:spcPts val="1275"/>
              </a:lnSpc>
            </a:pPr>
            <a:r>
              <a:rPr lang="en-US" sz="1062">
                <a:solidFill>
                  <a:srgbClr val="191919"/>
                </a:solidFill>
                <a:latin typeface="Open Sans"/>
                <a:ea typeface="Open Sans"/>
                <a:cs typeface="Open Sans"/>
                <a:sym typeface="Open Sans"/>
              </a:rPr>
              <a:t>19. </a:t>
            </a:r>
            <a:r>
              <a:rPr lang="en-US" sz="1062" b="true">
                <a:solidFill>
                  <a:srgbClr val="191919"/>
                </a:solidFill>
                <a:latin typeface="Open Sans Bold"/>
                <a:ea typeface="Open Sans Bold"/>
                <a:cs typeface="Open Sans Bold"/>
                <a:sym typeface="Open Sans Bold"/>
              </a:rPr>
              <a:t>Does the PI have an updated SFID with the Technology Transfer Office (TTO)?  </a:t>
            </a:r>
          </a:p>
          <a:p>
            <a:pPr algn="l">
              <a:lnSpc>
                <a:spcPts val="1275"/>
              </a:lnSpc>
            </a:pPr>
            <a:r>
              <a:rPr lang="en-US" sz="1062">
                <a:solidFill>
                  <a:srgbClr val="191919"/>
                </a:solidFill>
                <a:latin typeface="Open Sans"/>
                <a:ea typeface="Open Sans"/>
                <a:cs typeface="Open Sans"/>
                <a:sym typeface="Open Sans"/>
              </a:rPr>
              <a:t>20.</a:t>
            </a:r>
            <a:r>
              <a:rPr lang="en-US" sz="1062" b="true">
                <a:solidFill>
                  <a:srgbClr val="191919"/>
                </a:solidFill>
                <a:latin typeface="Open Sans Bold"/>
                <a:ea typeface="Open Sans Bold"/>
                <a:cs typeface="Open Sans Bold"/>
                <a:sym typeface="Open Sans Bold"/>
              </a:rPr>
              <a:t> Is this project SBIR/STTR funded? </a:t>
            </a:r>
          </a:p>
          <a:p>
            <a:pPr algn="l">
              <a:lnSpc>
                <a:spcPts val="1275"/>
              </a:lnSpc>
            </a:pPr>
            <a:r>
              <a:rPr lang="en-US" sz="1062">
                <a:solidFill>
                  <a:srgbClr val="191919"/>
                </a:solidFill>
                <a:latin typeface="Open Sans"/>
                <a:ea typeface="Open Sans"/>
                <a:cs typeface="Open Sans"/>
                <a:sym typeface="Open Sans"/>
              </a:rPr>
              <a:t>21. </a:t>
            </a:r>
            <a:r>
              <a:rPr lang="en-US" sz="1062" b="true">
                <a:solidFill>
                  <a:srgbClr val="191919"/>
                </a:solidFill>
                <a:latin typeface="Open Sans Bold"/>
                <a:ea typeface="Open Sans Bold"/>
                <a:cs typeface="Open Sans Bold"/>
                <a:sym typeface="Open Sans Bold"/>
              </a:rPr>
              <a:t>Additional Reporting Classification</a:t>
            </a:r>
          </a:p>
          <a:p>
            <a:pPr algn="l">
              <a:lnSpc>
                <a:spcPts val="1275"/>
              </a:lnSpc>
            </a:pPr>
            <a:r>
              <a:rPr lang="en-US" sz="1062">
                <a:solidFill>
                  <a:srgbClr val="191919"/>
                </a:solidFill>
                <a:latin typeface="Open Sans"/>
                <a:ea typeface="Open Sans"/>
                <a:cs typeface="Open Sans"/>
                <a:sym typeface="Open Sans"/>
              </a:rPr>
              <a:t>22. </a:t>
            </a:r>
            <a:r>
              <a:rPr lang="en-US" sz="1062" b="true">
                <a:solidFill>
                  <a:srgbClr val="191919"/>
                </a:solidFill>
                <a:latin typeface="Open Sans Bold"/>
                <a:ea typeface="Open Sans Bold"/>
                <a:cs typeface="Open Sans Bold"/>
                <a:sym typeface="Open Sans Bold"/>
              </a:rPr>
              <a:t>Assigned Pre-Award Officer</a:t>
            </a:r>
          </a:p>
          <a:p>
            <a:pPr algn="l">
              <a:lnSpc>
                <a:spcPts val="1275"/>
              </a:lnSpc>
            </a:pPr>
          </a:p>
          <a:p>
            <a:pPr algn="l">
              <a:lnSpc>
                <a:spcPts val="1275"/>
              </a:lnSpc>
            </a:pPr>
          </a:p>
        </p:txBody>
      </p:sp>
      <p:sp>
        <p:nvSpPr>
          <p:cNvPr name="Freeform 4" id="4"/>
          <p:cNvSpPr/>
          <p:nvPr/>
        </p:nvSpPr>
        <p:spPr>
          <a:xfrm flipH="false" flipV="false" rot="0">
            <a:off x="0" y="11127"/>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2"/>
            <a:stretch>
              <a:fillRect l="0" t="-409371" r="0" b="-48675"/>
            </a:stretch>
          </a:blipFill>
        </p:spPr>
      </p:sp>
      <p:grpSp>
        <p:nvGrpSpPr>
          <p:cNvPr name="Group 5" id="5"/>
          <p:cNvGrpSpPr/>
          <p:nvPr/>
        </p:nvGrpSpPr>
        <p:grpSpPr>
          <a:xfrm rot="0">
            <a:off x="-10907" y="11127"/>
            <a:ext cx="7772400" cy="928524"/>
            <a:chOff x="0" y="0"/>
            <a:chExt cx="2709333" cy="323668"/>
          </a:xfrm>
        </p:grpSpPr>
        <p:sp>
          <p:nvSpPr>
            <p:cNvPr name="Freeform 6" id="6"/>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7" id="7"/>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TextBox 8" id="8"/>
          <p:cNvSpPr txBox="true"/>
          <p:nvPr/>
        </p:nvSpPr>
        <p:spPr>
          <a:xfrm rot="0">
            <a:off x="329669" y="413877"/>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General Information Section</a:t>
            </a:r>
          </a:p>
        </p:txBody>
      </p:sp>
      <p:grpSp>
        <p:nvGrpSpPr>
          <p:cNvPr name="Group 9" id="9"/>
          <p:cNvGrpSpPr/>
          <p:nvPr/>
        </p:nvGrpSpPr>
        <p:grpSpPr>
          <a:xfrm rot="0">
            <a:off x="7243677" y="9498728"/>
            <a:ext cx="311008" cy="31100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1" id="11"/>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2" id="12"/>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11</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1127"/>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2"/>
            <a:stretch>
              <a:fillRect l="0" t="-409371" r="0" b="-48675"/>
            </a:stretch>
          </a:blipFill>
        </p:spPr>
      </p:sp>
      <p:grpSp>
        <p:nvGrpSpPr>
          <p:cNvPr name="Group 3" id="3"/>
          <p:cNvGrpSpPr/>
          <p:nvPr/>
        </p:nvGrpSpPr>
        <p:grpSpPr>
          <a:xfrm rot="0">
            <a:off x="-10907" y="11127"/>
            <a:ext cx="7772400" cy="928524"/>
            <a:chOff x="0" y="0"/>
            <a:chExt cx="2709333" cy="323668"/>
          </a:xfrm>
        </p:grpSpPr>
        <p:sp>
          <p:nvSpPr>
            <p:cNvPr name="Freeform 4" id="4"/>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5" id="5"/>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grpSp>
        <p:nvGrpSpPr>
          <p:cNvPr name="Group 6" id="6"/>
          <p:cNvGrpSpPr/>
          <p:nvPr/>
        </p:nvGrpSpPr>
        <p:grpSpPr>
          <a:xfrm rot="0">
            <a:off x="1236286" y="1801585"/>
            <a:ext cx="4717671" cy="7326340"/>
            <a:chOff x="0" y="0"/>
            <a:chExt cx="6290228" cy="9768453"/>
          </a:xfrm>
        </p:grpSpPr>
        <p:sp>
          <p:nvSpPr>
            <p:cNvPr name="Freeform 7" id="7"/>
            <p:cNvSpPr/>
            <p:nvPr/>
          </p:nvSpPr>
          <p:spPr>
            <a:xfrm flipH="false" flipV="false" rot="0">
              <a:off x="0" y="0"/>
              <a:ext cx="6290228" cy="7977298"/>
            </a:xfrm>
            <a:custGeom>
              <a:avLst/>
              <a:gdLst/>
              <a:ahLst/>
              <a:cxnLst/>
              <a:rect r="r" b="b" t="t" l="l"/>
              <a:pathLst>
                <a:path h="7977298" w="6290228">
                  <a:moveTo>
                    <a:pt x="0" y="0"/>
                  </a:moveTo>
                  <a:lnTo>
                    <a:pt x="6290228" y="0"/>
                  </a:lnTo>
                  <a:lnTo>
                    <a:pt x="6290228" y="7977298"/>
                  </a:lnTo>
                  <a:lnTo>
                    <a:pt x="0" y="7977298"/>
                  </a:lnTo>
                  <a:lnTo>
                    <a:pt x="0" y="0"/>
                  </a:lnTo>
                  <a:close/>
                </a:path>
              </a:pathLst>
            </a:custGeom>
            <a:blipFill>
              <a:blip r:embed="rId3"/>
              <a:stretch>
                <a:fillRect l="0" t="0" r="0" b="0"/>
              </a:stretch>
            </a:blipFill>
          </p:spPr>
        </p:sp>
        <p:sp>
          <p:nvSpPr>
            <p:cNvPr name="Freeform 8" id="8"/>
            <p:cNvSpPr/>
            <p:nvPr/>
          </p:nvSpPr>
          <p:spPr>
            <a:xfrm flipH="false" flipV="false" rot="0">
              <a:off x="139787" y="8090396"/>
              <a:ext cx="2363946" cy="1678057"/>
            </a:xfrm>
            <a:custGeom>
              <a:avLst/>
              <a:gdLst/>
              <a:ahLst/>
              <a:cxnLst/>
              <a:rect r="r" b="b" t="t" l="l"/>
              <a:pathLst>
                <a:path h="1678057" w="2363946">
                  <a:moveTo>
                    <a:pt x="0" y="0"/>
                  </a:moveTo>
                  <a:lnTo>
                    <a:pt x="2363946" y="0"/>
                  </a:lnTo>
                  <a:lnTo>
                    <a:pt x="2363946" y="1678057"/>
                  </a:lnTo>
                  <a:lnTo>
                    <a:pt x="0" y="1678057"/>
                  </a:lnTo>
                  <a:lnTo>
                    <a:pt x="0" y="0"/>
                  </a:lnTo>
                  <a:close/>
                </a:path>
              </a:pathLst>
            </a:custGeom>
            <a:blipFill>
              <a:blip r:embed="rId4"/>
              <a:stretch>
                <a:fillRect l="0" t="0" r="0" b="0"/>
              </a:stretch>
            </a:blipFill>
          </p:spPr>
        </p:sp>
      </p:grpSp>
      <p:sp>
        <p:nvSpPr>
          <p:cNvPr name="TextBox 9" id="9"/>
          <p:cNvSpPr txBox="true"/>
          <p:nvPr/>
        </p:nvSpPr>
        <p:spPr>
          <a:xfrm rot="0">
            <a:off x="329669" y="1306285"/>
            <a:ext cx="4263787" cy="142875"/>
          </a:xfrm>
          <a:prstGeom prst="rect">
            <a:avLst/>
          </a:prstGeom>
        </p:spPr>
        <p:txBody>
          <a:bodyPr anchor="t" rtlCol="false" tIns="0" lIns="0" bIns="0" rIns="0">
            <a:spAutoFit/>
          </a:bodyPr>
          <a:lstStyle/>
          <a:p>
            <a:pPr algn="l">
              <a:lnSpc>
                <a:spcPts val="1271"/>
              </a:lnSpc>
              <a:spcBef>
                <a:spcPct val="0"/>
              </a:spcBef>
            </a:pPr>
            <a:r>
              <a:rPr lang="en-US" b="true" sz="1059">
                <a:solidFill>
                  <a:srgbClr val="000000"/>
                </a:solidFill>
                <a:latin typeface="Open Sans Bold"/>
                <a:ea typeface="Open Sans Bold"/>
                <a:cs typeface="Open Sans Bold"/>
                <a:sym typeface="Open Sans Bold"/>
              </a:rPr>
              <a:t>Snapshot of Other Proposal Information Section: </a:t>
            </a:r>
          </a:p>
        </p:txBody>
      </p:sp>
      <p:sp>
        <p:nvSpPr>
          <p:cNvPr name="TextBox 10" id="10"/>
          <p:cNvSpPr txBox="true"/>
          <p:nvPr/>
        </p:nvSpPr>
        <p:spPr>
          <a:xfrm rot="0">
            <a:off x="329669" y="413877"/>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General Information Section</a:t>
            </a:r>
          </a:p>
        </p:txBody>
      </p:sp>
      <p:grpSp>
        <p:nvGrpSpPr>
          <p:cNvPr name="Group 11" id="11"/>
          <p:cNvGrpSpPr/>
          <p:nvPr/>
        </p:nvGrpSpPr>
        <p:grpSpPr>
          <a:xfrm rot="0">
            <a:off x="1068949" y="2162479"/>
            <a:ext cx="167337" cy="16733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3" id="13"/>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14" id="14"/>
          <p:cNvSpPr txBox="true"/>
          <p:nvPr/>
        </p:nvSpPr>
        <p:spPr>
          <a:xfrm rot="0">
            <a:off x="1092324" y="2168352"/>
            <a:ext cx="120587" cy="136542"/>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13</a:t>
            </a:r>
          </a:p>
        </p:txBody>
      </p:sp>
      <p:grpSp>
        <p:nvGrpSpPr>
          <p:cNvPr name="Group 15" id="15"/>
          <p:cNvGrpSpPr/>
          <p:nvPr/>
        </p:nvGrpSpPr>
        <p:grpSpPr>
          <a:xfrm rot="0">
            <a:off x="3595122" y="2162479"/>
            <a:ext cx="167337" cy="167337"/>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7" id="17"/>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18" id="18"/>
          <p:cNvSpPr txBox="true"/>
          <p:nvPr/>
        </p:nvSpPr>
        <p:spPr>
          <a:xfrm rot="0">
            <a:off x="3619487" y="2168352"/>
            <a:ext cx="118608" cy="136542"/>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14</a:t>
            </a:r>
          </a:p>
        </p:txBody>
      </p:sp>
      <p:grpSp>
        <p:nvGrpSpPr>
          <p:cNvPr name="Group 19" id="19"/>
          <p:cNvGrpSpPr/>
          <p:nvPr/>
        </p:nvGrpSpPr>
        <p:grpSpPr>
          <a:xfrm rot="0">
            <a:off x="1068949" y="2739709"/>
            <a:ext cx="167337" cy="167337"/>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1" id="21"/>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22" id="22"/>
          <p:cNvSpPr txBox="true"/>
          <p:nvPr/>
        </p:nvSpPr>
        <p:spPr>
          <a:xfrm rot="0">
            <a:off x="1092324" y="2745581"/>
            <a:ext cx="120587" cy="136542"/>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15</a:t>
            </a:r>
          </a:p>
        </p:txBody>
      </p:sp>
      <p:grpSp>
        <p:nvGrpSpPr>
          <p:cNvPr name="Group 23" id="23"/>
          <p:cNvGrpSpPr/>
          <p:nvPr/>
        </p:nvGrpSpPr>
        <p:grpSpPr>
          <a:xfrm rot="0">
            <a:off x="1068949" y="3364246"/>
            <a:ext cx="167337" cy="167337"/>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5" id="25"/>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26" id="26"/>
          <p:cNvSpPr txBox="true"/>
          <p:nvPr/>
        </p:nvSpPr>
        <p:spPr>
          <a:xfrm rot="0">
            <a:off x="1092324" y="3370119"/>
            <a:ext cx="120587" cy="136542"/>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16</a:t>
            </a:r>
          </a:p>
        </p:txBody>
      </p:sp>
      <p:grpSp>
        <p:nvGrpSpPr>
          <p:cNvPr name="Group 27" id="27"/>
          <p:cNvGrpSpPr/>
          <p:nvPr/>
        </p:nvGrpSpPr>
        <p:grpSpPr>
          <a:xfrm rot="0">
            <a:off x="1068949" y="4131658"/>
            <a:ext cx="167337" cy="167337"/>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9" id="29"/>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30" id="30"/>
          <p:cNvSpPr txBox="true"/>
          <p:nvPr/>
        </p:nvSpPr>
        <p:spPr>
          <a:xfrm rot="0">
            <a:off x="1092324" y="4137531"/>
            <a:ext cx="120587" cy="136542"/>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17</a:t>
            </a:r>
          </a:p>
        </p:txBody>
      </p:sp>
      <p:grpSp>
        <p:nvGrpSpPr>
          <p:cNvPr name="Group 31" id="31"/>
          <p:cNvGrpSpPr/>
          <p:nvPr/>
        </p:nvGrpSpPr>
        <p:grpSpPr>
          <a:xfrm rot="0">
            <a:off x="1068949" y="4737145"/>
            <a:ext cx="167337" cy="167337"/>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33" id="33"/>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34" id="34"/>
          <p:cNvSpPr txBox="true"/>
          <p:nvPr/>
        </p:nvSpPr>
        <p:spPr>
          <a:xfrm rot="0">
            <a:off x="1092324" y="4743018"/>
            <a:ext cx="120587" cy="136542"/>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18</a:t>
            </a:r>
          </a:p>
        </p:txBody>
      </p:sp>
      <p:grpSp>
        <p:nvGrpSpPr>
          <p:cNvPr name="Group 35" id="35"/>
          <p:cNvGrpSpPr/>
          <p:nvPr/>
        </p:nvGrpSpPr>
        <p:grpSpPr>
          <a:xfrm rot="0">
            <a:off x="1092324" y="6190358"/>
            <a:ext cx="167337" cy="167337"/>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37" id="37"/>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38" id="38"/>
          <p:cNvSpPr txBox="true"/>
          <p:nvPr/>
        </p:nvSpPr>
        <p:spPr>
          <a:xfrm rot="0">
            <a:off x="1115700" y="6196230"/>
            <a:ext cx="120587" cy="136542"/>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19</a:t>
            </a:r>
          </a:p>
        </p:txBody>
      </p:sp>
      <p:grpSp>
        <p:nvGrpSpPr>
          <p:cNvPr name="Group 39" id="39"/>
          <p:cNvGrpSpPr/>
          <p:nvPr/>
        </p:nvGrpSpPr>
        <p:grpSpPr>
          <a:xfrm rot="0">
            <a:off x="1092324" y="7005395"/>
            <a:ext cx="167337" cy="167337"/>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41" id="41"/>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42" id="42"/>
          <p:cNvSpPr txBox="true"/>
          <p:nvPr/>
        </p:nvSpPr>
        <p:spPr>
          <a:xfrm rot="0">
            <a:off x="1115700" y="7011268"/>
            <a:ext cx="120587" cy="136542"/>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20</a:t>
            </a:r>
          </a:p>
        </p:txBody>
      </p:sp>
      <p:grpSp>
        <p:nvGrpSpPr>
          <p:cNvPr name="Group 43" id="43"/>
          <p:cNvGrpSpPr/>
          <p:nvPr/>
        </p:nvGrpSpPr>
        <p:grpSpPr>
          <a:xfrm rot="0">
            <a:off x="1092324" y="7915682"/>
            <a:ext cx="167337" cy="167337"/>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45" id="45"/>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46" id="46"/>
          <p:cNvSpPr txBox="true"/>
          <p:nvPr/>
        </p:nvSpPr>
        <p:spPr>
          <a:xfrm rot="0">
            <a:off x="1115700" y="7921555"/>
            <a:ext cx="120587" cy="136542"/>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21</a:t>
            </a:r>
          </a:p>
        </p:txBody>
      </p:sp>
      <p:grpSp>
        <p:nvGrpSpPr>
          <p:cNvPr name="Group 47" id="47"/>
          <p:cNvGrpSpPr/>
          <p:nvPr/>
        </p:nvGrpSpPr>
        <p:grpSpPr>
          <a:xfrm rot="0">
            <a:off x="1092324" y="8435444"/>
            <a:ext cx="167337" cy="167337"/>
            <a:chOff x="0" y="0"/>
            <a:chExt cx="812800" cy="812800"/>
          </a:xfrm>
        </p:grpSpPr>
        <p:sp>
          <p:nvSpPr>
            <p:cNvPr name="Freeform 48" id="4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49" id="49"/>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50" id="50"/>
          <p:cNvSpPr txBox="true"/>
          <p:nvPr/>
        </p:nvSpPr>
        <p:spPr>
          <a:xfrm rot="0">
            <a:off x="1115700" y="8441317"/>
            <a:ext cx="120587" cy="136542"/>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22</a:t>
            </a:r>
          </a:p>
        </p:txBody>
      </p:sp>
      <p:grpSp>
        <p:nvGrpSpPr>
          <p:cNvPr name="Group 51" id="51"/>
          <p:cNvGrpSpPr/>
          <p:nvPr/>
        </p:nvGrpSpPr>
        <p:grpSpPr>
          <a:xfrm rot="0">
            <a:off x="7243677" y="9498728"/>
            <a:ext cx="311008" cy="311008"/>
            <a:chOff x="0" y="0"/>
            <a:chExt cx="812800" cy="812800"/>
          </a:xfrm>
        </p:grpSpPr>
        <p:sp>
          <p:nvSpPr>
            <p:cNvPr name="Freeform 52" id="5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53" id="53"/>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54" id="54"/>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12</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07" y="0"/>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2"/>
            <a:stretch>
              <a:fillRect l="0" t="-409371" r="0" b="-48675"/>
            </a:stretch>
          </a:blipFill>
        </p:spPr>
      </p:sp>
      <p:grpSp>
        <p:nvGrpSpPr>
          <p:cNvPr name="Group 3" id="3"/>
          <p:cNvGrpSpPr/>
          <p:nvPr/>
        </p:nvGrpSpPr>
        <p:grpSpPr>
          <a:xfrm rot="0">
            <a:off x="0" y="0"/>
            <a:ext cx="7772400" cy="928524"/>
            <a:chOff x="0" y="0"/>
            <a:chExt cx="2709333" cy="323668"/>
          </a:xfrm>
        </p:grpSpPr>
        <p:sp>
          <p:nvSpPr>
            <p:cNvPr name="Freeform 4" id="4"/>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5" id="5"/>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TextBox 6" id="6"/>
          <p:cNvSpPr txBox="true"/>
          <p:nvPr/>
        </p:nvSpPr>
        <p:spPr>
          <a:xfrm rot="0">
            <a:off x="340575" y="402749"/>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Personnel Information Section</a:t>
            </a:r>
          </a:p>
        </p:txBody>
      </p:sp>
      <p:sp>
        <p:nvSpPr>
          <p:cNvPr name="TextBox 7" id="7"/>
          <p:cNvSpPr txBox="true"/>
          <p:nvPr/>
        </p:nvSpPr>
        <p:spPr>
          <a:xfrm rot="0">
            <a:off x="340575" y="1172140"/>
            <a:ext cx="6495734" cy="2335212"/>
          </a:xfrm>
          <a:prstGeom prst="rect">
            <a:avLst/>
          </a:prstGeom>
        </p:spPr>
        <p:txBody>
          <a:bodyPr anchor="t" rtlCol="false" tIns="0" lIns="0" bIns="0" rIns="0">
            <a:spAutoFit/>
          </a:bodyPr>
          <a:lstStyle/>
          <a:p>
            <a:pPr algn="l">
              <a:lnSpc>
                <a:spcPts val="1487"/>
              </a:lnSpc>
            </a:pPr>
            <a:r>
              <a:rPr lang="en-US" sz="1062">
                <a:solidFill>
                  <a:srgbClr val="191919"/>
                </a:solidFill>
                <a:latin typeface="Open Sans"/>
                <a:ea typeface="Open Sans"/>
                <a:cs typeface="Open Sans"/>
                <a:sym typeface="Open Sans"/>
              </a:rPr>
              <a:t>The Project Personnel Information section of the Proposal Record is where PI’s and Co-PI’s must be entered. The PI should be the first entry with the role of Principal Investigator. To add additional project personnel, use the </a:t>
            </a:r>
            <a:r>
              <a:rPr lang="en-US" sz="1062" b="true">
                <a:solidFill>
                  <a:srgbClr val="191919"/>
                </a:solidFill>
                <a:latin typeface="Open Sans Bold"/>
                <a:ea typeface="Open Sans Bold"/>
                <a:cs typeface="Open Sans Bold"/>
                <a:sym typeface="Open Sans Bold"/>
              </a:rPr>
              <a:t>Add Team Member tab.</a:t>
            </a:r>
          </a:p>
          <a:p>
            <a:pPr algn="l">
              <a:lnSpc>
                <a:spcPts val="1487"/>
              </a:lnSpc>
            </a:pPr>
          </a:p>
          <a:p>
            <a:pPr algn="l">
              <a:lnSpc>
                <a:spcPts val="1487"/>
              </a:lnSpc>
            </a:pPr>
            <a:r>
              <a:rPr lang="en-US" sz="1062" b="true">
                <a:solidFill>
                  <a:srgbClr val="191919"/>
                </a:solidFill>
                <a:latin typeface="Open Sans Bold"/>
                <a:ea typeface="Open Sans Bold"/>
                <a:cs typeface="Open Sans Bold"/>
                <a:sym typeface="Open Sans Bold"/>
              </a:rPr>
              <a:t>Internal Association = Department</a:t>
            </a:r>
          </a:p>
          <a:p>
            <a:pPr algn="l">
              <a:lnSpc>
                <a:spcPts val="1487"/>
              </a:lnSpc>
            </a:pPr>
            <a:r>
              <a:rPr lang="en-US" sz="1062">
                <a:solidFill>
                  <a:srgbClr val="191919"/>
                </a:solidFill>
                <a:latin typeface="Open Sans"/>
                <a:ea typeface="Open Sans"/>
                <a:cs typeface="Open Sans"/>
                <a:sym typeface="Open Sans"/>
              </a:rPr>
              <a:t>The Department (Internal Association) will appear once the name has been entered into the Name field. This department associated with this name is made through MU's HR Connect and can reflect multiple academic appointments. If you believe that the department available for selection is in error, please make that selection (as the field cannot be blank) and notify your MURC .</a:t>
            </a:r>
          </a:p>
          <a:p>
            <a:pPr algn="l">
              <a:lnSpc>
                <a:spcPts val="1487"/>
              </a:lnSpc>
            </a:pPr>
          </a:p>
          <a:p>
            <a:pPr algn="l">
              <a:lnSpc>
                <a:spcPts val="1487"/>
              </a:lnSpc>
            </a:pPr>
            <a:r>
              <a:rPr lang="en-US" sz="1062" b="true">
                <a:solidFill>
                  <a:srgbClr val="191919"/>
                </a:solidFill>
                <a:latin typeface="Open Sans Bold"/>
                <a:ea typeface="Open Sans Bold"/>
                <a:cs typeface="Open Sans Bold"/>
                <a:sym typeface="Open Sans Bold"/>
              </a:rPr>
              <a:t>Credit = Effort</a:t>
            </a:r>
          </a:p>
          <a:p>
            <a:pPr algn="l">
              <a:lnSpc>
                <a:spcPts val="1487"/>
              </a:lnSpc>
            </a:pPr>
            <a:r>
              <a:rPr lang="en-US" sz="1062">
                <a:solidFill>
                  <a:srgbClr val="191919"/>
                </a:solidFill>
                <a:latin typeface="Open Sans"/>
                <a:ea typeface="Open Sans"/>
                <a:cs typeface="Open Sans"/>
                <a:sym typeface="Open Sans"/>
              </a:rPr>
              <a:t>Marshall University does not use this feature in Cayuse, so you may ignore these fields. </a:t>
            </a:r>
          </a:p>
          <a:p>
            <a:pPr algn="l">
              <a:lnSpc>
                <a:spcPts val="1487"/>
              </a:lnSpc>
              <a:spcBef>
                <a:spcPct val="0"/>
              </a:spcBef>
            </a:pPr>
          </a:p>
        </p:txBody>
      </p:sp>
      <p:sp>
        <p:nvSpPr>
          <p:cNvPr name="TextBox 8" id="8"/>
          <p:cNvSpPr txBox="true"/>
          <p:nvPr/>
        </p:nvSpPr>
        <p:spPr>
          <a:xfrm rot="0">
            <a:off x="340575" y="3774052"/>
            <a:ext cx="7147497" cy="5334000"/>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1. </a:t>
            </a:r>
            <a:r>
              <a:rPr lang="en-US" sz="1062" b="true">
                <a:solidFill>
                  <a:srgbClr val="191919"/>
                </a:solidFill>
                <a:latin typeface="Open Sans Bold"/>
                <a:ea typeface="Open Sans Bold"/>
                <a:cs typeface="Open Sans Bold"/>
                <a:sym typeface="Open Sans Bold"/>
              </a:rPr>
              <a:t>Name:</a:t>
            </a:r>
            <a:r>
              <a:rPr lang="en-US" sz="1062">
                <a:solidFill>
                  <a:srgbClr val="191919"/>
                </a:solidFill>
                <a:latin typeface="Open Sans"/>
                <a:ea typeface="Open Sans"/>
                <a:cs typeface="Open Sans"/>
                <a:sym typeface="Open Sans"/>
              </a:rPr>
              <a:t> The full name of the Key Personnel. </a:t>
            </a:r>
          </a:p>
          <a:p>
            <a:pPr algn="l">
              <a:lnSpc>
                <a:spcPts val="1275"/>
              </a:lnSpc>
            </a:pPr>
            <a:r>
              <a:rPr lang="en-US" sz="1062">
                <a:solidFill>
                  <a:srgbClr val="191919"/>
                </a:solidFill>
                <a:latin typeface="Open Sans"/>
                <a:ea typeface="Open Sans"/>
                <a:cs typeface="Open Sans"/>
                <a:sym typeface="Open Sans"/>
              </a:rPr>
              <a:t>2. </a:t>
            </a:r>
            <a:r>
              <a:rPr lang="en-US" sz="1062" b="true">
                <a:solidFill>
                  <a:srgbClr val="191919"/>
                </a:solidFill>
                <a:latin typeface="Open Sans Bold"/>
                <a:ea typeface="Open Sans Bold"/>
                <a:cs typeface="Open Sans Bold"/>
                <a:sym typeface="Open Sans Bold"/>
              </a:rPr>
              <a:t>Role:</a:t>
            </a:r>
            <a:r>
              <a:rPr lang="en-US" sz="1062">
                <a:solidFill>
                  <a:srgbClr val="191919"/>
                </a:solidFill>
                <a:latin typeface="Open Sans"/>
                <a:ea typeface="Open Sans"/>
                <a:cs typeface="Open Sans"/>
                <a:sym typeface="Open Sans"/>
              </a:rPr>
              <a:t>  The designated role of the person specified in the project.</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Principal Investigator</a:t>
            </a:r>
            <a:r>
              <a:rPr lang="en-US" sz="1062">
                <a:solidFill>
                  <a:srgbClr val="191919"/>
                </a:solidFill>
                <a:latin typeface="Open Sans"/>
                <a:ea typeface="Open Sans"/>
                <a:cs typeface="Open Sans"/>
                <a:sym typeface="Open Sans"/>
              </a:rPr>
              <a:t>: The MU employee responsible for the scientific, technical, and administrative conduct of the proposed project.</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Co-Principal Investigator</a:t>
            </a:r>
            <a:r>
              <a:rPr lang="en-US" sz="1062">
                <a:solidFill>
                  <a:srgbClr val="191919"/>
                </a:solidFill>
                <a:latin typeface="Open Sans"/>
                <a:ea typeface="Open Sans"/>
                <a:cs typeface="Open Sans"/>
                <a:sym typeface="Open Sans"/>
              </a:rPr>
              <a:t>: The investigator shares equal responsibility with the PI for the direction of a sponsored research award.</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Co-Investigator</a:t>
            </a:r>
            <a:r>
              <a:rPr lang="en-US" sz="1062">
                <a:solidFill>
                  <a:srgbClr val="191919"/>
                </a:solidFill>
                <a:latin typeface="Open Sans"/>
                <a:ea typeface="Open Sans"/>
                <a:cs typeface="Open Sans"/>
                <a:sym typeface="Open Sans"/>
              </a:rPr>
              <a:t>: An individual who makes significant contributions, but does not have overall responsibility and authority for the project. They are NOT considered PD/PIs.</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Investigator:</a:t>
            </a:r>
            <a:r>
              <a:rPr lang="en-US" sz="1062">
                <a:solidFill>
                  <a:srgbClr val="191919"/>
                </a:solidFill>
                <a:latin typeface="Open Sans"/>
                <a:ea typeface="Open Sans"/>
                <a:cs typeface="Open Sans"/>
                <a:sym typeface="Open Sans"/>
              </a:rPr>
              <a:t> An individual performing various tasks related to the conduct of human subjects research activities, such as obtaining informed consent from subjects, interacting with subjects, communicating with the IRB etc.</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Fellow:</a:t>
            </a:r>
            <a:r>
              <a:rPr lang="en-US" sz="1062">
                <a:solidFill>
                  <a:srgbClr val="191919"/>
                </a:solidFill>
                <a:latin typeface="Open Sans"/>
                <a:ea typeface="Open Sans"/>
                <a:cs typeface="Open Sans"/>
                <a:sym typeface="Open Sans"/>
              </a:rPr>
              <a:t> An academic research position in which an individual serves as an independent investigator or under the supervision of a Principal Investigator.</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Post-Doctoral Research Assistant:</a:t>
            </a:r>
            <a:r>
              <a:rPr lang="en-US" sz="1062">
                <a:solidFill>
                  <a:srgbClr val="191919"/>
                </a:solidFill>
                <a:latin typeface="Open Sans"/>
                <a:ea typeface="Open Sans"/>
                <a:cs typeface="Open Sans"/>
                <a:sym typeface="Open Sans"/>
              </a:rPr>
              <a:t> An individual who has received a doctoral degree (or equivalent) and is engaged in a temporary and defined period of mentored advanced training to enhance the professional skills and research independence needed to pursue his or her chosen career path.</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Graduate Research Assistant</a:t>
            </a:r>
            <a:r>
              <a:rPr lang="en-US" sz="1062">
                <a:solidFill>
                  <a:srgbClr val="191919"/>
                </a:solidFill>
                <a:latin typeface="Open Sans"/>
                <a:ea typeface="Open Sans"/>
                <a:cs typeface="Open Sans"/>
                <a:sym typeface="Open Sans"/>
              </a:rPr>
              <a:t>: A graduate student who, in the course of their academic training, is employed in part-time or under a temporary research position, where the student’s academic training is based in part on the research performed.</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Undergraduate Research Assistant:</a:t>
            </a:r>
            <a:r>
              <a:rPr lang="en-US" sz="1062">
                <a:solidFill>
                  <a:srgbClr val="191919"/>
                </a:solidFill>
                <a:latin typeface="Open Sans"/>
                <a:ea typeface="Open Sans"/>
                <a:cs typeface="Open Sans"/>
                <a:sym typeface="Open Sans"/>
              </a:rPr>
              <a:t> An undergraduate student who, in the course of their academic training, is employed in part-time or under a temporary research position, where the student’s academic training is based in part on the research performed.</a:t>
            </a:r>
          </a:p>
          <a:p>
            <a:pPr algn="l" marL="458789" indent="-152930" lvl="2">
              <a:lnSpc>
                <a:spcPts val="1275"/>
              </a:lnSpc>
              <a:buFont typeface="Arial"/>
              <a:buChar char="⚬"/>
            </a:pPr>
            <a:r>
              <a:rPr lang="en-US" b="true" sz="1062">
                <a:solidFill>
                  <a:srgbClr val="191919"/>
                </a:solidFill>
                <a:latin typeface="Open Sans Bold"/>
                <a:ea typeface="Open Sans Bold"/>
                <a:cs typeface="Open Sans Bold"/>
                <a:sym typeface="Open Sans Bold"/>
              </a:rPr>
              <a:t>Other Participant:</a:t>
            </a:r>
            <a:r>
              <a:rPr lang="en-US" sz="1062">
                <a:solidFill>
                  <a:srgbClr val="191919"/>
                </a:solidFill>
                <a:latin typeface="Open Sans"/>
                <a:ea typeface="Open Sans"/>
                <a:cs typeface="Open Sans"/>
                <a:sym typeface="Open Sans"/>
              </a:rPr>
              <a:t> An individual who is participating in the scientific development or execution of the project but not committing any specified measurable effort (in person months) to the project.</a:t>
            </a:r>
          </a:p>
          <a:p>
            <a:pPr algn="l">
              <a:lnSpc>
                <a:spcPts val="1275"/>
              </a:lnSpc>
            </a:pPr>
            <a:r>
              <a:rPr lang="en-US" sz="1062">
                <a:solidFill>
                  <a:srgbClr val="191919"/>
                </a:solidFill>
                <a:latin typeface="Open Sans"/>
                <a:ea typeface="Open Sans"/>
                <a:cs typeface="Open Sans"/>
                <a:sym typeface="Open Sans"/>
              </a:rPr>
              <a:t>3. </a:t>
            </a:r>
            <a:r>
              <a:rPr lang="en-US" sz="1062" b="true">
                <a:solidFill>
                  <a:srgbClr val="191919"/>
                </a:solidFill>
                <a:latin typeface="Open Sans Bold"/>
                <a:ea typeface="Open Sans Bold"/>
                <a:cs typeface="Open Sans Bold"/>
                <a:sym typeface="Open Sans Bold"/>
              </a:rPr>
              <a:t>Internal Association:</a:t>
            </a:r>
            <a:r>
              <a:rPr lang="en-US" sz="1062">
                <a:solidFill>
                  <a:srgbClr val="191919"/>
                </a:solidFill>
                <a:latin typeface="Open Sans"/>
                <a:ea typeface="Open Sans"/>
                <a:cs typeface="Open Sans"/>
                <a:sym typeface="Open Sans"/>
              </a:rPr>
              <a:t> The designated unit responsible for the application and administration of the proposed/awarded sponsored project. This field is integral to the routing process as it dictates which unit will be responsible for approving the proposal under the specified PI. If you believe that the department available for selection is in error, please make that selection (as the field cannot be blank) and notify your assigned Pre-Award Officer.</a:t>
            </a:r>
          </a:p>
          <a:p>
            <a:pPr algn="l">
              <a:lnSpc>
                <a:spcPts val="1275"/>
              </a:lnSpc>
            </a:pPr>
            <a:r>
              <a:rPr lang="en-US" sz="1062" i="true">
                <a:solidFill>
                  <a:srgbClr val="FA3A2F"/>
                </a:solidFill>
                <a:latin typeface="Open Sans Italics"/>
                <a:ea typeface="Open Sans Italics"/>
                <a:cs typeface="Open Sans Italics"/>
                <a:sym typeface="Open Sans Italics"/>
              </a:rPr>
              <a:t>Note: In instances where a PI or Co-PI has a dual appointment, you will be able to see all of the unit associations to which the person is connected and select the one that is appropriate for the proposal.</a:t>
            </a:r>
          </a:p>
          <a:p>
            <a:pPr algn="l">
              <a:lnSpc>
                <a:spcPts val="1275"/>
              </a:lnSpc>
            </a:pPr>
          </a:p>
          <a:p>
            <a:pPr algn="l">
              <a:lnSpc>
                <a:spcPts val="1275"/>
              </a:lnSpc>
            </a:pPr>
          </a:p>
        </p:txBody>
      </p:sp>
      <p:grpSp>
        <p:nvGrpSpPr>
          <p:cNvPr name="Group 9" id="9"/>
          <p:cNvGrpSpPr/>
          <p:nvPr/>
        </p:nvGrpSpPr>
        <p:grpSpPr>
          <a:xfrm rot="0">
            <a:off x="7243677" y="9498728"/>
            <a:ext cx="311008" cy="31100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1" id="11"/>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2" id="12"/>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13</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3988"/>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2"/>
            <a:stretch>
              <a:fillRect l="0" t="-409371" r="0" b="-48675"/>
            </a:stretch>
          </a:blipFill>
        </p:spPr>
      </p:sp>
      <p:grpSp>
        <p:nvGrpSpPr>
          <p:cNvPr name="Group 3" id="3"/>
          <p:cNvGrpSpPr/>
          <p:nvPr/>
        </p:nvGrpSpPr>
        <p:grpSpPr>
          <a:xfrm rot="0">
            <a:off x="-10907" y="23988"/>
            <a:ext cx="7772400" cy="928524"/>
            <a:chOff x="0" y="0"/>
            <a:chExt cx="2709333" cy="323668"/>
          </a:xfrm>
        </p:grpSpPr>
        <p:sp>
          <p:nvSpPr>
            <p:cNvPr name="Freeform 4" id="4"/>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5" id="5"/>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Freeform 6" id="6"/>
          <p:cNvSpPr/>
          <p:nvPr/>
        </p:nvSpPr>
        <p:spPr>
          <a:xfrm flipH="false" flipV="false" rot="0">
            <a:off x="840144" y="3739327"/>
            <a:ext cx="5697640" cy="5401460"/>
          </a:xfrm>
          <a:custGeom>
            <a:avLst/>
            <a:gdLst/>
            <a:ahLst/>
            <a:cxnLst/>
            <a:rect r="r" b="b" t="t" l="l"/>
            <a:pathLst>
              <a:path h="5401460" w="5697640">
                <a:moveTo>
                  <a:pt x="0" y="0"/>
                </a:moveTo>
                <a:lnTo>
                  <a:pt x="5697640" y="0"/>
                </a:lnTo>
                <a:lnTo>
                  <a:pt x="5697640" y="5401460"/>
                </a:lnTo>
                <a:lnTo>
                  <a:pt x="0" y="5401460"/>
                </a:lnTo>
                <a:lnTo>
                  <a:pt x="0" y="0"/>
                </a:lnTo>
                <a:close/>
              </a:path>
            </a:pathLst>
          </a:custGeom>
          <a:blipFill>
            <a:blip r:embed="rId3"/>
            <a:stretch>
              <a:fillRect l="0" t="0" r="0" b="0"/>
            </a:stretch>
          </a:blipFill>
        </p:spPr>
      </p:sp>
      <p:sp>
        <p:nvSpPr>
          <p:cNvPr name="TextBox 7" id="7"/>
          <p:cNvSpPr txBox="true"/>
          <p:nvPr/>
        </p:nvSpPr>
        <p:spPr>
          <a:xfrm rot="0">
            <a:off x="301545" y="1311283"/>
            <a:ext cx="7147497" cy="1609725"/>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4. </a:t>
            </a:r>
            <a:r>
              <a:rPr lang="en-US" sz="1062" b="true">
                <a:solidFill>
                  <a:srgbClr val="191919"/>
                </a:solidFill>
                <a:latin typeface="Open Sans Bold"/>
                <a:ea typeface="Open Sans Bold"/>
                <a:cs typeface="Open Sans Bold"/>
                <a:sym typeface="Open Sans Bold"/>
              </a:rPr>
              <a:t>Credit and Effort Fields:</a:t>
            </a:r>
            <a:r>
              <a:rPr lang="en-US" sz="1062">
                <a:solidFill>
                  <a:srgbClr val="191919"/>
                </a:solidFill>
                <a:latin typeface="Open Sans"/>
                <a:ea typeface="Open Sans"/>
                <a:cs typeface="Open Sans"/>
                <a:sym typeface="Open Sans"/>
              </a:rPr>
              <a:t> The credit field currently serves no function in terms of proposal routing and is not required to be completed. PIs will be able to add project effort to the project budget/justification. </a:t>
            </a:r>
          </a:p>
          <a:p>
            <a:pPr algn="l">
              <a:lnSpc>
                <a:spcPts val="1275"/>
              </a:lnSpc>
            </a:pPr>
            <a:r>
              <a:rPr lang="en-US" sz="1062">
                <a:solidFill>
                  <a:srgbClr val="191919"/>
                </a:solidFill>
                <a:latin typeface="Open Sans"/>
                <a:ea typeface="Open Sans"/>
                <a:cs typeface="Open Sans"/>
                <a:sym typeface="Open Sans"/>
              </a:rPr>
              <a:t>5. </a:t>
            </a:r>
            <a:r>
              <a:rPr lang="en-US" sz="1062" b="true">
                <a:solidFill>
                  <a:srgbClr val="191919"/>
                </a:solidFill>
                <a:latin typeface="Open Sans Bold"/>
                <a:ea typeface="Open Sans Bold"/>
                <a:cs typeface="Open Sans Bold"/>
                <a:sym typeface="Open Sans Bold"/>
              </a:rPr>
              <a:t>Please select the PI's and any Co-PI's College/School: </a:t>
            </a:r>
            <a:r>
              <a:rPr lang="en-US" sz="1062">
                <a:solidFill>
                  <a:srgbClr val="191919"/>
                </a:solidFill>
                <a:latin typeface="Open Sans"/>
                <a:ea typeface="Open Sans"/>
                <a:cs typeface="Open Sans"/>
                <a:sym typeface="Open Sans"/>
              </a:rPr>
              <a:t>For this field select the option that applies. Federal, State, Private, Business, Institutional or Unknown at this time. </a:t>
            </a:r>
          </a:p>
          <a:p>
            <a:pPr algn="l">
              <a:lnSpc>
                <a:spcPts val="1275"/>
              </a:lnSpc>
            </a:pPr>
            <a:r>
              <a:rPr lang="en-US" sz="1062">
                <a:solidFill>
                  <a:srgbClr val="191919"/>
                </a:solidFill>
                <a:latin typeface="Open Sans"/>
                <a:ea typeface="Open Sans"/>
                <a:cs typeface="Open Sans"/>
                <a:sym typeface="Open Sans"/>
              </a:rPr>
              <a:t>6. </a:t>
            </a:r>
            <a:r>
              <a:rPr lang="en-US" sz="1062" b="true">
                <a:solidFill>
                  <a:srgbClr val="191919"/>
                </a:solidFill>
                <a:latin typeface="Open Sans Bold"/>
                <a:ea typeface="Open Sans Bold"/>
                <a:cs typeface="Open Sans Bold"/>
                <a:sym typeface="Open Sans Bold"/>
              </a:rPr>
              <a:t>Please list the departmental/unit admin responsible for project paperwork and/or account access:</a:t>
            </a:r>
            <a:r>
              <a:rPr lang="en-US" sz="1062">
                <a:solidFill>
                  <a:srgbClr val="191919"/>
                </a:solidFill>
                <a:latin typeface="Open Sans"/>
                <a:ea typeface="Open Sans"/>
                <a:cs typeface="Open Sans"/>
                <a:sym typeface="Open Sans"/>
              </a:rPr>
              <a:t> </a:t>
            </a:r>
          </a:p>
          <a:p>
            <a:pPr algn="l">
              <a:lnSpc>
                <a:spcPts val="1275"/>
              </a:lnSpc>
            </a:pPr>
            <a:r>
              <a:rPr lang="en-US" sz="1062">
                <a:solidFill>
                  <a:srgbClr val="191919"/>
                </a:solidFill>
                <a:latin typeface="Open Sans"/>
                <a:ea typeface="Open Sans"/>
                <a:cs typeface="Open Sans"/>
                <a:sym typeface="Open Sans"/>
              </a:rPr>
              <a:t>7. </a:t>
            </a:r>
            <a:r>
              <a:rPr lang="en-US" sz="1062" b="true">
                <a:solidFill>
                  <a:srgbClr val="191919"/>
                </a:solidFill>
                <a:latin typeface="Open Sans Bold"/>
                <a:ea typeface="Open Sans Bold"/>
                <a:cs typeface="Open Sans Bold"/>
                <a:sym typeface="Open Sans Bold"/>
              </a:rPr>
              <a:t>Does this project involve Graduate Students: </a:t>
            </a:r>
            <a:r>
              <a:rPr lang="en-US" sz="1062">
                <a:solidFill>
                  <a:srgbClr val="191919"/>
                </a:solidFill>
                <a:latin typeface="Open Sans"/>
                <a:ea typeface="Open Sans"/>
                <a:cs typeface="Open Sans"/>
                <a:sym typeface="Open Sans"/>
              </a:rPr>
              <a:t>All GA positions must be approved by the Dean of the Graduate College prior to submission or a tuition waiver must be included in the grant budget (if allowed by the agency). This approval will be indicated by the Dean/Chair approval in the routing process. </a:t>
            </a:r>
          </a:p>
          <a:p>
            <a:pPr algn="l">
              <a:lnSpc>
                <a:spcPts val="1275"/>
              </a:lnSpc>
            </a:pPr>
            <a:r>
              <a:rPr lang="en-US" sz="1062">
                <a:solidFill>
                  <a:srgbClr val="191919"/>
                </a:solidFill>
                <a:latin typeface="Open Sans"/>
                <a:ea typeface="Open Sans"/>
                <a:cs typeface="Open Sans"/>
                <a:sym typeface="Open Sans"/>
              </a:rPr>
              <a:t>8. </a:t>
            </a:r>
            <a:r>
              <a:rPr lang="en-US" sz="1062" b="true">
                <a:solidFill>
                  <a:srgbClr val="191919"/>
                </a:solidFill>
                <a:latin typeface="Open Sans Bold"/>
                <a:ea typeface="Open Sans Bold"/>
                <a:cs typeface="Open Sans Bold"/>
                <a:sym typeface="Open Sans Bold"/>
              </a:rPr>
              <a:t>Will any investigators be provided a reduction in course load as a result of this project being funded?</a:t>
            </a:r>
          </a:p>
          <a:p>
            <a:pPr algn="l">
              <a:lnSpc>
                <a:spcPts val="1275"/>
              </a:lnSpc>
            </a:pPr>
          </a:p>
        </p:txBody>
      </p:sp>
      <p:sp>
        <p:nvSpPr>
          <p:cNvPr name="TextBox 8" id="8"/>
          <p:cNvSpPr txBox="true"/>
          <p:nvPr/>
        </p:nvSpPr>
        <p:spPr>
          <a:xfrm rot="0">
            <a:off x="329669" y="426737"/>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Personnel Information Section</a:t>
            </a:r>
          </a:p>
        </p:txBody>
      </p:sp>
      <p:sp>
        <p:nvSpPr>
          <p:cNvPr name="TextBox 9" id="9"/>
          <p:cNvSpPr txBox="true"/>
          <p:nvPr/>
        </p:nvSpPr>
        <p:spPr>
          <a:xfrm rot="0">
            <a:off x="301545" y="3199860"/>
            <a:ext cx="2618052" cy="142875"/>
          </a:xfrm>
          <a:prstGeom prst="rect">
            <a:avLst/>
          </a:prstGeom>
        </p:spPr>
        <p:txBody>
          <a:bodyPr anchor="t" rtlCol="false" tIns="0" lIns="0" bIns="0" rIns="0">
            <a:spAutoFit/>
          </a:bodyPr>
          <a:lstStyle/>
          <a:p>
            <a:pPr algn="l">
              <a:lnSpc>
                <a:spcPts val="1271"/>
              </a:lnSpc>
              <a:spcBef>
                <a:spcPct val="0"/>
              </a:spcBef>
            </a:pPr>
            <a:r>
              <a:rPr lang="en-US" b="true" sz="1059">
                <a:solidFill>
                  <a:srgbClr val="000000"/>
                </a:solidFill>
                <a:latin typeface="Open Sans Bold"/>
                <a:ea typeface="Open Sans Bold"/>
                <a:cs typeface="Open Sans Bold"/>
                <a:sym typeface="Open Sans Bold"/>
              </a:rPr>
              <a:t>Snapshot of Project Personnel Section: </a:t>
            </a:r>
          </a:p>
        </p:txBody>
      </p:sp>
      <p:grpSp>
        <p:nvGrpSpPr>
          <p:cNvPr name="Group 10" id="10"/>
          <p:cNvGrpSpPr/>
          <p:nvPr/>
        </p:nvGrpSpPr>
        <p:grpSpPr>
          <a:xfrm rot="0">
            <a:off x="3944745" y="8662068"/>
            <a:ext cx="195942" cy="195942"/>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2" id="12"/>
            <p:cNvSpPr txBox="true"/>
            <p:nvPr/>
          </p:nvSpPr>
          <p:spPr>
            <a:xfrm>
              <a:off x="76200" y="76200"/>
              <a:ext cx="660400" cy="660400"/>
            </a:xfrm>
            <a:prstGeom prst="rect">
              <a:avLst/>
            </a:prstGeom>
          </p:spPr>
          <p:txBody>
            <a:bodyPr anchor="ctr" rtlCol="false" tIns="50091" lIns="50091" bIns="50091" rIns="50091"/>
            <a:lstStyle/>
            <a:p>
              <a:pPr algn="ctr">
                <a:lnSpc>
                  <a:spcPts val="1881"/>
                </a:lnSpc>
              </a:pPr>
            </a:p>
          </p:txBody>
        </p:sp>
      </p:grpSp>
      <p:sp>
        <p:nvSpPr>
          <p:cNvPr name="TextBox 13" id="13"/>
          <p:cNvSpPr txBox="true"/>
          <p:nvPr/>
        </p:nvSpPr>
        <p:spPr>
          <a:xfrm rot="0">
            <a:off x="3999487" y="8672201"/>
            <a:ext cx="86458" cy="156626"/>
          </a:xfrm>
          <a:prstGeom prst="rect">
            <a:avLst/>
          </a:prstGeom>
        </p:spPr>
        <p:txBody>
          <a:bodyPr anchor="t" rtlCol="false" tIns="0" lIns="0" bIns="0" rIns="0">
            <a:spAutoFit/>
          </a:bodyPr>
          <a:lstStyle/>
          <a:p>
            <a:pPr algn="ctr">
              <a:lnSpc>
                <a:spcPts val="1338"/>
              </a:lnSpc>
            </a:pPr>
            <a:r>
              <a:rPr lang="en-US" sz="955">
                <a:solidFill>
                  <a:srgbClr val="FFFFFF"/>
                </a:solidFill>
                <a:latin typeface="Open Sans"/>
                <a:ea typeface="Open Sans"/>
                <a:cs typeface="Open Sans"/>
                <a:sym typeface="Open Sans"/>
              </a:rPr>
              <a:t>8</a:t>
            </a:r>
          </a:p>
        </p:txBody>
      </p:sp>
      <p:grpSp>
        <p:nvGrpSpPr>
          <p:cNvPr name="Group 14" id="14"/>
          <p:cNvGrpSpPr/>
          <p:nvPr/>
        </p:nvGrpSpPr>
        <p:grpSpPr>
          <a:xfrm rot="0">
            <a:off x="2450117" y="7818393"/>
            <a:ext cx="195942" cy="195942"/>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6" id="16"/>
            <p:cNvSpPr txBox="true"/>
            <p:nvPr/>
          </p:nvSpPr>
          <p:spPr>
            <a:xfrm>
              <a:off x="76200" y="76200"/>
              <a:ext cx="660400" cy="660400"/>
            </a:xfrm>
            <a:prstGeom prst="rect">
              <a:avLst/>
            </a:prstGeom>
          </p:spPr>
          <p:txBody>
            <a:bodyPr anchor="ctr" rtlCol="false" tIns="50091" lIns="50091" bIns="50091" rIns="50091"/>
            <a:lstStyle/>
            <a:p>
              <a:pPr algn="ctr">
                <a:lnSpc>
                  <a:spcPts val="1881"/>
                </a:lnSpc>
              </a:pPr>
            </a:p>
          </p:txBody>
        </p:sp>
      </p:grpSp>
      <p:sp>
        <p:nvSpPr>
          <p:cNvPr name="TextBox 17" id="17"/>
          <p:cNvSpPr txBox="true"/>
          <p:nvPr/>
        </p:nvSpPr>
        <p:spPr>
          <a:xfrm rot="0">
            <a:off x="2504859" y="7828526"/>
            <a:ext cx="86458" cy="156626"/>
          </a:xfrm>
          <a:prstGeom prst="rect">
            <a:avLst/>
          </a:prstGeom>
        </p:spPr>
        <p:txBody>
          <a:bodyPr anchor="t" rtlCol="false" tIns="0" lIns="0" bIns="0" rIns="0">
            <a:spAutoFit/>
          </a:bodyPr>
          <a:lstStyle/>
          <a:p>
            <a:pPr algn="ctr">
              <a:lnSpc>
                <a:spcPts val="1338"/>
              </a:lnSpc>
            </a:pPr>
            <a:r>
              <a:rPr lang="en-US" sz="955">
                <a:solidFill>
                  <a:srgbClr val="FFFFFF"/>
                </a:solidFill>
                <a:latin typeface="Open Sans"/>
                <a:ea typeface="Open Sans"/>
                <a:cs typeface="Open Sans"/>
                <a:sym typeface="Open Sans"/>
              </a:rPr>
              <a:t>7</a:t>
            </a:r>
          </a:p>
        </p:txBody>
      </p:sp>
      <p:grpSp>
        <p:nvGrpSpPr>
          <p:cNvPr name="Group 18" id="18"/>
          <p:cNvGrpSpPr/>
          <p:nvPr/>
        </p:nvGrpSpPr>
        <p:grpSpPr>
          <a:xfrm rot="0">
            <a:off x="3803546" y="7462155"/>
            <a:ext cx="195942" cy="195942"/>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0" id="20"/>
            <p:cNvSpPr txBox="true"/>
            <p:nvPr/>
          </p:nvSpPr>
          <p:spPr>
            <a:xfrm>
              <a:off x="76200" y="76200"/>
              <a:ext cx="660400" cy="660400"/>
            </a:xfrm>
            <a:prstGeom prst="rect">
              <a:avLst/>
            </a:prstGeom>
          </p:spPr>
          <p:txBody>
            <a:bodyPr anchor="ctr" rtlCol="false" tIns="50091" lIns="50091" bIns="50091" rIns="50091"/>
            <a:lstStyle/>
            <a:p>
              <a:pPr algn="ctr">
                <a:lnSpc>
                  <a:spcPts val="1881"/>
                </a:lnSpc>
              </a:pPr>
            </a:p>
          </p:txBody>
        </p:sp>
      </p:grpSp>
      <p:sp>
        <p:nvSpPr>
          <p:cNvPr name="TextBox 21" id="21"/>
          <p:cNvSpPr txBox="true"/>
          <p:nvPr/>
        </p:nvSpPr>
        <p:spPr>
          <a:xfrm rot="0">
            <a:off x="3858288" y="7472288"/>
            <a:ext cx="86458" cy="156626"/>
          </a:xfrm>
          <a:prstGeom prst="rect">
            <a:avLst/>
          </a:prstGeom>
        </p:spPr>
        <p:txBody>
          <a:bodyPr anchor="t" rtlCol="false" tIns="0" lIns="0" bIns="0" rIns="0">
            <a:spAutoFit/>
          </a:bodyPr>
          <a:lstStyle/>
          <a:p>
            <a:pPr algn="ctr">
              <a:lnSpc>
                <a:spcPts val="1338"/>
              </a:lnSpc>
            </a:pPr>
            <a:r>
              <a:rPr lang="en-US" sz="955">
                <a:solidFill>
                  <a:srgbClr val="FFFFFF"/>
                </a:solidFill>
                <a:latin typeface="Open Sans"/>
                <a:ea typeface="Open Sans"/>
                <a:cs typeface="Open Sans"/>
                <a:sym typeface="Open Sans"/>
              </a:rPr>
              <a:t>6</a:t>
            </a:r>
          </a:p>
        </p:txBody>
      </p:sp>
      <p:grpSp>
        <p:nvGrpSpPr>
          <p:cNvPr name="Group 22" id="22"/>
          <p:cNvGrpSpPr/>
          <p:nvPr/>
        </p:nvGrpSpPr>
        <p:grpSpPr>
          <a:xfrm rot="0">
            <a:off x="2602830" y="6846607"/>
            <a:ext cx="195942" cy="195942"/>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4" id="24"/>
            <p:cNvSpPr txBox="true"/>
            <p:nvPr/>
          </p:nvSpPr>
          <p:spPr>
            <a:xfrm>
              <a:off x="76200" y="76200"/>
              <a:ext cx="660400" cy="660400"/>
            </a:xfrm>
            <a:prstGeom prst="rect">
              <a:avLst/>
            </a:prstGeom>
          </p:spPr>
          <p:txBody>
            <a:bodyPr anchor="ctr" rtlCol="false" tIns="50091" lIns="50091" bIns="50091" rIns="50091"/>
            <a:lstStyle/>
            <a:p>
              <a:pPr algn="ctr">
                <a:lnSpc>
                  <a:spcPts val="1881"/>
                </a:lnSpc>
              </a:pPr>
            </a:p>
          </p:txBody>
        </p:sp>
      </p:grpSp>
      <p:sp>
        <p:nvSpPr>
          <p:cNvPr name="TextBox 25" id="25"/>
          <p:cNvSpPr txBox="true"/>
          <p:nvPr/>
        </p:nvSpPr>
        <p:spPr>
          <a:xfrm rot="0">
            <a:off x="2657572" y="6856740"/>
            <a:ext cx="86458" cy="156626"/>
          </a:xfrm>
          <a:prstGeom prst="rect">
            <a:avLst/>
          </a:prstGeom>
        </p:spPr>
        <p:txBody>
          <a:bodyPr anchor="t" rtlCol="false" tIns="0" lIns="0" bIns="0" rIns="0">
            <a:spAutoFit/>
          </a:bodyPr>
          <a:lstStyle/>
          <a:p>
            <a:pPr algn="ctr">
              <a:lnSpc>
                <a:spcPts val="1338"/>
              </a:lnSpc>
            </a:pPr>
            <a:r>
              <a:rPr lang="en-US" sz="955">
                <a:solidFill>
                  <a:srgbClr val="FFFFFF"/>
                </a:solidFill>
                <a:latin typeface="Open Sans"/>
                <a:ea typeface="Open Sans"/>
                <a:cs typeface="Open Sans"/>
                <a:sym typeface="Open Sans"/>
              </a:rPr>
              <a:t>5</a:t>
            </a:r>
          </a:p>
        </p:txBody>
      </p:sp>
      <p:grpSp>
        <p:nvGrpSpPr>
          <p:cNvPr name="Group 26" id="26"/>
          <p:cNvGrpSpPr/>
          <p:nvPr/>
        </p:nvGrpSpPr>
        <p:grpSpPr>
          <a:xfrm rot="0">
            <a:off x="3220884" y="5998386"/>
            <a:ext cx="195942" cy="195942"/>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8" id="28"/>
            <p:cNvSpPr txBox="true"/>
            <p:nvPr/>
          </p:nvSpPr>
          <p:spPr>
            <a:xfrm>
              <a:off x="76200" y="76200"/>
              <a:ext cx="660400" cy="660400"/>
            </a:xfrm>
            <a:prstGeom prst="rect">
              <a:avLst/>
            </a:prstGeom>
          </p:spPr>
          <p:txBody>
            <a:bodyPr anchor="ctr" rtlCol="false" tIns="50091" lIns="50091" bIns="50091" rIns="50091"/>
            <a:lstStyle/>
            <a:p>
              <a:pPr algn="ctr">
                <a:lnSpc>
                  <a:spcPts val="1881"/>
                </a:lnSpc>
              </a:pPr>
            </a:p>
          </p:txBody>
        </p:sp>
      </p:grpSp>
      <p:sp>
        <p:nvSpPr>
          <p:cNvPr name="TextBox 29" id="29"/>
          <p:cNvSpPr txBox="true"/>
          <p:nvPr/>
        </p:nvSpPr>
        <p:spPr>
          <a:xfrm rot="0">
            <a:off x="3275626" y="6008519"/>
            <a:ext cx="86458" cy="156626"/>
          </a:xfrm>
          <a:prstGeom prst="rect">
            <a:avLst/>
          </a:prstGeom>
        </p:spPr>
        <p:txBody>
          <a:bodyPr anchor="t" rtlCol="false" tIns="0" lIns="0" bIns="0" rIns="0">
            <a:spAutoFit/>
          </a:bodyPr>
          <a:lstStyle/>
          <a:p>
            <a:pPr algn="ctr">
              <a:lnSpc>
                <a:spcPts val="1338"/>
              </a:lnSpc>
            </a:pPr>
            <a:r>
              <a:rPr lang="en-US" sz="955">
                <a:solidFill>
                  <a:srgbClr val="FFFFFF"/>
                </a:solidFill>
                <a:latin typeface="Open Sans"/>
                <a:ea typeface="Open Sans"/>
                <a:cs typeface="Open Sans"/>
                <a:sym typeface="Open Sans"/>
              </a:rPr>
              <a:t>4</a:t>
            </a:r>
          </a:p>
        </p:txBody>
      </p:sp>
      <p:grpSp>
        <p:nvGrpSpPr>
          <p:cNvPr name="Group 30" id="30"/>
          <p:cNvGrpSpPr/>
          <p:nvPr/>
        </p:nvGrpSpPr>
        <p:grpSpPr>
          <a:xfrm rot="0">
            <a:off x="1771537" y="5998386"/>
            <a:ext cx="195942" cy="195942"/>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32" id="32"/>
            <p:cNvSpPr txBox="true"/>
            <p:nvPr/>
          </p:nvSpPr>
          <p:spPr>
            <a:xfrm>
              <a:off x="76200" y="76200"/>
              <a:ext cx="660400" cy="660400"/>
            </a:xfrm>
            <a:prstGeom prst="rect">
              <a:avLst/>
            </a:prstGeom>
          </p:spPr>
          <p:txBody>
            <a:bodyPr anchor="ctr" rtlCol="false" tIns="50091" lIns="50091" bIns="50091" rIns="50091"/>
            <a:lstStyle/>
            <a:p>
              <a:pPr algn="ctr">
                <a:lnSpc>
                  <a:spcPts val="1881"/>
                </a:lnSpc>
              </a:pPr>
            </a:p>
          </p:txBody>
        </p:sp>
      </p:grpSp>
      <p:sp>
        <p:nvSpPr>
          <p:cNvPr name="TextBox 33" id="33"/>
          <p:cNvSpPr txBox="true"/>
          <p:nvPr/>
        </p:nvSpPr>
        <p:spPr>
          <a:xfrm rot="0">
            <a:off x="1826279" y="5997572"/>
            <a:ext cx="86458" cy="156626"/>
          </a:xfrm>
          <a:prstGeom prst="rect">
            <a:avLst/>
          </a:prstGeom>
        </p:spPr>
        <p:txBody>
          <a:bodyPr anchor="t" rtlCol="false" tIns="0" lIns="0" bIns="0" rIns="0">
            <a:spAutoFit/>
          </a:bodyPr>
          <a:lstStyle/>
          <a:p>
            <a:pPr algn="ctr">
              <a:lnSpc>
                <a:spcPts val="1338"/>
              </a:lnSpc>
            </a:pPr>
            <a:r>
              <a:rPr lang="en-US" sz="955">
                <a:solidFill>
                  <a:srgbClr val="FFFFFF"/>
                </a:solidFill>
                <a:latin typeface="Open Sans"/>
                <a:ea typeface="Open Sans"/>
                <a:cs typeface="Open Sans"/>
                <a:sym typeface="Open Sans"/>
              </a:rPr>
              <a:t>3</a:t>
            </a:r>
          </a:p>
        </p:txBody>
      </p:sp>
      <p:grpSp>
        <p:nvGrpSpPr>
          <p:cNvPr name="Group 34" id="34"/>
          <p:cNvGrpSpPr/>
          <p:nvPr/>
        </p:nvGrpSpPr>
        <p:grpSpPr>
          <a:xfrm rot="0">
            <a:off x="4510293" y="5598794"/>
            <a:ext cx="195942" cy="195942"/>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36" id="36"/>
            <p:cNvSpPr txBox="true"/>
            <p:nvPr/>
          </p:nvSpPr>
          <p:spPr>
            <a:xfrm>
              <a:off x="76200" y="76200"/>
              <a:ext cx="660400" cy="660400"/>
            </a:xfrm>
            <a:prstGeom prst="rect">
              <a:avLst/>
            </a:prstGeom>
          </p:spPr>
          <p:txBody>
            <a:bodyPr anchor="ctr" rtlCol="false" tIns="50091" lIns="50091" bIns="50091" rIns="50091"/>
            <a:lstStyle/>
            <a:p>
              <a:pPr algn="ctr">
                <a:lnSpc>
                  <a:spcPts val="1881"/>
                </a:lnSpc>
              </a:pPr>
            </a:p>
          </p:txBody>
        </p:sp>
      </p:grpSp>
      <p:sp>
        <p:nvSpPr>
          <p:cNvPr name="TextBox 37" id="37"/>
          <p:cNvSpPr txBox="true"/>
          <p:nvPr/>
        </p:nvSpPr>
        <p:spPr>
          <a:xfrm rot="0">
            <a:off x="4565035" y="5597981"/>
            <a:ext cx="86458" cy="156626"/>
          </a:xfrm>
          <a:prstGeom prst="rect">
            <a:avLst/>
          </a:prstGeom>
        </p:spPr>
        <p:txBody>
          <a:bodyPr anchor="t" rtlCol="false" tIns="0" lIns="0" bIns="0" rIns="0">
            <a:spAutoFit/>
          </a:bodyPr>
          <a:lstStyle/>
          <a:p>
            <a:pPr algn="ctr">
              <a:lnSpc>
                <a:spcPts val="1338"/>
              </a:lnSpc>
            </a:pPr>
            <a:r>
              <a:rPr lang="en-US" sz="955">
                <a:solidFill>
                  <a:srgbClr val="FFFFFF"/>
                </a:solidFill>
                <a:latin typeface="Open Sans"/>
                <a:ea typeface="Open Sans"/>
                <a:cs typeface="Open Sans"/>
                <a:sym typeface="Open Sans"/>
              </a:rPr>
              <a:t>2</a:t>
            </a:r>
          </a:p>
        </p:txBody>
      </p:sp>
      <p:grpSp>
        <p:nvGrpSpPr>
          <p:cNvPr name="Group 38" id="38"/>
          <p:cNvGrpSpPr/>
          <p:nvPr/>
        </p:nvGrpSpPr>
        <p:grpSpPr>
          <a:xfrm rot="0">
            <a:off x="1437995" y="5580558"/>
            <a:ext cx="195942" cy="195942"/>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40" id="40"/>
            <p:cNvSpPr txBox="true"/>
            <p:nvPr/>
          </p:nvSpPr>
          <p:spPr>
            <a:xfrm>
              <a:off x="76200" y="76200"/>
              <a:ext cx="660400" cy="660400"/>
            </a:xfrm>
            <a:prstGeom prst="rect">
              <a:avLst/>
            </a:prstGeom>
          </p:spPr>
          <p:txBody>
            <a:bodyPr anchor="ctr" rtlCol="false" tIns="50091" lIns="50091" bIns="50091" rIns="50091"/>
            <a:lstStyle/>
            <a:p>
              <a:pPr algn="ctr">
                <a:lnSpc>
                  <a:spcPts val="1881"/>
                </a:lnSpc>
              </a:pPr>
            </a:p>
          </p:txBody>
        </p:sp>
      </p:grpSp>
      <p:sp>
        <p:nvSpPr>
          <p:cNvPr name="TextBox 41" id="41"/>
          <p:cNvSpPr txBox="true"/>
          <p:nvPr/>
        </p:nvSpPr>
        <p:spPr>
          <a:xfrm rot="0">
            <a:off x="1492737" y="5579744"/>
            <a:ext cx="86458" cy="156626"/>
          </a:xfrm>
          <a:prstGeom prst="rect">
            <a:avLst/>
          </a:prstGeom>
        </p:spPr>
        <p:txBody>
          <a:bodyPr anchor="t" rtlCol="false" tIns="0" lIns="0" bIns="0" rIns="0">
            <a:spAutoFit/>
          </a:bodyPr>
          <a:lstStyle/>
          <a:p>
            <a:pPr algn="ctr">
              <a:lnSpc>
                <a:spcPts val="1338"/>
              </a:lnSpc>
            </a:pPr>
            <a:r>
              <a:rPr lang="en-US" sz="955">
                <a:solidFill>
                  <a:srgbClr val="FFFFFF"/>
                </a:solidFill>
                <a:latin typeface="Open Sans"/>
                <a:ea typeface="Open Sans"/>
                <a:cs typeface="Open Sans"/>
                <a:sym typeface="Open Sans"/>
              </a:rPr>
              <a:t>1</a:t>
            </a:r>
          </a:p>
        </p:txBody>
      </p:sp>
      <p:grpSp>
        <p:nvGrpSpPr>
          <p:cNvPr name="Group 42" id="42"/>
          <p:cNvGrpSpPr/>
          <p:nvPr/>
        </p:nvGrpSpPr>
        <p:grpSpPr>
          <a:xfrm rot="0">
            <a:off x="7243677" y="9498728"/>
            <a:ext cx="311008" cy="311008"/>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44" id="44"/>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45" id="45"/>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14</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3988"/>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2"/>
            <a:stretch>
              <a:fillRect l="0" t="-409371" r="0" b="-48675"/>
            </a:stretch>
          </a:blipFill>
        </p:spPr>
      </p:sp>
      <p:grpSp>
        <p:nvGrpSpPr>
          <p:cNvPr name="Group 3" id="3"/>
          <p:cNvGrpSpPr/>
          <p:nvPr/>
        </p:nvGrpSpPr>
        <p:grpSpPr>
          <a:xfrm rot="0">
            <a:off x="-10907" y="23988"/>
            <a:ext cx="7829814" cy="928524"/>
            <a:chOff x="0" y="0"/>
            <a:chExt cx="2729347" cy="323668"/>
          </a:xfrm>
        </p:grpSpPr>
        <p:sp>
          <p:nvSpPr>
            <p:cNvPr name="Freeform 4" id="4"/>
            <p:cNvSpPr/>
            <p:nvPr/>
          </p:nvSpPr>
          <p:spPr>
            <a:xfrm flipH="false" flipV="false" rot="0">
              <a:off x="0" y="0"/>
              <a:ext cx="2729347" cy="323668"/>
            </a:xfrm>
            <a:custGeom>
              <a:avLst/>
              <a:gdLst/>
              <a:ahLst/>
              <a:cxnLst/>
              <a:rect r="r" b="b" t="t" l="l"/>
              <a:pathLst>
                <a:path h="323668" w="2729347">
                  <a:moveTo>
                    <a:pt x="0" y="0"/>
                  </a:moveTo>
                  <a:lnTo>
                    <a:pt x="2729347" y="0"/>
                  </a:lnTo>
                  <a:lnTo>
                    <a:pt x="2729347" y="323668"/>
                  </a:lnTo>
                  <a:lnTo>
                    <a:pt x="0" y="323668"/>
                  </a:lnTo>
                  <a:close/>
                </a:path>
              </a:pathLst>
            </a:custGeom>
            <a:solidFill>
              <a:srgbClr val="1FAF4B">
                <a:alpha val="83922"/>
              </a:srgbClr>
            </a:solidFill>
          </p:spPr>
        </p:sp>
        <p:sp>
          <p:nvSpPr>
            <p:cNvPr name="TextBox 5" id="5"/>
            <p:cNvSpPr txBox="true"/>
            <p:nvPr/>
          </p:nvSpPr>
          <p:spPr>
            <a:xfrm>
              <a:off x="0" y="-28575"/>
              <a:ext cx="2729347" cy="352243"/>
            </a:xfrm>
            <a:prstGeom prst="rect">
              <a:avLst/>
            </a:prstGeom>
          </p:spPr>
          <p:txBody>
            <a:bodyPr anchor="ctr" rtlCol="false" tIns="50800" lIns="50800" bIns="50800" rIns="50800"/>
            <a:lstStyle/>
            <a:p>
              <a:pPr algn="ctr">
                <a:lnSpc>
                  <a:spcPts val="1843"/>
                </a:lnSpc>
              </a:pPr>
            </a:p>
          </p:txBody>
        </p:sp>
      </p:grpSp>
      <p:grpSp>
        <p:nvGrpSpPr>
          <p:cNvPr name="Group 6" id="6"/>
          <p:cNvGrpSpPr/>
          <p:nvPr/>
        </p:nvGrpSpPr>
        <p:grpSpPr>
          <a:xfrm rot="0">
            <a:off x="1305374" y="5517889"/>
            <a:ext cx="5014830" cy="3956528"/>
            <a:chOff x="0" y="0"/>
            <a:chExt cx="6686440" cy="5275371"/>
          </a:xfrm>
        </p:grpSpPr>
        <p:sp>
          <p:nvSpPr>
            <p:cNvPr name="Freeform 7" id="7"/>
            <p:cNvSpPr/>
            <p:nvPr/>
          </p:nvSpPr>
          <p:spPr>
            <a:xfrm flipH="false" flipV="false" rot="0">
              <a:off x="0" y="0"/>
              <a:ext cx="6686440" cy="5275371"/>
            </a:xfrm>
            <a:custGeom>
              <a:avLst/>
              <a:gdLst/>
              <a:ahLst/>
              <a:cxnLst/>
              <a:rect r="r" b="b" t="t" l="l"/>
              <a:pathLst>
                <a:path h="5275371" w="6686440">
                  <a:moveTo>
                    <a:pt x="0" y="0"/>
                  </a:moveTo>
                  <a:lnTo>
                    <a:pt x="6686440" y="0"/>
                  </a:lnTo>
                  <a:lnTo>
                    <a:pt x="6686440" y="5275371"/>
                  </a:lnTo>
                  <a:lnTo>
                    <a:pt x="0" y="5275371"/>
                  </a:lnTo>
                  <a:lnTo>
                    <a:pt x="0" y="0"/>
                  </a:lnTo>
                  <a:close/>
                </a:path>
              </a:pathLst>
            </a:custGeom>
            <a:blipFill>
              <a:blip r:embed="rId3"/>
              <a:stretch>
                <a:fillRect l="0" t="0" r="0" b="0"/>
              </a:stretch>
            </a:blipFill>
          </p:spPr>
        </p:sp>
        <p:grpSp>
          <p:nvGrpSpPr>
            <p:cNvPr name="Group 8" id="8"/>
            <p:cNvGrpSpPr/>
            <p:nvPr/>
          </p:nvGrpSpPr>
          <p:grpSpPr>
            <a:xfrm rot="0">
              <a:off x="1224656" y="3228719"/>
              <a:ext cx="223116" cy="223116"/>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0" id="10"/>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11" id="11"/>
            <p:cNvSpPr txBox="true"/>
            <p:nvPr/>
          </p:nvSpPr>
          <p:spPr>
            <a:xfrm rot="0">
              <a:off x="1286990" y="3242899"/>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2</a:t>
              </a:r>
            </a:p>
          </p:txBody>
        </p:sp>
        <p:grpSp>
          <p:nvGrpSpPr>
            <p:cNvPr name="Group 12" id="12"/>
            <p:cNvGrpSpPr/>
            <p:nvPr/>
          </p:nvGrpSpPr>
          <p:grpSpPr>
            <a:xfrm rot="0">
              <a:off x="1336214" y="105133"/>
              <a:ext cx="223116" cy="223116"/>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4" id="14"/>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15" id="15"/>
            <p:cNvSpPr txBox="true"/>
            <p:nvPr/>
          </p:nvSpPr>
          <p:spPr>
            <a:xfrm rot="0">
              <a:off x="1398548" y="106848"/>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1</a:t>
              </a:r>
            </a:p>
          </p:txBody>
        </p:sp>
      </p:grpSp>
      <p:sp>
        <p:nvSpPr>
          <p:cNvPr name="TextBox 16" id="16"/>
          <p:cNvSpPr txBox="true"/>
          <p:nvPr/>
        </p:nvSpPr>
        <p:spPr>
          <a:xfrm rot="0">
            <a:off x="329669" y="426737"/>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Research Subjects Section</a:t>
            </a:r>
          </a:p>
        </p:txBody>
      </p:sp>
      <p:sp>
        <p:nvSpPr>
          <p:cNvPr name="TextBox 17" id="17"/>
          <p:cNvSpPr txBox="true"/>
          <p:nvPr/>
        </p:nvSpPr>
        <p:spPr>
          <a:xfrm rot="0">
            <a:off x="239040" y="1276902"/>
            <a:ext cx="6495734" cy="344487"/>
          </a:xfrm>
          <a:prstGeom prst="rect">
            <a:avLst/>
          </a:prstGeom>
        </p:spPr>
        <p:txBody>
          <a:bodyPr anchor="t" rtlCol="false" tIns="0" lIns="0" bIns="0" rIns="0">
            <a:spAutoFit/>
          </a:bodyPr>
          <a:lstStyle/>
          <a:p>
            <a:pPr algn="l">
              <a:lnSpc>
                <a:spcPts val="1487"/>
              </a:lnSpc>
              <a:spcBef>
                <a:spcPct val="0"/>
              </a:spcBef>
            </a:pPr>
            <a:r>
              <a:rPr lang="en-US" sz="1062">
                <a:solidFill>
                  <a:srgbClr val="191919"/>
                </a:solidFill>
                <a:latin typeface="Open Sans"/>
                <a:ea typeface="Open Sans"/>
                <a:cs typeface="Open Sans"/>
                <a:sym typeface="Open Sans"/>
              </a:rPr>
              <a:t>The Research Subject will ensure the PIs have submitted the necessary applications to the Institutional Review Board (IRB)  and </a:t>
            </a:r>
            <a:r>
              <a:rPr lang="en-US" sz="1062" u="sng">
                <a:solidFill>
                  <a:srgbClr val="191919"/>
                </a:solidFill>
                <a:latin typeface="Open Sans"/>
                <a:ea typeface="Open Sans"/>
                <a:cs typeface="Open Sans"/>
                <a:sym typeface="Open Sans"/>
                <a:hlinkClick r:id="rId4" tooltip="https://jcesom.marshall.edu/research/office-of-research-and-graduate-education/core-facilities/animal-resources/"/>
              </a:rPr>
              <a:t>Marshall Univeristy Animal Use and Care Committee</a:t>
            </a:r>
            <a:r>
              <a:rPr lang="en-US" sz="1062">
                <a:solidFill>
                  <a:srgbClr val="191919"/>
                </a:solidFill>
                <a:latin typeface="Open Sans"/>
                <a:ea typeface="Open Sans"/>
                <a:cs typeface="Open Sans"/>
                <a:sym typeface="Open Sans"/>
              </a:rPr>
              <a:t> (IACUC). </a:t>
            </a:r>
          </a:p>
        </p:txBody>
      </p:sp>
      <p:sp>
        <p:nvSpPr>
          <p:cNvPr name="TextBox 18" id="18"/>
          <p:cNvSpPr txBox="true"/>
          <p:nvPr/>
        </p:nvSpPr>
        <p:spPr>
          <a:xfrm rot="0">
            <a:off x="239040" y="2271629"/>
            <a:ext cx="7147497" cy="1123950"/>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1.</a:t>
            </a:r>
            <a:r>
              <a:rPr lang="en-US" sz="1062" b="true">
                <a:solidFill>
                  <a:srgbClr val="191919"/>
                </a:solidFill>
                <a:latin typeface="Open Sans Bold"/>
                <a:ea typeface="Open Sans Bold"/>
                <a:cs typeface="Open Sans Bold"/>
                <a:sym typeface="Open Sans Bold"/>
              </a:rPr>
              <a:t> Does this research involve human subjects?:</a:t>
            </a:r>
            <a:r>
              <a:rPr lang="en-US" sz="1062">
                <a:solidFill>
                  <a:srgbClr val="191919"/>
                </a:solidFill>
                <a:latin typeface="Open Sans"/>
                <a:ea typeface="Open Sans"/>
                <a:cs typeface="Open Sans"/>
                <a:sym typeface="Open Sans"/>
              </a:rPr>
              <a:t> </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If “Yes” is selected, an additional question pops up: </a:t>
            </a:r>
            <a:r>
              <a:rPr lang="en-US" b="true" sz="1062">
                <a:solidFill>
                  <a:srgbClr val="191919"/>
                </a:solidFill>
                <a:latin typeface="Open Sans Bold"/>
                <a:ea typeface="Open Sans Bold"/>
                <a:cs typeface="Open Sans Bold"/>
                <a:sym typeface="Open Sans Bold"/>
              </a:rPr>
              <a:t>Has your team submitted an application for IRB approval? </a:t>
            </a:r>
            <a:r>
              <a:rPr lang="en-US" sz="1062">
                <a:solidFill>
                  <a:srgbClr val="191919"/>
                </a:solidFill>
                <a:latin typeface="Open Sans"/>
                <a:ea typeface="Open Sans"/>
                <a:cs typeface="Open Sans"/>
                <a:sym typeface="Open Sans"/>
              </a:rPr>
              <a:t>If “Yes” is selected, an additional prompt pops up: </a:t>
            </a:r>
            <a:r>
              <a:rPr lang="en-US" b="true" sz="1062">
                <a:solidFill>
                  <a:srgbClr val="191919"/>
                </a:solidFill>
                <a:latin typeface="Open Sans Bold"/>
                <a:ea typeface="Open Sans Bold"/>
                <a:cs typeface="Open Sans Bold"/>
                <a:sym typeface="Open Sans Bold"/>
              </a:rPr>
              <a:t>Please list the IRB studies (Protocol Numbers) associated with this research.</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If “No” is selected, an additional prompt pops up: </a:t>
            </a:r>
            <a:r>
              <a:rPr lang="en-US" b="true" sz="1062">
                <a:solidFill>
                  <a:srgbClr val="191919"/>
                </a:solidFill>
                <a:latin typeface="Open Sans Bold"/>
                <a:ea typeface="Open Sans Bold"/>
                <a:cs typeface="Open Sans Bold"/>
                <a:sym typeface="Open Sans Bold"/>
              </a:rPr>
              <a:t>Please indicate your reason for not submitting an IRB application.</a:t>
            </a:r>
            <a:r>
              <a:rPr lang="en-US" sz="1062">
                <a:solidFill>
                  <a:srgbClr val="191919"/>
                </a:solidFill>
                <a:latin typeface="Open Sans"/>
                <a:ea typeface="Open Sans"/>
                <a:cs typeface="Open Sans"/>
                <a:sym typeface="Open Sans"/>
              </a:rPr>
              <a:t> Select Not required at proposal submission (JIT) or Submission is pending</a:t>
            </a:r>
          </a:p>
          <a:p>
            <a:pPr algn="l">
              <a:lnSpc>
                <a:spcPts val="1275"/>
              </a:lnSpc>
            </a:pPr>
          </a:p>
        </p:txBody>
      </p:sp>
      <p:sp>
        <p:nvSpPr>
          <p:cNvPr name="TextBox 19" id="19"/>
          <p:cNvSpPr txBox="true"/>
          <p:nvPr/>
        </p:nvSpPr>
        <p:spPr>
          <a:xfrm rot="0">
            <a:off x="239040" y="1889042"/>
            <a:ext cx="6495734" cy="344487"/>
          </a:xfrm>
          <a:prstGeom prst="rect">
            <a:avLst/>
          </a:prstGeom>
        </p:spPr>
        <p:txBody>
          <a:bodyPr anchor="t" rtlCol="false" tIns="0" lIns="0" bIns="0" rIns="0">
            <a:spAutoFit/>
          </a:bodyPr>
          <a:lstStyle/>
          <a:p>
            <a:pPr algn="l">
              <a:lnSpc>
                <a:spcPts val="1487"/>
              </a:lnSpc>
            </a:pPr>
            <a:r>
              <a:rPr lang="en-US" sz="1062" b="true">
                <a:solidFill>
                  <a:srgbClr val="191919"/>
                </a:solidFill>
                <a:latin typeface="Open Sans Bold"/>
                <a:ea typeface="Open Sans Bold"/>
                <a:cs typeface="Open Sans Bold"/>
                <a:sym typeface="Open Sans Bold"/>
              </a:rPr>
              <a:t>Human Subjects Section:</a:t>
            </a:r>
          </a:p>
          <a:p>
            <a:pPr algn="l">
              <a:lnSpc>
                <a:spcPts val="1487"/>
              </a:lnSpc>
              <a:spcBef>
                <a:spcPct val="0"/>
              </a:spcBef>
            </a:pPr>
          </a:p>
        </p:txBody>
      </p:sp>
      <p:sp>
        <p:nvSpPr>
          <p:cNvPr name="TextBox 20" id="20"/>
          <p:cNvSpPr txBox="true"/>
          <p:nvPr/>
        </p:nvSpPr>
        <p:spPr>
          <a:xfrm rot="0">
            <a:off x="239040" y="3414629"/>
            <a:ext cx="6495734" cy="344487"/>
          </a:xfrm>
          <a:prstGeom prst="rect">
            <a:avLst/>
          </a:prstGeom>
        </p:spPr>
        <p:txBody>
          <a:bodyPr anchor="t" rtlCol="false" tIns="0" lIns="0" bIns="0" rIns="0">
            <a:spAutoFit/>
          </a:bodyPr>
          <a:lstStyle/>
          <a:p>
            <a:pPr algn="l">
              <a:lnSpc>
                <a:spcPts val="1487"/>
              </a:lnSpc>
            </a:pPr>
            <a:r>
              <a:rPr lang="en-US" sz="1062" b="true">
                <a:solidFill>
                  <a:srgbClr val="191919"/>
                </a:solidFill>
                <a:latin typeface="Open Sans Bold"/>
                <a:ea typeface="Open Sans Bold"/>
                <a:cs typeface="Open Sans Bold"/>
                <a:sym typeface="Open Sans Bold"/>
              </a:rPr>
              <a:t>Animal Subjects Section:</a:t>
            </a:r>
          </a:p>
          <a:p>
            <a:pPr algn="l">
              <a:lnSpc>
                <a:spcPts val="1487"/>
              </a:lnSpc>
              <a:spcBef>
                <a:spcPct val="0"/>
              </a:spcBef>
            </a:pPr>
          </a:p>
        </p:txBody>
      </p:sp>
      <p:sp>
        <p:nvSpPr>
          <p:cNvPr name="TextBox 21" id="21"/>
          <p:cNvSpPr txBox="true"/>
          <p:nvPr/>
        </p:nvSpPr>
        <p:spPr>
          <a:xfrm rot="0">
            <a:off x="239040" y="3768642"/>
            <a:ext cx="7147497" cy="962025"/>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2.</a:t>
            </a:r>
            <a:r>
              <a:rPr lang="en-US" sz="1062" b="true">
                <a:solidFill>
                  <a:srgbClr val="191919"/>
                </a:solidFill>
                <a:latin typeface="Open Sans Bold"/>
                <a:ea typeface="Open Sans Bold"/>
                <a:cs typeface="Open Sans Bold"/>
                <a:sym typeface="Open Sans Bold"/>
              </a:rPr>
              <a:t> Does this research involve animal subjects?:</a:t>
            </a:r>
            <a:r>
              <a:rPr lang="en-US" sz="1062">
                <a:solidFill>
                  <a:srgbClr val="191919"/>
                </a:solidFill>
                <a:latin typeface="Open Sans"/>
                <a:ea typeface="Open Sans"/>
                <a:cs typeface="Open Sans"/>
                <a:sym typeface="Open Sans"/>
              </a:rPr>
              <a:t> </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If “Yes” is selected, an additional question pops up: </a:t>
            </a:r>
            <a:r>
              <a:rPr lang="en-US" b="true" sz="1062">
                <a:solidFill>
                  <a:srgbClr val="191919"/>
                </a:solidFill>
                <a:latin typeface="Open Sans Bold"/>
                <a:ea typeface="Open Sans Bold"/>
                <a:cs typeface="Open Sans Bold"/>
                <a:sym typeface="Open Sans Bold"/>
              </a:rPr>
              <a:t>Has your team submitted an application for IACUC approval? </a:t>
            </a:r>
            <a:r>
              <a:rPr lang="en-US" sz="1062">
                <a:solidFill>
                  <a:srgbClr val="191919"/>
                </a:solidFill>
                <a:latin typeface="Open Sans"/>
                <a:ea typeface="Open Sans"/>
                <a:cs typeface="Open Sans"/>
                <a:sym typeface="Open Sans"/>
              </a:rPr>
              <a:t>If “Yes” is selected, an additional prompt pops up: </a:t>
            </a:r>
            <a:r>
              <a:rPr lang="en-US" b="true" sz="1062">
                <a:solidFill>
                  <a:srgbClr val="191919"/>
                </a:solidFill>
                <a:latin typeface="Open Sans Bold"/>
                <a:ea typeface="Open Sans Bold"/>
                <a:cs typeface="Open Sans Bold"/>
                <a:sym typeface="Open Sans Bold"/>
              </a:rPr>
              <a:t>Please list the IACUC application numbers</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If “No” is selected, an additional prompt pops up: </a:t>
            </a:r>
            <a:r>
              <a:rPr lang="en-US" b="true" sz="1062">
                <a:solidFill>
                  <a:srgbClr val="191919"/>
                </a:solidFill>
                <a:latin typeface="Open Sans Bold"/>
                <a:ea typeface="Open Sans Bold"/>
                <a:cs typeface="Open Sans Bold"/>
                <a:sym typeface="Open Sans Bold"/>
              </a:rPr>
              <a:t>Please indicate your reason for not submitting an IACUC application.</a:t>
            </a:r>
            <a:r>
              <a:rPr lang="en-US" sz="1062">
                <a:solidFill>
                  <a:srgbClr val="191919"/>
                </a:solidFill>
                <a:latin typeface="Open Sans"/>
                <a:ea typeface="Open Sans"/>
                <a:cs typeface="Open Sans"/>
                <a:sym typeface="Open Sans"/>
              </a:rPr>
              <a:t> Select Not required at proposal submission (JIT) or Submission is pending</a:t>
            </a:r>
          </a:p>
          <a:p>
            <a:pPr algn="l">
              <a:lnSpc>
                <a:spcPts val="1275"/>
              </a:lnSpc>
            </a:pPr>
          </a:p>
        </p:txBody>
      </p:sp>
      <p:sp>
        <p:nvSpPr>
          <p:cNvPr name="TextBox 22" id="22"/>
          <p:cNvSpPr txBox="true"/>
          <p:nvPr/>
        </p:nvSpPr>
        <p:spPr>
          <a:xfrm rot="0">
            <a:off x="238809" y="5102142"/>
            <a:ext cx="2048140" cy="142875"/>
          </a:xfrm>
          <a:prstGeom prst="rect">
            <a:avLst/>
          </a:prstGeom>
        </p:spPr>
        <p:txBody>
          <a:bodyPr anchor="t" rtlCol="false" tIns="0" lIns="0" bIns="0" rIns="0">
            <a:spAutoFit/>
          </a:bodyPr>
          <a:lstStyle/>
          <a:p>
            <a:pPr algn="ctr">
              <a:lnSpc>
                <a:spcPts val="1271"/>
              </a:lnSpc>
              <a:spcBef>
                <a:spcPct val="0"/>
              </a:spcBef>
            </a:pPr>
            <a:r>
              <a:rPr lang="en-US" b="true" sz="1059">
                <a:solidFill>
                  <a:srgbClr val="000000"/>
                </a:solidFill>
                <a:latin typeface="Open Sans Bold"/>
                <a:ea typeface="Open Sans Bold"/>
                <a:cs typeface="Open Sans Bold"/>
                <a:sym typeface="Open Sans Bold"/>
              </a:rPr>
              <a:t>Snapshot of Research Section: </a:t>
            </a:r>
          </a:p>
        </p:txBody>
      </p:sp>
      <p:grpSp>
        <p:nvGrpSpPr>
          <p:cNvPr name="Group 23" id="23"/>
          <p:cNvGrpSpPr/>
          <p:nvPr/>
        </p:nvGrpSpPr>
        <p:grpSpPr>
          <a:xfrm rot="0">
            <a:off x="7243677" y="9498728"/>
            <a:ext cx="311008" cy="311008"/>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25" id="25"/>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26" id="26"/>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15</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40575" y="1183990"/>
            <a:ext cx="6495734" cy="525462"/>
          </a:xfrm>
          <a:prstGeom prst="rect">
            <a:avLst/>
          </a:prstGeom>
        </p:spPr>
        <p:txBody>
          <a:bodyPr anchor="t" rtlCol="false" tIns="0" lIns="0" bIns="0" rIns="0">
            <a:spAutoFit/>
          </a:bodyPr>
          <a:lstStyle/>
          <a:p>
            <a:pPr algn="l">
              <a:lnSpc>
                <a:spcPts val="1487"/>
              </a:lnSpc>
              <a:spcBef>
                <a:spcPct val="0"/>
              </a:spcBef>
            </a:pPr>
            <a:r>
              <a:rPr lang="en-US" sz="1062">
                <a:solidFill>
                  <a:srgbClr val="191919"/>
                </a:solidFill>
                <a:latin typeface="Open Sans"/>
                <a:ea typeface="Open Sans"/>
                <a:cs typeface="Open Sans"/>
                <a:sym typeface="Open Sans"/>
              </a:rPr>
              <a:t>The Research Materials Section refers to a specific part of your grant proposal where information about the materials and resources needed to conduct your research project will be noted. This section is essential for demonstrating the feasibility and appropriateness of your research plan.</a:t>
            </a:r>
          </a:p>
        </p:txBody>
      </p:sp>
      <p:sp>
        <p:nvSpPr>
          <p:cNvPr name="TextBox 3" id="3"/>
          <p:cNvSpPr txBox="true"/>
          <p:nvPr/>
        </p:nvSpPr>
        <p:spPr>
          <a:xfrm rot="0">
            <a:off x="340575" y="2301590"/>
            <a:ext cx="7147497" cy="962025"/>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1.</a:t>
            </a:r>
            <a:r>
              <a:rPr lang="en-US" sz="1062" b="true">
                <a:solidFill>
                  <a:srgbClr val="191919"/>
                </a:solidFill>
                <a:latin typeface="Open Sans Bold"/>
                <a:ea typeface="Open Sans Bold"/>
                <a:cs typeface="Open Sans Bold"/>
                <a:sym typeface="Open Sans Bold"/>
              </a:rPr>
              <a:t> Does this study involve the use of Radioactive Materials?</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If “Yes” is selected, an approved biosafety protocol must be approved and on file at MURC before awarded funds can be accessed. For research requiring radiation safety approval, further guidance can be found </a:t>
            </a:r>
            <a:r>
              <a:rPr lang="en-US" sz="1062" u="sng">
                <a:solidFill>
                  <a:srgbClr val="191919"/>
                </a:solidFill>
                <a:latin typeface="Open Sans"/>
                <a:ea typeface="Open Sans"/>
                <a:cs typeface="Open Sans"/>
                <a:sym typeface="Open Sans"/>
                <a:hlinkClick r:id="rId2" tooltip="https://www.marshall.edu/safety/"/>
              </a:rPr>
              <a:t>here.</a:t>
            </a:r>
            <a:r>
              <a:rPr lang="en-US" sz="1062">
                <a:solidFill>
                  <a:srgbClr val="191919"/>
                </a:solidFill>
                <a:latin typeface="Open Sans"/>
                <a:ea typeface="Open Sans"/>
                <a:cs typeface="Open Sans"/>
                <a:sym typeface="Open Sans"/>
              </a:rPr>
              <a:t> </a:t>
            </a:r>
          </a:p>
          <a:p>
            <a:pPr algn="l">
              <a:lnSpc>
                <a:spcPts val="1275"/>
              </a:lnSpc>
            </a:pPr>
          </a:p>
          <a:p>
            <a:pPr algn="l">
              <a:lnSpc>
                <a:spcPts val="1275"/>
              </a:lnSpc>
            </a:pPr>
          </a:p>
        </p:txBody>
      </p:sp>
      <p:sp>
        <p:nvSpPr>
          <p:cNvPr name="TextBox 4" id="4"/>
          <p:cNvSpPr txBox="true"/>
          <p:nvPr/>
        </p:nvSpPr>
        <p:spPr>
          <a:xfrm rot="0">
            <a:off x="340575" y="3337908"/>
            <a:ext cx="6495734" cy="163512"/>
          </a:xfrm>
          <a:prstGeom prst="rect">
            <a:avLst/>
          </a:prstGeom>
        </p:spPr>
        <p:txBody>
          <a:bodyPr anchor="t" rtlCol="false" tIns="0" lIns="0" bIns="0" rIns="0">
            <a:spAutoFit/>
          </a:bodyPr>
          <a:lstStyle/>
          <a:p>
            <a:pPr algn="l">
              <a:lnSpc>
                <a:spcPts val="1487"/>
              </a:lnSpc>
              <a:spcBef>
                <a:spcPct val="0"/>
              </a:spcBef>
            </a:pPr>
            <a:r>
              <a:rPr lang="en-US" sz="1062" b="true">
                <a:solidFill>
                  <a:srgbClr val="191919"/>
                </a:solidFill>
                <a:latin typeface="Open Sans Bold"/>
                <a:ea typeface="Open Sans Bold"/>
                <a:cs typeface="Open Sans Bold"/>
                <a:sym typeface="Open Sans Bold"/>
              </a:rPr>
              <a:t>Chemical Safety Section:</a:t>
            </a:r>
          </a:p>
        </p:txBody>
      </p:sp>
      <p:sp>
        <p:nvSpPr>
          <p:cNvPr name="TextBox 5" id="5"/>
          <p:cNvSpPr txBox="true"/>
          <p:nvPr/>
        </p:nvSpPr>
        <p:spPr>
          <a:xfrm rot="0">
            <a:off x="340575" y="3691920"/>
            <a:ext cx="7147497" cy="1123950"/>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2.</a:t>
            </a:r>
            <a:r>
              <a:rPr lang="en-US" sz="1062" b="true">
                <a:solidFill>
                  <a:srgbClr val="191919"/>
                </a:solidFill>
                <a:latin typeface="Open Sans Bold"/>
                <a:ea typeface="Open Sans Bold"/>
                <a:cs typeface="Open Sans Bold"/>
                <a:sym typeface="Open Sans Bold"/>
              </a:rPr>
              <a:t> Does this study involve the use of Hazardous Chemical Materials?</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If “Yes” is selected, an additional question pops up: </a:t>
            </a:r>
            <a:r>
              <a:rPr lang="en-US" b="true" sz="1062">
                <a:solidFill>
                  <a:srgbClr val="191919"/>
                </a:solidFill>
                <a:latin typeface="Open Sans Bold"/>
                <a:ea typeface="Open Sans Bold"/>
                <a:cs typeface="Open Sans Bold"/>
                <a:sym typeface="Open Sans Bold"/>
              </a:rPr>
              <a:t>Does the proposed research involve Dangerous (Toxic, Highly Toxic or Pyrophoric) Gases or Hazardous Materials not currently approved in a lab safety plan on file with the Biosafety Committee?</a:t>
            </a:r>
            <a:r>
              <a:rPr lang="en-US" sz="1062">
                <a:solidFill>
                  <a:srgbClr val="191919"/>
                </a:solidFill>
                <a:latin typeface="Open Sans"/>
                <a:ea typeface="Open Sans"/>
                <a:cs typeface="Open Sans"/>
                <a:sym typeface="Open Sans"/>
              </a:rPr>
              <a:t> If “Yes” is selected, an additional prompt pops up: </a:t>
            </a:r>
            <a:r>
              <a:rPr lang="en-US" b="true" sz="1062">
                <a:solidFill>
                  <a:srgbClr val="191919"/>
                </a:solidFill>
                <a:latin typeface="Open Sans Bold"/>
                <a:ea typeface="Open Sans Bold"/>
                <a:cs typeface="Open Sans Bold"/>
                <a:sym typeface="Open Sans Bold"/>
              </a:rPr>
              <a:t>List Gases or Hazardous Materials</a:t>
            </a:r>
          </a:p>
          <a:p>
            <a:pPr algn="l">
              <a:lnSpc>
                <a:spcPts val="1275"/>
              </a:lnSpc>
            </a:pPr>
          </a:p>
          <a:p>
            <a:pPr algn="l">
              <a:lnSpc>
                <a:spcPts val="1275"/>
              </a:lnSpc>
            </a:pPr>
          </a:p>
        </p:txBody>
      </p:sp>
      <p:sp>
        <p:nvSpPr>
          <p:cNvPr name="TextBox 6" id="6"/>
          <p:cNvSpPr txBox="true"/>
          <p:nvPr/>
        </p:nvSpPr>
        <p:spPr>
          <a:xfrm rot="0">
            <a:off x="340575" y="1947578"/>
            <a:ext cx="6495734" cy="163512"/>
          </a:xfrm>
          <a:prstGeom prst="rect">
            <a:avLst/>
          </a:prstGeom>
        </p:spPr>
        <p:txBody>
          <a:bodyPr anchor="t" rtlCol="false" tIns="0" lIns="0" bIns="0" rIns="0">
            <a:spAutoFit/>
          </a:bodyPr>
          <a:lstStyle/>
          <a:p>
            <a:pPr algn="l">
              <a:lnSpc>
                <a:spcPts val="1487"/>
              </a:lnSpc>
              <a:spcBef>
                <a:spcPct val="0"/>
              </a:spcBef>
            </a:pPr>
            <a:r>
              <a:rPr lang="en-US" sz="1062" b="true">
                <a:solidFill>
                  <a:srgbClr val="191919"/>
                </a:solidFill>
                <a:latin typeface="Open Sans Bold"/>
                <a:ea typeface="Open Sans Bold"/>
                <a:cs typeface="Open Sans Bold"/>
                <a:sym typeface="Open Sans Bold"/>
              </a:rPr>
              <a:t>Radiation Safety Section:</a:t>
            </a:r>
          </a:p>
        </p:txBody>
      </p:sp>
      <p:sp>
        <p:nvSpPr>
          <p:cNvPr name="TextBox 7" id="7"/>
          <p:cNvSpPr txBox="true"/>
          <p:nvPr/>
        </p:nvSpPr>
        <p:spPr>
          <a:xfrm rot="0">
            <a:off x="340575" y="4730145"/>
            <a:ext cx="6495734" cy="163512"/>
          </a:xfrm>
          <a:prstGeom prst="rect">
            <a:avLst/>
          </a:prstGeom>
        </p:spPr>
        <p:txBody>
          <a:bodyPr anchor="t" rtlCol="false" tIns="0" lIns="0" bIns="0" rIns="0">
            <a:spAutoFit/>
          </a:bodyPr>
          <a:lstStyle/>
          <a:p>
            <a:pPr algn="l">
              <a:lnSpc>
                <a:spcPts val="1487"/>
              </a:lnSpc>
              <a:spcBef>
                <a:spcPct val="0"/>
              </a:spcBef>
            </a:pPr>
            <a:r>
              <a:rPr lang="en-US" sz="1062" b="true">
                <a:solidFill>
                  <a:srgbClr val="191919"/>
                </a:solidFill>
                <a:latin typeface="Open Sans Bold"/>
                <a:ea typeface="Open Sans Bold"/>
                <a:cs typeface="Open Sans Bold"/>
                <a:sym typeface="Open Sans Bold"/>
              </a:rPr>
              <a:t>Biological Safety Section:</a:t>
            </a:r>
          </a:p>
        </p:txBody>
      </p:sp>
      <p:sp>
        <p:nvSpPr>
          <p:cNvPr name="TextBox 8" id="8"/>
          <p:cNvSpPr txBox="true"/>
          <p:nvPr/>
        </p:nvSpPr>
        <p:spPr>
          <a:xfrm rot="0">
            <a:off x="340575" y="5084157"/>
            <a:ext cx="7147497" cy="1933575"/>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3.</a:t>
            </a:r>
            <a:r>
              <a:rPr lang="en-US" sz="1062" b="true">
                <a:solidFill>
                  <a:srgbClr val="191919"/>
                </a:solidFill>
                <a:latin typeface="Open Sans Bold"/>
                <a:ea typeface="Open Sans Bold"/>
                <a:cs typeface="Open Sans Bold"/>
                <a:sym typeface="Open Sans Bold"/>
              </a:rPr>
              <a:t> Does this study involve the use of Infectious Agents, rDNA or Bloodborne Pathogens?</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If “Yes” is selected, an additional question pops up: </a:t>
            </a:r>
            <a:r>
              <a:rPr lang="en-US" b="true" sz="1062">
                <a:solidFill>
                  <a:srgbClr val="191919"/>
                </a:solidFill>
                <a:latin typeface="Open Sans Bold"/>
                <a:ea typeface="Open Sans Bold"/>
                <a:cs typeface="Open Sans Bold"/>
                <a:sym typeface="Open Sans Bold"/>
              </a:rPr>
              <a:t>Does the proposed research involve Dangerous (Toxic, Highly Toxic or Pyrophoric) Gases or Hazardous Materials not currently approved in a lab safety plan on file with the Biosafety Committee?</a:t>
            </a:r>
            <a:r>
              <a:rPr lang="en-US" sz="1062">
                <a:solidFill>
                  <a:srgbClr val="191919"/>
                </a:solidFill>
                <a:latin typeface="Open Sans"/>
                <a:ea typeface="Open Sans"/>
                <a:cs typeface="Open Sans"/>
                <a:sym typeface="Open Sans"/>
              </a:rPr>
              <a:t> If “Yes” is selected, an additional prompt pops up: </a:t>
            </a:r>
            <a:r>
              <a:rPr lang="en-US" b="true" sz="1062">
                <a:solidFill>
                  <a:srgbClr val="191919"/>
                </a:solidFill>
                <a:latin typeface="Open Sans Bold"/>
                <a:ea typeface="Open Sans Bold"/>
                <a:cs typeface="Open Sans Bold"/>
                <a:sym typeface="Open Sans Bold"/>
              </a:rPr>
              <a:t>Does your proposed research involve an upgrade in containment to Biosafety Level 2+ or Biosafety Level 3?</a:t>
            </a:r>
          </a:p>
          <a:p>
            <a:pPr algn="l" marL="688183" indent="-172046" lvl="3">
              <a:lnSpc>
                <a:spcPts val="1275"/>
              </a:lnSpc>
              <a:buFont typeface="Arial"/>
              <a:buChar char="￭"/>
            </a:pPr>
            <a:r>
              <a:rPr lang="en-US" b="true" sz="1062">
                <a:solidFill>
                  <a:srgbClr val="191919"/>
                </a:solidFill>
                <a:latin typeface="Open Sans Bold"/>
                <a:ea typeface="Open Sans Bold"/>
                <a:cs typeface="Open Sans Bold"/>
                <a:sym typeface="Open Sans Bold"/>
              </a:rPr>
              <a:t>If Biosafety Level 2+ </a:t>
            </a:r>
            <a:r>
              <a:rPr lang="en-US" sz="1062">
                <a:solidFill>
                  <a:srgbClr val="191919"/>
                </a:solidFill>
                <a:latin typeface="Open Sans"/>
                <a:ea typeface="Open Sans"/>
                <a:cs typeface="Open Sans"/>
                <a:sym typeface="Open Sans"/>
              </a:rPr>
              <a:t>is selected, additional prompts pop up. </a:t>
            </a:r>
          </a:p>
          <a:p>
            <a:pPr algn="l" marL="917577" indent="-183515" lvl="4">
              <a:lnSpc>
                <a:spcPts val="1275"/>
              </a:lnSpc>
              <a:buFont typeface="Arial"/>
              <a:buChar char="•"/>
            </a:pPr>
            <a:r>
              <a:rPr lang="en-US" b="true" sz="1062">
                <a:solidFill>
                  <a:srgbClr val="191919"/>
                </a:solidFill>
                <a:latin typeface="Open Sans Bold"/>
                <a:ea typeface="Open Sans Bold"/>
                <a:cs typeface="Open Sans Bold"/>
                <a:sym typeface="Open Sans Bold"/>
              </a:rPr>
              <a:t>If yes, where is the work being conducted?</a:t>
            </a:r>
          </a:p>
          <a:p>
            <a:pPr algn="l" marL="917577" indent="-183515" lvl="4">
              <a:lnSpc>
                <a:spcPts val="1275"/>
              </a:lnSpc>
              <a:buFont typeface="Arial"/>
              <a:buChar char="•"/>
            </a:pPr>
            <a:r>
              <a:rPr lang="en-US" b="true" sz="1062">
                <a:solidFill>
                  <a:srgbClr val="191919"/>
                </a:solidFill>
                <a:latin typeface="Open Sans Bold"/>
                <a:ea typeface="Open Sans Bold"/>
                <a:cs typeface="Open Sans Bold"/>
                <a:sym typeface="Open Sans Bold"/>
              </a:rPr>
              <a:t>If applicable, list Select Agents.</a:t>
            </a:r>
          </a:p>
          <a:p>
            <a:pPr algn="l" marL="688183" indent="-172046" lvl="3">
              <a:lnSpc>
                <a:spcPts val="1275"/>
              </a:lnSpc>
              <a:buFont typeface="Arial"/>
              <a:buChar char="￭"/>
            </a:pPr>
            <a:r>
              <a:rPr lang="en-US" b="true" sz="1062">
                <a:solidFill>
                  <a:srgbClr val="191919"/>
                </a:solidFill>
                <a:latin typeface="Open Sans Bold"/>
                <a:ea typeface="Open Sans Bold"/>
                <a:cs typeface="Open Sans Bold"/>
                <a:sym typeface="Open Sans Bold"/>
              </a:rPr>
              <a:t>If Biosafety Leval 3</a:t>
            </a:r>
            <a:r>
              <a:rPr lang="en-US" sz="1062">
                <a:solidFill>
                  <a:srgbClr val="191919"/>
                </a:solidFill>
                <a:latin typeface="Open Sans"/>
                <a:ea typeface="Open Sans"/>
                <a:cs typeface="Open Sans"/>
                <a:sym typeface="Open Sans"/>
              </a:rPr>
              <a:t> is selected, additional prompts pop up. </a:t>
            </a:r>
          </a:p>
          <a:p>
            <a:pPr algn="l" marL="917577" indent="-183515" lvl="4">
              <a:lnSpc>
                <a:spcPts val="1275"/>
              </a:lnSpc>
              <a:buFont typeface="Arial"/>
              <a:buChar char="•"/>
            </a:pPr>
            <a:r>
              <a:rPr lang="en-US" b="true" sz="1062">
                <a:solidFill>
                  <a:srgbClr val="191919"/>
                </a:solidFill>
                <a:latin typeface="Open Sans Bold"/>
                <a:ea typeface="Open Sans Bold"/>
                <a:cs typeface="Open Sans Bold"/>
                <a:sym typeface="Open Sans Bold"/>
              </a:rPr>
              <a:t>If yes, where is the work being conducted?</a:t>
            </a:r>
          </a:p>
          <a:p>
            <a:pPr algn="l" marL="917577" indent="-183515" lvl="4">
              <a:lnSpc>
                <a:spcPts val="1275"/>
              </a:lnSpc>
              <a:buFont typeface="Arial"/>
              <a:buChar char="•"/>
            </a:pPr>
            <a:r>
              <a:rPr lang="en-US" b="true" sz="1062">
                <a:solidFill>
                  <a:srgbClr val="191919"/>
                </a:solidFill>
                <a:latin typeface="Open Sans Bold"/>
                <a:ea typeface="Open Sans Bold"/>
                <a:cs typeface="Open Sans Bold"/>
                <a:sym typeface="Open Sans Bold"/>
              </a:rPr>
              <a:t>If applicable, list Select Agents.</a:t>
            </a:r>
          </a:p>
        </p:txBody>
      </p:sp>
      <p:sp>
        <p:nvSpPr>
          <p:cNvPr name="TextBox 9" id="9"/>
          <p:cNvSpPr txBox="true"/>
          <p:nvPr/>
        </p:nvSpPr>
        <p:spPr>
          <a:xfrm rot="0">
            <a:off x="340575" y="7265382"/>
            <a:ext cx="6495734" cy="163512"/>
          </a:xfrm>
          <a:prstGeom prst="rect">
            <a:avLst/>
          </a:prstGeom>
        </p:spPr>
        <p:txBody>
          <a:bodyPr anchor="t" rtlCol="false" tIns="0" lIns="0" bIns="0" rIns="0">
            <a:spAutoFit/>
          </a:bodyPr>
          <a:lstStyle/>
          <a:p>
            <a:pPr algn="l">
              <a:lnSpc>
                <a:spcPts val="1487"/>
              </a:lnSpc>
              <a:spcBef>
                <a:spcPct val="0"/>
              </a:spcBef>
            </a:pPr>
            <a:r>
              <a:rPr lang="en-US" sz="1062" b="true">
                <a:solidFill>
                  <a:srgbClr val="191919"/>
                </a:solidFill>
                <a:latin typeface="Open Sans Bold"/>
                <a:ea typeface="Open Sans Bold"/>
                <a:cs typeface="Open Sans Bold"/>
                <a:sym typeface="Open Sans Bold"/>
              </a:rPr>
              <a:t>Other Questions Related to Research Materials Section:</a:t>
            </a:r>
          </a:p>
        </p:txBody>
      </p:sp>
      <p:sp>
        <p:nvSpPr>
          <p:cNvPr name="TextBox 10" id="10"/>
          <p:cNvSpPr txBox="true"/>
          <p:nvPr/>
        </p:nvSpPr>
        <p:spPr>
          <a:xfrm rot="0">
            <a:off x="340575" y="7619395"/>
            <a:ext cx="7147497" cy="962025"/>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4.</a:t>
            </a:r>
            <a:r>
              <a:rPr lang="en-US" sz="1062" b="true">
                <a:solidFill>
                  <a:srgbClr val="191919"/>
                </a:solidFill>
                <a:latin typeface="Open Sans Bold"/>
                <a:ea typeface="Open Sans Bold"/>
                <a:cs typeface="Open Sans Bold"/>
                <a:sym typeface="Open Sans Bold"/>
              </a:rPr>
              <a:t> Does this study involve the use of materials provided by the sponsor or any other party?</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If “Yes” is selected, an additional question pops up: </a:t>
            </a:r>
            <a:r>
              <a:rPr lang="en-US" b="true" sz="1062">
                <a:solidFill>
                  <a:srgbClr val="191919"/>
                </a:solidFill>
                <a:latin typeface="Open Sans Bold"/>
                <a:ea typeface="Open Sans Bold"/>
                <a:cs typeface="Open Sans Bold"/>
                <a:sym typeface="Open Sans Bold"/>
              </a:rPr>
              <a:t>If yes, from where?</a:t>
            </a:r>
          </a:p>
          <a:p>
            <a:pPr algn="l">
              <a:lnSpc>
                <a:spcPts val="1275"/>
              </a:lnSpc>
            </a:pPr>
          </a:p>
          <a:p>
            <a:pPr algn="l">
              <a:lnSpc>
                <a:spcPts val="1275"/>
              </a:lnSpc>
            </a:pPr>
            <a:r>
              <a:rPr lang="en-US" sz="1062">
                <a:solidFill>
                  <a:srgbClr val="191919"/>
                </a:solidFill>
                <a:latin typeface="Open Sans"/>
                <a:ea typeface="Open Sans"/>
                <a:cs typeface="Open Sans"/>
                <a:sym typeface="Open Sans"/>
              </a:rPr>
              <a:t>5. </a:t>
            </a:r>
            <a:r>
              <a:rPr lang="en-US" sz="1062" b="true">
                <a:solidFill>
                  <a:srgbClr val="191919"/>
                </a:solidFill>
                <a:latin typeface="Open Sans Bold"/>
                <a:ea typeface="Open Sans Bold"/>
                <a:cs typeface="Open Sans Bold"/>
                <a:sym typeface="Open Sans Bold"/>
              </a:rPr>
              <a:t>Does this grant provide sub-awards for research involving biological, hazardous chemical, and/or radiological materials conducted at other institutions where MU is the primary institution administering the funds?</a:t>
            </a:r>
          </a:p>
        </p:txBody>
      </p:sp>
      <p:sp>
        <p:nvSpPr>
          <p:cNvPr name="Freeform 11" id="11"/>
          <p:cNvSpPr/>
          <p:nvPr/>
        </p:nvSpPr>
        <p:spPr>
          <a:xfrm flipH="false" flipV="false" rot="0">
            <a:off x="10907" y="16184"/>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3"/>
            <a:stretch>
              <a:fillRect l="0" t="-409371" r="0" b="-48675"/>
            </a:stretch>
          </a:blipFill>
        </p:spPr>
      </p:sp>
      <p:grpSp>
        <p:nvGrpSpPr>
          <p:cNvPr name="Group 12" id="12"/>
          <p:cNvGrpSpPr/>
          <p:nvPr/>
        </p:nvGrpSpPr>
        <p:grpSpPr>
          <a:xfrm rot="0">
            <a:off x="0" y="16184"/>
            <a:ext cx="7772400" cy="928524"/>
            <a:chOff x="0" y="0"/>
            <a:chExt cx="2709333" cy="323668"/>
          </a:xfrm>
        </p:grpSpPr>
        <p:sp>
          <p:nvSpPr>
            <p:cNvPr name="Freeform 13" id="13"/>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14" id="14"/>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TextBox 15" id="15"/>
          <p:cNvSpPr txBox="true"/>
          <p:nvPr/>
        </p:nvSpPr>
        <p:spPr>
          <a:xfrm rot="0">
            <a:off x="340575" y="418933"/>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Research Materials Section</a:t>
            </a:r>
          </a:p>
        </p:txBody>
      </p:sp>
      <p:grpSp>
        <p:nvGrpSpPr>
          <p:cNvPr name="Group 16" id="16"/>
          <p:cNvGrpSpPr/>
          <p:nvPr/>
        </p:nvGrpSpPr>
        <p:grpSpPr>
          <a:xfrm rot="0">
            <a:off x="7243677" y="9498728"/>
            <a:ext cx="311008" cy="311008"/>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8" id="18"/>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9" id="19"/>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16</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22414" y="1945124"/>
            <a:ext cx="4885072" cy="7214260"/>
          </a:xfrm>
          <a:custGeom>
            <a:avLst/>
            <a:gdLst/>
            <a:ahLst/>
            <a:cxnLst/>
            <a:rect r="r" b="b" t="t" l="l"/>
            <a:pathLst>
              <a:path h="7214260" w="4885072">
                <a:moveTo>
                  <a:pt x="0" y="0"/>
                </a:moveTo>
                <a:lnTo>
                  <a:pt x="4885072" y="0"/>
                </a:lnTo>
                <a:lnTo>
                  <a:pt x="4885072" y="7214260"/>
                </a:lnTo>
                <a:lnTo>
                  <a:pt x="0" y="7214260"/>
                </a:lnTo>
                <a:lnTo>
                  <a:pt x="0" y="0"/>
                </a:lnTo>
                <a:close/>
              </a:path>
            </a:pathLst>
          </a:custGeom>
          <a:blipFill>
            <a:blip r:embed="rId2"/>
            <a:stretch>
              <a:fillRect l="0" t="0" r="0" b="0"/>
            </a:stretch>
          </a:blipFill>
        </p:spPr>
      </p:sp>
      <p:grpSp>
        <p:nvGrpSpPr>
          <p:cNvPr name="Group 3" id="3"/>
          <p:cNvGrpSpPr/>
          <p:nvPr/>
        </p:nvGrpSpPr>
        <p:grpSpPr>
          <a:xfrm rot="0">
            <a:off x="3697559" y="7085157"/>
            <a:ext cx="188641" cy="188641"/>
            <a:chOff x="0" y="0"/>
            <a:chExt cx="251522" cy="251522"/>
          </a:xfrm>
        </p:grpSpPr>
        <p:grpSp>
          <p:nvGrpSpPr>
            <p:cNvPr name="Group 4" id="4"/>
            <p:cNvGrpSpPr/>
            <p:nvPr/>
          </p:nvGrpSpPr>
          <p:grpSpPr>
            <a:xfrm rot="0">
              <a:off x="0" y="0"/>
              <a:ext cx="251522" cy="251522"/>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6" id="6"/>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7" id="7"/>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4</a:t>
              </a:r>
            </a:p>
          </p:txBody>
        </p:sp>
      </p:grpSp>
      <p:grpSp>
        <p:nvGrpSpPr>
          <p:cNvPr name="Group 8" id="8"/>
          <p:cNvGrpSpPr/>
          <p:nvPr/>
        </p:nvGrpSpPr>
        <p:grpSpPr>
          <a:xfrm rot="0">
            <a:off x="1987401" y="4113102"/>
            <a:ext cx="188641" cy="188641"/>
            <a:chOff x="0" y="0"/>
            <a:chExt cx="251522" cy="251522"/>
          </a:xfrm>
        </p:grpSpPr>
        <p:grpSp>
          <p:nvGrpSpPr>
            <p:cNvPr name="Group 9" id="9"/>
            <p:cNvGrpSpPr/>
            <p:nvPr/>
          </p:nvGrpSpPr>
          <p:grpSpPr>
            <a:xfrm rot="0">
              <a:off x="0" y="0"/>
              <a:ext cx="251522" cy="251522"/>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1" id="11"/>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12" id="12"/>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1</a:t>
              </a:r>
            </a:p>
          </p:txBody>
        </p:sp>
      </p:grpSp>
      <p:grpSp>
        <p:nvGrpSpPr>
          <p:cNvPr name="Group 13" id="13"/>
          <p:cNvGrpSpPr/>
          <p:nvPr/>
        </p:nvGrpSpPr>
        <p:grpSpPr>
          <a:xfrm rot="0">
            <a:off x="1987401" y="5313668"/>
            <a:ext cx="188641" cy="188641"/>
            <a:chOff x="0" y="0"/>
            <a:chExt cx="251522" cy="251522"/>
          </a:xfrm>
        </p:grpSpPr>
        <p:grpSp>
          <p:nvGrpSpPr>
            <p:cNvPr name="Group 14" id="14"/>
            <p:cNvGrpSpPr/>
            <p:nvPr/>
          </p:nvGrpSpPr>
          <p:grpSpPr>
            <a:xfrm rot="0">
              <a:off x="0" y="0"/>
              <a:ext cx="251522" cy="251522"/>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6" id="16"/>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17" id="17"/>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2</a:t>
              </a:r>
            </a:p>
          </p:txBody>
        </p:sp>
      </p:grpSp>
      <p:grpSp>
        <p:nvGrpSpPr>
          <p:cNvPr name="Group 18" id="18"/>
          <p:cNvGrpSpPr/>
          <p:nvPr/>
        </p:nvGrpSpPr>
        <p:grpSpPr>
          <a:xfrm rot="0">
            <a:off x="1987401" y="6347948"/>
            <a:ext cx="188641" cy="188641"/>
            <a:chOff x="0" y="0"/>
            <a:chExt cx="251522" cy="251522"/>
          </a:xfrm>
        </p:grpSpPr>
        <p:grpSp>
          <p:nvGrpSpPr>
            <p:cNvPr name="Group 19" id="19"/>
            <p:cNvGrpSpPr/>
            <p:nvPr/>
          </p:nvGrpSpPr>
          <p:grpSpPr>
            <a:xfrm rot="0">
              <a:off x="0" y="0"/>
              <a:ext cx="251522" cy="251522"/>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1" id="21"/>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22" id="22"/>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3</a:t>
              </a:r>
            </a:p>
          </p:txBody>
        </p:sp>
      </p:grpSp>
      <p:sp>
        <p:nvSpPr>
          <p:cNvPr name="TextBox 23" id="23"/>
          <p:cNvSpPr txBox="true"/>
          <p:nvPr/>
        </p:nvSpPr>
        <p:spPr>
          <a:xfrm rot="0">
            <a:off x="340575" y="1275754"/>
            <a:ext cx="6495734" cy="344487"/>
          </a:xfrm>
          <a:prstGeom prst="rect">
            <a:avLst/>
          </a:prstGeom>
        </p:spPr>
        <p:txBody>
          <a:bodyPr anchor="t" rtlCol="false" tIns="0" lIns="0" bIns="0" rIns="0">
            <a:spAutoFit/>
          </a:bodyPr>
          <a:lstStyle/>
          <a:p>
            <a:pPr algn="l">
              <a:lnSpc>
                <a:spcPts val="1487"/>
              </a:lnSpc>
            </a:pPr>
            <a:r>
              <a:rPr lang="en-US" sz="1062" b="true">
                <a:solidFill>
                  <a:srgbClr val="191919"/>
                </a:solidFill>
                <a:latin typeface="Open Sans Bold"/>
                <a:ea typeface="Open Sans Bold"/>
                <a:cs typeface="Open Sans Bold"/>
                <a:sym typeface="Open Sans Bold"/>
              </a:rPr>
              <a:t>Snapshot of Research Materials Section:</a:t>
            </a:r>
          </a:p>
          <a:p>
            <a:pPr algn="l">
              <a:lnSpc>
                <a:spcPts val="1487"/>
              </a:lnSpc>
              <a:spcBef>
                <a:spcPct val="0"/>
              </a:spcBef>
            </a:pPr>
          </a:p>
        </p:txBody>
      </p:sp>
      <p:sp>
        <p:nvSpPr>
          <p:cNvPr name="Freeform 24" id="24"/>
          <p:cNvSpPr/>
          <p:nvPr/>
        </p:nvSpPr>
        <p:spPr>
          <a:xfrm flipH="false" flipV="false" rot="0">
            <a:off x="10907" y="0"/>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3"/>
            <a:stretch>
              <a:fillRect l="0" t="-409371" r="0" b="-48675"/>
            </a:stretch>
          </a:blipFill>
        </p:spPr>
      </p:sp>
      <p:grpSp>
        <p:nvGrpSpPr>
          <p:cNvPr name="Group 25" id="25"/>
          <p:cNvGrpSpPr/>
          <p:nvPr/>
        </p:nvGrpSpPr>
        <p:grpSpPr>
          <a:xfrm rot="0">
            <a:off x="0" y="0"/>
            <a:ext cx="7772400" cy="928524"/>
            <a:chOff x="0" y="0"/>
            <a:chExt cx="2709333" cy="323668"/>
          </a:xfrm>
        </p:grpSpPr>
        <p:sp>
          <p:nvSpPr>
            <p:cNvPr name="Freeform 26" id="26"/>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27" id="27"/>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TextBox 28" id="28"/>
          <p:cNvSpPr txBox="true"/>
          <p:nvPr/>
        </p:nvSpPr>
        <p:spPr>
          <a:xfrm rot="0">
            <a:off x="340575" y="402749"/>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Research Materials Section</a:t>
            </a:r>
          </a:p>
        </p:txBody>
      </p:sp>
      <p:grpSp>
        <p:nvGrpSpPr>
          <p:cNvPr name="Group 29" id="29"/>
          <p:cNvGrpSpPr/>
          <p:nvPr/>
        </p:nvGrpSpPr>
        <p:grpSpPr>
          <a:xfrm rot="0">
            <a:off x="4720130" y="7648014"/>
            <a:ext cx="188641" cy="188641"/>
            <a:chOff x="0" y="0"/>
            <a:chExt cx="251522" cy="251522"/>
          </a:xfrm>
        </p:grpSpPr>
        <p:grpSp>
          <p:nvGrpSpPr>
            <p:cNvPr name="Group 30" id="30"/>
            <p:cNvGrpSpPr/>
            <p:nvPr/>
          </p:nvGrpSpPr>
          <p:grpSpPr>
            <a:xfrm rot="0">
              <a:off x="0" y="0"/>
              <a:ext cx="251522" cy="251522"/>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32" id="32"/>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33" id="33"/>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5</a:t>
              </a:r>
            </a:p>
          </p:txBody>
        </p:sp>
      </p:grpSp>
      <p:grpSp>
        <p:nvGrpSpPr>
          <p:cNvPr name="Group 34" id="34"/>
          <p:cNvGrpSpPr/>
          <p:nvPr/>
        </p:nvGrpSpPr>
        <p:grpSpPr>
          <a:xfrm rot="0">
            <a:off x="7243677" y="9498728"/>
            <a:ext cx="311008" cy="311008"/>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36" id="36"/>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37" id="37"/>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17</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2"/>
            <a:stretch>
              <a:fillRect l="0" t="-409371" r="0" b="-48675"/>
            </a:stretch>
          </a:blipFill>
        </p:spPr>
      </p:sp>
      <p:grpSp>
        <p:nvGrpSpPr>
          <p:cNvPr name="Group 3" id="3"/>
          <p:cNvGrpSpPr/>
          <p:nvPr/>
        </p:nvGrpSpPr>
        <p:grpSpPr>
          <a:xfrm rot="0">
            <a:off x="-158432" y="0"/>
            <a:ext cx="7930832" cy="928524"/>
            <a:chOff x="0" y="0"/>
            <a:chExt cx="2764560" cy="323668"/>
          </a:xfrm>
        </p:grpSpPr>
        <p:sp>
          <p:nvSpPr>
            <p:cNvPr name="Freeform 4" id="4"/>
            <p:cNvSpPr/>
            <p:nvPr/>
          </p:nvSpPr>
          <p:spPr>
            <a:xfrm flipH="false" flipV="false" rot="0">
              <a:off x="0" y="0"/>
              <a:ext cx="2764560" cy="323668"/>
            </a:xfrm>
            <a:custGeom>
              <a:avLst/>
              <a:gdLst/>
              <a:ahLst/>
              <a:cxnLst/>
              <a:rect r="r" b="b" t="t" l="l"/>
              <a:pathLst>
                <a:path h="323668" w="2764560">
                  <a:moveTo>
                    <a:pt x="0" y="0"/>
                  </a:moveTo>
                  <a:lnTo>
                    <a:pt x="2764560" y="0"/>
                  </a:lnTo>
                  <a:lnTo>
                    <a:pt x="2764560" y="323668"/>
                  </a:lnTo>
                  <a:lnTo>
                    <a:pt x="0" y="323668"/>
                  </a:lnTo>
                  <a:close/>
                </a:path>
              </a:pathLst>
            </a:custGeom>
            <a:solidFill>
              <a:srgbClr val="1FAF4B">
                <a:alpha val="83922"/>
              </a:srgbClr>
            </a:solidFill>
          </p:spPr>
        </p:sp>
        <p:sp>
          <p:nvSpPr>
            <p:cNvPr name="TextBox 5" id="5"/>
            <p:cNvSpPr txBox="true"/>
            <p:nvPr/>
          </p:nvSpPr>
          <p:spPr>
            <a:xfrm>
              <a:off x="0" y="-28575"/>
              <a:ext cx="2764560" cy="352243"/>
            </a:xfrm>
            <a:prstGeom prst="rect">
              <a:avLst/>
            </a:prstGeom>
          </p:spPr>
          <p:txBody>
            <a:bodyPr anchor="ctr" rtlCol="false" tIns="50800" lIns="50800" bIns="50800" rIns="50800"/>
            <a:lstStyle/>
            <a:p>
              <a:pPr algn="ctr">
                <a:lnSpc>
                  <a:spcPts val="1843"/>
                </a:lnSpc>
              </a:pPr>
            </a:p>
          </p:txBody>
        </p:sp>
      </p:grpSp>
      <p:sp>
        <p:nvSpPr>
          <p:cNvPr name="TextBox 6" id="6"/>
          <p:cNvSpPr txBox="true"/>
          <p:nvPr/>
        </p:nvSpPr>
        <p:spPr>
          <a:xfrm rot="0">
            <a:off x="379629" y="332450"/>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Table of Contents</a:t>
            </a:r>
          </a:p>
        </p:txBody>
      </p:sp>
      <p:grpSp>
        <p:nvGrpSpPr>
          <p:cNvPr name="Group 7" id="7"/>
          <p:cNvGrpSpPr/>
          <p:nvPr/>
        </p:nvGrpSpPr>
        <p:grpSpPr>
          <a:xfrm rot="0">
            <a:off x="1087612" y="1204146"/>
            <a:ext cx="5438744" cy="8077014"/>
            <a:chOff x="0" y="0"/>
            <a:chExt cx="7251659" cy="10769352"/>
          </a:xfrm>
        </p:grpSpPr>
        <p:sp>
          <p:nvSpPr>
            <p:cNvPr name="TextBox 8" id="8"/>
            <p:cNvSpPr txBox="true"/>
            <p:nvPr/>
          </p:nvSpPr>
          <p:spPr>
            <a:xfrm rot="0">
              <a:off x="0" y="-9525"/>
              <a:ext cx="6410554" cy="10550277"/>
            </a:xfrm>
            <a:prstGeom prst="rect">
              <a:avLst/>
            </a:prstGeom>
          </p:spPr>
          <p:txBody>
            <a:bodyPr anchor="t" rtlCol="false" tIns="0" lIns="0" bIns="0" rIns="0">
              <a:spAutoFit/>
            </a:bodyPr>
            <a:lstStyle/>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3" action="ppaction://hlinksldjump"/>
                </a:rPr>
                <a:t>What is Cayuse SP?</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4" action="ppaction://hlinksldjump"/>
                </a:rPr>
                <a:t>Overview of the Proposal Submission Process: </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5" action="ppaction://hlinksldjump"/>
                </a:rPr>
                <a:t>Getting Started with Cayuse</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5" action="ppaction://hlinksldjump"/>
                </a:rPr>
                <a:t>What Brower is Supported by Cayuse SP</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5" action="ppaction://hlinksldjump"/>
                </a:rPr>
                <a:t>Logging in to Cayuse SP</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6" action="ppaction://hlinksldjump"/>
                </a:rPr>
                <a:t>Starting a New Proposal Record</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7" action="ppaction://hlinksldjump"/>
                </a:rPr>
                <a:t>Cayuse SP Dashboard</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8" action="ppaction://hlinksldjump"/>
                </a:rPr>
                <a:t>Proposal Record Form Screen </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9" action="ppaction://hlinksldjump"/>
                </a:rPr>
                <a:t>Additional Tabs on Dashboard</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10" action="ppaction://hlinksldjump"/>
                </a:rPr>
                <a:t>Understanding Form Icons</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11" action="ppaction://hlinksldjump"/>
                </a:rPr>
                <a:t>General Information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11" action="ppaction://hlinksldjump"/>
                </a:rPr>
                <a:t>Basic Information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11" action="ppaction://hlinksldjump"/>
                </a:rPr>
                <a:t>Sponsor Information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12" action="ppaction://hlinksldjump"/>
                </a:rPr>
                <a:t>Snapshot of Sponsor Screen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13" action="ppaction://hlinksldjump"/>
                </a:rPr>
                <a:t>Other Proposal Information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14" action="ppaction://hlinksldjump"/>
                </a:rPr>
                <a:t>Snapshot of Other Proposal Information Section</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15" action="ppaction://hlinksldjump"/>
                </a:rPr>
                <a:t>Personnel Information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16" action="ppaction://hlinksldjump"/>
                </a:rPr>
                <a:t>Snapshot of Project Personnel Section</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17" action="ppaction://hlinksldjump"/>
                </a:rPr>
                <a:t>Research Subjects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17" action="ppaction://hlinksldjump"/>
                </a:rPr>
                <a:t>Human Subjects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17" action="ppaction://hlinksldjump"/>
                </a:rPr>
                <a:t>Animal Subjects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17" action="ppaction://hlinksldjump"/>
                </a:rPr>
                <a:t>Snapshot of Research Section</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18" action="ppaction://hlinksldjump"/>
                </a:rPr>
                <a:t>Research Materials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18" action="ppaction://hlinksldjump"/>
                </a:rPr>
                <a:t>Radiation Safety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18" action="ppaction://hlinksldjump"/>
                </a:rPr>
                <a:t>Chemical Safety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18" action="ppaction://hlinksldjump"/>
                </a:rPr>
                <a:t>Biological Safety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18" action="ppaction://hlinksldjump"/>
                </a:rPr>
                <a:t>Other Questions Related to the Research Materials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19" action="ppaction://hlinksldjump"/>
                </a:rPr>
                <a:t>Snapshot of Research Materials Section</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20" action="ppaction://hlinksldjump"/>
                </a:rPr>
                <a:t>Budget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20" action="ppaction://hlinksldjump"/>
                </a:rPr>
                <a:t>Total Budget Start Date and Total Budget End Date</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20" action="ppaction://hlinksldjump"/>
                </a:rPr>
                <a:t>Cost Share/Matching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20" action="ppaction://hlinksldjump"/>
                </a:rPr>
                <a:t>What is cost sharing/match? </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21" action="ppaction://hlinksldjump"/>
                </a:rPr>
                <a:t>Budget Summary Section</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22" action="ppaction://hlinksldjump"/>
                </a:rPr>
                <a:t>Additional Resources Needed</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23" action="ppaction://hlinksldjump"/>
                </a:rPr>
                <a:t>Attachments</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24" action="ppaction://hlinksldjump"/>
                </a:rPr>
                <a:t>Subaward Section </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25" action="ppaction://hlinksldjump"/>
                </a:rPr>
                <a:t>Intellectual Property Section</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26" action="ppaction://hlinksldjump"/>
                </a:rPr>
                <a:t>Export Control Section</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27" action="ppaction://hlinksldjump"/>
                </a:rPr>
                <a:t>Application Abstract (Executive Summary) Section</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28" action="ppaction://hlinksldjump"/>
                </a:rPr>
                <a:t>Attachments and Submission Notes Section</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29" action="ppaction://hlinksldjump"/>
                </a:rPr>
                <a:t>Routing a Proposal</a:t>
              </a:r>
            </a:p>
            <a:p>
              <a:pPr algn="l">
                <a:lnSpc>
                  <a:spcPts val="1356"/>
                </a:lnSpc>
              </a:pPr>
              <a:r>
                <a:rPr lang="en-US" sz="1059" i="true" spc="42" u="sng">
                  <a:solidFill>
                    <a:srgbClr val="222222"/>
                  </a:solidFill>
                  <a:latin typeface="Montserrat Light Italics"/>
                  <a:ea typeface="Montserrat Light Italics"/>
                  <a:cs typeface="Montserrat Light Italics"/>
                  <a:sym typeface="Montserrat Light Italics"/>
                  <a:hlinkClick r:id="rId30" action="ppaction://hlinksldjump"/>
                </a:rPr>
                <a:t>Understanding the Routing Tab:</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31" action="ppaction://hlinksldjump"/>
                </a:rPr>
                <a:t>Certifying a Proposal</a:t>
              </a:r>
            </a:p>
            <a:p>
              <a:pPr algn="l">
                <a:lnSpc>
                  <a:spcPts val="1356"/>
                </a:lnSpc>
              </a:pPr>
              <a:r>
                <a:rPr lang="en-US" b="true" sz="1059" spc="42" u="sng">
                  <a:solidFill>
                    <a:srgbClr val="222222"/>
                  </a:solidFill>
                  <a:latin typeface="Montserrat Light Bold"/>
                  <a:ea typeface="Montserrat Light Bold"/>
                  <a:cs typeface="Montserrat Light Bold"/>
                  <a:sym typeface="Montserrat Light Bold"/>
                  <a:hlinkClick r:id="rId32" action="ppaction://hlinksldjump"/>
                </a:rPr>
                <a:t>MURC Contacts</a:t>
              </a:r>
            </a:p>
          </p:txBody>
        </p:sp>
        <p:sp>
          <p:nvSpPr>
            <p:cNvPr name="TextBox 9" id="9"/>
            <p:cNvSpPr txBox="true"/>
            <p:nvPr/>
          </p:nvSpPr>
          <p:spPr>
            <a:xfrm rot="0">
              <a:off x="6828705" y="-9525"/>
              <a:ext cx="422954" cy="10778877"/>
            </a:xfrm>
            <a:prstGeom prst="rect">
              <a:avLst/>
            </a:prstGeom>
          </p:spPr>
          <p:txBody>
            <a:bodyPr anchor="t" rtlCol="false" tIns="0" lIns="0" bIns="0" rIns="0">
              <a:spAutoFit/>
            </a:bodyPr>
            <a:lstStyle/>
            <a:p>
              <a:pPr algn="l">
                <a:lnSpc>
                  <a:spcPts val="1356"/>
                </a:lnSpc>
              </a:pPr>
              <a:r>
                <a:rPr lang="en-US" sz="1059" spc="42" b="true">
                  <a:solidFill>
                    <a:srgbClr val="222222"/>
                  </a:solidFill>
                  <a:latin typeface="Montserrat Light Bold"/>
                  <a:ea typeface="Montserrat Light Bold"/>
                  <a:cs typeface="Montserrat Light Bold"/>
                  <a:sym typeface="Montserrat Light Bold"/>
                </a:rPr>
                <a:t>1</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2</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3</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3</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3</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4</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5</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6</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7</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8</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9</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9</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9</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10</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11</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12</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13</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14</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15</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15</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15</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15</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16</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16</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16</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16</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16</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17</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18</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18</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18</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18</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19</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19</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20</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22</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23</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24</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25</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26</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27</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28</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29</a:t>
              </a:r>
            </a:p>
            <a:p>
              <a:pPr algn="l">
                <a:lnSpc>
                  <a:spcPts val="1356"/>
                </a:lnSpc>
              </a:pPr>
              <a:r>
                <a:rPr lang="en-US" sz="1059" spc="42" b="true">
                  <a:solidFill>
                    <a:srgbClr val="222222"/>
                  </a:solidFill>
                  <a:latin typeface="Montserrat Light Bold"/>
                  <a:ea typeface="Montserrat Light Bold"/>
                  <a:cs typeface="Montserrat Light Bold"/>
                  <a:sym typeface="Montserrat Light Bold"/>
                </a:rPr>
                <a:t>31</a:t>
              </a:r>
            </a:p>
            <a:p>
              <a:pPr algn="l">
                <a:lnSpc>
                  <a:spcPts val="1356"/>
                </a:lnSpc>
              </a:pP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85210" y="2289220"/>
            <a:ext cx="4796339" cy="650189"/>
          </a:xfrm>
          <a:custGeom>
            <a:avLst/>
            <a:gdLst/>
            <a:ahLst/>
            <a:cxnLst/>
            <a:rect r="r" b="b" t="t" l="l"/>
            <a:pathLst>
              <a:path h="650189" w="4796339">
                <a:moveTo>
                  <a:pt x="0" y="0"/>
                </a:moveTo>
                <a:lnTo>
                  <a:pt x="4796339" y="0"/>
                </a:lnTo>
                <a:lnTo>
                  <a:pt x="4796339" y="650190"/>
                </a:lnTo>
                <a:lnTo>
                  <a:pt x="0" y="650190"/>
                </a:lnTo>
                <a:lnTo>
                  <a:pt x="0" y="0"/>
                </a:lnTo>
                <a:close/>
              </a:path>
            </a:pathLst>
          </a:custGeom>
          <a:blipFill>
            <a:blip r:embed="rId2"/>
            <a:stretch>
              <a:fillRect l="0" t="0" r="0" b="-420553"/>
            </a:stretch>
          </a:blipFill>
        </p:spPr>
      </p:sp>
      <p:sp>
        <p:nvSpPr>
          <p:cNvPr name="Freeform 3" id="3"/>
          <p:cNvSpPr/>
          <p:nvPr/>
        </p:nvSpPr>
        <p:spPr>
          <a:xfrm flipH="false" flipV="false" rot="0">
            <a:off x="1550503" y="6319361"/>
            <a:ext cx="4767895" cy="1336736"/>
          </a:xfrm>
          <a:custGeom>
            <a:avLst/>
            <a:gdLst/>
            <a:ahLst/>
            <a:cxnLst/>
            <a:rect r="r" b="b" t="t" l="l"/>
            <a:pathLst>
              <a:path h="1336736" w="4767895">
                <a:moveTo>
                  <a:pt x="0" y="0"/>
                </a:moveTo>
                <a:lnTo>
                  <a:pt x="4767896" y="0"/>
                </a:lnTo>
                <a:lnTo>
                  <a:pt x="4767896" y="1336736"/>
                </a:lnTo>
                <a:lnTo>
                  <a:pt x="0" y="1336736"/>
                </a:lnTo>
                <a:lnTo>
                  <a:pt x="0" y="0"/>
                </a:lnTo>
                <a:close/>
              </a:path>
            </a:pathLst>
          </a:custGeom>
          <a:blipFill>
            <a:blip r:embed="rId3"/>
            <a:stretch>
              <a:fillRect l="0" t="0" r="0" b="0"/>
            </a:stretch>
          </a:blipFill>
        </p:spPr>
      </p:sp>
      <p:sp>
        <p:nvSpPr>
          <p:cNvPr name="TextBox 4" id="4"/>
          <p:cNvSpPr txBox="true"/>
          <p:nvPr/>
        </p:nvSpPr>
        <p:spPr>
          <a:xfrm rot="0">
            <a:off x="297218" y="1151665"/>
            <a:ext cx="7201762" cy="344576"/>
          </a:xfrm>
          <a:prstGeom prst="rect">
            <a:avLst/>
          </a:prstGeom>
        </p:spPr>
        <p:txBody>
          <a:bodyPr anchor="t" rtlCol="false" tIns="0" lIns="0" bIns="0" rIns="0">
            <a:spAutoFit/>
          </a:bodyPr>
          <a:lstStyle/>
          <a:p>
            <a:pPr algn="l">
              <a:lnSpc>
                <a:spcPts val="1487"/>
              </a:lnSpc>
              <a:spcBef>
                <a:spcPct val="0"/>
              </a:spcBef>
            </a:pPr>
            <a:r>
              <a:rPr lang="en-US" sz="1062">
                <a:solidFill>
                  <a:srgbClr val="191919"/>
                </a:solidFill>
                <a:latin typeface="Open Sans"/>
                <a:ea typeface="Open Sans"/>
                <a:cs typeface="Open Sans"/>
                <a:sym typeface="Open Sans"/>
              </a:rPr>
              <a:t>The Budget Section is a critical component of a grant proposal. This section outlines the financial aspects of your research project, detailing how you intend to allocate and manage the funds provided by the sponsoring agency. </a:t>
            </a:r>
          </a:p>
        </p:txBody>
      </p:sp>
      <p:sp>
        <p:nvSpPr>
          <p:cNvPr name="TextBox 5" id="5"/>
          <p:cNvSpPr txBox="true"/>
          <p:nvPr/>
        </p:nvSpPr>
        <p:spPr>
          <a:xfrm rot="0">
            <a:off x="307827" y="1762853"/>
            <a:ext cx="7147497" cy="314369"/>
          </a:xfrm>
          <a:prstGeom prst="rect">
            <a:avLst/>
          </a:prstGeom>
        </p:spPr>
        <p:txBody>
          <a:bodyPr anchor="t" rtlCol="false" tIns="0" lIns="0" bIns="0" rIns="0">
            <a:spAutoFit/>
          </a:bodyPr>
          <a:lstStyle/>
          <a:p>
            <a:pPr algn="l">
              <a:lnSpc>
                <a:spcPts val="1275"/>
              </a:lnSpc>
            </a:pPr>
            <a:r>
              <a:rPr lang="en-US" sz="1062" b="true">
                <a:solidFill>
                  <a:srgbClr val="191919"/>
                </a:solidFill>
                <a:latin typeface="Open Sans Bold"/>
                <a:ea typeface="Open Sans Bold"/>
                <a:cs typeface="Open Sans Bold"/>
                <a:sym typeface="Open Sans Bold"/>
              </a:rPr>
              <a:t>Total Budget Start Date and Total Budget End Date</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Enter the anticipated start and end date for the budget period. </a:t>
            </a:r>
          </a:p>
        </p:txBody>
      </p:sp>
      <p:sp>
        <p:nvSpPr>
          <p:cNvPr name="TextBox 6" id="6"/>
          <p:cNvSpPr txBox="true"/>
          <p:nvPr/>
        </p:nvSpPr>
        <p:spPr>
          <a:xfrm rot="0">
            <a:off x="360702" y="4366736"/>
            <a:ext cx="7147497" cy="1771892"/>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1.</a:t>
            </a:r>
            <a:r>
              <a:rPr lang="en-US" sz="1062" b="true">
                <a:solidFill>
                  <a:srgbClr val="191919"/>
                </a:solidFill>
                <a:latin typeface="Open Sans Bold"/>
                <a:ea typeface="Open Sans Bold"/>
                <a:cs typeface="Open Sans Bold"/>
                <a:sym typeface="Open Sans Bold"/>
              </a:rPr>
              <a:t> Does this proposal include funds or contributions in the form of sponsor-required (mandatory) cost sharing or required cash matching?</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If “Yes” is selected, an additional question pops up with a drop-down: </a:t>
            </a:r>
            <a:r>
              <a:rPr lang="en-US" b="true" sz="1062">
                <a:solidFill>
                  <a:srgbClr val="191919"/>
                </a:solidFill>
                <a:latin typeface="Open Sans Bold"/>
                <a:ea typeface="Open Sans Bold"/>
                <a:cs typeface="Open Sans Bold"/>
                <a:sym typeface="Open Sans Bold"/>
              </a:rPr>
              <a:t>Type of Cost Share</a:t>
            </a:r>
          </a:p>
          <a:p>
            <a:pPr algn="l" marL="688183" indent="-172046" lvl="3">
              <a:lnSpc>
                <a:spcPts val="1275"/>
              </a:lnSpc>
              <a:buFont typeface="Arial"/>
              <a:buChar char="￭"/>
            </a:pPr>
            <a:r>
              <a:rPr lang="en-US" b="true" sz="1062">
                <a:solidFill>
                  <a:srgbClr val="191919"/>
                </a:solidFill>
                <a:latin typeface="Open Sans Bold"/>
                <a:ea typeface="Open Sans Bold"/>
                <a:cs typeface="Open Sans Bold"/>
                <a:sym typeface="Open Sans Bold"/>
              </a:rPr>
              <a:t>Select one of the following:</a:t>
            </a:r>
          </a:p>
          <a:p>
            <a:pPr algn="l" marL="917577" indent="-183515" lvl="4">
              <a:lnSpc>
                <a:spcPts val="1275"/>
              </a:lnSpc>
              <a:buFont typeface="Arial"/>
              <a:buChar char="•"/>
            </a:pPr>
            <a:r>
              <a:rPr lang="en-US" b="true" sz="1062">
                <a:solidFill>
                  <a:srgbClr val="191919"/>
                </a:solidFill>
                <a:latin typeface="Open Sans Bold"/>
                <a:ea typeface="Open Sans Bold"/>
                <a:cs typeface="Open Sans Bold"/>
                <a:sym typeface="Open Sans Bold"/>
              </a:rPr>
              <a:t>Institutional In-Kind: </a:t>
            </a:r>
            <a:r>
              <a:rPr lang="en-US" sz="1062">
                <a:solidFill>
                  <a:srgbClr val="191919"/>
                </a:solidFill>
                <a:latin typeface="Open Sans"/>
                <a:ea typeface="Open Sans"/>
                <a:cs typeface="Open Sans"/>
                <a:sym typeface="Open Sans"/>
              </a:rPr>
              <a:t>This is non-monetary cost sharing, often consisting of equipment that is donated or loaned for a project.</a:t>
            </a:r>
          </a:p>
          <a:p>
            <a:pPr algn="l" marL="917577" indent="-183515" lvl="4">
              <a:lnSpc>
                <a:spcPts val="1275"/>
              </a:lnSpc>
              <a:buFont typeface="Arial"/>
              <a:buChar char="•"/>
            </a:pPr>
            <a:r>
              <a:rPr lang="en-US" b="true" sz="1062">
                <a:solidFill>
                  <a:srgbClr val="191919"/>
                </a:solidFill>
                <a:latin typeface="Open Sans Bold"/>
                <a:ea typeface="Open Sans Bold"/>
                <a:cs typeface="Open Sans Bold"/>
                <a:sym typeface="Open Sans Bold"/>
              </a:rPr>
              <a:t>Institutional Cash: </a:t>
            </a:r>
            <a:r>
              <a:rPr lang="en-US" sz="1062">
                <a:solidFill>
                  <a:srgbClr val="FA3A2F"/>
                </a:solidFill>
                <a:latin typeface="Open Sans"/>
                <a:ea typeface="Open Sans"/>
                <a:cs typeface="Open Sans"/>
                <a:sym typeface="Open Sans"/>
              </a:rPr>
              <a:t>Definition Needed</a:t>
            </a:r>
          </a:p>
          <a:p>
            <a:pPr algn="l" marL="917577" indent="-183515" lvl="4">
              <a:lnSpc>
                <a:spcPts val="1275"/>
              </a:lnSpc>
              <a:buFont typeface="Arial"/>
              <a:buChar char="•"/>
            </a:pPr>
            <a:r>
              <a:rPr lang="en-US" b="true" sz="1062">
                <a:solidFill>
                  <a:srgbClr val="191919"/>
                </a:solidFill>
                <a:latin typeface="Open Sans Bold"/>
                <a:ea typeface="Open Sans Bold"/>
                <a:cs typeface="Open Sans Bold"/>
                <a:sym typeface="Open Sans Bold"/>
              </a:rPr>
              <a:t>Third-Party: </a:t>
            </a:r>
            <a:r>
              <a:rPr lang="en-US" sz="1062">
                <a:solidFill>
                  <a:srgbClr val="FA3A2F"/>
                </a:solidFill>
                <a:latin typeface="Open Sans"/>
                <a:ea typeface="Open Sans"/>
                <a:cs typeface="Open Sans"/>
                <a:sym typeface="Open Sans"/>
              </a:rPr>
              <a:t>Definition Needed</a:t>
            </a:r>
            <a:r>
              <a:rPr lang="en-US" b="true" sz="1062">
                <a:solidFill>
                  <a:srgbClr val="191919"/>
                </a:solidFill>
                <a:latin typeface="Open Sans Bold"/>
                <a:ea typeface="Open Sans Bold"/>
                <a:cs typeface="Open Sans Bold"/>
                <a:sym typeface="Open Sans Bold"/>
              </a:rPr>
              <a:t> </a:t>
            </a:r>
          </a:p>
          <a:p>
            <a:pPr algn="l">
              <a:lnSpc>
                <a:spcPts val="1275"/>
              </a:lnSpc>
            </a:pPr>
          </a:p>
          <a:p>
            <a:pPr algn="l">
              <a:lnSpc>
                <a:spcPts val="1275"/>
              </a:lnSpc>
            </a:pPr>
            <a:r>
              <a:rPr lang="en-US" sz="1062">
                <a:solidFill>
                  <a:srgbClr val="191919"/>
                </a:solidFill>
                <a:latin typeface="Open Sans"/>
                <a:ea typeface="Open Sans"/>
                <a:cs typeface="Open Sans"/>
                <a:sym typeface="Open Sans"/>
              </a:rPr>
              <a:t>2. For this section, an attached document describing the sponsor requirements for mandatory cost share is needed. </a:t>
            </a:r>
          </a:p>
        </p:txBody>
      </p:sp>
      <p:sp>
        <p:nvSpPr>
          <p:cNvPr name="TextBox 7" id="7"/>
          <p:cNvSpPr txBox="true"/>
          <p:nvPr/>
        </p:nvSpPr>
        <p:spPr>
          <a:xfrm rot="0">
            <a:off x="307827" y="3257365"/>
            <a:ext cx="6495734" cy="163557"/>
          </a:xfrm>
          <a:prstGeom prst="rect">
            <a:avLst/>
          </a:prstGeom>
        </p:spPr>
        <p:txBody>
          <a:bodyPr anchor="t" rtlCol="false" tIns="0" lIns="0" bIns="0" rIns="0">
            <a:spAutoFit/>
          </a:bodyPr>
          <a:lstStyle/>
          <a:p>
            <a:pPr algn="l">
              <a:lnSpc>
                <a:spcPts val="1487"/>
              </a:lnSpc>
              <a:spcBef>
                <a:spcPct val="0"/>
              </a:spcBef>
            </a:pPr>
            <a:r>
              <a:rPr lang="en-US" sz="1062" b="true">
                <a:solidFill>
                  <a:srgbClr val="191919"/>
                </a:solidFill>
                <a:latin typeface="Open Sans Bold"/>
                <a:ea typeface="Open Sans Bold"/>
                <a:cs typeface="Open Sans Bold"/>
                <a:sym typeface="Open Sans Bold"/>
              </a:rPr>
              <a:t>Cost Share/Matching Section:</a:t>
            </a:r>
          </a:p>
        </p:txBody>
      </p:sp>
      <p:sp>
        <p:nvSpPr>
          <p:cNvPr name="TextBox 8" id="8"/>
          <p:cNvSpPr txBox="true"/>
          <p:nvPr/>
        </p:nvSpPr>
        <p:spPr>
          <a:xfrm rot="0">
            <a:off x="324350" y="3549776"/>
            <a:ext cx="6495734" cy="706437"/>
          </a:xfrm>
          <a:prstGeom prst="rect">
            <a:avLst/>
          </a:prstGeom>
        </p:spPr>
        <p:txBody>
          <a:bodyPr anchor="t" rtlCol="false" tIns="0" lIns="0" bIns="0" rIns="0">
            <a:spAutoFit/>
          </a:bodyPr>
          <a:lstStyle/>
          <a:p>
            <a:pPr algn="l">
              <a:lnSpc>
                <a:spcPts val="1487"/>
              </a:lnSpc>
            </a:pPr>
            <a:r>
              <a:rPr lang="en-US" sz="1062" b="true">
                <a:solidFill>
                  <a:srgbClr val="191919"/>
                </a:solidFill>
                <a:latin typeface="Open Sans Bold"/>
                <a:ea typeface="Open Sans Bold"/>
                <a:cs typeface="Open Sans Bold"/>
                <a:sym typeface="Open Sans Bold"/>
              </a:rPr>
              <a:t>What is cost sharing/match? </a:t>
            </a:r>
          </a:p>
          <a:p>
            <a:pPr algn="l">
              <a:lnSpc>
                <a:spcPts val="1487"/>
              </a:lnSpc>
            </a:pPr>
            <a:r>
              <a:rPr lang="en-US" sz="1062">
                <a:solidFill>
                  <a:srgbClr val="191919"/>
                </a:solidFill>
                <a:latin typeface="Open Sans"/>
                <a:ea typeface="Open Sans"/>
                <a:cs typeface="Open Sans"/>
                <a:sym typeface="Open Sans"/>
              </a:rPr>
              <a:t>The portion of the project costs that are not paid by the sponsoring agency. The term includes cash contributions, in-kind (non-cash) contributions, and matching funds.</a:t>
            </a:r>
          </a:p>
          <a:p>
            <a:pPr algn="l">
              <a:lnSpc>
                <a:spcPts val="1487"/>
              </a:lnSpc>
              <a:spcBef>
                <a:spcPct val="0"/>
              </a:spcBef>
            </a:pPr>
          </a:p>
        </p:txBody>
      </p:sp>
      <p:grpSp>
        <p:nvGrpSpPr>
          <p:cNvPr name="Group 9" id="9"/>
          <p:cNvGrpSpPr/>
          <p:nvPr/>
        </p:nvGrpSpPr>
        <p:grpSpPr>
          <a:xfrm rot="0">
            <a:off x="2569059" y="6607703"/>
            <a:ext cx="188641" cy="188641"/>
            <a:chOff x="0" y="0"/>
            <a:chExt cx="251522" cy="251522"/>
          </a:xfrm>
        </p:grpSpPr>
        <p:grpSp>
          <p:nvGrpSpPr>
            <p:cNvPr name="Group 10" id="10"/>
            <p:cNvGrpSpPr/>
            <p:nvPr/>
          </p:nvGrpSpPr>
          <p:grpSpPr>
            <a:xfrm rot="0">
              <a:off x="0" y="0"/>
              <a:ext cx="251522" cy="251522"/>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2" id="12"/>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13" id="13"/>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1</a:t>
              </a:r>
            </a:p>
          </p:txBody>
        </p:sp>
      </p:grpSp>
      <p:grpSp>
        <p:nvGrpSpPr>
          <p:cNvPr name="Group 14" id="14"/>
          <p:cNvGrpSpPr/>
          <p:nvPr/>
        </p:nvGrpSpPr>
        <p:grpSpPr>
          <a:xfrm rot="0">
            <a:off x="4674206" y="6607703"/>
            <a:ext cx="188641" cy="188641"/>
            <a:chOff x="0" y="0"/>
            <a:chExt cx="251522" cy="251522"/>
          </a:xfrm>
        </p:grpSpPr>
        <p:grpSp>
          <p:nvGrpSpPr>
            <p:cNvPr name="Group 15" id="15"/>
            <p:cNvGrpSpPr/>
            <p:nvPr/>
          </p:nvGrpSpPr>
          <p:grpSpPr>
            <a:xfrm rot="0">
              <a:off x="0" y="0"/>
              <a:ext cx="251522" cy="251522"/>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7" id="17"/>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18" id="18"/>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2</a:t>
              </a:r>
            </a:p>
          </p:txBody>
        </p:sp>
      </p:grpSp>
      <p:sp>
        <p:nvSpPr>
          <p:cNvPr name="Freeform 19" id="19"/>
          <p:cNvSpPr/>
          <p:nvPr/>
        </p:nvSpPr>
        <p:spPr>
          <a:xfrm flipH="false" flipV="false" rot="0">
            <a:off x="21814" y="-26158"/>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4"/>
            <a:stretch>
              <a:fillRect l="0" t="-409371" r="0" b="-48675"/>
            </a:stretch>
          </a:blipFill>
        </p:spPr>
      </p:sp>
      <p:grpSp>
        <p:nvGrpSpPr>
          <p:cNvPr name="Group 20" id="20"/>
          <p:cNvGrpSpPr/>
          <p:nvPr/>
        </p:nvGrpSpPr>
        <p:grpSpPr>
          <a:xfrm rot="0">
            <a:off x="10907" y="-26158"/>
            <a:ext cx="7772400" cy="928524"/>
            <a:chOff x="0" y="0"/>
            <a:chExt cx="2709333" cy="323668"/>
          </a:xfrm>
        </p:grpSpPr>
        <p:sp>
          <p:nvSpPr>
            <p:cNvPr name="Freeform 21" id="21"/>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22" id="22"/>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TextBox 23" id="23"/>
          <p:cNvSpPr txBox="true"/>
          <p:nvPr/>
        </p:nvSpPr>
        <p:spPr>
          <a:xfrm rot="0">
            <a:off x="351482" y="376592"/>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Budget Section</a:t>
            </a:r>
          </a:p>
        </p:txBody>
      </p:sp>
      <p:grpSp>
        <p:nvGrpSpPr>
          <p:cNvPr name="Group 24" id="24"/>
          <p:cNvGrpSpPr/>
          <p:nvPr/>
        </p:nvGrpSpPr>
        <p:grpSpPr>
          <a:xfrm rot="0">
            <a:off x="7243677" y="9498728"/>
            <a:ext cx="311008" cy="311008"/>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26" id="26"/>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27" id="27"/>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18</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267" y="-20649"/>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2"/>
            <a:stretch>
              <a:fillRect l="0" t="-409371" r="0" b="-48675"/>
            </a:stretch>
          </a:blipFill>
        </p:spPr>
      </p:sp>
      <p:grpSp>
        <p:nvGrpSpPr>
          <p:cNvPr name="Group 3" id="3"/>
          <p:cNvGrpSpPr/>
          <p:nvPr/>
        </p:nvGrpSpPr>
        <p:grpSpPr>
          <a:xfrm rot="0">
            <a:off x="16360" y="-20649"/>
            <a:ext cx="7772400" cy="928524"/>
            <a:chOff x="0" y="0"/>
            <a:chExt cx="2709333" cy="323668"/>
          </a:xfrm>
        </p:grpSpPr>
        <p:sp>
          <p:nvSpPr>
            <p:cNvPr name="Freeform 4" id="4"/>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5" id="5"/>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Freeform 6" id="6"/>
          <p:cNvSpPr/>
          <p:nvPr/>
        </p:nvSpPr>
        <p:spPr>
          <a:xfrm flipH="false" flipV="false" rot="0">
            <a:off x="832754" y="4300823"/>
            <a:ext cx="6106892" cy="2684169"/>
          </a:xfrm>
          <a:custGeom>
            <a:avLst/>
            <a:gdLst/>
            <a:ahLst/>
            <a:cxnLst/>
            <a:rect r="r" b="b" t="t" l="l"/>
            <a:pathLst>
              <a:path h="2684169" w="6106892">
                <a:moveTo>
                  <a:pt x="0" y="0"/>
                </a:moveTo>
                <a:lnTo>
                  <a:pt x="6106892" y="0"/>
                </a:lnTo>
                <a:lnTo>
                  <a:pt x="6106892" y="2684169"/>
                </a:lnTo>
                <a:lnTo>
                  <a:pt x="0" y="2684169"/>
                </a:lnTo>
                <a:lnTo>
                  <a:pt x="0" y="0"/>
                </a:lnTo>
                <a:close/>
              </a:path>
            </a:pathLst>
          </a:custGeom>
          <a:blipFill>
            <a:blip r:embed="rId3"/>
            <a:stretch>
              <a:fillRect l="0" t="0" r="0" b="0"/>
            </a:stretch>
          </a:blipFill>
        </p:spPr>
      </p:sp>
      <p:sp>
        <p:nvSpPr>
          <p:cNvPr name="TextBox 7" id="7"/>
          <p:cNvSpPr txBox="true"/>
          <p:nvPr/>
        </p:nvSpPr>
        <p:spPr>
          <a:xfrm rot="0">
            <a:off x="415717" y="1220696"/>
            <a:ext cx="6643678" cy="887412"/>
          </a:xfrm>
          <a:prstGeom prst="rect">
            <a:avLst/>
          </a:prstGeom>
        </p:spPr>
        <p:txBody>
          <a:bodyPr anchor="t" rtlCol="false" tIns="0" lIns="0" bIns="0" rIns="0">
            <a:spAutoFit/>
          </a:bodyPr>
          <a:lstStyle/>
          <a:p>
            <a:pPr algn="l">
              <a:lnSpc>
                <a:spcPts val="1487"/>
              </a:lnSpc>
            </a:pPr>
            <a:r>
              <a:rPr lang="en-US" sz="1062" b="true">
                <a:solidFill>
                  <a:srgbClr val="191919"/>
                </a:solidFill>
                <a:latin typeface="Open Sans Bold"/>
                <a:ea typeface="Open Sans Bold"/>
                <a:cs typeface="Open Sans Bold"/>
                <a:sym typeface="Open Sans Bold"/>
              </a:rPr>
              <a:t>Budget Summary Section:</a:t>
            </a:r>
          </a:p>
          <a:p>
            <a:pPr algn="l">
              <a:lnSpc>
                <a:spcPts val="1487"/>
              </a:lnSpc>
            </a:pPr>
          </a:p>
          <a:p>
            <a:pPr algn="l">
              <a:lnSpc>
                <a:spcPts val="1487"/>
              </a:lnSpc>
              <a:spcBef>
                <a:spcPct val="0"/>
              </a:spcBef>
            </a:pPr>
            <a:r>
              <a:rPr lang="en-US" sz="1062">
                <a:solidFill>
                  <a:srgbClr val="191919"/>
                </a:solidFill>
                <a:latin typeface="Open Sans"/>
                <a:ea typeface="Open Sans"/>
                <a:cs typeface="Open Sans"/>
                <a:sym typeface="Open Sans"/>
              </a:rPr>
              <a:t>The Budget Summary section is an important component of your grant proposal that provides a concise overview of the project's financial aspects. It is a summary of the detailed budget that you have prepared, offering a high-level view of how the funds will be allocated and managed for the proposed research. </a:t>
            </a:r>
          </a:p>
        </p:txBody>
      </p:sp>
      <p:sp>
        <p:nvSpPr>
          <p:cNvPr name="TextBox 8" id="8"/>
          <p:cNvSpPr txBox="true"/>
          <p:nvPr/>
        </p:nvSpPr>
        <p:spPr>
          <a:xfrm rot="0">
            <a:off x="415717" y="2541412"/>
            <a:ext cx="7147497" cy="800210"/>
          </a:xfrm>
          <a:prstGeom prst="rect">
            <a:avLst/>
          </a:prstGeom>
        </p:spPr>
        <p:txBody>
          <a:bodyPr anchor="t" rtlCol="false" tIns="0" lIns="0" bIns="0" rIns="0">
            <a:spAutoFit/>
          </a:bodyPr>
          <a:lstStyle/>
          <a:p>
            <a:pPr algn="l" marL="229394" indent="-114697" lvl="1">
              <a:lnSpc>
                <a:spcPts val="1275"/>
              </a:lnSpc>
              <a:buFont typeface="Arial"/>
              <a:buChar char="•"/>
            </a:pPr>
            <a:r>
              <a:rPr lang="en-US" b="true" sz="1062">
                <a:solidFill>
                  <a:srgbClr val="191919"/>
                </a:solidFill>
                <a:latin typeface="Open Sans Bold"/>
                <a:ea typeface="Open Sans Bold"/>
                <a:cs typeface="Open Sans Bold"/>
                <a:sym typeface="Open Sans Bold"/>
              </a:rPr>
              <a:t>Total Sponsor Direct Costs: </a:t>
            </a:r>
            <a:r>
              <a:rPr lang="en-US" sz="1062">
                <a:solidFill>
                  <a:srgbClr val="191919"/>
                </a:solidFill>
                <a:latin typeface="Open Sans"/>
                <a:ea typeface="Open Sans"/>
                <a:cs typeface="Open Sans"/>
                <a:sym typeface="Open Sans"/>
              </a:rPr>
              <a:t>The Direct cost being req</a:t>
            </a:r>
            <a:r>
              <a:rPr lang="en-US" sz="1062">
                <a:solidFill>
                  <a:srgbClr val="191919"/>
                </a:solidFill>
                <a:latin typeface="Open Sans"/>
                <a:ea typeface="Open Sans"/>
                <a:cs typeface="Open Sans"/>
                <a:sym typeface="Open Sans"/>
              </a:rPr>
              <a:t>u</a:t>
            </a:r>
            <a:r>
              <a:rPr lang="en-US" sz="1062">
                <a:solidFill>
                  <a:srgbClr val="191919"/>
                </a:solidFill>
                <a:latin typeface="Open Sans"/>
                <a:ea typeface="Open Sans"/>
                <a:cs typeface="Open Sans"/>
                <a:sym typeface="Open Sans"/>
              </a:rPr>
              <a:t>este</a:t>
            </a:r>
            <a:r>
              <a:rPr lang="en-US" sz="1062">
                <a:solidFill>
                  <a:srgbClr val="191919"/>
                </a:solidFill>
                <a:latin typeface="Open Sans"/>
                <a:ea typeface="Open Sans"/>
                <a:cs typeface="Open Sans"/>
                <a:sym typeface="Open Sans"/>
              </a:rPr>
              <a:t>d</a:t>
            </a:r>
            <a:r>
              <a:rPr lang="en-US" sz="1062">
                <a:solidFill>
                  <a:srgbClr val="191919"/>
                </a:solidFill>
                <a:latin typeface="Open Sans"/>
                <a:ea typeface="Open Sans"/>
                <a:cs typeface="Open Sans"/>
                <a:sym typeface="Open Sans"/>
              </a:rPr>
              <a:t> from th</a:t>
            </a:r>
            <a:r>
              <a:rPr lang="en-US" sz="1062">
                <a:solidFill>
                  <a:srgbClr val="191919"/>
                </a:solidFill>
                <a:latin typeface="Open Sans"/>
                <a:ea typeface="Open Sans"/>
                <a:cs typeface="Open Sans"/>
                <a:sym typeface="Open Sans"/>
              </a:rPr>
              <a:t>e</a:t>
            </a:r>
            <a:r>
              <a:rPr lang="en-US" sz="1062">
                <a:solidFill>
                  <a:srgbClr val="191919"/>
                </a:solidFill>
                <a:latin typeface="Open Sans"/>
                <a:ea typeface="Open Sans"/>
                <a:cs typeface="Open Sans"/>
                <a:sym typeface="Open Sans"/>
              </a:rPr>
              <a:t> sponsor for </a:t>
            </a:r>
            <a:r>
              <a:rPr lang="en-US" sz="1062">
                <a:solidFill>
                  <a:srgbClr val="191919"/>
                </a:solidFill>
                <a:latin typeface="Open Sans"/>
                <a:ea typeface="Open Sans"/>
                <a:cs typeface="Open Sans"/>
                <a:sym typeface="Open Sans"/>
              </a:rPr>
              <a:t>t</a:t>
            </a:r>
            <a:r>
              <a:rPr lang="en-US" sz="1062">
                <a:solidFill>
                  <a:srgbClr val="191919"/>
                </a:solidFill>
                <a:latin typeface="Open Sans"/>
                <a:ea typeface="Open Sans"/>
                <a:cs typeface="Open Sans"/>
                <a:sym typeface="Open Sans"/>
              </a:rPr>
              <a:t>he</a:t>
            </a:r>
            <a:r>
              <a:rPr lang="en-US" sz="1062">
                <a:solidFill>
                  <a:srgbClr val="191919"/>
                </a:solidFill>
                <a:latin typeface="Open Sans"/>
                <a:ea typeface="Open Sans"/>
                <a:cs typeface="Open Sans"/>
                <a:sym typeface="Open Sans"/>
              </a:rPr>
              <a:t> </a:t>
            </a:r>
            <a:r>
              <a:rPr lang="en-US" sz="1062">
                <a:solidFill>
                  <a:srgbClr val="191919"/>
                </a:solidFill>
                <a:latin typeface="Open Sans"/>
                <a:ea typeface="Open Sans"/>
                <a:cs typeface="Open Sans"/>
                <a:sym typeface="Open Sans"/>
              </a:rPr>
              <a:t>entire project.</a:t>
            </a:r>
          </a:p>
          <a:p>
            <a:pPr algn="l" marL="229394" indent="-114697" lvl="1">
              <a:lnSpc>
                <a:spcPts val="1275"/>
              </a:lnSpc>
              <a:buFont typeface="Arial"/>
              <a:buChar char="•"/>
            </a:pPr>
            <a:r>
              <a:rPr lang="en-US" b="true" sz="1062">
                <a:solidFill>
                  <a:srgbClr val="191919"/>
                </a:solidFill>
                <a:latin typeface="Open Sans Bold"/>
                <a:ea typeface="Open Sans Bold"/>
                <a:cs typeface="Open Sans Bold"/>
                <a:sym typeface="Open Sans Bold"/>
              </a:rPr>
              <a:t>Total Sponsor Indirect Costs:  </a:t>
            </a:r>
            <a:r>
              <a:rPr lang="en-US" sz="1062">
                <a:solidFill>
                  <a:srgbClr val="191919"/>
                </a:solidFill>
                <a:latin typeface="Open Sans"/>
                <a:ea typeface="Open Sans"/>
                <a:cs typeface="Open Sans"/>
                <a:sym typeface="Open Sans"/>
              </a:rPr>
              <a:t>This refers to the cumulative amount of indirect costs that a sponsoring agency or organization is willing to reimburse or cover as part of a grant or contract. </a:t>
            </a:r>
          </a:p>
          <a:p>
            <a:pPr algn="l" marL="229394" indent="-114697" lvl="1">
              <a:lnSpc>
                <a:spcPts val="1275"/>
              </a:lnSpc>
              <a:buFont typeface="Arial"/>
              <a:buChar char="•"/>
            </a:pPr>
            <a:r>
              <a:rPr lang="en-US" b="true" sz="1062">
                <a:solidFill>
                  <a:srgbClr val="191919"/>
                </a:solidFill>
                <a:latin typeface="Open Sans Bold"/>
                <a:ea typeface="Open Sans Bold"/>
                <a:cs typeface="Open Sans Bold"/>
                <a:sym typeface="Open Sans Bold"/>
              </a:rPr>
              <a:t>Total Project Cost:</a:t>
            </a:r>
            <a:r>
              <a:rPr lang="en-US" sz="1062">
                <a:solidFill>
                  <a:srgbClr val="191919"/>
                </a:solidFill>
                <a:latin typeface="Open Sans"/>
                <a:ea typeface="Open Sans"/>
                <a:cs typeface="Open Sans"/>
                <a:sym typeface="Open Sans"/>
              </a:rPr>
              <a:t> The Total cost (Dir</a:t>
            </a:r>
            <a:r>
              <a:rPr lang="en-US" sz="1062">
                <a:solidFill>
                  <a:srgbClr val="191919"/>
                </a:solidFill>
                <a:latin typeface="Open Sans"/>
                <a:ea typeface="Open Sans"/>
                <a:cs typeface="Open Sans"/>
                <a:sym typeface="Open Sans"/>
              </a:rPr>
              <a:t>e</a:t>
            </a:r>
            <a:r>
              <a:rPr lang="en-US" sz="1062">
                <a:solidFill>
                  <a:srgbClr val="191919"/>
                </a:solidFill>
                <a:latin typeface="Open Sans"/>
                <a:ea typeface="Open Sans"/>
                <a:cs typeface="Open Sans"/>
                <a:sym typeface="Open Sans"/>
              </a:rPr>
              <a:t>c</a:t>
            </a:r>
            <a:r>
              <a:rPr lang="en-US" sz="1062">
                <a:solidFill>
                  <a:srgbClr val="191919"/>
                </a:solidFill>
                <a:latin typeface="Open Sans"/>
                <a:ea typeface="Open Sans"/>
                <a:cs typeface="Open Sans"/>
                <a:sym typeface="Open Sans"/>
              </a:rPr>
              <a:t>t </a:t>
            </a:r>
            <a:r>
              <a:rPr lang="en-US" sz="1062">
                <a:solidFill>
                  <a:srgbClr val="191919"/>
                </a:solidFill>
                <a:latin typeface="Open Sans"/>
                <a:ea typeface="Open Sans"/>
                <a:cs typeface="Open Sans"/>
                <a:sym typeface="Open Sans"/>
              </a:rPr>
              <a:t>+ F&amp;A) bei</a:t>
            </a:r>
            <a:r>
              <a:rPr lang="en-US" sz="1062">
                <a:solidFill>
                  <a:srgbClr val="191919"/>
                </a:solidFill>
                <a:latin typeface="Open Sans"/>
                <a:ea typeface="Open Sans"/>
                <a:cs typeface="Open Sans"/>
                <a:sym typeface="Open Sans"/>
              </a:rPr>
              <a:t>n</a:t>
            </a:r>
            <a:r>
              <a:rPr lang="en-US" sz="1062">
                <a:solidFill>
                  <a:srgbClr val="191919"/>
                </a:solidFill>
                <a:latin typeface="Open Sans"/>
                <a:ea typeface="Open Sans"/>
                <a:cs typeface="Open Sans"/>
                <a:sym typeface="Open Sans"/>
              </a:rPr>
              <a:t>g requeste</a:t>
            </a:r>
            <a:r>
              <a:rPr lang="en-US" sz="1062">
                <a:solidFill>
                  <a:srgbClr val="191919"/>
                </a:solidFill>
                <a:latin typeface="Open Sans"/>
                <a:ea typeface="Open Sans"/>
                <a:cs typeface="Open Sans"/>
                <a:sym typeface="Open Sans"/>
              </a:rPr>
              <a:t>d </a:t>
            </a:r>
            <a:r>
              <a:rPr lang="en-US" sz="1062">
                <a:solidFill>
                  <a:srgbClr val="191919"/>
                </a:solidFill>
                <a:latin typeface="Open Sans"/>
                <a:ea typeface="Open Sans"/>
                <a:cs typeface="Open Sans"/>
                <a:sym typeface="Open Sans"/>
              </a:rPr>
              <a:t>from </a:t>
            </a:r>
            <a:r>
              <a:rPr lang="en-US" sz="1062">
                <a:solidFill>
                  <a:srgbClr val="191919"/>
                </a:solidFill>
                <a:latin typeface="Open Sans"/>
                <a:ea typeface="Open Sans"/>
                <a:cs typeface="Open Sans"/>
                <a:sym typeface="Open Sans"/>
              </a:rPr>
              <a:t>t</a:t>
            </a:r>
            <a:r>
              <a:rPr lang="en-US" sz="1062">
                <a:solidFill>
                  <a:srgbClr val="191919"/>
                </a:solidFill>
                <a:latin typeface="Open Sans"/>
                <a:ea typeface="Open Sans"/>
                <a:cs typeface="Open Sans"/>
                <a:sym typeface="Open Sans"/>
              </a:rPr>
              <a:t>h</a:t>
            </a:r>
            <a:r>
              <a:rPr lang="en-US" sz="1062">
                <a:solidFill>
                  <a:srgbClr val="191919"/>
                </a:solidFill>
                <a:latin typeface="Open Sans"/>
                <a:ea typeface="Open Sans"/>
                <a:cs typeface="Open Sans"/>
                <a:sym typeface="Open Sans"/>
              </a:rPr>
              <a:t>e</a:t>
            </a:r>
            <a:r>
              <a:rPr lang="en-US" sz="1062">
                <a:solidFill>
                  <a:srgbClr val="191919"/>
                </a:solidFill>
                <a:latin typeface="Open Sans"/>
                <a:ea typeface="Open Sans"/>
                <a:cs typeface="Open Sans"/>
                <a:sym typeface="Open Sans"/>
              </a:rPr>
              <a:t> sponsor for the entire project.</a:t>
            </a:r>
          </a:p>
          <a:p>
            <a:pPr algn="l">
              <a:lnSpc>
                <a:spcPts val="1275"/>
              </a:lnSpc>
            </a:pPr>
          </a:p>
        </p:txBody>
      </p:sp>
      <p:sp>
        <p:nvSpPr>
          <p:cNvPr name="TextBox 9" id="9"/>
          <p:cNvSpPr txBox="true"/>
          <p:nvPr/>
        </p:nvSpPr>
        <p:spPr>
          <a:xfrm rot="0">
            <a:off x="415717" y="3394361"/>
            <a:ext cx="6495734" cy="344487"/>
          </a:xfrm>
          <a:prstGeom prst="rect">
            <a:avLst/>
          </a:prstGeom>
        </p:spPr>
        <p:txBody>
          <a:bodyPr anchor="t" rtlCol="false" tIns="0" lIns="0" bIns="0" rIns="0">
            <a:spAutoFit/>
          </a:bodyPr>
          <a:lstStyle/>
          <a:p>
            <a:pPr algn="l">
              <a:lnSpc>
                <a:spcPts val="1487"/>
              </a:lnSpc>
            </a:pPr>
            <a:r>
              <a:rPr lang="en-US" sz="1062" b="true">
                <a:solidFill>
                  <a:srgbClr val="191919"/>
                </a:solidFill>
                <a:latin typeface="Open Sans Bold"/>
                <a:ea typeface="Open Sans Bold"/>
                <a:cs typeface="Open Sans Bold"/>
                <a:sym typeface="Open Sans Bold"/>
              </a:rPr>
              <a:t>Does the Sponsor Limit Indirect Costs?</a:t>
            </a:r>
          </a:p>
          <a:p>
            <a:pPr algn="l" marL="458789" indent="-152930" lvl="2">
              <a:lnSpc>
                <a:spcPts val="1487"/>
              </a:lnSpc>
              <a:buFont typeface="Arial"/>
              <a:buChar char="⚬"/>
            </a:pPr>
            <a:r>
              <a:rPr lang="en-US" sz="1062">
                <a:solidFill>
                  <a:srgbClr val="191919"/>
                </a:solidFill>
                <a:latin typeface="Open Sans"/>
                <a:ea typeface="Open Sans"/>
                <a:cs typeface="Open Sans"/>
                <a:sym typeface="Open Sans"/>
              </a:rPr>
              <a:t>If “Yes” is selected,</a:t>
            </a:r>
            <a:r>
              <a:rPr lang="en-US" b="true" sz="1062">
                <a:solidFill>
                  <a:srgbClr val="191919"/>
                </a:solidFill>
                <a:latin typeface="Open Sans Bold"/>
                <a:ea typeface="Open Sans Bold"/>
                <a:cs typeface="Open Sans Bold"/>
                <a:sym typeface="Open Sans Bold"/>
              </a:rPr>
              <a:t> an attached proof of agency indirect cost restriction is required. </a:t>
            </a:r>
          </a:p>
        </p:txBody>
      </p:sp>
      <p:sp>
        <p:nvSpPr>
          <p:cNvPr name="TextBox 10" id="10"/>
          <p:cNvSpPr txBox="true"/>
          <p:nvPr/>
        </p:nvSpPr>
        <p:spPr>
          <a:xfrm rot="0">
            <a:off x="356936" y="382100"/>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Budget Section</a:t>
            </a:r>
          </a:p>
        </p:txBody>
      </p:sp>
      <p:grpSp>
        <p:nvGrpSpPr>
          <p:cNvPr name="Group 11" id="11"/>
          <p:cNvGrpSpPr/>
          <p:nvPr/>
        </p:nvGrpSpPr>
        <p:grpSpPr>
          <a:xfrm rot="0">
            <a:off x="7243677" y="9498728"/>
            <a:ext cx="311008" cy="311008"/>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3" id="13"/>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4" id="14"/>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19</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44924" y="1339989"/>
            <a:ext cx="6643678" cy="4145977"/>
          </a:xfrm>
          <a:prstGeom prst="rect">
            <a:avLst/>
          </a:prstGeom>
        </p:spPr>
        <p:txBody>
          <a:bodyPr anchor="t" rtlCol="false" tIns="0" lIns="0" bIns="0" rIns="0">
            <a:spAutoFit/>
          </a:bodyPr>
          <a:lstStyle/>
          <a:p>
            <a:pPr algn="l">
              <a:lnSpc>
                <a:spcPts val="1487"/>
              </a:lnSpc>
            </a:pPr>
            <a:r>
              <a:rPr lang="en-US" sz="1062" b="true">
                <a:solidFill>
                  <a:srgbClr val="191919"/>
                </a:solidFill>
                <a:latin typeface="Open Sans Bold"/>
                <a:ea typeface="Open Sans Bold"/>
                <a:cs typeface="Open Sans Bold"/>
                <a:sym typeface="Open Sans Bold"/>
              </a:rPr>
              <a:t>Additional Resources Needed:</a:t>
            </a:r>
          </a:p>
          <a:p>
            <a:pPr algn="l">
              <a:lnSpc>
                <a:spcPts val="1487"/>
              </a:lnSpc>
            </a:pPr>
          </a:p>
          <a:p>
            <a:pPr algn="l">
              <a:lnSpc>
                <a:spcPts val="1487"/>
              </a:lnSpc>
            </a:pPr>
            <a:r>
              <a:rPr lang="en-US" sz="1062">
                <a:solidFill>
                  <a:srgbClr val="191919"/>
                </a:solidFill>
                <a:latin typeface="Open Sans"/>
                <a:ea typeface="Open Sans"/>
                <a:cs typeface="Open Sans"/>
                <a:sym typeface="Open Sans"/>
              </a:rPr>
              <a:t>3.</a:t>
            </a:r>
            <a:r>
              <a:rPr lang="en-US" sz="1062" b="true">
                <a:solidFill>
                  <a:srgbClr val="191919"/>
                </a:solidFill>
                <a:latin typeface="Open Sans Bold"/>
                <a:ea typeface="Open Sans Bold"/>
                <a:cs typeface="Open Sans Bold"/>
                <a:sym typeface="Open Sans Bold"/>
              </a:rPr>
              <a:t> Do you need new additional resources to do this project over and above what is requested in the proposal budget?</a:t>
            </a:r>
          </a:p>
          <a:p>
            <a:pPr algn="l" marL="458789" indent="-152930" lvl="2">
              <a:lnSpc>
                <a:spcPts val="1487"/>
              </a:lnSpc>
              <a:buFont typeface="Arial"/>
              <a:buChar char="⚬"/>
            </a:pPr>
            <a:r>
              <a:rPr lang="en-US" sz="1062">
                <a:solidFill>
                  <a:srgbClr val="191919"/>
                </a:solidFill>
                <a:latin typeface="Open Sans"/>
                <a:ea typeface="Open Sans"/>
                <a:cs typeface="Open Sans"/>
                <a:sym typeface="Open Sans"/>
              </a:rPr>
              <a:t>If “Yes” is selected, an additional question pops up with a dropdown to select from: </a:t>
            </a:r>
            <a:r>
              <a:rPr lang="en-US" b="true" sz="1062">
                <a:solidFill>
                  <a:srgbClr val="191919"/>
                </a:solidFill>
                <a:latin typeface="Open Sans Bold"/>
                <a:ea typeface="Open Sans Bold"/>
                <a:cs typeface="Open Sans Bold"/>
                <a:sym typeface="Open Sans Bold"/>
              </a:rPr>
              <a:t>Select the resources needed for this proposal (check all that apply). </a:t>
            </a:r>
          </a:p>
          <a:p>
            <a:pPr algn="l" marL="688183" indent="-172046" lvl="3">
              <a:lnSpc>
                <a:spcPts val="1487"/>
              </a:lnSpc>
              <a:buFont typeface="Arial"/>
              <a:buChar char="￭"/>
            </a:pPr>
            <a:r>
              <a:rPr lang="en-US" sz="1062">
                <a:solidFill>
                  <a:srgbClr val="191919"/>
                </a:solidFill>
                <a:latin typeface="Open Sans"/>
                <a:ea typeface="Open Sans"/>
                <a:cs typeface="Open Sans"/>
                <a:sym typeface="Open Sans"/>
              </a:rPr>
              <a:t>New Personnel</a:t>
            </a:r>
          </a:p>
          <a:p>
            <a:pPr algn="l" marL="688183" indent="-172046" lvl="3">
              <a:lnSpc>
                <a:spcPts val="1487"/>
              </a:lnSpc>
              <a:buFont typeface="Arial"/>
              <a:buChar char="￭"/>
            </a:pPr>
            <a:r>
              <a:rPr lang="en-US" sz="1062">
                <a:solidFill>
                  <a:srgbClr val="191919"/>
                </a:solidFill>
                <a:latin typeface="Open Sans"/>
                <a:ea typeface="Open Sans"/>
                <a:cs typeface="Open Sans"/>
                <a:sym typeface="Open Sans"/>
              </a:rPr>
              <a:t>Space</a:t>
            </a:r>
          </a:p>
          <a:p>
            <a:pPr algn="l" marL="688183" indent="-172046" lvl="3">
              <a:lnSpc>
                <a:spcPts val="1487"/>
              </a:lnSpc>
              <a:buFont typeface="Arial"/>
              <a:buChar char="￭"/>
            </a:pPr>
            <a:r>
              <a:rPr lang="en-US" sz="1062">
                <a:solidFill>
                  <a:srgbClr val="191919"/>
                </a:solidFill>
                <a:latin typeface="Open Sans"/>
                <a:ea typeface="Open Sans"/>
                <a:cs typeface="Open Sans"/>
                <a:sym typeface="Open Sans"/>
              </a:rPr>
              <a:t>Equipment </a:t>
            </a:r>
          </a:p>
          <a:p>
            <a:pPr algn="l" marL="688183" indent="-172046" lvl="3">
              <a:lnSpc>
                <a:spcPts val="1487"/>
              </a:lnSpc>
              <a:buFont typeface="Arial"/>
              <a:buChar char="￭"/>
            </a:pPr>
            <a:r>
              <a:rPr lang="en-US" sz="1062">
                <a:solidFill>
                  <a:srgbClr val="191919"/>
                </a:solidFill>
                <a:latin typeface="Open Sans"/>
                <a:ea typeface="Open Sans"/>
                <a:cs typeface="Open Sans"/>
                <a:sym typeface="Open Sans"/>
              </a:rPr>
              <a:t>Other</a:t>
            </a:r>
          </a:p>
          <a:p>
            <a:pPr algn="l" marL="458789" indent="-152930" lvl="2">
              <a:lnSpc>
                <a:spcPts val="1487"/>
              </a:lnSpc>
              <a:buFont typeface="Arial"/>
              <a:buChar char="⚬"/>
            </a:pPr>
            <a:r>
              <a:rPr lang="en-US" sz="1062">
                <a:solidFill>
                  <a:srgbClr val="191919"/>
                </a:solidFill>
                <a:latin typeface="Open Sans"/>
                <a:ea typeface="Open Sans"/>
                <a:cs typeface="Open Sans"/>
                <a:sym typeface="Open Sans"/>
              </a:rPr>
              <a:t>An additional question is required describing the additional resources. </a:t>
            </a:r>
            <a:r>
              <a:rPr lang="en-US" b="true" sz="1062">
                <a:solidFill>
                  <a:srgbClr val="191919"/>
                </a:solidFill>
                <a:latin typeface="Open Sans Bold"/>
                <a:ea typeface="Open Sans Bold"/>
                <a:cs typeface="Open Sans Bold"/>
                <a:sym typeface="Open Sans Bold"/>
              </a:rPr>
              <a:t>Please provide a brief explanation for the additional resources. </a:t>
            </a:r>
          </a:p>
          <a:p>
            <a:pPr algn="l">
              <a:lnSpc>
                <a:spcPts val="1487"/>
              </a:lnSpc>
            </a:pPr>
          </a:p>
          <a:p>
            <a:pPr algn="l">
              <a:lnSpc>
                <a:spcPts val="1487"/>
              </a:lnSpc>
            </a:pPr>
            <a:r>
              <a:rPr lang="en-US" sz="1062">
                <a:solidFill>
                  <a:srgbClr val="191919"/>
                </a:solidFill>
                <a:latin typeface="Open Sans"/>
                <a:ea typeface="Open Sans"/>
                <a:cs typeface="Open Sans"/>
                <a:sym typeface="Open Sans"/>
              </a:rPr>
              <a:t>4. </a:t>
            </a:r>
            <a:r>
              <a:rPr lang="en-US" sz="1062" b="true">
                <a:solidFill>
                  <a:srgbClr val="191919"/>
                </a:solidFill>
                <a:latin typeface="Open Sans Bold"/>
                <a:ea typeface="Open Sans Bold"/>
                <a:cs typeface="Open Sans Bold"/>
                <a:sym typeface="Open Sans Bold"/>
              </a:rPr>
              <a:t>Will the proposed project require any equipment installation, space modification, ventilation, electrical service/backup generator, or other modifications that would require approval from the Facilities department?</a:t>
            </a:r>
          </a:p>
          <a:p>
            <a:pPr algn="l" marL="458789" indent="-152930" lvl="2">
              <a:lnSpc>
                <a:spcPts val="1487"/>
              </a:lnSpc>
              <a:buFont typeface="Arial"/>
              <a:buChar char="⚬"/>
            </a:pPr>
            <a:r>
              <a:rPr lang="en-US" sz="1062">
                <a:solidFill>
                  <a:srgbClr val="191919"/>
                </a:solidFill>
                <a:latin typeface="Open Sans"/>
                <a:ea typeface="Open Sans"/>
                <a:cs typeface="Open Sans"/>
                <a:sym typeface="Open Sans"/>
              </a:rPr>
              <a:t>If “Yes” is selected, an additional question pops up: </a:t>
            </a:r>
            <a:r>
              <a:rPr lang="en-US" b="true" sz="1062">
                <a:solidFill>
                  <a:srgbClr val="191919"/>
                </a:solidFill>
                <a:latin typeface="Open Sans Bold"/>
                <a:ea typeface="Open Sans Bold"/>
                <a:cs typeface="Open Sans Bold"/>
                <a:sym typeface="Open Sans Bold"/>
              </a:rPr>
              <a:t>Please provide a brief explanation, including whether the University will provide financial or non-financial support.</a:t>
            </a:r>
          </a:p>
          <a:p>
            <a:pPr algn="l">
              <a:lnSpc>
                <a:spcPts val="1487"/>
              </a:lnSpc>
            </a:pPr>
          </a:p>
          <a:p>
            <a:pPr algn="l">
              <a:lnSpc>
                <a:spcPts val="1487"/>
              </a:lnSpc>
            </a:pPr>
            <a:r>
              <a:rPr lang="en-US" sz="1062" b="true">
                <a:solidFill>
                  <a:srgbClr val="191919"/>
                </a:solidFill>
                <a:latin typeface="Open Sans Bold"/>
                <a:ea typeface="Open Sans Bold"/>
                <a:cs typeface="Open Sans Bold"/>
                <a:sym typeface="Open Sans Bold"/>
              </a:rPr>
              <a:t>5. Does this project expect to generate revenue?</a:t>
            </a:r>
          </a:p>
          <a:p>
            <a:pPr algn="l">
              <a:lnSpc>
                <a:spcPts val="1487"/>
              </a:lnSpc>
            </a:pPr>
          </a:p>
          <a:p>
            <a:pPr algn="l">
              <a:lnSpc>
                <a:spcPts val="1487"/>
              </a:lnSpc>
            </a:pPr>
            <a:r>
              <a:rPr lang="en-US" sz="1062" b="true">
                <a:solidFill>
                  <a:srgbClr val="191919"/>
                </a:solidFill>
                <a:latin typeface="Open Sans Bold"/>
                <a:ea typeface="Open Sans Bold"/>
                <a:cs typeface="Open Sans Bold"/>
                <a:sym typeface="Open Sans Bold"/>
              </a:rPr>
              <a:t>6. Does this project require the establishment of new academic programs?</a:t>
            </a:r>
          </a:p>
          <a:p>
            <a:pPr algn="l">
              <a:lnSpc>
                <a:spcPts val="1487"/>
              </a:lnSpc>
            </a:pPr>
          </a:p>
        </p:txBody>
      </p:sp>
      <p:grpSp>
        <p:nvGrpSpPr>
          <p:cNvPr name="Group 3" id="3"/>
          <p:cNvGrpSpPr/>
          <p:nvPr/>
        </p:nvGrpSpPr>
        <p:grpSpPr>
          <a:xfrm rot="0">
            <a:off x="1066924" y="6037057"/>
            <a:ext cx="4999678" cy="3065785"/>
            <a:chOff x="0" y="0"/>
            <a:chExt cx="6666237" cy="4087713"/>
          </a:xfrm>
        </p:grpSpPr>
        <p:sp>
          <p:nvSpPr>
            <p:cNvPr name="Freeform 4" id="4"/>
            <p:cNvSpPr/>
            <p:nvPr/>
          </p:nvSpPr>
          <p:spPr>
            <a:xfrm flipH="false" flipV="false" rot="0">
              <a:off x="218124" y="0"/>
              <a:ext cx="6448113" cy="4087713"/>
            </a:xfrm>
            <a:custGeom>
              <a:avLst/>
              <a:gdLst/>
              <a:ahLst/>
              <a:cxnLst/>
              <a:rect r="r" b="b" t="t" l="l"/>
              <a:pathLst>
                <a:path h="4087713" w="6448113">
                  <a:moveTo>
                    <a:pt x="0" y="0"/>
                  </a:moveTo>
                  <a:lnTo>
                    <a:pt x="6448113" y="0"/>
                  </a:lnTo>
                  <a:lnTo>
                    <a:pt x="6448113" y="4087713"/>
                  </a:lnTo>
                  <a:lnTo>
                    <a:pt x="0" y="4087713"/>
                  </a:lnTo>
                  <a:lnTo>
                    <a:pt x="0" y="0"/>
                  </a:lnTo>
                  <a:close/>
                </a:path>
              </a:pathLst>
            </a:custGeom>
            <a:blipFill>
              <a:blip r:embed="rId2"/>
              <a:stretch>
                <a:fillRect l="0" t="0" r="0" b="0"/>
              </a:stretch>
            </a:blipFill>
            <a:ln cap="sq">
              <a:noFill/>
              <a:prstDash val="solid"/>
              <a:miter/>
            </a:ln>
          </p:spPr>
        </p:sp>
        <p:grpSp>
          <p:nvGrpSpPr>
            <p:cNvPr name="Group 5" id="5"/>
            <p:cNvGrpSpPr/>
            <p:nvPr/>
          </p:nvGrpSpPr>
          <p:grpSpPr>
            <a:xfrm rot="0">
              <a:off x="0" y="437364"/>
              <a:ext cx="251522" cy="251522"/>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7" id="7"/>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8" id="8"/>
            <p:cNvSpPr txBox="true"/>
            <p:nvPr/>
          </p:nvSpPr>
          <p:spPr>
            <a:xfrm rot="0">
              <a:off x="70270" y="441723"/>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3</a:t>
              </a:r>
            </a:p>
          </p:txBody>
        </p:sp>
        <p:grpSp>
          <p:nvGrpSpPr>
            <p:cNvPr name="Group 9" id="9"/>
            <p:cNvGrpSpPr/>
            <p:nvPr/>
          </p:nvGrpSpPr>
          <p:grpSpPr>
            <a:xfrm rot="0">
              <a:off x="0" y="1651272"/>
              <a:ext cx="251522" cy="251522"/>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1" id="11"/>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12" id="12"/>
            <p:cNvSpPr txBox="true"/>
            <p:nvPr/>
          </p:nvSpPr>
          <p:spPr>
            <a:xfrm rot="0">
              <a:off x="70270" y="1655631"/>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4</a:t>
              </a:r>
            </a:p>
          </p:txBody>
        </p:sp>
        <p:grpSp>
          <p:nvGrpSpPr>
            <p:cNvPr name="Group 13" id="13"/>
            <p:cNvGrpSpPr/>
            <p:nvPr/>
          </p:nvGrpSpPr>
          <p:grpSpPr>
            <a:xfrm rot="0">
              <a:off x="0" y="2953708"/>
              <a:ext cx="251522" cy="251522"/>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5" id="15"/>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16" id="16"/>
            <p:cNvSpPr txBox="true"/>
            <p:nvPr/>
          </p:nvSpPr>
          <p:spPr>
            <a:xfrm rot="0">
              <a:off x="70270" y="2958067"/>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5</a:t>
              </a:r>
            </a:p>
          </p:txBody>
        </p:sp>
        <p:grpSp>
          <p:nvGrpSpPr>
            <p:cNvPr name="Group 17" id="17"/>
            <p:cNvGrpSpPr/>
            <p:nvPr/>
          </p:nvGrpSpPr>
          <p:grpSpPr>
            <a:xfrm rot="0">
              <a:off x="0" y="3549492"/>
              <a:ext cx="251522" cy="25152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9" id="19"/>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20" id="20"/>
            <p:cNvSpPr txBox="true"/>
            <p:nvPr/>
          </p:nvSpPr>
          <p:spPr>
            <a:xfrm rot="0">
              <a:off x="70270" y="3553851"/>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6</a:t>
              </a:r>
            </a:p>
          </p:txBody>
        </p:sp>
      </p:grpSp>
      <p:sp>
        <p:nvSpPr>
          <p:cNvPr name="Freeform 21" id="21"/>
          <p:cNvSpPr/>
          <p:nvPr/>
        </p:nvSpPr>
        <p:spPr>
          <a:xfrm flipH="false" flipV="false" rot="0">
            <a:off x="16360" y="-16218"/>
            <a:ext cx="7772400" cy="928524"/>
          </a:xfrm>
          <a:custGeom>
            <a:avLst/>
            <a:gdLst/>
            <a:ahLst/>
            <a:cxnLst/>
            <a:rect r="r" b="b" t="t" l="l"/>
            <a:pathLst>
              <a:path h="928524" w="7772400">
                <a:moveTo>
                  <a:pt x="0" y="0"/>
                </a:moveTo>
                <a:lnTo>
                  <a:pt x="7772400" y="0"/>
                </a:lnTo>
                <a:lnTo>
                  <a:pt x="7772400" y="928523"/>
                </a:lnTo>
                <a:lnTo>
                  <a:pt x="0" y="928523"/>
                </a:lnTo>
                <a:lnTo>
                  <a:pt x="0" y="0"/>
                </a:lnTo>
                <a:close/>
              </a:path>
            </a:pathLst>
          </a:custGeom>
          <a:blipFill>
            <a:blip r:embed="rId3"/>
            <a:stretch>
              <a:fillRect l="0" t="-409371" r="0" b="-48675"/>
            </a:stretch>
          </a:blipFill>
        </p:spPr>
      </p:sp>
      <p:grpSp>
        <p:nvGrpSpPr>
          <p:cNvPr name="Group 22" id="22"/>
          <p:cNvGrpSpPr/>
          <p:nvPr/>
        </p:nvGrpSpPr>
        <p:grpSpPr>
          <a:xfrm rot="0">
            <a:off x="5453" y="-16218"/>
            <a:ext cx="7772400" cy="928524"/>
            <a:chOff x="0" y="0"/>
            <a:chExt cx="2709333" cy="323668"/>
          </a:xfrm>
        </p:grpSpPr>
        <p:sp>
          <p:nvSpPr>
            <p:cNvPr name="Freeform 23" id="23"/>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24" id="24"/>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TextBox 25" id="25"/>
          <p:cNvSpPr txBox="true"/>
          <p:nvPr/>
        </p:nvSpPr>
        <p:spPr>
          <a:xfrm rot="0">
            <a:off x="346029" y="386531"/>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Budget Section</a:t>
            </a:r>
          </a:p>
        </p:txBody>
      </p:sp>
      <p:grpSp>
        <p:nvGrpSpPr>
          <p:cNvPr name="Group 26" id="26"/>
          <p:cNvGrpSpPr/>
          <p:nvPr/>
        </p:nvGrpSpPr>
        <p:grpSpPr>
          <a:xfrm rot="0">
            <a:off x="7243677" y="9498728"/>
            <a:ext cx="311008" cy="311008"/>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28" id="28"/>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29" id="29"/>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20</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07" y="0"/>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2"/>
            <a:stretch>
              <a:fillRect l="0" t="-409371" r="0" b="-48675"/>
            </a:stretch>
          </a:blipFill>
        </p:spPr>
      </p:sp>
      <p:grpSp>
        <p:nvGrpSpPr>
          <p:cNvPr name="Group 3" id="3"/>
          <p:cNvGrpSpPr/>
          <p:nvPr/>
        </p:nvGrpSpPr>
        <p:grpSpPr>
          <a:xfrm rot="0">
            <a:off x="0" y="0"/>
            <a:ext cx="7772400" cy="928524"/>
            <a:chOff x="0" y="0"/>
            <a:chExt cx="2709333" cy="323668"/>
          </a:xfrm>
        </p:grpSpPr>
        <p:sp>
          <p:nvSpPr>
            <p:cNvPr name="Freeform 4" id="4"/>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5" id="5"/>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Freeform 6" id="6"/>
          <p:cNvSpPr/>
          <p:nvPr/>
        </p:nvSpPr>
        <p:spPr>
          <a:xfrm flipH="false" flipV="false" rot="0">
            <a:off x="1364035" y="4281315"/>
            <a:ext cx="5066144" cy="3954185"/>
          </a:xfrm>
          <a:custGeom>
            <a:avLst/>
            <a:gdLst/>
            <a:ahLst/>
            <a:cxnLst/>
            <a:rect r="r" b="b" t="t" l="l"/>
            <a:pathLst>
              <a:path h="3954185" w="5066144">
                <a:moveTo>
                  <a:pt x="0" y="0"/>
                </a:moveTo>
                <a:lnTo>
                  <a:pt x="5066144" y="0"/>
                </a:lnTo>
                <a:lnTo>
                  <a:pt x="5066144" y="3954186"/>
                </a:lnTo>
                <a:lnTo>
                  <a:pt x="0" y="3954186"/>
                </a:lnTo>
                <a:lnTo>
                  <a:pt x="0" y="0"/>
                </a:lnTo>
                <a:close/>
              </a:path>
            </a:pathLst>
          </a:custGeom>
          <a:blipFill>
            <a:blip r:embed="rId3"/>
            <a:stretch>
              <a:fillRect l="0" t="0" r="0" b="0"/>
            </a:stretch>
          </a:blipFill>
        </p:spPr>
      </p:sp>
      <p:sp>
        <p:nvSpPr>
          <p:cNvPr name="TextBox 7" id="7"/>
          <p:cNvSpPr txBox="true"/>
          <p:nvPr/>
        </p:nvSpPr>
        <p:spPr>
          <a:xfrm rot="0">
            <a:off x="351482" y="1431753"/>
            <a:ext cx="6643678" cy="2697824"/>
          </a:xfrm>
          <a:prstGeom prst="rect">
            <a:avLst/>
          </a:prstGeom>
        </p:spPr>
        <p:txBody>
          <a:bodyPr anchor="t" rtlCol="false" tIns="0" lIns="0" bIns="0" rIns="0">
            <a:spAutoFit/>
          </a:bodyPr>
          <a:lstStyle/>
          <a:p>
            <a:pPr algn="l">
              <a:lnSpc>
                <a:spcPts val="1487"/>
              </a:lnSpc>
            </a:pPr>
            <a:r>
              <a:rPr lang="en-US" sz="1062" b="true">
                <a:solidFill>
                  <a:srgbClr val="191919"/>
                </a:solidFill>
                <a:latin typeface="Open Sans Bold"/>
                <a:ea typeface="Open Sans Bold"/>
                <a:cs typeface="Open Sans Bold"/>
                <a:sym typeface="Open Sans Bold"/>
              </a:rPr>
              <a:t>Attachments:</a:t>
            </a:r>
          </a:p>
          <a:p>
            <a:pPr algn="l">
              <a:lnSpc>
                <a:spcPts val="1487"/>
              </a:lnSpc>
            </a:pPr>
          </a:p>
          <a:p>
            <a:pPr algn="l">
              <a:lnSpc>
                <a:spcPts val="1487"/>
              </a:lnSpc>
            </a:pPr>
            <a:r>
              <a:rPr lang="en-US" sz="1062">
                <a:solidFill>
                  <a:srgbClr val="191919"/>
                </a:solidFill>
                <a:latin typeface="Open Sans"/>
                <a:ea typeface="Open Sans"/>
                <a:cs typeface="Open Sans"/>
                <a:sym typeface="Open Sans"/>
              </a:rPr>
              <a:t>The budget spreadsheet and justification must be attached before a proposal can be routed for institutional approval. The budget must be reviewed and approved by your Pre-Award Grants Officer prior to submission. </a:t>
            </a:r>
          </a:p>
          <a:p>
            <a:pPr algn="l">
              <a:lnSpc>
                <a:spcPts val="1487"/>
              </a:lnSpc>
            </a:pPr>
            <a:r>
              <a:rPr lang="en-US" sz="1062" i="true">
                <a:solidFill>
                  <a:srgbClr val="191919"/>
                </a:solidFill>
                <a:latin typeface="Open Sans Italics"/>
                <a:ea typeface="Open Sans Italics"/>
                <a:cs typeface="Open Sans Italics"/>
                <a:sym typeface="Open Sans Italics"/>
              </a:rPr>
              <a:t>Note: We realize the budget is a dynamic work-in-progress and is subject to change, however, it must be attached before your proposal can be routed for institutional approval</a:t>
            </a:r>
          </a:p>
          <a:p>
            <a:pPr algn="l">
              <a:lnSpc>
                <a:spcPts val="1487"/>
              </a:lnSpc>
            </a:pPr>
          </a:p>
          <a:p>
            <a:pPr algn="l">
              <a:lnSpc>
                <a:spcPts val="1487"/>
              </a:lnSpc>
            </a:pPr>
          </a:p>
          <a:p>
            <a:pPr algn="l" marL="229394" indent="-114697" lvl="1">
              <a:lnSpc>
                <a:spcPts val="1487"/>
              </a:lnSpc>
              <a:buFont typeface="Arial"/>
              <a:buChar char="•"/>
            </a:pPr>
            <a:r>
              <a:rPr lang="en-US" b="true" sz="1062">
                <a:solidFill>
                  <a:srgbClr val="191919"/>
                </a:solidFill>
                <a:latin typeface="Open Sans Bold"/>
                <a:ea typeface="Open Sans Bold"/>
                <a:cs typeface="Open Sans Bold"/>
                <a:sym typeface="Open Sans Bold"/>
              </a:rPr>
              <a:t>Attach a Budget. </a:t>
            </a:r>
            <a:r>
              <a:rPr lang="en-US" sz="1062">
                <a:solidFill>
                  <a:srgbClr val="191919"/>
                </a:solidFill>
                <a:latin typeface="Open Sans"/>
                <a:ea typeface="Open Sans"/>
                <a:cs typeface="Open Sans"/>
                <a:sym typeface="Open Sans"/>
              </a:rPr>
              <a:t>Please attach as an Excel budget spreadsheet. Other formats make it difficult for Pre-Award to edit. </a:t>
            </a:r>
          </a:p>
          <a:p>
            <a:pPr algn="l" marL="229394" indent="-114697" lvl="1">
              <a:lnSpc>
                <a:spcPts val="1487"/>
              </a:lnSpc>
              <a:buFont typeface="Arial"/>
              <a:buChar char="•"/>
            </a:pPr>
            <a:r>
              <a:rPr lang="en-US" b="true" sz="1062">
                <a:solidFill>
                  <a:srgbClr val="191919"/>
                </a:solidFill>
                <a:latin typeface="Open Sans Bold"/>
                <a:ea typeface="Open Sans Bold"/>
                <a:cs typeface="Open Sans Bold"/>
                <a:sym typeface="Open Sans Bold"/>
              </a:rPr>
              <a:t>Attach a Budget Justification </a:t>
            </a:r>
          </a:p>
          <a:p>
            <a:pPr algn="l" marL="229394" indent="-114697" lvl="1">
              <a:lnSpc>
                <a:spcPts val="1487"/>
              </a:lnSpc>
              <a:buFont typeface="Arial"/>
              <a:buChar char="•"/>
            </a:pPr>
            <a:r>
              <a:rPr lang="en-US" b="true" sz="1062">
                <a:solidFill>
                  <a:srgbClr val="191919"/>
                </a:solidFill>
                <a:latin typeface="Open Sans Bold"/>
                <a:ea typeface="Open Sans Bold"/>
                <a:cs typeface="Open Sans Bold"/>
                <a:sym typeface="Open Sans Bold"/>
              </a:rPr>
              <a:t>Please provide any relevant notes regarding the budget. (agency restrictions, requirements--for example: "only 10% of budget may be used for salary"; "travel to xyx conference required")</a:t>
            </a:r>
          </a:p>
          <a:p>
            <a:pPr algn="l">
              <a:lnSpc>
                <a:spcPts val="1487"/>
              </a:lnSpc>
            </a:pPr>
          </a:p>
        </p:txBody>
      </p:sp>
      <p:sp>
        <p:nvSpPr>
          <p:cNvPr name="TextBox 8" id="8"/>
          <p:cNvSpPr txBox="true"/>
          <p:nvPr/>
        </p:nvSpPr>
        <p:spPr>
          <a:xfrm rot="0">
            <a:off x="340575" y="402749"/>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Budget Section</a:t>
            </a:r>
          </a:p>
        </p:txBody>
      </p:sp>
      <p:grpSp>
        <p:nvGrpSpPr>
          <p:cNvPr name="Group 9" id="9"/>
          <p:cNvGrpSpPr/>
          <p:nvPr/>
        </p:nvGrpSpPr>
        <p:grpSpPr>
          <a:xfrm rot="0">
            <a:off x="7243677" y="9498728"/>
            <a:ext cx="311008" cy="31100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1" id="11"/>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2" id="12"/>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21</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60907" y="4949595"/>
            <a:ext cx="5206710" cy="3293210"/>
          </a:xfrm>
          <a:custGeom>
            <a:avLst/>
            <a:gdLst/>
            <a:ahLst/>
            <a:cxnLst/>
            <a:rect r="r" b="b" t="t" l="l"/>
            <a:pathLst>
              <a:path h="3293210" w="5206710">
                <a:moveTo>
                  <a:pt x="0" y="0"/>
                </a:moveTo>
                <a:lnTo>
                  <a:pt x="5206710" y="0"/>
                </a:lnTo>
                <a:lnTo>
                  <a:pt x="5206710" y="3293210"/>
                </a:lnTo>
                <a:lnTo>
                  <a:pt x="0" y="3293210"/>
                </a:lnTo>
                <a:lnTo>
                  <a:pt x="0" y="0"/>
                </a:lnTo>
                <a:close/>
              </a:path>
            </a:pathLst>
          </a:custGeom>
          <a:blipFill>
            <a:blip r:embed="rId2"/>
            <a:stretch>
              <a:fillRect l="0" t="0" r="0" b="0"/>
            </a:stretch>
          </a:blipFill>
        </p:spPr>
      </p:sp>
      <p:sp>
        <p:nvSpPr>
          <p:cNvPr name="TextBox 3" id="3"/>
          <p:cNvSpPr txBox="true"/>
          <p:nvPr/>
        </p:nvSpPr>
        <p:spPr>
          <a:xfrm rot="0">
            <a:off x="351482" y="1229872"/>
            <a:ext cx="6495734" cy="525462"/>
          </a:xfrm>
          <a:prstGeom prst="rect">
            <a:avLst/>
          </a:prstGeom>
        </p:spPr>
        <p:txBody>
          <a:bodyPr anchor="t" rtlCol="false" tIns="0" lIns="0" bIns="0" rIns="0">
            <a:spAutoFit/>
          </a:bodyPr>
          <a:lstStyle/>
          <a:p>
            <a:pPr algn="l">
              <a:lnSpc>
                <a:spcPts val="1487"/>
              </a:lnSpc>
              <a:spcBef>
                <a:spcPct val="0"/>
              </a:spcBef>
            </a:pPr>
            <a:r>
              <a:rPr lang="en-US" sz="1062">
                <a:solidFill>
                  <a:srgbClr val="191919"/>
                </a:solidFill>
                <a:latin typeface="Open Sans"/>
                <a:ea typeface="Open Sans"/>
                <a:cs typeface="Open Sans"/>
                <a:sym typeface="Open Sans"/>
              </a:rPr>
              <a:t>Subaward is an award provided by a pass-through entity to a subrecipient for the subrecipient to carry out part of an award received by the pass-through entity. It does not include payments to a contractor or payments to an individual that is a beneficiary of a sponsored program. </a:t>
            </a:r>
          </a:p>
        </p:txBody>
      </p:sp>
      <p:sp>
        <p:nvSpPr>
          <p:cNvPr name="TextBox 4" id="4"/>
          <p:cNvSpPr txBox="true"/>
          <p:nvPr/>
        </p:nvSpPr>
        <p:spPr>
          <a:xfrm rot="0">
            <a:off x="351482" y="2002464"/>
            <a:ext cx="7147497" cy="2419350"/>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1.</a:t>
            </a:r>
            <a:r>
              <a:rPr lang="en-US" sz="1062" b="true">
                <a:solidFill>
                  <a:srgbClr val="191919"/>
                </a:solidFill>
                <a:latin typeface="Open Sans Bold"/>
                <a:ea typeface="Open Sans Bold"/>
                <a:cs typeface="Open Sans Bold"/>
                <a:sym typeface="Open Sans Bold"/>
              </a:rPr>
              <a:t> Does the proposed research include Subaward(s)?</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If “Yes” is selected, additional questions pop up: </a:t>
            </a:r>
          </a:p>
          <a:p>
            <a:pPr algn="l" marL="688183" indent="-172046" lvl="3">
              <a:lnSpc>
                <a:spcPts val="1275"/>
              </a:lnSpc>
              <a:buFont typeface="Arial"/>
              <a:buChar char="￭"/>
            </a:pPr>
            <a:r>
              <a:rPr lang="en-US" b="true" sz="1062">
                <a:solidFill>
                  <a:srgbClr val="191919"/>
                </a:solidFill>
                <a:latin typeface="Open Sans Bold"/>
                <a:ea typeface="Open Sans Bold"/>
                <a:cs typeface="Open Sans Bold"/>
                <a:sym typeface="Open Sans Bold"/>
              </a:rPr>
              <a:t>If Subawardee(s) are not listed, please provide those below and notify your Pre-Award Officer. </a:t>
            </a:r>
          </a:p>
          <a:p>
            <a:pPr algn="l">
              <a:lnSpc>
                <a:spcPts val="1275"/>
              </a:lnSpc>
            </a:pPr>
          </a:p>
          <a:p>
            <a:pPr algn="l">
              <a:lnSpc>
                <a:spcPts val="1275"/>
              </a:lnSpc>
            </a:pPr>
            <a:r>
              <a:rPr lang="en-US" sz="1062">
                <a:solidFill>
                  <a:srgbClr val="191919"/>
                </a:solidFill>
                <a:latin typeface="Open Sans"/>
                <a:ea typeface="Open Sans"/>
                <a:cs typeface="Open Sans"/>
                <a:sym typeface="Open Sans"/>
              </a:rPr>
              <a:t>2.</a:t>
            </a:r>
            <a:r>
              <a:rPr lang="en-US" sz="1062" b="true">
                <a:solidFill>
                  <a:srgbClr val="191919"/>
                </a:solidFill>
                <a:latin typeface="Open Sans Bold"/>
                <a:ea typeface="Open Sans Bold"/>
                <a:cs typeface="Open Sans Bold"/>
                <a:sym typeface="Open Sans Bold"/>
              </a:rPr>
              <a:t> Subawardee Attachments: </a:t>
            </a:r>
            <a:r>
              <a:rPr lang="en-US" sz="1062">
                <a:solidFill>
                  <a:srgbClr val="191919"/>
                </a:solidFill>
                <a:latin typeface="Open Sans"/>
                <a:ea typeface="Open Sans"/>
                <a:cs typeface="Open Sans"/>
                <a:sym typeface="Open Sans"/>
              </a:rPr>
              <a:t>As you are adding subrecipients, please keep in mind that for each sub-entity, you will need to provide the following attachments: </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Statement of Work</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Budget</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Budget Justification</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Letter of Intent from subcontractor signed by an authorized official of the proposed subcontractor</a:t>
            </a:r>
          </a:p>
          <a:p>
            <a:pPr algn="l">
              <a:lnSpc>
                <a:spcPts val="1275"/>
              </a:lnSpc>
            </a:pPr>
          </a:p>
          <a:p>
            <a:pPr algn="l">
              <a:lnSpc>
                <a:spcPts val="1275"/>
              </a:lnSpc>
            </a:pPr>
            <a:r>
              <a:rPr lang="en-US" sz="1062">
                <a:solidFill>
                  <a:srgbClr val="191919"/>
                </a:solidFill>
                <a:latin typeface="Open Sans"/>
                <a:ea typeface="Open Sans"/>
                <a:cs typeface="Open Sans"/>
                <a:sym typeface="Open Sans"/>
              </a:rPr>
              <a:t>3.</a:t>
            </a:r>
            <a:r>
              <a:rPr lang="en-US" sz="1062" b="true">
                <a:solidFill>
                  <a:srgbClr val="191919"/>
                </a:solidFill>
                <a:latin typeface="Open Sans Bold"/>
                <a:ea typeface="Open Sans Bold"/>
                <a:cs typeface="Open Sans Bold"/>
                <a:sym typeface="Open Sans Bold"/>
              </a:rPr>
              <a:t> The proposed subawardee(s) scope of work includes the use of human subjects.</a:t>
            </a:r>
          </a:p>
          <a:p>
            <a:pPr algn="l">
              <a:lnSpc>
                <a:spcPts val="1275"/>
              </a:lnSpc>
            </a:pPr>
          </a:p>
          <a:p>
            <a:pPr algn="l">
              <a:lnSpc>
                <a:spcPts val="1275"/>
              </a:lnSpc>
            </a:pPr>
            <a:r>
              <a:rPr lang="en-US" sz="1062">
                <a:solidFill>
                  <a:srgbClr val="191919"/>
                </a:solidFill>
                <a:latin typeface="Open Sans"/>
                <a:ea typeface="Open Sans"/>
                <a:cs typeface="Open Sans"/>
                <a:sym typeface="Open Sans"/>
              </a:rPr>
              <a:t>4.</a:t>
            </a:r>
            <a:r>
              <a:rPr lang="en-US" sz="1062" b="true">
                <a:solidFill>
                  <a:srgbClr val="191919"/>
                </a:solidFill>
                <a:latin typeface="Open Sans Bold"/>
                <a:ea typeface="Open Sans Bold"/>
                <a:cs typeface="Open Sans Bold"/>
                <a:sym typeface="Open Sans Bold"/>
              </a:rPr>
              <a:t> The proposed subawardee(s) scope of work includes the use of animal subjects.</a:t>
            </a:r>
          </a:p>
          <a:p>
            <a:pPr algn="l">
              <a:lnSpc>
                <a:spcPts val="1275"/>
              </a:lnSpc>
            </a:pPr>
          </a:p>
        </p:txBody>
      </p:sp>
      <p:sp>
        <p:nvSpPr>
          <p:cNvPr name="Freeform 5" id="5"/>
          <p:cNvSpPr/>
          <p:nvPr/>
        </p:nvSpPr>
        <p:spPr>
          <a:xfrm flipH="false" flipV="false" rot="0">
            <a:off x="21814" y="10548"/>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3"/>
            <a:stretch>
              <a:fillRect l="0" t="-409371" r="0" b="-48675"/>
            </a:stretch>
          </a:blipFill>
        </p:spPr>
      </p:sp>
      <p:grpSp>
        <p:nvGrpSpPr>
          <p:cNvPr name="Group 6" id="6"/>
          <p:cNvGrpSpPr/>
          <p:nvPr/>
        </p:nvGrpSpPr>
        <p:grpSpPr>
          <a:xfrm rot="0">
            <a:off x="10907" y="10548"/>
            <a:ext cx="7772400" cy="928524"/>
            <a:chOff x="0" y="0"/>
            <a:chExt cx="2709333" cy="323668"/>
          </a:xfrm>
        </p:grpSpPr>
        <p:sp>
          <p:nvSpPr>
            <p:cNvPr name="Freeform 7" id="7"/>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8" id="8"/>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TextBox 9" id="9"/>
          <p:cNvSpPr txBox="true"/>
          <p:nvPr/>
        </p:nvSpPr>
        <p:spPr>
          <a:xfrm rot="0">
            <a:off x="351482" y="413298"/>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Subaward Section</a:t>
            </a:r>
          </a:p>
        </p:txBody>
      </p:sp>
      <p:grpSp>
        <p:nvGrpSpPr>
          <p:cNvPr name="Group 10" id="10"/>
          <p:cNvGrpSpPr/>
          <p:nvPr/>
        </p:nvGrpSpPr>
        <p:grpSpPr>
          <a:xfrm rot="0">
            <a:off x="7243677" y="9498728"/>
            <a:ext cx="311008" cy="311008"/>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2" id="12"/>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3" id="13"/>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22</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32576" y="4637535"/>
            <a:ext cx="4034392" cy="4968749"/>
          </a:xfrm>
          <a:custGeom>
            <a:avLst/>
            <a:gdLst/>
            <a:ahLst/>
            <a:cxnLst/>
            <a:rect r="r" b="b" t="t" l="l"/>
            <a:pathLst>
              <a:path h="4968749" w="4034392">
                <a:moveTo>
                  <a:pt x="0" y="0"/>
                </a:moveTo>
                <a:lnTo>
                  <a:pt x="4034393" y="0"/>
                </a:lnTo>
                <a:lnTo>
                  <a:pt x="4034393" y="4968748"/>
                </a:lnTo>
                <a:lnTo>
                  <a:pt x="0" y="4968748"/>
                </a:lnTo>
                <a:lnTo>
                  <a:pt x="0" y="0"/>
                </a:lnTo>
                <a:close/>
              </a:path>
            </a:pathLst>
          </a:custGeom>
          <a:blipFill>
            <a:blip r:embed="rId2"/>
            <a:stretch>
              <a:fillRect l="0" t="0" r="0" b="0"/>
            </a:stretch>
          </a:blipFill>
        </p:spPr>
      </p:sp>
      <p:sp>
        <p:nvSpPr>
          <p:cNvPr name="TextBox 3" id="3"/>
          <p:cNvSpPr txBox="true"/>
          <p:nvPr/>
        </p:nvSpPr>
        <p:spPr>
          <a:xfrm rot="0">
            <a:off x="386931" y="1239551"/>
            <a:ext cx="6495734" cy="706437"/>
          </a:xfrm>
          <a:prstGeom prst="rect">
            <a:avLst/>
          </a:prstGeom>
        </p:spPr>
        <p:txBody>
          <a:bodyPr anchor="t" rtlCol="false" tIns="0" lIns="0" bIns="0" rIns="0">
            <a:spAutoFit/>
          </a:bodyPr>
          <a:lstStyle/>
          <a:p>
            <a:pPr algn="l">
              <a:lnSpc>
                <a:spcPts val="1487"/>
              </a:lnSpc>
            </a:pPr>
            <a:r>
              <a:rPr lang="en-US" sz="1062">
                <a:solidFill>
                  <a:srgbClr val="191919"/>
                </a:solidFill>
                <a:latin typeface="Open Sans"/>
                <a:ea typeface="Open Sans"/>
                <a:cs typeface="Open Sans"/>
                <a:sym typeface="Open Sans"/>
              </a:rPr>
              <a:t>If the answer to any of the following questions is yes, you need to contact Amy Melton with the </a:t>
            </a:r>
            <a:r>
              <a:rPr lang="en-US" sz="1062" u="sng">
                <a:solidFill>
                  <a:srgbClr val="191919"/>
                </a:solidFill>
                <a:latin typeface="Open Sans"/>
                <a:ea typeface="Open Sans"/>
                <a:cs typeface="Open Sans"/>
                <a:sym typeface="Open Sans"/>
                <a:hlinkClick r:id="rId3" tooltip="https://www.marshall.edu/tto/"/>
              </a:rPr>
              <a:t>MU Technology Transfer Office</a:t>
            </a:r>
            <a:r>
              <a:rPr lang="en-US" sz="1062">
                <a:solidFill>
                  <a:srgbClr val="191919"/>
                </a:solidFill>
                <a:latin typeface="Open Sans"/>
                <a:ea typeface="Open Sans"/>
                <a:cs typeface="Open Sans"/>
                <a:sym typeface="Open Sans"/>
              </a:rPr>
              <a:t> (TTO). Failure to contact the TTO will cause significant delays in award negotiation/setup.</a:t>
            </a:r>
          </a:p>
          <a:p>
            <a:pPr algn="l">
              <a:lnSpc>
                <a:spcPts val="1487"/>
              </a:lnSpc>
              <a:spcBef>
                <a:spcPct val="0"/>
              </a:spcBef>
            </a:pPr>
          </a:p>
        </p:txBody>
      </p:sp>
      <p:sp>
        <p:nvSpPr>
          <p:cNvPr name="TextBox 4" id="4"/>
          <p:cNvSpPr txBox="true"/>
          <p:nvPr/>
        </p:nvSpPr>
        <p:spPr>
          <a:xfrm rot="0">
            <a:off x="404148" y="2270025"/>
            <a:ext cx="7147497" cy="2257425"/>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1. </a:t>
            </a:r>
            <a:r>
              <a:rPr lang="en-US" sz="1062" b="true">
                <a:solidFill>
                  <a:srgbClr val="191919"/>
                </a:solidFill>
                <a:latin typeface="Open Sans Bold"/>
                <a:ea typeface="Open Sans Bold"/>
                <a:cs typeface="Open Sans Bold"/>
                <a:sym typeface="Open Sans Bold"/>
              </a:rPr>
              <a:t>Do you think this research has the potential for a patent?</a:t>
            </a:r>
          </a:p>
          <a:p>
            <a:pPr algn="l" marL="458789" indent="-152930" lvl="2">
              <a:lnSpc>
                <a:spcPts val="1275"/>
              </a:lnSpc>
              <a:buFont typeface="Arial"/>
              <a:buChar char="⚬"/>
            </a:pPr>
            <a:r>
              <a:rPr lang="en-US" sz="1062">
                <a:solidFill>
                  <a:srgbClr val="191919"/>
                </a:solidFill>
                <a:latin typeface="Open Sans"/>
                <a:ea typeface="Open Sans"/>
                <a:cs typeface="Open Sans"/>
                <a:sym typeface="Open Sans"/>
              </a:rPr>
              <a:t>If “Yes” is selected, an additional question pops up: </a:t>
            </a:r>
          </a:p>
          <a:p>
            <a:pPr algn="l" marL="688183" indent="-172046" lvl="3">
              <a:lnSpc>
                <a:spcPts val="1275"/>
              </a:lnSpc>
              <a:buFont typeface="Arial"/>
              <a:buChar char="￭"/>
            </a:pPr>
            <a:r>
              <a:rPr lang="en-US" b="true" sz="1062">
                <a:solidFill>
                  <a:srgbClr val="191919"/>
                </a:solidFill>
                <a:latin typeface="Open Sans Bold"/>
                <a:ea typeface="Open Sans Bold"/>
                <a:cs typeface="Open Sans Bold"/>
                <a:sym typeface="Open Sans Bold"/>
              </a:rPr>
              <a:t>Have you disclosed any of this research to MURC?</a:t>
            </a:r>
          </a:p>
          <a:p>
            <a:pPr algn="l">
              <a:lnSpc>
                <a:spcPts val="1275"/>
              </a:lnSpc>
            </a:pPr>
          </a:p>
          <a:p>
            <a:pPr algn="l">
              <a:lnSpc>
                <a:spcPts val="1275"/>
              </a:lnSpc>
            </a:pPr>
            <a:r>
              <a:rPr lang="en-US" sz="1062">
                <a:solidFill>
                  <a:srgbClr val="191919"/>
                </a:solidFill>
                <a:latin typeface="Open Sans"/>
                <a:ea typeface="Open Sans"/>
                <a:cs typeface="Open Sans"/>
                <a:sym typeface="Open Sans"/>
              </a:rPr>
              <a:t>2.</a:t>
            </a:r>
            <a:r>
              <a:rPr lang="en-US" sz="1062" b="true">
                <a:solidFill>
                  <a:srgbClr val="191919"/>
                </a:solidFill>
                <a:latin typeface="Open Sans Bold"/>
                <a:ea typeface="Open Sans Bold"/>
                <a:cs typeface="Open Sans Bold"/>
                <a:sym typeface="Open Sans Bold"/>
              </a:rPr>
              <a:t> Does the research in this proposal involve any filed patents?</a:t>
            </a:r>
          </a:p>
          <a:p>
            <a:pPr algn="l">
              <a:lnSpc>
                <a:spcPts val="1275"/>
              </a:lnSpc>
            </a:pPr>
          </a:p>
          <a:p>
            <a:pPr algn="l">
              <a:lnSpc>
                <a:spcPts val="1275"/>
              </a:lnSpc>
            </a:pPr>
            <a:r>
              <a:rPr lang="en-US" sz="1062">
                <a:solidFill>
                  <a:srgbClr val="191919"/>
                </a:solidFill>
                <a:latin typeface="Open Sans"/>
                <a:ea typeface="Open Sans"/>
                <a:cs typeface="Open Sans"/>
                <a:sym typeface="Open Sans"/>
              </a:rPr>
              <a:t>3.</a:t>
            </a:r>
            <a:r>
              <a:rPr lang="en-US" sz="1062" b="true">
                <a:solidFill>
                  <a:srgbClr val="191919"/>
                </a:solidFill>
                <a:latin typeface="Open Sans Bold"/>
                <a:ea typeface="Open Sans Bold"/>
                <a:cs typeface="Open Sans Bold"/>
                <a:sym typeface="Open Sans Bold"/>
              </a:rPr>
              <a:t> Does the research in this proposal involve any issued patents?</a:t>
            </a:r>
          </a:p>
          <a:p>
            <a:pPr algn="l">
              <a:lnSpc>
                <a:spcPts val="1275"/>
              </a:lnSpc>
            </a:pPr>
          </a:p>
          <a:p>
            <a:pPr algn="l">
              <a:lnSpc>
                <a:spcPts val="1275"/>
              </a:lnSpc>
            </a:pPr>
            <a:r>
              <a:rPr lang="en-US" sz="1062">
                <a:solidFill>
                  <a:srgbClr val="191919"/>
                </a:solidFill>
                <a:latin typeface="Open Sans"/>
                <a:ea typeface="Open Sans"/>
                <a:cs typeface="Open Sans"/>
                <a:sym typeface="Open Sans"/>
              </a:rPr>
              <a:t>4.</a:t>
            </a:r>
            <a:r>
              <a:rPr lang="en-US" sz="1062" b="true">
                <a:solidFill>
                  <a:srgbClr val="191919"/>
                </a:solidFill>
                <a:latin typeface="Open Sans Bold"/>
                <a:ea typeface="Open Sans Bold"/>
                <a:cs typeface="Open Sans Bold"/>
                <a:sym typeface="Open Sans Bold"/>
              </a:rPr>
              <a:t> Will this research use any materials obtained from a third party under a transfer agreement granting ownership rights in inventions and/or data out of the use of the material?</a:t>
            </a:r>
          </a:p>
          <a:p>
            <a:pPr algn="l">
              <a:lnSpc>
                <a:spcPts val="1275"/>
              </a:lnSpc>
            </a:pPr>
          </a:p>
          <a:p>
            <a:pPr algn="l">
              <a:lnSpc>
                <a:spcPts val="1275"/>
              </a:lnSpc>
            </a:pPr>
            <a:r>
              <a:rPr lang="en-US" sz="1062">
                <a:solidFill>
                  <a:srgbClr val="191919"/>
                </a:solidFill>
                <a:latin typeface="Open Sans"/>
                <a:ea typeface="Open Sans"/>
                <a:cs typeface="Open Sans"/>
                <a:sym typeface="Open Sans"/>
              </a:rPr>
              <a:t>5. </a:t>
            </a:r>
            <a:r>
              <a:rPr lang="en-US" sz="1062" b="true">
                <a:solidFill>
                  <a:srgbClr val="191919"/>
                </a:solidFill>
                <a:latin typeface="Open Sans Bold"/>
                <a:ea typeface="Open Sans Bold"/>
                <a:cs typeface="Open Sans Bold"/>
                <a:sym typeface="Open Sans Bold"/>
              </a:rPr>
              <a:t>Will this research use any material, patented or otherwise, which is owned by the University and licensed to a commercial entity?</a:t>
            </a:r>
          </a:p>
          <a:p>
            <a:pPr algn="l">
              <a:lnSpc>
                <a:spcPts val="1275"/>
              </a:lnSpc>
            </a:pPr>
          </a:p>
        </p:txBody>
      </p:sp>
      <p:sp>
        <p:nvSpPr>
          <p:cNvPr name="Freeform 5" id="5"/>
          <p:cNvSpPr/>
          <p:nvPr/>
        </p:nvSpPr>
        <p:spPr>
          <a:xfrm flipH="false" flipV="false" rot="0">
            <a:off x="0" y="4852"/>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4"/>
            <a:stretch>
              <a:fillRect l="0" t="-409371" r="0" b="-48675"/>
            </a:stretch>
          </a:blipFill>
        </p:spPr>
      </p:sp>
      <p:grpSp>
        <p:nvGrpSpPr>
          <p:cNvPr name="Group 6" id="6"/>
          <p:cNvGrpSpPr/>
          <p:nvPr/>
        </p:nvGrpSpPr>
        <p:grpSpPr>
          <a:xfrm rot="0">
            <a:off x="-10907" y="4852"/>
            <a:ext cx="7772400" cy="928524"/>
            <a:chOff x="0" y="0"/>
            <a:chExt cx="2709333" cy="323668"/>
          </a:xfrm>
        </p:grpSpPr>
        <p:sp>
          <p:nvSpPr>
            <p:cNvPr name="Freeform 7" id="7"/>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8" id="8"/>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TextBox 9" id="9"/>
          <p:cNvSpPr txBox="true"/>
          <p:nvPr/>
        </p:nvSpPr>
        <p:spPr>
          <a:xfrm rot="0">
            <a:off x="329669" y="407601"/>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Intellectual Property Section</a:t>
            </a:r>
          </a:p>
        </p:txBody>
      </p:sp>
      <p:grpSp>
        <p:nvGrpSpPr>
          <p:cNvPr name="Group 10" id="10"/>
          <p:cNvGrpSpPr/>
          <p:nvPr/>
        </p:nvGrpSpPr>
        <p:grpSpPr>
          <a:xfrm rot="0">
            <a:off x="1743935" y="5851425"/>
            <a:ext cx="188641" cy="188641"/>
            <a:chOff x="0" y="0"/>
            <a:chExt cx="251522" cy="251522"/>
          </a:xfrm>
        </p:grpSpPr>
        <p:grpSp>
          <p:nvGrpSpPr>
            <p:cNvPr name="Group 11" id="11"/>
            <p:cNvGrpSpPr/>
            <p:nvPr/>
          </p:nvGrpSpPr>
          <p:grpSpPr>
            <a:xfrm rot="0">
              <a:off x="0" y="0"/>
              <a:ext cx="251522" cy="251522"/>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3" id="13"/>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14" id="14"/>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1</a:t>
              </a:r>
            </a:p>
          </p:txBody>
        </p:sp>
      </p:grpSp>
      <p:grpSp>
        <p:nvGrpSpPr>
          <p:cNvPr name="Group 15" id="15"/>
          <p:cNvGrpSpPr/>
          <p:nvPr/>
        </p:nvGrpSpPr>
        <p:grpSpPr>
          <a:xfrm rot="0">
            <a:off x="1743935" y="7121909"/>
            <a:ext cx="188641" cy="188641"/>
            <a:chOff x="0" y="0"/>
            <a:chExt cx="251522" cy="251522"/>
          </a:xfrm>
        </p:grpSpPr>
        <p:grpSp>
          <p:nvGrpSpPr>
            <p:cNvPr name="Group 16" id="16"/>
            <p:cNvGrpSpPr/>
            <p:nvPr/>
          </p:nvGrpSpPr>
          <p:grpSpPr>
            <a:xfrm rot="0">
              <a:off x="0" y="0"/>
              <a:ext cx="251522" cy="251522"/>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8" id="18"/>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19" id="19"/>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2</a:t>
              </a:r>
            </a:p>
          </p:txBody>
        </p:sp>
      </p:grpSp>
      <p:grpSp>
        <p:nvGrpSpPr>
          <p:cNvPr name="Group 20" id="20"/>
          <p:cNvGrpSpPr/>
          <p:nvPr/>
        </p:nvGrpSpPr>
        <p:grpSpPr>
          <a:xfrm rot="0">
            <a:off x="1743935" y="8159914"/>
            <a:ext cx="188641" cy="188641"/>
            <a:chOff x="0" y="0"/>
            <a:chExt cx="251522" cy="251522"/>
          </a:xfrm>
        </p:grpSpPr>
        <p:grpSp>
          <p:nvGrpSpPr>
            <p:cNvPr name="Group 21" id="21"/>
            <p:cNvGrpSpPr/>
            <p:nvPr/>
          </p:nvGrpSpPr>
          <p:grpSpPr>
            <a:xfrm rot="0">
              <a:off x="0" y="0"/>
              <a:ext cx="251522" cy="251522"/>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3" id="23"/>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24" id="24"/>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4</a:t>
              </a:r>
            </a:p>
          </p:txBody>
        </p:sp>
      </p:grpSp>
      <p:grpSp>
        <p:nvGrpSpPr>
          <p:cNvPr name="Group 25" id="25"/>
          <p:cNvGrpSpPr/>
          <p:nvPr/>
        </p:nvGrpSpPr>
        <p:grpSpPr>
          <a:xfrm rot="0">
            <a:off x="1743935" y="8968553"/>
            <a:ext cx="188641" cy="188641"/>
            <a:chOff x="0" y="0"/>
            <a:chExt cx="251522" cy="251522"/>
          </a:xfrm>
        </p:grpSpPr>
        <p:grpSp>
          <p:nvGrpSpPr>
            <p:cNvPr name="Group 26" id="26"/>
            <p:cNvGrpSpPr/>
            <p:nvPr/>
          </p:nvGrpSpPr>
          <p:grpSpPr>
            <a:xfrm rot="0">
              <a:off x="0" y="0"/>
              <a:ext cx="251522" cy="251522"/>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8" id="28"/>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29" id="29"/>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5</a:t>
              </a:r>
            </a:p>
          </p:txBody>
        </p:sp>
      </p:grpSp>
      <p:grpSp>
        <p:nvGrpSpPr>
          <p:cNvPr name="Group 30" id="30"/>
          <p:cNvGrpSpPr/>
          <p:nvPr/>
        </p:nvGrpSpPr>
        <p:grpSpPr>
          <a:xfrm rot="0">
            <a:off x="7243677" y="9498728"/>
            <a:ext cx="311008" cy="311008"/>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32" id="32"/>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33" id="33"/>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23</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815920" y="5507479"/>
            <a:ext cx="4174994" cy="4216461"/>
          </a:xfrm>
          <a:custGeom>
            <a:avLst/>
            <a:gdLst/>
            <a:ahLst/>
            <a:cxnLst/>
            <a:rect r="r" b="b" t="t" l="l"/>
            <a:pathLst>
              <a:path h="4216461" w="4174994">
                <a:moveTo>
                  <a:pt x="0" y="0"/>
                </a:moveTo>
                <a:lnTo>
                  <a:pt x="4174994" y="0"/>
                </a:lnTo>
                <a:lnTo>
                  <a:pt x="4174994" y="4216460"/>
                </a:lnTo>
                <a:lnTo>
                  <a:pt x="0" y="4216460"/>
                </a:lnTo>
                <a:lnTo>
                  <a:pt x="0" y="0"/>
                </a:lnTo>
                <a:close/>
              </a:path>
            </a:pathLst>
          </a:custGeom>
          <a:blipFill>
            <a:blip r:embed="rId2"/>
            <a:stretch>
              <a:fillRect l="0" t="-9657" r="0" b="0"/>
            </a:stretch>
          </a:blipFill>
        </p:spPr>
      </p:sp>
      <p:sp>
        <p:nvSpPr>
          <p:cNvPr name="TextBox 3" id="3"/>
          <p:cNvSpPr txBox="true"/>
          <p:nvPr/>
        </p:nvSpPr>
        <p:spPr>
          <a:xfrm rot="0">
            <a:off x="312451" y="1229027"/>
            <a:ext cx="7050115" cy="332105"/>
          </a:xfrm>
          <a:prstGeom prst="rect">
            <a:avLst/>
          </a:prstGeom>
        </p:spPr>
        <p:txBody>
          <a:bodyPr anchor="t" rtlCol="false" tIns="0" lIns="0" bIns="0" rIns="0">
            <a:spAutoFit/>
          </a:bodyPr>
          <a:lstStyle/>
          <a:p>
            <a:pPr algn="l">
              <a:lnSpc>
                <a:spcPts val="1360"/>
              </a:lnSpc>
            </a:pPr>
            <a:r>
              <a:rPr lang="en-US" sz="1062">
                <a:solidFill>
                  <a:srgbClr val="191919"/>
                </a:solidFill>
                <a:latin typeface="Open Sans"/>
                <a:ea typeface="Open Sans"/>
                <a:cs typeface="Open Sans"/>
                <a:sym typeface="Open Sans"/>
              </a:rPr>
              <a:t>If you have a specific question about export control regulations, please contact Amy Melton with the </a:t>
            </a:r>
            <a:r>
              <a:rPr lang="en-US" sz="1062" u="sng">
                <a:solidFill>
                  <a:srgbClr val="191919"/>
                </a:solidFill>
                <a:latin typeface="Open Sans"/>
                <a:ea typeface="Open Sans"/>
                <a:cs typeface="Open Sans"/>
                <a:sym typeface="Open Sans"/>
                <a:hlinkClick r:id="rId3" tooltip="https://www.marshall.edu/tto/"/>
              </a:rPr>
              <a:t>MU Technology Transfer Office</a:t>
            </a:r>
            <a:r>
              <a:rPr lang="en-US" sz="1062">
                <a:solidFill>
                  <a:srgbClr val="191919"/>
                </a:solidFill>
                <a:latin typeface="Open Sans"/>
                <a:ea typeface="Open Sans"/>
                <a:cs typeface="Open Sans"/>
                <a:sym typeface="Open Sans"/>
              </a:rPr>
              <a:t> (TTO).</a:t>
            </a:r>
          </a:p>
        </p:txBody>
      </p:sp>
      <p:sp>
        <p:nvSpPr>
          <p:cNvPr name="TextBox 4" id="4"/>
          <p:cNvSpPr txBox="true"/>
          <p:nvPr/>
        </p:nvSpPr>
        <p:spPr>
          <a:xfrm rot="0">
            <a:off x="329669" y="1785416"/>
            <a:ext cx="7147497" cy="3589655"/>
          </a:xfrm>
          <a:prstGeom prst="rect">
            <a:avLst/>
          </a:prstGeom>
        </p:spPr>
        <p:txBody>
          <a:bodyPr anchor="t" rtlCol="false" tIns="0" lIns="0" bIns="0" rIns="0">
            <a:spAutoFit/>
          </a:bodyPr>
          <a:lstStyle/>
          <a:p>
            <a:pPr algn="l">
              <a:lnSpc>
                <a:spcPts val="1360"/>
              </a:lnSpc>
            </a:pPr>
            <a:r>
              <a:rPr lang="en-US" sz="1062">
                <a:solidFill>
                  <a:srgbClr val="191919"/>
                </a:solidFill>
                <a:latin typeface="Open Sans"/>
                <a:ea typeface="Open Sans"/>
                <a:cs typeface="Open Sans"/>
                <a:sym typeface="Open Sans"/>
              </a:rPr>
              <a:t>1. </a:t>
            </a:r>
            <a:r>
              <a:rPr lang="en-US" sz="1062" b="true">
                <a:solidFill>
                  <a:srgbClr val="191919"/>
                </a:solidFill>
                <a:latin typeface="Open Sans Bold"/>
                <a:ea typeface="Open Sans Bold"/>
                <a:cs typeface="Open Sans Bold"/>
                <a:sym typeface="Open Sans Bold"/>
              </a:rPr>
              <a:t>Does any part of this project involve a country other than the US (including personnel)?</a:t>
            </a:r>
          </a:p>
          <a:p>
            <a:pPr algn="l" marL="458789" indent="-152930" lvl="2">
              <a:lnSpc>
                <a:spcPts val="1360"/>
              </a:lnSpc>
              <a:buFont typeface="Arial"/>
              <a:buChar char="⚬"/>
            </a:pPr>
            <a:r>
              <a:rPr lang="en-US" sz="1062">
                <a:solidFill>
                  <a:srgbClr val="191919"/>
                </a:solidFill>
                <a:latin typeface="Open Sans"/>
                <a:ea typeface="Open Sans"/>
                <a:cs typeface="Open Sans"/>
                <a:sym typeface="Open Sans"/>
              </a:rPr>
              <a:t>If “Yes” is selected, an additional question pops up: </a:t>
            </a:r>
          </a:p>
          <a:p>
            <a:pPr algn="l" marL="688183" indent="-172046" lvl="3">
              <a:lnSpc>
                <a:spcPts val="1360"/>
              </a:lnSpc>
              <a:buFont typeface="Arial"/>
              <a:buChar char="￭"/>
            </a:pPr>
            <a:r>
              <a:rPr lang="en-US" b="true" sz="1062">
                <a:solidFill>
                  <a:srgbClr val="191919"/>
                </a:solidFill>
                <a:latin typeface="Open Sans Bold"/>
                <a:ea typeface="Open Sans Bold"/>
                <a:cs typeface="Open Sans Bold"/>
                <a:sym typeface="Open Sans Bold"/>
              </a:rPr>
              <a:t>Do you anticipate sending/transporting anything or receiving anything from outside of the US?</a:t>
            </a:r>
          </a:p>
          <a:p>
            <a:pPr algn="l" marL="917577" indent="-183515" lvl="4">
              <a:lnSpc>
                <a:spcPts val="1360"/>
              </a:lnSpc>
              <a:buFont typeface="Arial"/>
              <a:buChar char="•"/>
            </a:pPr>
            <a:r>
              <a:rPr lang="en-US" sz="1062">
                <a:solidFill>
                  <a:srgbClr val="191919"/>
                </a:solidFill>
                <a:latin typeface="Open Sans"/>
                <a:ea typeface="Open Sans"/>
                <a:cs typeface="Open Sans"/>
                <a:sym typeface="Open Sans"/>
              </a:rPr>
              <a:t>If “Yes” is selected, an additional question pops up: </a:t>
            </a:r>
          </a:p>
          <a:p>
            <a:pPr algn="l" marL="1146971" indent="-191162" lvl="5">
              <a:lnSpc>
                <a:spcPts val="1360"/>
              </a:lnSpc>
              <a:buFont typeface="Arial"/>
              <a:buChar char="⚬"/>
            </a:pPr>
            <a:r>
              <a:rPr lang="en-US" b="true" sz="1062">
                <a:solidFill>
                  <a:srgbClr val="191919"/>
                </a:solidFill>
                <a:latin typeface="Open Sans Bold"/>
                <a:ea typeface="Open Sans Bold"/>
                <a:cs typeface="Open Sans Bold"/>
                <a:sym typeface="Open Sans Bold"/>
              </a:rPr>
              <a:t>If yes, please list the name(s) of the country(ies).</a:t>
            </a:r>
          </a:p>
          <a:p>
            <a:pPr algn="l" marL="1146971" indent="-191162" lvl="5">
              <a:lnSpc>
                <a:spcPts val="1360"/>
              </a:lnSpc>
              <a:buFont typeface="Arial"/>
              <a:buChar char="⚬"/>
            </a:pPr>
            <a:r>
              <a:rPr lang="en-US" b="true" sz="1062">
                <a:solidFill>
                  <a:srgbClr val="191919"/>
                </a:solidFill>
                <a:latin typeface="Open Sans Bold"/>
                <a:ea typeface="Open Sans Bold"/>
                <a:cs typeface="Open Sans Bold"/>
                <a:sym typeface="Open Sans Bold"/>
              </a:rPr>
              <a:t>What items do you plan to ship or transport out of the US? (Please be specific.) Keep in mind your proposed budget may have to include additional costs for permits, licenses, and tariffs, if applicable</a:t>
            </a:r>
          </a:p>
          <a:p>
            <a:pPr algn="l">
              <a:lnSpc>
                <a:spcPts val="1360"/>
              </a:lnSpc>
            </a:pPr>
          </a:p>
          <a:p>
            <a:pPr algn="l">
              <a:lnSpc>
                <a:spcPts val="1360"/>
              </a:lnSpc>
            </a:pPr>
            <a:r>
              <a:rPr lang="en-US" sz="1062">
                <a:solidFill>
                  <a:srgbClr val="191919"/>
                </a:solidFill>
                <a:latin typeface="Open Sans"/>
                <a:ea typeface="Open Sans"/>
                <a:cs typeface="Open Sans"/>
                <a:sym typeface="Open Sans"/>
              </a:rPr>
              <a:t>2.</a:t>
            </a:r>
            <a:r>
              <a:rPr lang="en-US" sz="1062" b="true">
                <a:solidFill>
                  <a:srgbClr val="191919"/>
                </a:solidFill>
                <a:latin typeface="Open Sans Bold"/>
                <a:ea typeface="Open Sans Bold"/>
                <a:cs typeface="Open Sans Bold"/>
                <a:sym typeface="Open Sans Bold"/>
              </a:rPr>
              <a:t> Will you send your research results in either paper or electronic format to a foreign country or foreign national?</a:t>
            </a:r>
          </a:p>
          <a:p>
            <a:pPr algn="l" marL="458789" indent="-152930" lvl="2">
              <a:lnSpc>
                <a:spcPts val="1360"/>
              </a:lnSpc>
              <a:buFont typeface="Arial"/>
              <a:buChar char="⚬"/>
            </a:pPr>
            <a:r>
              <a:rPr lang="en-US" sz="1062">
                <a:solidFill>
                  <a:srgbClr val="191919"/>
                </a:solidFill>
                <a:latin typeface="Open Sans"/>
                <a:ea typeface="Open Sans"/>
                <a:cs typeface="Open Sans"/>
                <a:sym typeface="Open Sans"/>
              </a:rPr>
              <a:t>If “Yes” is selected, an additional question pops up:</a:t>
            </a:r>
            <a:r>
              <a:rPr lang="en-US" b="true" sz="1062">
                <a:solidFill>
                  <a:srgbClr val="191919"/>
                </a:solidFill>
                <a:latin typeface="Open Sans Bold"/>
                <a:ea typeface="Open Sans Bold"/>
                <a:cs typeface="Open Sans Bold"/>
                <a:sym typeface="Open Sans Bold"/>
              </a:rPr>
              <a:t> If yes, please list the name of the country(ies):</a:t>
            </a:r>
          </a:p>
          <a:p>
            <a:pPr algn="l">
              <a:lnSpc>
                <a:spcPts val="1360"/>
              </a:lnSpc>
            </a:pPr>
          </a:p>
          <a:p>
            <a:pPr algn="l">
              <a:lnSpc>
                <a:spcPts val="1360"/>
              </a:lnSpc>
            </a:pPr>
            <a:r>
              <a:rPr lang="en-US" sz="1062">
                <a:solidFill>
                  <a:srgbClr val="191919"/>
                </a:solidFill>
                <a:latin typeface="Open Sans"/>
                <a:ea typeface="Open Sans"/>
                <a:cs typeface="Open Sans"/>
                <a:sym typeface="Open Sans"/>
              </a:rPr>
              <a:t>3.</a:t>
            </a:r>
            <a:r>
              <a:rPr lang="en-US" sz="1062" b="true">
                <a:solidFill>
                  <a:srgbClr val="191919"/>
                </a:solidFill>
                <a:latin typeface="Open Sans Bold"/>
                <a:ea typeface="Open Sans Bold"/>
                <a:cs typeface="Open Sans Bold"/>
                <a:sym typeface="Open Sans Bold"/>
              </a:rPr>
              <a:t> Does this proposal involve carrying out classified research (not to include work with "select agents") on campus or require a security clearance for MU/MURC personnel?</a:t>
            </a:r>
          </a:p>
          <a:p>
            <a:pPr algn="l">
              <a:lnSpc>
                <a:spcPts val="1360"/>
              </a:lnSpc>
            </a:pPr>
          </a:p>
          <a:p>
            <a:pPr algn="l">
              <a:lnSpc>
                <a:spcPts val="1360"/>
              </a:lnSpc>
            </a:pPr>
            <a:r>
              <a:rPr lang="en-US" sz="1062">
                <a:solidFill>
                  <a:srgbClr val="191919"/>
                </a:solidFill>
                <a:latin typeface="Open Sans"/>
                <a:ea typeface="Open Sans"/>
                <a:cs typeface="Open Sans"/>
                <a:sym typeface="Open Sans"/>
              </a:rPr>
              <a:t>4.</a:t>
            </a:r>
            <a:r>
              <a:rPr lang="en-US" sz="1062" b="true">
                <a:solidFill>
                  <a:srgbClr val="191919"/>
                </a:solidFill>
                <a:latin typeface="Open Sans Bold"/>
                <a:ea typeface="Open Sans Bold"/>
                <a:cs typeface="Open Sans Bold"/>
                <a:sym typeface="Open Sans Bold"/>
              </a:rPr>
              <a:t> Does the project involve conducting proprietary research with a potential military application?</a:t>
            </a:r>
          </a:p>
          <a:p>
            <a:pPr algn="l">
              <a:lnSpc>
                <a:spcPts val="1360"/>
              </a:lnSpc>
            </a:pPr>
          </a:p>
          <a:p>
            <a:pPr algn="l">
              <a:lnSpc>
                <a:spcPts val="1360"/>
              </a:lnSpc>
            </a:pPr>
            <a:r>
              <a:rPr lang="en-US" sz="1062">
                <a:solidFill>
                  <a:srgbClr val="191919"/>
                </a:solidFill>
                <a:latin typeface="Open Sans"/>
                <a:ea typeface="Open Sans"/>
                <a:cs typeface="Open Sans"/>
                <a:sym typeface="Open Sans"/>
              </a:rPr>
              <a:t>5. </a:t>
            </a:r>
            <a:r>
              <a:rPr lang="en-US" sz="1062" b="true">
                <a:solidFill>
                  <a:srgbClr val="191919"/>
                </a:solidFill>
                <a:latin typeface="Open Sans Bold"/>
                <a:ea typeface="Open Sans Bold"/>
                <a:cs typeface="Open Sans Bold"/>
                <a:sym typeface="Open Sans Bold"/>
              </a:rPr>
              <a:t>Is any member of the research team a foreign national?</a:t>
            </a:r>
          </a:p>
          <a:p>
            <a:pPr algn="l" marL="458789" indent="-152930" lvl="2">
              <a:lnSpc>
                <a:spcPts val="1360"/>
              </a:lnSpc>
              <a:buFont typeface="Arial"/>
              <a:buChar char="⚬"/>
            </a:pPr>
            <a:r>
              <a:rPr lang="en-US" sz="1062">
                <a:solidFill>
                  <a:srgbClr val="191919"/>
                </a:solidFill>
                <a:latin typeface="Open Sans"/>
                <a:ea typeface="Open Sans"/>
                <a:cs typeface="Open Sans"/>
                <a:sym typeface="Open Sans"/>
              </a:rPr>
              <a:t>If “Yes” is selected, an additional question pops up:</a:t>
            </a:r>
            <a:r>
              <a:rPr lang="en-US" b="true" sz="1062">
                <a:solidFill>
                  <a:srgbClr val="191919"/>
                </a:solidFill>
                <a:latin typeface="Open Sans Bold"/>
                <a:ea typeface="Open Sans Bold"/>
                <a:cs typeface="Open Sans Bold"/>
                <a:sym typeface="Open Sans Bold"/>
              </a:rPr>
              <a:t> If yes, please list the name of the country(ies):</a:t>
            </a:r>
          </a:p>
          <a:p>
            <a:pPr algn="l">
              <a:lnSpc>
                <a:spcPts val="1360"/>
              </a:lnSpc>
            </a:pPr>
          </a:p>
        </p:txBody>
      </p:sp>
      <p:sp>
        <p:nvSpPr>
          <p:cNvPr name="Freeform 5" id="5"/>
          <p:cNvSpPr/>
          <p:nvPr/>
        </p:nvSpPr>
        <p:spPr>
          <a:xfrm flipH="false" flipV="false" rot="0">
            <a:off x="0" y="4852"/>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4"/>
            <a:stretch>
              <a:fillRect l="0" t="-409371" r="0" b="-48675"/>
            </a:stretch>
          </a:blipFill>
        </p:spPr>
      </p:sp>
      <p:grpSp>
        <p:nvGrpSpPr>
          <p:cNvPr name="Group 6" id="6"/>
          <p:cNvGrpSpPr/>
          <p:nvPr/>
        </p:nvGrpSpPr>
        <p:grpSpPr>
          <a:xfrm rot="0">
            <a:off x="-10907" y="4852"/>
            <a:ext cx="7772400" cy="928524"/>
            <a:chOff x="0" y="0"/>
            <a:chExt cx="2709333" cy="323668"/>
          </a:xfrm>
        </p:grpSpPr>
        <p:sp>
          <p:nvSpPr>
            <p:cNvPr name="Freeform 7" id="7"/>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8" id="8"/>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TextBox 9" id="9"/>
          <p:cNvSpPr txBox="true"/>
          <p:nvPr/>
        </p:nvSpPr>
        <p:spPr>
          <a:xfrm rot="0">
            <a:off x="329669" y="407601"/>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Export Control Section</a:t>
            </a:r>
          </a:p>
        </p:txBody>
      </p:sp>
      <p:grpSp>
        <p:nvGrpSpPr>
          <p:cNvPr name="Group 10" id="10"/>
          <p:cNvGrpSpPr/>
          <p:nvPr/>
        </p:nvGrpSpPr>
        <p:grpSpPr>
          <a:xfrm rot="0">
            <a:off x="1649615" y="5548537"/>
            <a:ext cx="188641" cy="188641"/>
            <a:chOff x="0" y="0"/>
            <a:chExt cx="251522" cy="251522"/>
          </a:xfrm>
        </p:grpSpPr>
        <p:grpSp>
          <p:nvGrpSpPr>
            <p:cNvPr name="Group 11" id="11"/>
            <p:cNvGrpSpPr/>
            <p:nvPr/>
          </p:nvGrpSpPr>
          <p:grpSpPr>
            <a:xfrm rot="0">
              <a:off x="0" y="0"/>
              <a:ext cx="251522" cy="251522"/>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3" id="13"/>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14" id="14"/>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1</a:t>
              </a:r>
            </a:p>
          </p:txBody>
        </p:sp>
      </p:grpSp>
      <p:grpSp>
        <p:nvGrpSpPr>
          <p:cNvPr name="Group 15" id="15"/>
          <p:cNvGrpSpPr/>
          <p:nvPr/>
        </p:nvGrpSpPr>
        <p:grpSpPr>
          <a:xfrm rot="0">
            <a:off x="1649615" y="7680273"/>
            <a:ext cx="188641" cy="188641"/>
            <a:chOff x="0" y="0"/>
            <a:chExt cx="251522" cy="251522"/>
          </a:xfrm>
        </p:grpSpPr>
        <p:grpSp>
          <p:nvGrpSpPr>
            <p:cNvPr name="Group 16" id="16"/>
            <p:cNvGrpSpPr/>
            <p:nvPr/>
          </p:nvGrpSpPr>
          <p:grpSpPr>
            <a:xfrm rot="0">
              <a:off x="0" y="0"/>
              <a:ext cx="251522" cy="251522"/>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8" id="18"/>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19" id="19"/>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2</a:t>
              </a:r>
            </a:p>
          </p:txBody>
        </p:sp>
      </p:grpSp>
      <p:grpSp>
        <p:nvGrpSpPr>
          <p:cNvPr name="Group 20" id="20"/>
          <p:cNvGrpSpPr/>
          <p:nvPr/>
        </p:nvGrpSpPr>
        <p:grpSpPr>
          <a:xfrm rot="0">
            <a:off x="1649615" y="8164190"/>
            <a:ext cx="188641" cy="188641"/>
            <a:chOff x="0" y="0"/>
            <a:chExt cx="251522" cy="251522"/>
          </a:xfrm>
        </p:grpSpPr>
        <p:grpSp>
          <p:nvGrpSpPr>
            <p:cNvPr name="Group 21" id="21"/>
            <p:cNvGrpSpPr/>
            <p:nvPr/>
          </p:nvGrpSpPr>
          <p:grpSpPr>
            <a:xfrm rot="0">
              <a:off x="0" y="0"/>
              <a:ext cx="251522" cy="251522"/>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3" id="23"/>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24" id="24"/>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3</a:t>
              </a:r>
            </a:p>
          </p:txBody>
        </p:sp>
      </p:grpSp>
      <p:grpSp>
        <p:nvGrpSpPr>
          <p:cNvPr name="Group 25" id="25"/>
          <p:cNvGrpSpPr/>
          <p:nvPr/>
        </p:nvGrpSpPr>
        <p:grpSpPr>
          <a:xfrm rot="0">
            <a:off x="1649615" y="8749835"/>
            <a:ext cx="188641" cy="188641"/>
            <a:chOff x="0" y="0"/>
            <a:chExt cx="251522" cy="251522"/>
          </a:xfrm>
        </p:grpSpPr>
        <p:grpSp>
          <p:nvGrpSpPr>
            <p:cNvPr name="Group 26" id="26"/>
            <p:cNvGrpSpPr/>
            <p:nvPr/>
          </p:nvGrpSpPr>
          <p:grpSpPr>
            <a:xfrm rot="0">
              <a:off x="0" y="0"/>
              <a:ext cx="251522" cy="251522"/>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8" id="28"/>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29" id="29"/>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4</a:t>
              </a:r>
            </a:p>
          </p:txBody>
        </p:sp>
      </p:grpSp>
      <p:grpSp>
        <p:nvGrpSpPr>
          <p:cNvPr name="Group 30" id="30"/>
          <p:cNvGrpSpPr/>
          <p:nvPr/>
        </p:nvGrpSpPr>
        <p:grpSpPr>
          <a:xfrm rot="0">
            <a:off x="1649615" y="9281160"/>
            <a:ext cx="188641" cy="188641"/>
            <a:chOff x="0" y="0"/>
            <a:chExt cx="251522" cy="251522"/>
          </a:xfrm>
        </p:grpSpPr>
        <p:grpSp>
          <p:nvGrpSpPr>
            <p:cNvPr name="Group 31" id="31"/>
            <p:cNvGrpSpPr/>
            <p:nvPr/>
          </p:nvGrpSpPr>
          <p:grpSpPr>
            <a:xfrm rot="0">
              <a:off x="0" y="0"/>
              <a:ext cx="251522" cy="251522"/>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33" id="33"/>
              <p:cNvSpPr txBox="true"/>
              <p:nvPr/>
            </p:nvSpPr>
            <p:spPr>
              <a:xfrm>
                <a:off x="76200" y="76200"/>
                <a:ext cx="660400" cy="660400"/>
              </a:xfrm>
              <a:prstGeom prst="rect">
                <a:avLst/>
              </a:prstGeom>
            </p:spPr>
            <p:txBody>
              <a:bodyPr anchor="ctr" rtlCol="false" tIns="48225" lIns="48225" bIns="48225" rIns="48225"/>
              <a:lstStyle/>
              <a:p>
                <a:pPr algn="ctr">
                  <a:lnSpc>
                    <a:spcPts val="1881"/>
                  </a:lnSpc>
                </a:pPr>
              </a:p>
            </p:txBody>
          </p:sp>
        </p:grpSp>
        <p:sp>
          <p:nvSpPr>
            <p:cNvPr name="TextBox 34" id="34"/>
            <p:cNvSpPr txBox="true"/>
            <p:nvPr/>
          </p:nvSpPr>
          <p:spPr>
            <a:xfrm rot="0">
              <a:off x="70270" y="4359"/>
              <a:ext cx="110982" cy="195650"/>
            </a:xfrm>
            <a:prstGeom prst="rect">
              <a:avLst/>
            </a:prstGeom>
          </p:spPr>
          <p:txBody>
            <a:bodyPr anchor="t" rtlCol="false" tIns="0" lIns="0" bIns="0" rIns="0">
              <a:spAutoFit/>
            </a:bodyPr>
            <a:lstStyle/>
            <a:p>
              <a:pPr algn="ctr">
                <a:lnSpc>
                  <a:spcPts val="1288"/>
                </a:lnSpc>
              </a:pPr>
              <a:r>
                <a:rPr lang="en-US" sz="920">
                  <a:solidFill>
                    <a:srgbClr val="FFFFFF"/>
                  </a:solidFill>
                  <a:latin typeface="Open Sans"/>
                  <a:ea typeface="Open Sans"/>
                  <a:cs typeface="Open Sans"/>
                  <a:sym typeface="Open Sans"/>
                </a:rPr>
                <a:t>5</a:t>
              </a:r>
            </a:p>
          </p:txBody>
        </p:sp>
      </p:grpSp>
      <p:grpSp>
        <p:nvGrpSpPr>
          <p:cNvPr name="Group 35" id="35"/>
          <p:cNvGrpSpPr/>
          <p:nvPr/>
        </p:nvGrpSpPr>
        <p:grpSpPr>
          <a:xfrm rot="0">
            <a:off x="7243677" y="9498728"/>
            <a:ext cx="311008" cy="311008"/>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37" id="37"/>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38" id="38"/>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24</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4611" y="4413885"/>
            <a:ext cx="3866224" cy="3102645"/>
          </a:xfrm>
          <a:custGeom>
            <a:avLst/>
            <a:gdLst/>
            <a:ahLst/>
            <a:cxnLst/>
            <a:rect r="r" b="b" t="t" l="l"/>
            <a:pathLst>
              <a:path h="3102645" w="3866224">
                <a:moveTo>
                  <a:pt x="0" y="0"/>
                </a:moveTo>
                <a:lnTo>
                  <a:pt x="3866224" y="0"/>
                </a:lnTo>
                <a:lnTo>
                  <a:pt x="3866224" y="3102644"/>
                </a:lnTo>
                <a:lnTo>
                  <a:pt x="0" y="3102644"/>
                </a:lnTo>
                <a:lnTo>
                  <a:pt x="0" y="0"/>
                </a:lnTo>
                <a:close/>
              </a:path>
            </a:pathLst>
          </a:custGeom>
          <a:blipFill>
            <a:blip r:embed="rId2"/>
            <a:stretch>
              <a:fillRect l="0" t="0" r="0" b="0"/>
            </a:stretch>
          </a:blipFill>
        </p:spPr>
      </p:sp>
      <p:sp>
        <p:nvSpPr>
          <p:cNvPr name="TextBox 3" id="3"/>
          <p:cNvSpPr txBox="true"/>
          <p:nvPr/>
        </p:nvSpPr>
        <p:spPr>
          <a:xfrm rot="0">
            <a:off x="351482" y="1380662"/>
            <a:ext cx="6972482" cy="2732405"/>
          </a:xfrm>
          <a:prstGeom prst="rect">
            <a:avLst/>
          </a:prstGeom>
        </p:spPr>
        <p:txBody>
          <a:bodyPr anchor="t" rtlCol="false" tIns="0" lIns="0" bIns="0" rIns="0">
            <a:spAutoFit/>
          </a:bodyPr>
          <a:lstStyle/>
          <a:p>
            <a:pPr algn="l">
              <a:lnSpc>
                <a:spcPts val="1360"/>
              </a:lnSpc>
            </a:pPr>
            <a:r>
              <a:rPr lang="en-US" sz="1062">
                <a:solidFill>
                  <a:srgbClr val="191919"/>
                </a:solidFill>
                <a:latin typeface="Open Sans"/>
                <a:ea typeface="Open Sans"/>
                <a:cs typeface="Open Sans"/>
                <a:sym typeface="Open Sans"/>
              </a:rPr>
              <a:t>With your permission, this abstract, or executive summary will be used to help match faculty researchers with potential collaborators and funding resources and to help identify expertise and areas of research interests.</a:t>
            </a:r>
          </a:p>
          <a:p>
            <a:pPr algn="l">
              <a:lnSpc>
                <a:spcPts val="1360"/>
              </a:lnSpc>
            </a:pPr>
          </a:p>
          <a:p>
            <a:pPr algn="l">
              <a:lnSpc>
                <a:spcPts val="1360"/>
              </a:lnSpc>
            </a:pPr>
            <a:r>
              <a:rPr lang="en-US" sz="1062">
                <a:solidFill>
                  <a:srgbClr val="191919"/>
                </a:solidFill>
                <a:latin typeface="Open Sans"/>
                <a:ea typeface="Open Sans"/>
                <a:cs typeface="Open Sans"/>
                <a:sym typeface="Open Sans"/>
              </a:rPr>
              <a:t>It may also be used to search keywords in order to provide reports to University administrative offices regarding research on specific subjects.</a:t>
            </a:r>
          </a:p>
          <a:p>
            <a:pPr algn="l">
              <a:lnSpc>
                <a:spcPts val="1360"/>
              </a:lnSpc>
            </a:pPr>
          </a:p>
          <a:p>
            <a:pPr algn="l">
              <a:lnSpc>
                <a:spcPts val="1360"/>
              </a:lnSpc>
            </a:pPr>
            <a:r>
              <a:rPr lang="en-US" sz="1062">
                <a:solidFill>
                  <a:srgbClr val="191919"/>
                </a:solidFill>
                <a:latin typeface="Open Sans"/>
                <a:ea typeface="Open Sans"/>
                <a:cs typeface="Open Sans"/>
                <a:sym typeface="Open Sans"/>
              </a:rPr>
              <a:t>The abstract should be plainly written and in sufficient detail to summarize the proposed activity. There is no need to write a special abstract for this purpose. The abstract or proposal summary for your proposal will be sufficient.</a:t>
            </a:r>
          </a:p>
          <a:p>
            <a:pPr algn="l">
              <a:lnSpc>
                <a:spcPts val="1360"/>
              </a:lnSpc>
            </a:pPr>
          </a:p>
          <a:p>
            <a:pPr algn="l">
              <a:lnSpc>
                <a:spcPts val="1360"/>
              </a:lnSpc>
            </a:pPr>
            <a:r>
              <a:rPr lang="en-US" sz="1062">
                <a:solidFill>
                  <a:srgbClr val="191919"/>
                </a:solidFill>
                <a:latin typeface="Open Sans"/>
                <a:ea typeface="Open Sans"/>
                <a:cs typeface="Open Sans"/>
                <a:sym typeface="Open Sans"/>
              </a:rPr>
              <a:t>The abstract should not contain ANY institutional or sponsor proprietary information, such as the description of a potentially patentable invention (e.g., a new and useful process, machine, article of manufacturing, composition of manufacture, or related improvements).</a:t>
            </a:r>
          </a:p>
          <a:p>
            <a:pPr algn="l">
              <a:lnSpc>
                <a:spcPts val="1360"/>
              </a:lnSpc>
            </a:pPr>
            <a:r>
              <a:rPr lang="en-US" sz="1062">
                <a:solidFill>
                  <a:srgbClr val="191919"/>
                </a:solidFill>
                <a:latin typeface="Open Sans"/>
                <a:ea typeface="Open Sans"/>
                <a:cs typeface="Open Sans"/>
                <a:sym typeface="Open Sans"/>
              </a:rPr>
              <a:t>If so indicated below, abstracts will be made available to the public--the public being defined as University personnel who have access to this proposal record.</a:t>
            </a:r>
          </a:p>
          <a:p>
            <a:pPr algn="l">
              <a:lnSpc>
                <a:spcPts val="1360"/>
              </a:lnSpc>
            </a:pPr>
          </a:p>
        </p:txBody>
      </p:sp>
      <p:sp>
        <p:nvSpPr>
          <p:cNvPr name="Freeform 4" id="4"/>
          <p:cNvSpPr/>
          <p:nvPr/>
        </p:nvSpPr>
        <p:spPr>
          <a:xfrm flipH="false" flipV="false" rot="0">
            <a:off x="0" y="4852"/>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3"/>
            <a:stretch>
              <a:fillRect l="0" t="-409371" r="0" b="-48675"/>
            </a:stretch>
          </a:blipFill>
        </p:spPr>
      </p:sp>
      <p:grpSp>
        <p:nvGrpSpPr>
          <p:cNvPr name="Group 5" id="5"/>
          <p:cNvGrpSpPr/>
          <p:nvPr/>
        </p:nvGrpSpPr>
        <p:grpSpPr>
          <a:xfrm rot="0">
            <a:off x="-10907" y="4852"/>
            <a:ext cx="7772400" cy="928524"/>
            <a:chOff x="0" y="0"/>
            <a:chExt cx="2709333" cy="323668"/>
          </a:xfrm>
        </p:grpSpPr>
        <p:sp>
          <p:nvSpPr>
            <p:cNvPr name="Freeform 6" id="6"/>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7" id="7"/>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TextBox 8" id="8"/>
          <p:cNvSpPr txBox="true"/>
          <p:nvPr/>
        </p:nvSpPr>
        <p:spPr>
          <a:xfrm rot="0">
            <a:off x="329669" y="407601"/>
            <a:ext cx="7212391"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Application Abstract (Executive Summary) Section</a:t>
            </a:r>
          </a:p>
        </p:txBody>
      </p:sp>
      <p:grpSp>
        <p:nvGrpSpPr>
          <p:cNvPr name="Group 9" id="9"/>
          <p:cNvGrpSpPr/>
          <p:nvPr/>
        </p:nvGrpSpPr>
        <p:grpSpPr>
          <a:xfrm rot="0">
            <a:off x="7243677" y="9498728"/>
            <a:ext cx="311008" cy="31100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1" id="11"/>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2" id="12"/>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25</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26304" y="3709457"/>
            <a:ext cx="4300961" cy="3612807"/>
          </a:xfrm>
          <a:custGeom>
            <a:avLst/>
            <a:gdLst/>
            <a:ahLst/>
            <a:cxnLst/>
            <a:rect r="r" b="b" t="t" l="l"/>
            <a:pathLst>
              <a:path h="3612807" w="4300961">
                <a:moveTo>
                  <a:pt x="0" y="0"/>
                </a:moveTo>
                <a:lnTo>
                  <a:pt x="4300961" y="0"/>
                </a:lnTo>
                <a:lnTo>
                  <a:pt x="4300961" y="3612807"/>
                </a:lnTo>
                <a:lnTo>
                  <a:pt x="0" y="3612807"/>
                </a:lnTo>
                <a:lnTo>
                  <a:pt x="0" y="0"/>
                </a:lnTo>
                <a:close/>
              </a:path>
            </a:pathLst>
          </a:custGeom>
          <a:blipFill>
            <a:blip r:embed="rId2"/>
            <a:stretch>
              <a:fillRect l="0" t="0" r="0" b="0"/>
            </a:stretch>
          </a:blipFill>
        </p:spPr>
      </p:sp>
      <p:sp>
        <p:nvSpPr>
          <p:cNvPr name="Freeform 3" id="3"/>
          <p:cNvSpPr/>
          <p:nvPr/>
        </p:nvSpPr>
        <p:spPr>
          <a:xfrm flipH="false" flipV="false" rot="0">
            <a:off x="0" y="4852"/>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3"/>
            <a:stretch>
              <a:fillRect l="0" t="-409371" r="0" b="-48675"/>
            </a:stretch>
          </a:blipFill>
        </p:spPr>
      </p:sp>
      <p:grpSp>
        <p:nvGrpSpPr>
          <p:cNvPr name="Group 4" id="4"/>
          <p:cNvGrpSpPr/>
          <p:nvPr/>
        </p:nvGrpSpPr>
        <p:grpSpPr>
          <a:xfrm rot="0">
            <a:off x="-10907" y="4852"/>
            <a:ext cx="7772400" cy="928524"/>
            <a:chOff x="0" y="0"/>
            <a:chExt cx="2709333" cy="323668"/>
          </a:xfrm>
        </p:grpSpPr>
        <p:sp>
          <p:nvSpPr>
            <p:cNvPr name="Freeform 5" id="5"/>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6" id="6"/>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grpSp>
        <p:nvGrpSpPr>
          <p:cNvPr name="Group 7" id="7"/>
          <p:cNvGrpSpPr/>
          <p:nvPr/>
        </p:nvGrpSpPr>
        <p:grpSpPr>
          <a:xfrm rot="0">
            <a:off x="1282385" y="8091226"/>
            <a:ext cx="5500707" cy="1189934"/>
            <a:chOff x="0" y="0"/>
            <a:chExt cx="7334276" cy="1586579"/>
          </a:xfrm>
        </p:grpSpPr>
        <p:sp>
          <p:nvSpPr>
            <p:cNvPr name="Freeform 8" id="8"/>
            <p:cNvSpPr/>
            <p:nvPr/>
          </p:nvSpPr>
          <p:spPr>
            <a:xfrm flipH="false" flipV="false" rot="0">
              <a:off x="0" y="0"/>
              <a:ext cx="7334276" cy="1586579"/>
            </a:xfrm>
            <a:custGeom>
              <a:avLst/>
              <a:gdLst/>
              <a:ahLst/>
              <a:cxnLst/>
              <a:rect r="r" b="b" t="t" l="l"/>
              <a:pathLst>
                <a:path h="1586579" w="7334276">
                  <a:moveTo>
                    <a:pt x="0" y="0"/>
                  </a:moveTo>
                  <a:lnTo>
                    <a:pt x="7334276" y="0"/>
                  </a:lnTo>
                  <a:lnTo>
                    <a:pt x="7334276" y="1586579"/>
                  </a:lnTo>
                  <a:lnTo>
                    <a:pt x="0" y="1586579"/>
                  </a:lnTo>
                  <a:lnTo>
                    <a:pt x="0" y="0"/>
                  </a:lnTo>
                  <a:close/>
                </a:path>
              </a:pathLst>
            </a:custGeom>
            <a:blipFill>
              <a:blip r:embed="rId4"/>
              <a:stretch>
                <a:fillRect l="0" t="0" r="0" b="0"/>
              </a:stretch>
            </a:blipFill>
          </p:spPr>
        </p:sp>
        <p:sp>
          <p:nvSpPr>
            <p:cNvPr name="Freeform 9" id="9"/>
            <p:cNvSpPr/>
            <p:nvPr/>
          </p:nvSpPr>
          <p:spPr>
            <a:xfrm flipH="false" flipV="false" rot="0">
              <a:off x="4020604" y="130417"/>
              <a:ext cx="1030960" cy="301790"/>
            </a:xfrm>
            <a:custGeom>
              <a:avLst/>
              <a:gdLst/>
              <a:ahLst/>
              <a:cxnLst/>
              <a:rect r="r" b="b" t="t" l="l"/>
              <a:pathLst>
                <a:path h="301790" w="1030960">
                  <a:moveTo>
                    <a:pt x="0" y="0"/>
                  </a:moveTo>
                  <a:lnTo>
                    <a:pt x="1030960" y="0"/>
                  </a:lnTo>
                  <a:lnTo>
                    <a:pt x="1030960" y="301790"/>
                  </a:lnTo>
                  <a:lnTo>
                    <a:pt x="0" y="30179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10" id="10"/>
          <p:cNvSpPr txBox="true"/>
          <p:nvPr/>
        </p:nvSpPr>
        <p:spPr>
          <a:xfrm rot="0">
            <a:off x="399959" y="1559057"/>
            <a:ext cx="6972482" cy="1703705"/>
          </a:xfrm>
          <a:prstGeom prst="rect">
            <a:avLst/>
          </a:prstGeom>
        </p:spPr>
        <p:txBody>
          <a:bodyPr anchor="t" rtlCol="false" tIns="0" lIns="0" bIns="0" rIns="0">
            <a:spAutoFit/>
          </a:bodyPr>
          <a:lstStyle/>
          <a:p>
            <a:pPr algn="l">
              <a:lnSpc>
                <a:spcPts val="1360"/>
              </a:lnSpc>
            </a:pPr>
            <a:r>
              <a:rPr lang="en-US" sz="1062">
                <a:solidFill>
                  <a:srgbClr val="191919"/>
                </a:solidFill>
                <a:latin typeface="Open Sans"/>
                <a:ea typeface="Open Sans"/>
                <a:cs typeface="Open Sans"/>
                <a:sym typeface="Open Sans"/>
              </a:rPr>
              <a:t>Where applicable, please attach the following documents if not already uploaded in previous sections (items in </a:t>
            </a:r>
            <a:r>
              <a:rPr lang="en-US" sz="1062">
                <a:solidFill>
                  <a:srgbClr val="FA3A2F"/>
                </a:solidFill>
                <a:latin typeface="Open Sans"/>
                <a:ea typeface="Open Sans"/>
                <a:cs typeface="Open Sans"/>
                <a:sym typeface="Open Sans"/>
              </a:rPr>
              <a:t>red</a:t>
            </a:r>
            <a:r>
              <a:rPr lang="en-US" sz="1062">
                <a:solidFill>
                  <a:srgbClr val="191919"/>
                </a:solidFill>
                <a:latin typeface="Open Sans"/>
                <a:ea typeface="Open Sans"/>
                <a:cs typeface="Open Sans"/>
                <a:sym typeface="Open Sans"/>
              </a:rPr>
              <a:t> below are required for every proposal):</a:t>
            </a:r>
          </a:p>
          <a:p>
            <a:pPr algn="l" marL="229394" indent="-114697" lvl="1">
              <a:lnSpc>
                <a:spcPts val="1360"/>
              </a:lnSpc>
              <a:buFont typeface="Arial"/>
              <a:buChar char="•"/>
            </a:pPr>
            <a:r>
              <a:rPr lang="en-US" sz="1062">
                <a:solidFill>
                  <a:srgbClr val="FA3A2F"/>
                </a:solidFill>
                <a:latin typeface="Open Sans"/>
                <a:ea typeface="Open Sans"/>
                <a:cs typeface="Open Sans"/>
                <a:sym typeface="Open Sans"/>
              </a:rPr>
              <a:t>Scope of Work, Narrative, or Research Plan</a:t>
            </a:r>
          </a:p>
          <a:p>
            <a:pPr algn="l" marL="229394" indent="-114697" lvl="1">
              <a:lnSpc>
                <a:spcPts val="1360"/>
              </a:lnSpc>
              <a:buFont typeface="Arial"/>
              <a:buChar char="•"/>
            </a:pPr>
            <a:r>
              <a:rPr lang="en-US" sz="1062">
                <a:solidFill>
                  <a:srgbClr val="191919"/>
                </a:solidFill>
                <a:latin typeface="Open Sans"/>
                <a:ea typeface="Open Sans"/>
                <a:cs typeface="Open Sans"/>
                <a:sym typeface="Open Sans"/>
              </a:rPr>
              <a:t>Subcontractor documentation (letter of commitment, budget, budget justification, scope of work) -- Subawardee section  (if applicable)</a:t>
            </a:r>
          </a:p>
          <a:p>
            <a:pPr algn="l" marL="229394" indent="-114697" lvl="1">
              <a:lnSpc>
                <a:spcPts val="1360"/>
              </a:lnSpc>
              <a:buFont typeface="Arial"/>
              <a:buChar char="•"/>
            </a:pPr>
            <a:r>
              <a:rPr lang="en-US" sz="1062">
                <a:solidFill>
                  <a:srgbClr val="191919"/>
                </a:solidFill>
                <a:latin typeface="Open Sans"/>
                <a:ea typeface="Open Sans"/>
                <a:cs typeface="Open Sans"/>
                <a:sym typeface="Open Sans"/>
              </a:rPr>
              <a:t>Letters of support, cover letters, etc.</a:t>
            </a:r>
          </a:p>
          <a:p>
            <a:pPr algn="l">
              <a:lnSpc>
                <a:spcPts val="1360"/>
              </a:lnSpc>
            </a:pPr>
          </a:p>
          <a:p>
            <a:pPr algn="l">
              <a:lnSpc>
                <a:spcPts val="1360"/>
              </a:lnSpc>
            </a:pPr>
            <a:r>
              <a:rPr lang="en-US" sz="1062" b="true">
                <a:solidFill>
                  <a:srgbClr val="191919"/>
                </a:solidFill>
                <a:latin typeface="Open Sans Bold"/>
                <a:ea typeface="Open Sans Bold"/>
                <a:cs typeface="Open Sans Bold"/>
                <a:sym typeface="Open Sans Bold"/>
              </a:rPr>
              <a:t>Acceptable file formats include: pdf, docx, xlsx</a:t>
            </a:r>
          </a:p>
          <a:p>
            <a:pPr algn="l">
              <a:lnSpc>
                <a:spcPts val="1360"/>
              </a:lnSpc>
            </a:pPr>
          </a:p>
          <a:p>
            <a:pPr algn="l">
              <a:lnSpc>
                <a:spcPts val="1360"/>
              </a:lnSpc>
            </a:pPr>
            <a:r>
              <a:rPr lang="en-US" sz="1062">
                <a:solidFill>
                  <a:srgbClr val="191919"/>
                </a:solidFill>
                <a:latin typeface="Open Sans"/>
                <a:ea typeface="Open Sans"/>
                <a:cs typeface="Open Sans"/>
                <a:sym typeface="Open Sans"/>
              </a:rPr>
              <a:t>To see all attachments added throughout the proposal, click on the </a:t>
            </a:r>
            <a:r>
              <a:rPr lang="en-US" sz="1062" b="true">
                <a:solidFill>
                  <a:srgbClr val="191919"/>
                </a:solidFill>
                <a:latin typeface="Open Sans Bold"/>
                <a:ea typeface="Open Sans Bold"/>
                <a:cs typeface="Open Sans Bold"/>
                <a:sym typeface="Open Sans Bold"/>
              </a:rPr>
              <a:t>Attachments tab.</a:t>
            </a:r>
            <a:r>
              <a:rPr lang="en-US" sz="1062">
                <a:solidFill>
                  <a:srgbClr val="191919"/>
                </a:solidFill>
                <a:latin typeface="Open Sans"/>
                <a:ea typeface="Open Sans"/>
                <a:cs typeface="Open Sans"/>
                <a:sym typeface="Open Sans"/>
              </a:rPr>
              <a:t> </a:t>
            </a:r>
          </a:p>
        </p:txBody>
      </p:sp>
      <p:sp>
        <p:nvSpPr>
          <p:cNvPr name="TextBox 11" id="11"/>
          <p:cNvSpPr txBox="true"/>
          <p:nvPr/>
        </p:nvSpPr>
        <p:spPr>
          <a:xfrm rot="0">
            <a:off x="329669" y="407601"/>
            <a:ext cx="7212391"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Attachments and Submission Notes Section</a:t>
            </a:r>
          </a:p>
        </p:txBody>
      </p:sp>
      <p:grpSp>
        <p:nvGrpSpPr>
          <p:cNvPr name="Group 12" id="12"/>
          <p:cNvGrpSpPr/>
          <p:nvPr/>
        </p:nvGrpSpPr>
        <p:grpSpPr>
          <a:xfrm rot="0">
            <a:off x="7243677" y="9498728"/>
            <a:ext cx="311008" cy="311008"/>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4" id="14"/>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5" id="15"/>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26</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07" y="0"/>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2"/>
            <a:stretch>
              <a:fillRect l="0" t="-409371" r="0" b="-48675"/>
            </a:stretch>
          </a:blipFill>
        </p:spPr>
      </p:sp>
      <p:grpSp>
        <p:nvGrpSpPr>
          <p:cNvPr name="Group 3" id="3"/>
          <p:cNvGrpSpPr/>
          <p:nvPr/>
        </p:nvGrpSpPr>
        <p:grpSpPr>
          <a:xfrm rot="0">
            <a:off x="0" y="0"/>
            <a:ext cx="7783307" cy="928524"/>
            <a:chOff x="0" y="0"/>
            <a:chExt cx="2713135" cy="323668"/>
          </a:xfrm>
        </p:grpSpPr>
        <p:sp>
          <p:nvSpPr>
            <p:cNvPr name="Freeform 4" id="4"/>
            <p:cNvSpPr/>
            <p:nvPr/>
          </p:nvSpPr>
          <p:spPr>
            <a:xfrm flipH="false" flipV="false" rot="0">
              <a:off x="0" y="0"/>
              <a:ext cx="2713135" cy="323668"/>
            </a:xfrm>
            <a:custGeom>
              <a:avLst/>
              <a:gdLst/>
              <a:ahLst/>
              <a:cxnLst/>
              <a:rect r="r" b="b" t="t" l="l"/>
              <a:pathLst>
                <a:path h="323668" w="2713135">
                  <a:moveTo>
                    <a:pt x="0" y="0"/>
                  </a:moveTo>
                  <a:lnTo>
                    <a:pt x="2713135" y="0"/>
                  </a:lnTo>
                  <a:lnTo>
                    <a:pt x="2713135" y="323668"/>
                  </a:lnTo>
                  <a:lnTo>
                    <a:pt x="0" y="323668"/>
                  </a:lnTo>
                  <a:close/>
                </a:path>
              </a:pathLst>
            </a:custGeom>
            <a:solidFill>
              <a:srgbClr val="1FAF4B">
                <a:alpha val="83922"/>
              </a:srgbClr>
            </a:solidFill>
          </p:spPr>
        </p:sp>
        <p:sp>
          <p:nvSpPr>
            <p:cNvPr name="TextBox 5" id="5"/>
            <p:cNvSpPr txBox="true"/>
            <p:nvPr/>
          </p:nvSpPr>
          <p:spPr>
            <a:xfrm>
              <a:off x="0" y="-28575"/>
              <a:ext cx="2713135" cy="352243"/>
            </a:xfrm>
            <a:prstGeom prst="rect">
              <a:avLst/>
            </a:prstGeom>
          </p:spPr>
          <p:txBody>
            <a:bodyPr anchor="ctr" rtlCol="false" tIns="50800" lIns="50800" bIns="50800" rIns="50800"/>
            <a:lstStyle/>
            <a:p>
              <a:pPr algn="ctr">
                <a:lnSpc>
                  <a:spcPts val="1843"/>
                </a:lnSpc>
              </a:pPr>
            </a:p>
          </p:txBody>
        </p:sp>
      </p:grpSp>
      <p:grpSp>
        <p:nvGrpSpPr>
          <p:cNvPr name="Group 6" id="6"/>
          <p:cNvGrpSpPr/>
          <p:nvPr/>
        </p:nvGrpSpPr>
        <p:grpSpPr>
          <a:xfrm rot="0">
            <a:off x="7243677" y="9498728"/>
            <a:ext cx="311008" cy="31100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8" id="8"/>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Freeform 9" id="9"/>
          <p:cNvSpPr/>
          <p:nvPr/>
        </p:nvSpPr>
        <p:spPr>
          <a:xfrm flipH="false" flipV="false" rot="0">
            <a:off x="2681639" y="5107534"/>
            <a:ext cx="2152458" cy="1407199"/>
          </a:xfrm>
          <a:custGeom>
            <a:avLst/>
            <a:gdLst/>
            <a:ahLst/>
            <a:cxnLst/>
            <a:rect r="r" b="b" t="t" l="l"/>
            <a:pathLst>
              <a:path h="1407199" w="2152458">
                <a:moveTo>
                  <a:pt x="0" y="0"/>
                </a:moveTo>
                <a:lnTo>
                  <a:pt x="2152458" y="0"/>
                </a:lnTo>
                <a:lnTo>
                  <a:pt x="2152458" y="1407198"/>
                </a:lnTo>
                <a:lnTo>
                  <a:pt x="0" y="1407198"/>
                </a:lnTo>
                <a:lnTo>
                  <a:pt x="0" y="0"/>
                </a:lnTo>
                <a:close/>
              </a:path>
            </a:pathLst>
          </a:custGeom>
          <a:blipFill>
            <a:blip r:embed="rId3"/>
            <a:stretch>
              <a:fillRect l="0" t="0" r="0" b="0"/>
            </a:stretch>
          </a:blipFill>
        </p:spPr>
      </p:sp>
      <p:sp>
        <p:nvSpPr>
          <p:cNvPr name="Freeform 10" id="10"/>
          <p:cNvSpPr/>
          <p:nvPr/>
        </p:nvSpPr>
        <p:spPr>
          <a:xfrm flipH="false" flipV="false" rot="0">
            <a:off x="1724813" y="7399640"/>
            <a:ext cx="4224049" cy="414862"/>
          </a:xfrm>
          <a:custGeom>
            <a:avLst/>
            <a:gdLst/>
            <a:ahLst/>
            <a:cxnLst/>
            <a:rect r="r" b="b" t="t" l="l"/>
            <a:pathLst>
              <a:path h="414862" w="4224049">
                <a:moveTo>
                  <a:pt x="0" y="0"/>
                </a:moveTo>
                <a:lnTo>
                  <a:pt x="4224049" y="0"/>
                </a:lnTo>
                <a:lnTo>
                  <a:pt x="4224049" y="414862"/>
                </a:lnTo>
                <a:lnTo>
                  <a:pt x="0" y="414862"/>
                </a:lnTo>
                <a:lnTo>
                  <a:pt x="0" y="0"/>
                </a:lnTo>
                <a:close/>
              </a:path>
            </a:pathLst>
          </a:custGeom>
          <a:blipFill>
            <a:blip r:embed="rId4"/>
            <a:stretch>
              <a:fillRect l="0" t="0" r="0" b="0"/>
            </a:stretch>
          </a:blipFill>
        </p:spPr>
      </p:sp>
      <p:sp>
        <p:nvSpPr>
          <p:cNvPr name="TextBox 11" id="11"/>
          <p:cNvSpPr txBox="true"/>
          <p:nvPr/>
        </p:nvSpPr>
        <p:spPr>
          <a:xfrm rot="0">
            <a:off x="302120" y="1266922"/>
            <a:ext cx="7069436" cy="2878137"/>
          </a:xfrm>
          <a:prstGeom prst="rect">
            <a:avLst/>
          </a:prstGeom>
        </p:spPr>
        <p:txBody>
          <a:bodyPr anchor="t" rtlCol="false" tIns="0" lIns="0" bIns="0" rIns="0">
            <a:spAutoFit/>
          </a:bodyPr>
          <a:lstStyle/>
          <a:p>
            <a:pPr algn="l">
              <a:lnSpc>
                <a:spcPts val="1487"/>
              </a:lnSpc>
            </a:pPr>
            <a:r>
              <a:rPr lang="en-US" sz="1062">
                <a:solidFill>
                  <a:srgbClr val="191919"/>
                </a:solidFill>
                <a:latin typeface="Open Sans"/>
                <a:ea typeface="Open Sans"/>
                <a:cs typeface="Open Sans"/>
                <a:sym typeface="Open Sans"/>
              </a:rPr>
              <a:t>Routing a proposal is the initiation of the MURC internal approval process. A proposal record can only be routed when all the sections in the Item List have green checkmarks. The PI should review each section of the proposal as green checkmarks do not indicate that the section is complete, rather they indicate that information has been entered into all required fields noted with a red asterisk. It is the PI’s responsibility to ensure that all the information has been entered accurately and completely prior to submitting for routing. </a:t>
            </a:r>
          </a:p>
          <a:p>
            <a:pPr algn="l">
              <a:lnSpc>
                <a:spcPts val="1487"/>
              </a:lnSpc>
            </a:pPr>
          </a:p>
          <a:p>
            <a:pPr algn="l">
              <a:lnSpc>
                <a:spcPts val="1487"/>
              </a:lnSpc>
            </a:pPr>
            <a:r>
              <a:rPr lang="en-US" sz="1062">
                <a:solidFill>
                  <a:srgbClr val="191919"/>
                </a:solidFill>
                <a:latin typeface="Open Sans"/>
                <a:ea typeface="Open Sans"/>
                <a:cs typeface="Open Sans"/>
                <a:sym typeface="Open Sans"/>
              </a:rPr>
              <a:t>After all components of the Cayuse SP proposal record have been reviewed carefully, the PI will submit for routing. Once submitted for routing, the PI will receive an email notifying them that the proposal is been routed. If a PI needs to make changes to the proposal after it has been submitted for routing,  they can ask their assigned pre-award officer to have the proposal changed back to the Unsubmitted status. </a:t>
            </a:r>
          </a:p>
          <a:p>
            <a:pPr algn="l">
              <a:lnSpc>
                <a:spcPts val="1487"/>
              </a:lnSpc>
            </a:pPr>
          </a:p>
          <a:p>
            <a:pPr algn="l">
              <a:lnSpc>
                <a:spcPts val="1487"/>
              </a:lnSpc>
            </a:pPr>
            <a:r>
              <a:rPr lang="en-US" sz="1062">
                <a:solidFill>
                  <a:srgbClr val="191919"/>
                </a:solidFill>
                <a:latin typeface="Open Sans"/>
                <a:ea typeface="Open Sans"/>
                <a:cs typeface="Open Sans"/>
                <a:sym typeface="Open Sans"/>
              </a:rPr>
              <a:t>Approvers will also receive emails from Cayuse requesting that they review and approve the proposal. A link to the system along with the proposal number will be provided in the email. The assigned pre-award officer will track the routing process and contact any approver who has not approved a proposal within 24 hours of receiving an approval email. The PI can also view the approval process in the </a:t>
            </a:r>
            <a:r>
              <a:rPr lang="en-US" sz="1062" b="true">
                <a:solidFill>
                  <a:srgbClr val="191919"/>
                </a:solidFill>
                <a:latin typeface="Open Sans Bold"/>
                <a:ea typeface="Open Sans Bold"/>
                <a:cs typeface="Open Sans Bold"/>
                <a:sym typeface="Open Sans Bold"/>
              </a:rPr>
              <a:t>Routing Tab.</a:t>
            </a:r>
            <a:r>
              <a:rPr lang="en-US" sz="1062">
                <a:solidFill>
                  <a:srgbClr val="191919"/>
                </a:solidFill>
                <a:latin typeface="Open Sans"/>
                <a:ea typeface="Open Sans"/>
                <a:cs typeface="Open Sans"/>
                <a:sym typeface="Open Sans"/>
              </a:rPr>
              <a:t> </a:t>
            </a:r>
          </a:p>
          <a:p>
            <a:pPr algn="l">
              <a:lnSpc>
                <a:spcPts val="1487"/>
              </a:lnSpc>
              <a:spcBef>
                <a:spcPct val="0"/>
              </a:spcBef>
            </a:pPr>
          </a:p>
        </p:txBody>
      </p:sp>
      <p:sp>
        <p:nvSpPr>
          <p:cNvPr name="TextBox 12" id="12"/>
          <p:cNvSpPr txBox="true"/>
          <p:nvPr/>
        </p:nvSpPr>
        <p:spPr>
          <a:xfrm rot="0">
            <a:off x="340575" y="4226015"/>
            <a:ext cx="6972482" cy="332105"/>
          </a:xfrm>
          <a:prstGeom prst="rect">
            <a:avLst/>
          </a:prstGeom>
        </p:spPr>
        <p:txBody>
          <a:bodyPr anchor="t" rtlCol="false" tIns="0" lIns="0" bIns="0" rIns="0">
            <a:spAutoFit/>
          </a:bodyPr>
          <a:lstStyle/>
          <a:p>
            <a:pPr algn="l">
              <a:lnSpc>
                <a:spcPts val="1360"/>
              </a:lnSpc>
            </a:pPr>
            <a:r>
              <a:rPr lang="en-US" sz="1062" b="true">
                <a:solidFill>
                  <a:srgbClr val="191919"/>
                </a:solidFill>
                <a:latin typeface="Open Sans Bold"/>
                <a:ea typeface="Open Sans Bold"/>
                <a:cs typeface="Open Sans Bold"/>
                <a:sym typeface="Open Sans Bold"/>
              </a:rPr>
              <a:t>Routing for Review: </a:t>
            </a:r>
          </a:p>
          <a:p>
            <a:pPr algn="l">
              <a:lnSpc>
                <a:spcPts val="1360"/>
              </a:lnSpc>
            </a:pPr>
            <a:r>
              <a:rPr lang="en-US" sz="1062">
                <a:solidFill>
                  <a:srgbClr val="191919"/>
                </a:solidFill>
                <a:latin typeface="Open Sans"/>
                <a:ea typeface="Open Sans"/>
                <a:cs typeface="Open Sans"/>
                <a:sym typeface="Open Sans"/>
              </a:rPr>
              <a:t>Any member of the project team can submit a proposal for routing in Cayuse SP.</a:t>
            </a:r>
          </a:p>
        </p:txBody>
      </p:sp>
      <p:sp>
        <p:nvSpPr>
          <p:cNvPr name="TextBox 13" id="13"/>
          <p:cNvSpPr txBox="true"/>
          <p:nvPr/>
        </p:nvSpPr>
        <p:spPr>
          <a:xfrm rot="0">
            <a:off x="340575" y="4634320"/>
            <a:ext cx="6972482" cy="332105"/>
          </a:xfrm>
          <a:prstGeom prst="rect">
            <a:avLst/>
          </a:prstGeom>
        </p:spPr>
        <p:txBody>
          <a:bodyPr anchor="t" rtlCol="false" tIns="0" lIns="0" bIns="0" rIns="0">
            <a:spAutoFit/>
          </a:bodyPr>
          <a:lstStyle/>
          <a:p>
            <a:pPr algn="l" marL="229394" indent="-114697" lvl="1">
              <a:lnSpc>
                <a:spcPts val="1360"/>
              </a:lnSpc>
              <a:buAutoNum type="arabicPeriod" startAt="1"/>
            </a:pPr>
            <a:r>
              <a:rPr lang="en-US" sz="1062">
                <a:solidFill>
                  <a:srgbClr val="191919"/>
                </a:solidFill>
                <a:latin typeface="Open Sans"/>
                <a:ea typeface="Open Sans"/>
                <a:cs typeface="Open Sans"/>
                <a:sym typeface="Open Sans"/>
              </a:rPr>
              <a:t>Once each section displays a green checkmark, the proposal is ready to begin routing.</a:t>
            </a:r>
          </a:p>
          <a:p>
            <a:pPr algn="l" marL="229394" indent="-114697" lvl="1">
              <a:lnSpc>
                <a:spcPts val="1360"/>
              </a:lnSpc>
              <a:buAutoNum type="arabicPeriod" startAt="1"/>
            </a:pPr>
            <a:r>
              <a:rPr lang="en-US" sz="1062">
                <a:solidFill>
                  <a:srgbClr val="191919"/>
                </a:solidFill>
                <a:latin typeface="Open Sans"/>
                <a:ea typeface="Open Sans"/>
                <a:cs typeface="Open Sans"/>
                <a:sym typeface="Open Sans"/>
              </a:rPr>
              <a:t>Click on the </a:t>
            </a:r>
            <a:r>
              <a:rPr lang="en-US" b="true" sz="1062">
                <a:solidFill>
                  <a:srgbClr val="191919"/>
                </a:solidFill>
                <a:latin typeface="Open Sans Bold"/>
                <a:ea typeface="Open Sans Bold"/>
                <a:cs typeface="Open Sans Bold"/>
                <a:sym typeface="Open Sans Bold"/>
              </a:rPr>
              <a:t>Route for Review</a:t>
            </a:r>
            <a:r>
              <a:rPr lang="en-US" sz="1062">
                <a:solidFill>
                  <a:srgbClr val="191919"/>
                </a:solidFill>
                <a:latin typeface="Open Sans"/>
                <a:ea typeface="Open Sans"/>
                <a:cs typeface="Open Sans"/>
                <a:sym typeface="Open Sans"/>
              </a:rPr>
              <a:t> button to begin the routing process.</a:t>
            </a:r>
          </a:p>
        </p:txBody>
      </p:sp>
      <p:sp>
        <p:nvSpPr>
          <p:cNvPr name="TextBox 14" id="14"/>
          <p:cNvSpPr txBox="true"/>
          <p:nvPr/>
        </p:nvSpPr>
        <p:spPr>
          <a:xfrm rot="0">
            <a:off x="340575" y="402749"/>
            <a:ext cx="7212391"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Routing a Proposal</a:t>
            </a:r>
          </a:p>
        </p:txBody>
      </p:sp>
      <p:sp>
        <p:nvSpPr>
          <p:cNvPr name="TextBox 15" id="15"/>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27</a:t>
            </a:r>
          </a:p>
        </p:txBody>
      </p:sp>
      <p:sp>
        <p:nvSpPr>
          <p:cNvPr name="TextBox 16" id="16"/>
          <p:cNvSpPr txBox="true"/>
          <p:nvPr/>
        </p:nvSpPr>
        <p:spPr>
          <a:xfrm rot="0">
            <a:off x="505400" y="6655841"/>
            <a:ext cx="6972482" cy="503555"/>
          </a:xfrm>
          <a:prstGeom prst="rect">
            <a:avLst/>
          </a:prstGeom>
        </p:spPr>
        <p:txBody>
          <a:bodyPr anchor="t" rtlCol="false" tIns="0" lIns="0" bIns="0" rIns="0">
            <a:spAutoFit/>
          </a:bodyPr>
          <a:lstStyle/>
          <a:p>
            <a:pPr algn="l">
              <a:lnSpc>
                <a:spcPts val="1360"/>
              </a:lnSpc>
            </a:pPr>
            <a:r>
              <a:rPr lang="en-US" sz="1062">
                <a:solidFill>
                  <a:srgbClr val="191919"/>
                </a:solidFill>
                <a:latin typeface="Open Sans"/>
                <a:ea typeface="Open Sans"/>
                <a:cs typeface="Open Sans"/>
                <a:sym typeface="Open Sans"/>
              </a:rPr>
              <a:t>3. The proposal will begin routing according to the Routing Rules set. Routing Rules are specific to your department. For questions regarding Routing Rules, please reach out to your Pre-Award Officer. </a:t>
            </a:r>
          </a:p>
          <a:p>
            <a:pPr algn="l">
              <a:lnSpc>
                <a:spcPts val="1360"/>
              </a:lnSpc>
            </a:pPr>
            <a:r>
              <a:rPr lang="en-US" sz="1062">
                <a:solidFill>
                  <a:srgbClr val="191919"/>
                </a:solidFill>
                <a:latin typeface="Open Sans"/>
                <a:ea typeface="Open Sans"/>
                <a:cs typeface="Open Sans"/>
                <a:sym typeface="Open Sans"/>
              </a:rPr>
              <a:t>4. You may check the status of the proposal at any time by clicking on the </a:t>
            </a:r>
            <a:r>
              <a:rPr lang="en-US" sz="1062" b="true">
                <a:solidFill>
                  <a:srgbClr val="191919"/>
                </a:solidFill>
                <a:latin typeface="Open Sans Bold"/>
                <a:ea typeface="Open Sans Bold"/>
                <a:cs typeface="Open Sans Bold"/>
                <a:sym typeface="Open Sans Bold"/>
              </a:rPr>
              <a:t>History tab</a:t>
            </a:r>
            <a:r>
              <a:rPr lang="en-US" sz="1062">
                <a:solidFill>
                  <a:srgbClr val="191919"/>
                </a:solidFill>
                <a:latin typeface="Open Sans"/>
                <a:ea typeface="Open Sans"/>
                <a:cs typeface="Open Sans"/>
                <a:sym typeface="Open Sans"/>
              </a:rPr>
              <a:t> within the proposal.</a:t>
            </a:r>
          </a:p>
        </p:txBody>
      </p:sp>
      <p:sp>
        <p:nvSpPr>
          <p:cNvPr name="TextBox 17" id="17"/>
          <p:cNvSpPr txBox="true"/>
          <p:nvPr/>
        </p:nvSpPr>
        <p:spPr>
          <a:xfrm rot="0">
            <a:off x="493278" y="8064271"/>
            <a:ext cx="6807657" cy="447675"/>
          </a:xfrm>
          <a:prstGeom prst="rect">
            <a:avLst/>
          </a:prstGeom>
        </p:spPr>
        <p:txBody>
          <a:bodyPr anchor="t" rtlCol="false" tIns="0" lIns="0" bIns="0" rIns="0">
            <a:spAutoFit/>
          </a:bodyPr>
          <a:lstStyle/>
          <a:p>
            <a:pPr algn="l">
              <a:lnSpc>
                <a:spcPts val="1271"/>
              </a:lnSpc>
              <a:spcBef>
                <a:spcPct val="0"/>
              </a:spcBef>
            </a:pPr>
            <a:r>
              <a:rPr lang="en-US" sz="1059">
                <a:solidFill>
                  <a:srgbClr val="000000"/>
                </a:solidFill>
                <a:latin typeface="Open Sans"/>
                <a:ea typeface="Open Sans"/>
                <a:cs typeface="Open Sans"/>
                <a:sym typeface="Open Sans"/>
              </a:rPr>
              <a:t>If you need to make changes to the proposal after submitting it for routing, you can ask your Pre-Award Officer to change the proposal back to the </a:t>
            </a:r>
            <a:r>
              <a:rPr lang="en-US" b="true" sz="1059">
                <a:solidFill>
                  <a:srgbClr val="000000"/>
                </a:solidFill>
                <a:latin typeface="Open Sans Bold"/>
                <a:ea typeface="Open Sans Bold"/>
                <a:cs typeface="Open Sans Bold"/>
                <a:sym typeface="Open Sans Bold"/>
              </a:rPr>
              <a:t>Unsubmitted status</a:t>
            </a:r>
            <a:r>
              <a:rPr lang="en-US" sz="1059">
                <a:solidFill>
                  <a:srgbClr val="000000"/>
                </a:solidFill>
                <a:latin typeface="Open Sans"/>
                <a:ea typeface="Open Sans"/>
                <a:cs typeface="Open Sans"/>
                <a:sym typeface="Open Sans"/>
              </a:rPr>
              <a:t>, which will reopen the proposal. Reopening is similar to Unsubmitting in that you will be able to edit the proposal while it is Reopened.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480" y="5945"/>
            <a:ext cx="7772400" cy="1542590"/>
          </a:xfrm>
          <a:custGeom>
            <a:avLst/>
            <a:gdLst/>
            <a:ahLst/>
            <a:cxnLst/>
            <a:rect r="r" b="b" t="t" l="l"/>
            <a:pathLst>
              <a:path h="1542590" w="7772400">
                <a:moveTo>
                  <a:pt x="0" y="0"/>
                </a:moveTo>
                <a:lnTo>
                  <a:pt x="7772400" y="0"/>
                </a:lnTo>
                <a:lnTo>
                  <a:pt x="7772400" y="1542590"/>
                </a:lnTo>
                <a:lnTo>
                  <a:pt x="0" y="1542590"/>
                </a:lnTo>
                <a:lnTo>
                  <a:pt x="0" y="0"/>
                </a:lnTo>
                <a:close/>
              </a:path>
            </a:pathLst>
          </a:custGeom>
          <a:blipFill>
            <a:blip r:embed="rId2"/>
            <a:stretch>
              <a:fillRect l="0" t="-35615" r="0" b="-147802"/>
            </a:stretch>
          </a:blipFill>
        </p:spPr>
      </p:sp>
      <p:grpSp>
        <p:nvGrpSpPr>
          <p:cNvPr name="Group 3" id="3"/>
          <p:cNvGrpSpPr/>
          <p:nvPr/>
        </p:nvGrpSpPr>
        <p:grpSpPr>
          <a:xfrm rot="0">
            <a:off x="-14794" y="0"/>
            <a:ext cx="7796674" cy="1542590"/>
            <a:chOff x="0" y="0"/>
            <a:chExt cx="2717795" cy="537722"/>
          </a:xfrm>
        </p:grpSpPr>
        <p:sp>
          <p:nvSpPr>
            <p:cNvPr name="Freeform 4" id="4"/>
            <p:cNvSpPr/>
            <p:nvPr/>
          </p:nvSpPr>
          <p:spPr>
            <a:xfrm flipH="false" flipV="false" rot="0">
              <a:off x="0" y="0"/>
              <a:ext cx="2717795" cy="537722"/>
            </a:xfrm>
            <a:custGeom>
              <a:avLst/>
              <a:gdLst/>
              <a:ahLst/>
              <a:cxnLst/>
              <a:rect r="r" b="b" t="t" l="l"/>
              <a:pathLst>
                <a:path h="537722" w="2717795">
                  <a:moveTo>
                    <a:pt x="0" y="0"/>
                  </a:moveTo>
                  <a:lnTo>
                    <a:pt x="2717795" y="0"/>
                  </a:lnTo>
                  <a:lnTo>
                    <a:pt x="2717795" y="537722"/>
                  </a:lnTo>
                  <a:lnTo>
                    <a:pt x="0" y="537722"/>
                  </a:lnTo>
                  <a:close/>
                </a:path>
              </a:pathLst>
            </a:custGeom>
            <a:solidFill>
              <a:srgbClr val="1FAF4B">
                <a:alpha val="71765"/>
              </a:srgbClr>
            </a:solidFill>
          </p:spPr>
        </p:sp>
        <p:sp>
          <p:nvSpPr>
            <p:cNvPr name="TextBox 5" id="5"/>
            <p:cNvSpPr txBox="true"/>
            <p:nvPr/>
          </p:nvSpPr>
          <p:spPr>
            <a:xfrm>
              <a:off x="0" y="-28575"/>
              <a:ext cx="2717795" cy="566297"/>
            </a:xfrm>
            <a:prstGeom prst="rect">
              <a:avLst/>
            </a:prstGeom>
          </p:spPr>
          <p:txBody>
            <a:bodyPr anchor="ctr" rtlCol="false" tIns="50800" lIns="50800" bIns="50800" rIns="50800"/>
            <a:lstStyle/>
            <a:p>
              <a:pPr algn="ctr">
                <a:lnSpc>
                  <a:spcPts val="1843"/>
                </a:lnSpc>
              </a:pPr>
            </a:p>
          </p:txBody>
        </p:sp>
      </p:grpSp>
      <p:sp>
        <p:nvSpPr>
          <p:cNvPr name="Freeform 6" id="6"/>
          <p:cNvSpPr/>
          <p:nvPr/>
        </p:nvSpPr>
        <p:spPr>
          <a:xfrm flipH="false" flipV="false" rot="0">
            <a:off x="1645654" y="1998777"/>
            <a:ext cx="4256010" cy="766082"/>
          </a:xfrm>
          <a:custGeom>
            <a:avLst/>
            <a:gdLst/>
            <a:ahLst/>
            <a:cxnLst/>
            <a:rect r="r" b="b" t="t" l="l"/>
            <a:pathLst>
              <a:path h="766082" w="4256010">
                <a:moveTo>
                  <a:pt x="0" y="0"/>
                </a:moveTo>
                <a:lnTo>
                  <a:pt x="4256010" y="0"/>
                </a:lnTo>
                <a:lnTo>
                  <a:pt x="4256010" y="766082"/>
                </a:lnTo>
                <a:lnTo>
                  <a:pt x="0" y="766082"/>
                </a:lnTo>
                <a:lnTo>
                  <a:pt x="0" y="0"/>
                </a:lnTo>
                <a:close/>
              </a:path>
            </a:pathLst>
          </a:custGeom>
          <a:blipFill>
            <a:blip r:embed="rId3"/>
            <a:stretch>
              <a:fillRect l="0" t="0" r="0" b="0"/>
            </a:stretch>
          </a:blipFill>
        </p:spPr>
      </p:sp>
      <p:sp>
        <p:nvSpPr>
          <p:cNvPr name="AutoShape 7" id="7"/>
          <p:cNvSpPr/>
          <p:nvPr/>
        </p:nvSpPr>
        <p:spPr>
          <a:xfrm flipV="true">
            <a:off x="0" y="1548535"/>
            <a:ext cx="7908284" cy="0"/>
          </a:xfrm>
          <a:prstGeom prst="line">
            <a:avLst/>
          </a:prstGeom>
          <a:ln cap="flat" w="76200">
            <a:solidFill>
              <a:srgbClr val="1D1D1B"/>
            </a:solidFill>
            <a:prstDash val="solid"/>
            <a:headEnd type="none" len="sm" w="sm"/>
            <a:tailEnd type="none" len="sm" w="sm"/>
          </a:ln>
        </p:spPr>
      </p:sp>
      <p:sp>
        <p:nvSpPr>
          <p:cNvPr name="TextBox 8" id="8"/>
          <p:cNvSpPr txBox="true"/>
          <p:nvPr/>
        </p:nvSpPr>
        <p:spPr>
          <a:xfrm rot="0">
            <a:off x="392179" y="5343763"/>
            <a:ext cx="7007002" cy="2516187"/>
          </a:xfrm>
          <a:prstGeom prst="rect">
            <a:avLst/>
          </a:prstGeom>
        </p:spPr>
        <p:txBody>
          <a:bodyPr anchor="t" rtlCol="false" tIns="0" lIns="0" bIns="0" rIns="0">
            <a:spAutoFit/>
          </a:bodyPr>
          <a:lstStyle/>
          <a:p>
            <a:pPr algn="l">
              <a:lnSpc>
                <a:spcPts val="1487"/>
              </a:lnSpc>
            </a:pPr>
            <a:r>
              <a:rPr lang="en-US" sz="1062" spc="-31">
                <a:solidFill>
                  <a:srgbClr val="191919"/>
                </a:solidFill>
                <a:latin typeface="Open Sans"/>
                <a:ea typeface="Open Sans"/>
                <a:cs typeface="Open Sans"/>
                <a:sym typeface="Open Sans"/>
              </a:rPr>
              <a:t>Cayuse is Marshall University’s new research management software that will streamline and enhance research administration processes. Cayuse offers a comprehensive suite of tools designed to simplify the entire research life cycle, from proposal development and submission to award management and compliance tracking.</a:t>
            </a:r>
          </a:p>
          <a:p>
            <a:pPr algn="l">
              <a:lnSpc>
                <a:spcPts val="1487"/>
              </a:lnSpc>
            </a:pPr>
          </a:p>
          <a:p>
            <a:pPr algn="l">
              <a:lnSpc>
                <a:spcPts val="1487"/>
              </a:lnSpc>
            </a:pPr>
            <a:r>
              <a:rPr lang="en-US" sz="1062" spc="-31">
                <a:solidFill>
                  <a:srgbClr val="191919"/>
                </a:solidFill>
                <a:latin typeface="Open Sans"/>
                <a:ea typeface="Open Sans"/>
                <a:cs typeface="Open Sans"/>
                <a:sym typeface="Open Sans"/>
              </a:rPr>
              <a:t>Key features of Cayuse include:</a:t>
            </a:r>
          </a:p>
          <a:p>
            <a:pPr algn="l" marL="229394" indent="-114697" lvl="1">
              <a:lnSpc>
                <a:spcPts val="1487"/>
              </a:lnSpc>
              <a:buFont typeface="Arial"/>
              <a:buChar char="•"/>
            </a:pPr>
            <a:r>
              <a:rPr lang="en-US" b="true" sz="1062">
                <a:solidFill>
                  <a:srgbClr val="191919"/>
                </a:solidFill>
                <a:latin typeface="Open Sans Bold"/>
                <a:ea typeface="Open Sans Bold"/>
                <a:cs typeface="Open Sans Bold"/>
                <a:sym typeface="Open Sans Bold"/>
              </a:rPr>
              <a:t>Proposal Development</a:t>
            </a:r>
            <a:r>
              <a:rPr lang="en-US" sz="1062">
                <a:solidFill>
                  <a:srgbClr val="191919"/>
                </a:solidFill>
                <a:latin typeface="Open Sans"/>
                <a:ea typeface="Open Sans"/>
                <a:cs typeface="Open Sans"/>
                <a:sym typeface="Open Sans"/>
              </a:rPr>
              <a:t>: Researchers can easily create, collaborate on, and forward grant proposals for approval and submission using intuitive templates and integrated workflows.</a:t>
            </a:r>
          </a:p>
          <a:p>
            <a:pPr algn="l" marL="229394" indent="-114697" lvl="1">
              <a:lnSpc>
                <a:spcPts val="1487"/>
              </a:lnSpc>
              <a:buFont typeface="Arial"/>
              <a:buChar char="•"/>
            </a:pPr>
            <a:r>
              <a:rPr lang="en-US" b="true" sz="1062">
                <a:solidFill>
                  <a:srgbClr val="191919"/>
                </a:solidFill>
                <a:latin typeface="Open Sans Bold"/>
                <a:ea typeface="Open Sans Bold"/>
                <a:cs typeface="Open Sans Bold"/>
                <a:sym typeface="Open Sans Bold"/>
              </a:rPr>
              <a:t>Proposal Submission</a:t>
            </a:r>
            <a:r>
              <a:rPr lang="en-US" sz="1062">
                <a:solidFill>
                  <a:srgbClr val="191919"/>
                </a:solidFill>
                <a:latin typeface="Open Sans"/>
                <a:ea typeface="Open Sans"/>
                <a:cs typeface="Open Sans"/>
                <a:sym typeface="Open Sans"/>
              </a:rPr>
              <a:t>: The Cayuse system integrates with Grants.gov, allowing for the electronic submission of grant applications to funding agencies.</a:t>
            </a:r>
          </a:p>
          <a:p>
            <a:pPr algn="l">
              <a:lnSpc>
                <a:spcPts val="1487"/>
              </a:lnSpc>
            </a:pPr>
          </a:p>
          <a:p>
            <a:pPr algn="l">
              <a:lnSpc>
                <a:spcPts val="1487"/>
              </a:lnSpc>
            </a:pPr>
          </a:p>
          <a:p>
            <a:pPr algn="l">
              <a:lnSpc>
                <a:spcPts val="1487"/>
              </a:lnSpc>
              <a:spcBef>
                <a:spcPct val="0"/>
              </a:spcBef>
            </a:pPr>
            <a:r>
              <a:rPr lang="en-US" sz="1062" b="true">
                <a:solidFill>
                  <a:srgbClr val="FA3A2F"/>
                </a:solidFill>
                <a:latin typeface="Open Sans Bold"/>
                <a:ea typeface="Open Sans Bold"/>
                <a:cs typeface="Open Sans Bold"/>
                <a:sym typeface="Open Sans Bold"/>
              </a:rPr>
              <a:t>Important: This system will take the place of the Authorization to Submit (ATS) Form that has been previously used for institutional approval. In the first few months of Cayuse implementation, the ATS Form will still be used. </a:t>
            </a:r>
          </a:p>
        </p:txBody>
      </p:sp>
      <p:grpSp>
        <p:nvGrpSpPr>
          <p:cNvPr name="Group 9" id="9"/>
          <p:cNvGrpSpPr/>
          <p:nvPr/>
        </p:nvGrpSpPr>
        <p:grpSpPr>
          <a:xfrm rot="0">
            <a:off x="7243677" y="9509985"/>
            <a:ext cx="311008" cy="31100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1" id="11"/>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2" id="12"/>
          <p:cNvSpPr txBox="true"/>
          <p:nvPr/>
        </p:nvSpPr>
        <p:spPr>
          <a:xfrm rot="0">
            <a:off x="392179" y="5007440"/>
            <a:ext cx="5673401" cy="238125"/>
          </a:xfrm>
          <a:prstGeom prst="rect">
            <a:avLst/>
          </a:prstGeom>
        </p:spPr>
        <p:txBody>
          <a:bodyPr anchor="t" rtlCol="false" tIns="0" lIns="0" bIns="0" rIns="0">
            <a:spAutoFit/>
          </a:bodyPr>
          <a:lstStyle/>
          <a:p>
            <a:pPr algn="l">
              <a:lnSpc>
                <a:spcPts val="1881"/>
              </a:lnSpc>
            </a:pPr>
            <a:r>
              <a:rPr lang="en-US" sz="1567" b="true">
                <a:solidFill>
                  <a:srgbClr val="00A950"/>
                </a:solidFill>
                <a:latin typeface="Open Sans Bold"/>
                <a:ea typeface="Open Sans Bold"/>
                <a:cs typeface="Open Sans Bold"/>
                <a:sym typeface="Open Sans Bold"/>
              </a:rPr>
              <a:t>What is Cayuse SP? </a:t>
            </a:r>
          </a:p>
        </p:txBody>
      </p:sp>
      <p:sp>
        <p:nvSpPr>
          <p:cNvPr name="TextBox 13" id="13"/>
          <p:cNvSpPr txBox="true"/>
          <p:nvPr/>
        </p:nvSpPr>
        <p:spPr>
          <a:xfrm rot="0">
            <a:off x="7320481" y="9598814"/>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1</a:t>
            </a:r>
          </a:p>
        </p:txBody>
      </p:sp>
      <p:sp>
        <p:nvSpPr>
          <p:cNvPr name="TextBox 14" id="14"/>
          <p:cNvSpPr txBox="true"/>
          <p:nvPr/>
        </p:nvSpPr>
        <p:spPr>
          <a:xfrm rot="0">
            <a:off x="382699" y="3348502"/>
            <a:ext cx="7069436" cy="1068387"/>
          </a:xfrm>
          <a:prstGeom prst="rect">
            <a:avLst/>
          </a:prstGeom>
        </p:spPr>
        <p:txBody>
          <a:bodyPr anchor="t" rtlCol="false" tIns="0" lIns="0" bIns="0" rIns="0">
            <a:spAutoFit/>
          </a:bodyPr>
          <a:lstStyle/>
          <a:p>
            <a:pPr algn="l">
              <a:lnSpc>
                <a:spcPts val="1487"/>
              </a:lnSpc>
            </a:pPr>
            <a:r>
              <a:rPr lang="en-US" sz="1062">
                <a:solidFill>
                  <a:srgbClr val="191919"/>
                </a:solidFill>
                <a:latin typeface="Open Sans"/>
                <a:ea typeface="Open Sans"/>
                <a:cs typeface="Open Sans"/>
                <a:sym typeface="Open Sans"/>
              </a:rPr>
              <a:t>Cayuse SP is used to begin a new proposal record, develop a proposal, complete MURC's internal approval process, and submit the project application. All Principal Investigators (PIs) at Marshall University must use Cayuse SP for their proposal to be eligible for submission to the sponsor. This user guide is specific to proposal development in Cayuse SP. Cayuse SP also serves as the management tool for awards, tracking post-award activities, compliance, and closeout.</a:t>
            </a:r>
          </a:p>
          <a:p>
            <a:pPr algn="l">
              <a:lnSpc>
                <a:spcPts val="1487"/>
              </a:lnSpc>
              <a:spcBef>
                <a:spcPct val="0"/>
              </a:spcBef>
            </a:pP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96952" y="2492562"/>
            <a:ext cx="6079770" cy="898455"/>
          </a:xfrm>
          <a:custGeom>
            <a:avLst/>
            <a:gdLst/>
            <a:ahLst/>
            <a:cxnLst/>
            <a:rect r="r" b="b" t="t" l="l"/>
            <a:pathLst>
              <a:path h="898455" w="6079770">
                <a:moveTo>
                  <a:pt x="0" y="0"/>
                </a:moveTo>
                <a:lnTo>
                  <a:pt x="6079771" y="0"/>
                </a:lnTo>
                <a:lnTo>
                  <a:pt x="6079771" y="898455"/>
                </a:lnTo>
                <a:lnTo>
                  <a:pt x="0" y="898455"/>
                </a:lnTo>
                <a:lnTo>
                  <a:pt x="0" y="0"/>
                </a:lnTo>
                <a:close/>
              </a:path>
            </a:pathLst>
          </a:custGeom>
          <a:blipFill>
            <a:blip r:embed="rId2"/>
            <a:stretch>
              <a:fillRect l="0" t="0" r="0" b="0"/>
            </a:stretch>
          </a:blipFill>
        </p:spPr>
      </p:sp>
      <p:sp>
        <p:nvSpPr>
          <p:cNvPr name="TextBox 3" id="3"/>
          <p:cNvSpPr txBox="true"/>
          <p:nvPr/>
        </p:nvSpPr>
        <p:spPr>
          <a:xfrm rot="0">
            <a:off x="340575" y="1465132"/>
            <a:ext cx="6972482" cy="846455"/>
          </a:xfrm>
          <a:prstGeom prst="rect">
            <a:avLst/>
          </a:prstGeom>
        </p:spPr>
        <p:txBody>
          <a:bodyPr anchor="t" rtlCol="false" tIns="0" lIns="0" bIns="0" rIns="0">
            <a:spAutoFit/>
          </a:bodyPr>
          <a:lstStyle/>
          <a:p>
            <a:pPr algn="l">
              <a:lnSpc>
                <a:spcPts val="1360"/>
              </a:lnSpc>
            </a:pPr>
            <a:r>
              <a:rPr lang="en-US" sz="1062" b="true">
                <a:solidFill>
                  <a:srgbClr val="191919"/>
                </a:solidFill>
                <a:latin typeface="Open Sans Bold"/>
                <a:ea typeface="Open Sans Bold"/>
                <a:cs typeface="Open Sans Bold"/>
                <a:sym typeface="Open Sans Bold"/>
              </a:rPr>
              <a:t>Understanding the Routing Tab:</a:t>
            </a:r>
          </a:p>
          <a:p>
            <a:pPr algn="l">
              <a:lnSpc>
                <a:spcPts val="1360"/>
              </a:lnSpc>
            </a:pPr>
          </a:p>
          <a:p>
            <a:pPr algn="l">
              <a:lnSpc>
                <a:spcPts val="1360"/>
              </a:lnSpc>
            </a:pPr>
            <a:r>
              <a:rPr lang="en-US" sz="1062">
                <a:solidFill>
                  <a:srgbClr val="191919"/>
                </a:solidFill>
                <a:latin typeface="Open Sans"/>
                <a:ea typeface="Open Sans"/>
                <a:cs typeface="Open Sans"/>
                <a:sym typeface="Open Sans"/>
              </a:rPr>
              <a:t>The Routing tab allows reviewers to see who is on the routing chain for the proposal or award, and other relevant status information. To access, open the proposal or award form, then click the Routing tab.</a:t>
            </a:r>
          </a:p>
          <a:p>
            <a:pPr algn="l">
              <a:lnSpc>
                <a:spcPts val="1360"/>
              </a:lnSpc>
            </a:pPr>
          </a:p>
        </p:txBody>
      </p:sp>
      <p:sp>
        <p:nvSpPr>
          <p:cNvPr name="TextBox 4" id="4"/>
          <p:cNvSpPr txBox="true"/>
          <p:nvPr/>
        </p:nvSpPr>
        <p:spPr>
          <a:xfrm rot="0">
            <a:off x="340575" y="3571992"/>
            <a:ext cx="6972482" cy="2046605"/>
          </a:xfrm>
          <a:prstGeom prst="rect">
            <a:avLst/>
          </a:prstGeom>
        </p:spPr>
        <p:txBody>
          <a:bodyPr anchor="t" rtlCol="false" tIns="0" lIns="0" bIns="0" rIns="0">
            <a:spAutoFit/>
          </a:bodyPr>
          <a:lstStyle/>
          <a:p>
            <a:pPr algn="l" marL="229394" indent="-114697" lvl="1">
              <a:lnSpc>
                <a:spcPts val="1360"/>
              </a:lnSpc>
              <a:buAutoNum type="arabicPeriod" startAt="1"/>
            </a:pPr>
            <a:r>
              <a:rPr lang="en-US" b="true" sz="1062">
                <a:solidFill>
                  <a:srgbClr val="191919"/>
                </a:solidFill>
                <a:latin typeface="Open Sans Bold"/>
                <a:ea typeface="Open Sans Bold"/>
                <a:cs typeface="Open Sans Bold"/>
                <a:sym typeface="Open Sans Bold"/>
              </a:rPr>
              <a:t>Team</a:t>
            </a:r>
            <a:r>
              <a:rPr lang="en-US" sz="1062">
                <a:solidFill>
                  <a:srgbClr val="191919"/>
                </a:solidFill>
                <a:latin typeface="Open Sans"/>
                <a:ea typeface="Open Sans"/>
                <a:cs typeface="Open Sans"/>
                <a:sym typeface="Open Sans"/>
              </a:rPr>
              <a:t>: Unit the reviewers belong to.</a:t>
            </a:r>
          </a:p>
          <a:p>
            <a:pPr algn="l" marL="229394" indent="-114697" lvl="1">
              <a:lnSpc>
                <a:spcPts val="1360"/>
              </a:lnSpc>
              <a:buAutoNum type="arabicPeriod" startAt="1"/>
            </a:pPr>
            <a:r>
              <a:rPr lang="en-US" b="true" sz="1062">
                <a:solidFill>
                  <a:srgbClr val="191919"/>
                </a:solidFill>
                <a:latin typeface="Open Sans Bold"/>
                <a:ea typeface="Open Sans Bold"/>
                <a:cs typeface="Open Sans Bold"/>
                <a:sym typeface="Open Sans Bold"/>
              </a:rPr>
              <a:t>Member</a:t>
            </a:r>
            <a:r>
              <a:rPr lang="en-US" sz="1062">
                <a:solidFill>
                  <a:srgbClr val="191919"/>
                </a:solidFill>
                <a:latin typeface="Open Sans"/>
                <a:ea typeface="Open Sans"/>
                <a:cs typeface="Open Sans"/>
                <a:sym typeface="Open Sans"/>
              </a:rPr>
              <a:t>: Name of reviewers and a checkmark once the review is complete.</a:t>
            </a:r>
          </a:p>
          <a:p>
            <a:pPr algn="l" marL="229394" indent="-114697" lvl="1">
              <a:lnSpc>
                <a:spcPts val="1360"/>
              </a:lnSpc>
              <a:buAutoNum type="arabicPeriod" startAt="1"/>
            </a:pPr>
            <a:r>
              <a:rPr lang="en-US" b="true" sz="1062">
                <a:solidFill>
                  <a:srgbClr val="191919"/>
                </a:solidFill>
                <a:latin typeface="Open Sans Bold"/>
                <a:ea typeface="Open Sans Bold"/>
                <a:cs typeface="Open Sans Bold"/>
                <a:sym typeface="Open Sans Bold"/>
              </a:rPr>
              <a:t>Decision</a:t>
            </a:r>
            <a:r>
              <a:rPr lang="en-US" sz="1062">
                <a:solidFill>
                  <a:srgbClr val="191919"/>
                </a:solidFill>
                <a:latin typeface="Open Sans"/>
                <a:ea typeface="Open Sans"/>
                <a:cs typeface="Open Sans"/>
                <a:sym typeface="Open Sans"/>
              </a:rPr>
              <a:t>: Status of reviewer decisions.</a:t>
            </a:r>
          </a:p>
          <a:p>
            <a:pPr algn="l" marL="458789" indent="-152930" lvl="2">
              <a:lnSpc>
                <a:spcPts val="1360"/>
              </a:lnSpc>
              <a:buFont typeface="Arial"/>
              <a:buChar char="⚬"/>
            </a:pPr>
            <a:r>
              <a:rPr lang="en-US" b="true" sz="1062">
                <a:solidFill>
                  <a:srgbClr val="191919"/>
                </a:solidFill>
                <a:latin typeface="Open Sans Bold"/>
                <a:ea typeface="Open Sans Bold"/>
                <a:cs typeface="Open Sans Bold"/>
                <a:sym typeface="Open Sans Bold"/>
              </a:rPr>
              <a:t>Approved</a:t>
            </a:r>
            <a:r>
              <a:rPr lang="en-US" sz="1062">
                <a:solidFill>
                  <a:srgbClr val="191919"/>
                </a:solidFill>
                <a:latin typeface="Open Sans"/>
                <a:ea typeface="Open Sans"/>
                <a:cs typeface="Open Sans"/>
                <a:sym typeface="Open Sans"/>
              </a:rPr>
              <a:t>: The reviewer is approved and the routing chain will continue.</a:t>
            </a:r>
          </a:p>
          <a:p>
            <a:pPr algn="l" marL="458789" indent="-152930" lvl="2">
              <a:lnSpc>
                <a:spcPts val="1360"/>
              </a:lnSpc>
              <a:buFont typeface="Arial"/>
              <a:buChar char="⚬"/>
            </a:pPr>
            <a:r>
              <a:rPr lang="en-US" b="true" sz="1062">
                <a:solidFill>
                  <a:srgbClr val="191919"/>
                </a:solidFill>
                <a:latin typeface="Open Sans Bold"/>
                <a:ea typeface="Open Sans Bold"/>
                <a:cs typeface="Open Sans Bold"/>
                <a:sym typeface="Open Sans Bold"/>
              </a:rPr>
              <a:t>Pending</a:t>
            </a:r>
            <a:r>
              <a:rPr lang="en-US" sz="1062">
                <a:solidFill>
                  <a:srgbClr val="191919"/>
                </a:solidFill>
                <a:latin typeface="Open Sans"/>
                <a:ea typeface="Open Sans"/>
                <a:cs typeface="Open Sans"/>
                <a:sym typeface="Open Sans"/>
              </a:rPr>
              <a:t>: Under review and awaiting decision.</a:t>
            </a:r>
          </a:p>
          <a:p>
            <a:pPr algn="l" marL="458789" indent="-152930" lvl="2">
              <a:lnSpc>
                <a:spcPts val="1360"/>
              </a:lnSpc>
              <a:buFont typeface="Arial"/>
              <a:buChar char="⚬"/>
            </a:pPr>
            <a:r>
              <a:rPr lang="en-US" b="true" sz="1062">
                <a:solidFill>
                  <a:srgbClr val="191919"/>
                </a:solidFill>
                <a:latin typeface="Open Sans Bold"/>
                <a:ea typeface="Open Sans Bold"/>
                <a:cs typeface="Open Sans Bold"/>
                <a:sym typeface="Open Sans Bold"/>
              </a:rPr>
              <a:t>N/A</a:t>
            </a:r>
            <a:r>
              <a:rPr lang="en-US" sz="1062">
                <a:solidFill>
                  <a:srgbClr val="191919"/>
                </a:solidFill>
                <a:latin typeface="Open Sans"/>
                <a:ea typeface="Open Sans"/>
                <a:cs typeface="Open Sans"/>
                <a:sym typeface="Open Sans"/>
              </a:rPr>
              <a:t>: A task is open for a Certification Rule and no decision has been made.</a:t>
            </a:r>
          </a:p>
          <a:p>
            <a:pPr algn="l" marL="458789" indent="-152930" lvl="2">
              <a:lnSpc>
                <a:spcPts val="1360"/>
              </a:lnSpc>
              <a:buFont typeface="Arial"/>
              <a:buChar char="⚬"/>
            </a:pPr>
            <a:r>
              <a:rPr lang="en-US" b="true" sz="1062">
                <a:solidFill>
                  <a:srgbClr val="191919"/>
                </a:solidFill>
                <a:latin typeface="Open Sans Bold"/>
                <a:ea typeface="Open Sans Bold"/>
                <a:cs typeface="Open Sans Bold"/>
                <a:sym typeface="Open Sans Bold"/>
              </a:rPr>
              <a:t>Declined</a:t>
            </a:r>
            <a:r>
              <a:rPr lang="en-US" sz="1062">
                <a:solidFill>
                  <a:srgbClr val="191919"/>
                </a:solidFill>
                <a:latin typeface="Open Sans"/>
                <a:ea typeface="Open Sans"/>
                <a:cs typeface="Open Sans"/>
                <a:sym typeface="Open Sans"/>
              </a:rPr>
              <a:t>: During the Review Completion process, the reviewer chose 'Return to In Development' as their Review Decision, causing routing to halt until an Admin re-submits for routing to start over (a record will be kept in the History of prior Review Decisions).</a:t>
            </a:r>
          </a:p>
          <a:p>
            <a:pPr algn="l" marL="229394" indent="-114697" lvl="1">
              <a:lnSpc>
                <a:spcPts val="1360"/>
              </a:lnSpc>
              <a:buAutoNum type="arabicPeriod" startAt="1"/>
            </a:pPr>
            <a:r>
              <a:rPr lang="en-US" b="true" sz="1062">
                <a:solidFill>
                  <a:srgbClr val="191919"/>
                </a:solidFill>
                <a:latin typeface="Open Sans Bold"/>
                <a:ea typeface="Open Sans Bold"/>
                <a:cs typeface="Open Sans Bold"/>
                <a:sym typeface="Open Sans Bold"/>
              </a:rPr>
              <a:t>Date</a:t>
            </a:r>
            <a:r>
              <a:rPr lang="en-US" sz="1062">
                <a:solidFill>
                  <a:srgbClr val="191919"/>
                </a:solidFill>
                <a:latin typeface="Open Sans"/>
                <a:ea typeface="Open Sans"/>
                <a:cs typeface="Open Sans"/>
                <a:sym typeface="Open Sans"/>
              </a:rPr>
              <a:t>: Review completion date.</a:t>
            </a:r>
          </a:p>
          <a:p>
            <a:pPr algn="l" marL="229394" indent="-114697" lvl="1">
              <a:lnSpc>
                <a:spcPts val="1360"/>
              </a:lnSpc>
              <a:buAutoNum type="arabicPeriod" startAt="1"/>
            </a:pPr>
            <a:r>
              <a:rPr lang="en-US" b="true" sz="1062">
                <a:solidFill>
                  <a:srgbClr val="191919"/>
                </a:solidFill>
                <a:latin typeface="Open Sans Bold"/>
                <a:ea typeface="Open Sans Bold"/>
                <a:cs typeface="Open Sans Bold"/>
                <a:sym typeface="Open Sans Bold"/>
              </a:rPr>
              <a:t>Comment</a:t>
            </a:r>
            <a:r>
              <a:rPr lang="en-US" sz="1062">
                <a:solidFill>
                  <a:srgbClr val="191919"/>
                </a:solidFill>
                <a:latin typeface="Open Sans"/>
                <a:ea typeface="Open Sans"/>
                <a:cs typeface="Open Sans"/>
                <a:sym typeface="Open Sans"/>
              </a:rPr>
              <a:t>: Any comments entered during the review process.</a:t>
            </a:r>
          </a:p>
          <a:p>
            <a:pPr algn="l">
              <a:lnSpc>
                <a:spcPts val="1360"/>
              </a:lnSpc>
            </a:pPr>
          </a:p>
        </p:txBody>
      </p:sp>
      <p:sp>
        <p:nvSpPr>
          <p:cNvPr name="Freeform 5" id="5"/>
          <p:cNvSpPr/>
          <p:nvPr/>
        </p:nvSpPr>
        <p:spPr>
          <a:xfrm flipH="false" flipV="false" rot="0">
            <a:off x="10907" y="0"/>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3"/>
            <a:stretch>
              <a:fillRect l="0" t="-409371" r="0" b="-48675"/>
            </a:stretch>
          </a:blipFill>
        </p:spPr>
      </p:sp>
      <p:grpSp>
        <p:nvGrpSpPr>
          <p:cNvPr name="Group 6" id="6"/>
          <p:cNvGrpSpPr/>
          <p:nvPr/>
        </p:nvGrpSpPr>
        <p:grpSpPr>
          <a:xfrm rot="0">
            <a:off x="0" y="0"/>
            <a:ext cx="7783307" cy="928524"/>
            <a:chOff x="0" y="0"/>
            <a:chExt cx="2713135" cy="323668"/>
          </a:xfrm>
        </p:grpSpPr>
        <p:sp>
          <p:nvSpPr>
            <p:cNvPr name="Freeform 7" id="7"/>
            <p:cNvSpPr/>
            <p:nvPr/>
          </p:nvSpPr>
          <p:spPr>
            <a:xfrm flipH="false" flipV="false" rot="0">
              <a:off x="0" y="0"/>
              <a:ext cx="2713135" cy="323668"/>
            </a:xfrm>
            <a:custGeom>
              <a:avLst/>
              <a:gdLst/>
              <a:ahLst/>
              <a:cxnLst/>
              <a:rect r="r" b="b" t="t" l="l"/>
              <a:pathLst>
                <a:path h="323668" w="2713135">
                  <a:moveTo>
                    <a:pt x="0" y="0"/>
                  </a:moveTo>
                  <a:lnTo>
                    <a:pt x="2713135" y="0"/>
                  </a:lnTo>
                  <a:lnTo>
                    <a:pt x="2713135" y="323668"/>
                  </a:lnTo>
                  <a:lnTo>
                    <a:pt x="0" y="323668"/>
                  </a:lnTo>
                  <a:close/>
                </a:path>
              </a:pathLst>
            </a:custGeom>
            <a:solidFill>
              <a:srgbClr val="1FAF4B">
                <a:alpha val="83922"/>
              </a:srgbClr>
            </a:solidFill>
          </p:spPr>
        </p:sp>
        <p:sp>
          <p:nvSpPr>
            <p:cNvPr name="TextBox 8" id="8"/>
            <p:cNvSpPr txBox="true"/>
            <p:nvPr/>
          </p:nvSpPr>
          <p:spPr>
            <a:xfrm>
              <a:off x="0" y="-28575"/>
              <a:ext cx="2713135" cy="352243"/>
            </a:xfrm>
            <a:prstGeom prst="rect">
              <a:avLst/>
            </a:prstGeom>
          </p:spPr>
          <p:txBody>
            <a:bodyPr anchor="ctr" rtlCol="false" tIns="50800" lIns="50800" bIns="50800" rIns="50800"/>
            <a:lstStyle/>
            <a:p>
              <a:pPr algn="ctr">
                <a:lnSpc>
                  <a:spcPts val="1843"/>
                </a:lnSpc>
              </a:pPr>
            </a:p>
          </p:txBody>
        </p:sp>
      </p:grpSp>
      <p:sp>
        <p:nvSpPr>
          <p:cNvPr name="TextBox 9" id="9"/>
          <p:cNvSpPr txBox="true"/>
          <p:nvPr/>
        </p:nvSpPr>
        <p:spPr>
          <a:xfrm rot="0">
            <a:off x="340575" y="402749"/>
            <a:ext cx="7212391"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Routing a Proposal</a:t>
            </a:r>
          </a:p>
        </p:txBody>
      </p:sp>
      <p:grpSp>
        <p:nvGrpSpPr>
          <p:cNvPr name="Group 10" id="10"/>
          <p:cNvGrpSpPr/>
          <p:nvPr/>
        </p:nvGrpSpPr>
        <p:grpSpPr>
          <a:xfrm rot="0">
            <a:off x="7243677" y="9498728"/>
            <a:ext cx="311008" cy="311008"/>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2" id="12"/>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3" id="13"/>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28</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37890" y="2413754"/>
            <a:ext cx="5318433" cy="2144934"/>
          </a:xfrm>
          <a:custGeom>
            <a:avLst/>
            <a:gdLst/>
            <a:ahLst/>
            <a:cxnLst/>
            <a:rect r="r" b="b" t="t" l="l"/>
            <a:pathLst>
              <a:path h="2144934" w="5318433">
                <a:moveTo>
                  <a:pt x="0" y="0"/>
                </a:moveTo>
                <a:lnTo>
                  <a:pt x="5318433" y="0"/>
                </a:lnTo>
                <a:lnTo>
                  <a:pt x="5318433" y="2144934"/>
                </a:lnTo>
                <a:lnTo>
                  <a:pt x="0" y="2144934"/>
                </a:lnTo>
                <a:lnTo>
                  <a:pt x="0" y="0"/>
                </a:lnTo>
                <a:close/>
              </a:path>
            </a:pathLst>
          </a:custGeom>
          <a:blipFill>
            <a:blip r:embed="rId2"/>
            <a:stretch>
              <a:fillRect l="0" t="0" r="0" b="0"/>
            </a:stretch>
          </a:blipFill>
        </p:spPr>
      </p:sp>
      <p:sp>
        <p:nvSpPr>
          <p:cNvPr name="TextBox 3" id="3"/>
          <p:cNvSpPr txBox="true"/>
          <p:nvPr/>
        </p:nvSpPr>
        <p:spPr>
          <a:xfrm rot="0">
            <a:off x="362389" y="1335841"/>
            <a:ext cx="7069436" cy="706437"/>
          </a:xfrm>
          <a:prstGeom prst="rect">
            <a:avLst/>
          </a:prstGeom>
        </p:spPr>
        <p:txBody>
          <a:bodyPr anchor="t" rtlCol="false" tIns="0" lIns="0" bIns="0" rIns="0">
            <a:spAutoFit/>
          </a:bodyPr>
          <a:lstStyle/>
          <a:p>
            <a:pPr algn="l">
              <a:lnSpc>
                <a:spcPts val="1487"/>
              </a:lnSpc>
              <a:spcBef>
                <a:spcPct val="0"/>
              </a:spcBef>
            </a:pPr>
            <a:r>
              <a:rPr lang="en-US" sz="1062">
                <a:solidFill>
                  <a:srgbClr val="191919"/>
                </a:solidFill>
                <a:latin typeface="Open Sans"/>
                <a:ea typeface="Open Sans"/>
                <a:cs typeface="Open Sans"/>
                <a:sym typeface="Open Sans"/>
              </a:rPr>
              <a:t>Once a proposal enters routing, the PI and Co-PIs will be required to certify the information included in the proposal form and contained in the documents attached to the form. Each PI/Co-PI in the routing chain will receive an email message that contains a direct link to certify the proposal. A sample email message looks like this:</a:t>
            </a:r>
          </a:p>
        </p:txBody>
      </p:sp>
      <p:sp>
        <p:nvSpPr>
          <p:cNvPr name="TextBox 4" id="4"/>
          <p:cNvSpPr txBox="true"/>
          <p:nvPr/>
        </p:nvSpPr>
        <p:spPr>
          <a:xfrm rot="0">
            <a:off x="340575" y="5064891"/>
            <a:ext cx="7069436" cy="344487"/>
          </a:xfrm>
          <a:prstGeom prst="rect">
            <a:avLst/>
          </a:prstGeom>
        </p:spPr>
        <p:txBody>
          <a:bodyPr anchor="t" rtlCol="false" tIns="0" lIns="0" bIns="0" rIns="0">
            <a:spAutoFit/>
          </a:bodyPr>
          <a:lstStyle/>
          <a:p>
            <a:pPr algn="l">
              <a:lnSpc>
                <a:spcPts val="1487"/>
              </a:lnSpc>
              <a:spcBef>
                <a:spcPct val="0"/>
              </a:spcBef>
            </a:pPr>
            <a:r>
              <a:rPr lang="en-US" sz="1062">
                <a:solidFill>
                  <a:srgbClr val="191919"/>
                </a:solidFill>
                <a:latin typeface="Open Sans"/>
                <a:ea typeface="Open Sans"/>
                <a:cs typeface="Open Sans"/>
                <a:sym typeface="Open Sans"/>
              </a:rPr>
              <a:t>Once you click the link in the email message, the proposal form will be loaded. (You may be asked to log in to Cayuse using your MUNet credentials). Once logged in, you will be directed to a website that looks similar to this.</a:t>
            </a:r>
          </a:p>
        </p:txBody>
      </p:sp>
      <p:grpSp>
        <p:nvGrpSpPr>
          <p:cNvPr name="Group 5" id="5"/>
          <p:cNvGrpSpPr/>
          <p:nvPr/>
        </p:nvGrpSpPr>
        <p:grpSpPr>
          <a:xfrm rot="0">
            <a:off x="1159853" y="6075710"/>
            <a:ext cx="5474507" cy="2015048"/>
            <a:chOff x="0" y="0"/>
            <a:chExt cx="7299342" cy="2686731"/>
          </a:xfrm>
        </p:grpSpPr>
        <p:sp>
          <p:nvSpPr>
            <p:cNvPr name="Freeform 6" id="6"/>
            <p:cNvSpPr/>
            <p:nvPr/>
          </p:nvSpPr>
          <p:spPr>
            <a:xfrm flipH="false" flipV="false" rot="0">
              <a:off x="0" y="0"/>
              <a:ext cx="7299342" cy="2686731"/>
            </a:xfrm>
            <a:custGeom>
              <a:avLst/>
              <a:gdLst/>
              <a:ahLst/>
              <a:cxnLst/>
              <a:rect r="r" b="b" t="t" l="l"/>
              <a:pathLst>
                <a:path h="2686731" w="7299342">
                  <a:moveTo>
                    <a:pt x="0" y="0"/>
                  </a:moveTo>
                  <a:lnTo>
                    <a:pt x="7299342" y="0"/>
                  </a:lnTo>
                  <a:lnTo>
                    <a:pt x="7299342" y="2686731"/>
                  </a:lnTo>
                  <a:lnTo>
                    <a:pt x="0" y="2686731"/>
                  </a:lnTo>
                  <a:lnTo>
                    <a:pt x="0" y="0"/>
                  </a:lnTo>
                  <a:close/>
                </a:path>
              </a:pathLst>
            </a:custGeom>
            <a:blipFill>
              <a:blip r:embed="rId3"/>
              <a:stretch>
                <a:fillRect l="0" t="-25967" r="0" b="0"/>
              </a:stretch>
            </a:blipFill>
          </p:spPr>
        </p:sp>
        <p:sp>
          <p:nvSpPr>
            <p:cNvPr name="Freeform 7" id="7"/>
            <p:cNvSpPr/>
            <p:nvPr/>
          </p:nvSpPr>
          <p:spPr>
            <a:xfrm flipH="false" flipV="false" rot="0">
              <a:off x="1133024" y="1526249"/>
              <a:ext cx="121272" cy="1115273"/>
            </a:xfrm>
            <a:custGeom>
              <a:avLst/>
              <a:gdLst/>
              <a:ahLst/>
              <a:cxnLst/>
              <a:rect r="r" b="b" t="t" l="l"/>
              <a:pathLst>
                <a:path h="1115273" w="121272">
                  <a:moveTo>
                    <a:pt x="0" y="0"/>
                  </a:moveTo>
                  <a:lnTo>
                    <a:pt x="121272" y="0"/>
                  </a:lnTo>
                  <a:lnTo>
                    <a:pt x="121272" y="1115273"/>
                  </a:lnTo>
                  <a:lnTo>
                    <a:pt x="0" y="1115273"/>
                  </a:lnTo>
                  <a:lnTo>
                    <a:pt x="0" y="0"/>
                  </a:lnTo>
                  <a:close/>
                </a:path>
              </a:pathLst>
            </a:custGeom>
            <a:blipFill>
              <a:blip r:embed="rId4"/>
              <a:stretch>
                <a:fillRect l="0" t="0" r="0" b="-17799"/>
              </a:stretch>
            </a:blipFill>
          </p:spPr>
        </p:sp>
      </p:grpSp>
      <p:sp>
        <p:nvSpPr>
          <p:cNvPr name="Freeform 8" id="8"/>
          <p:cNvSpPr/>
          <p:nvPr/>
        </p:nvSpPr>
        <p:spPr>
          <a:xfrm flipH="false" flipV="false" rot="0">
            <a:off x="10907" y="0"/>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5"/>
            <a:stretch>
              <a:fillRect l="0" t="-409371" r="0" b="-48675"/>
            </a:stretch>
          </a:blipFill>
        </p:spPr>
      </p:sp>
      <p:grpSp>
        <p:nvGrpSpPr>
          <p:cNvPr name="Group 9" id="9"/>
          <p:cNvGrpSpPr/>
          <p:nvPr/>
        </p:nvGrpSpPr>
        <p:grpSpPr>
          <a:xfrm rot="0">
            <a:off x="0" y="0"/>
            <a:ext cx="7783307" cy="928524"/>
            <a:chOff x="0" y="0"/>
            <a:chExt cx="2713135" cy="323668"/>
          </a:xfrm>
        </p:grpSpPr>
        <p:sp>
          <p:nvSpPr>
            <p:cNvPr name="Freeform 10" id="10"/>
            <p:cNvSpPr/>
            <p:nvPr/>
          </p:nvSpPr>
          <p:spPr>
            <a:xfrm flipH="false" flipV="false" rot="0">
              <a:off x="0" y="0"/>
              <a:ext cx="2713135" cy="323668"/>
            </a:xfrm>
            <a:custGeom>
              <a:avLst/>
              <a:gdLst/>
              <a:ahLst/>
              <a:cxnLst/>
              <a:rect r="r" b="b" t="t" l="l"/>
              <a:pathLst>
                <a:path h="323668" w="2713135">
                  <a:moveTo>
                    <a:pt x="0" y="0"/>
                  </a:moveTo>
                  <a:lnTo>
                    <a:pt x="2713135" y="0"/>
                  </a:lnTo>
                  <a:lnTo>
                    <a:pt x="2713135" y="323668"/>
                  </a:lnTo>
                  <a:lnTo>
                    <a:pt x="0" y="323668"/>
                  </a:lnTo>
                  <a:close/>
                </a:path>
              </a:pathLst>
            </a:custGeom>
            <a:solidFill>
              <a:srgbClr val="1FAF4B">
                <a:alpha val="83922"/>
              </a:srgbClr>
            </a:solidFill>
          </p:spPr>
        </p:sp>
        <p:sp>
          <p:nvSpPr>
            <p:cNvPr name="TextBox 11" id="11"/>
            <p:cNvSpPr txBox="true"/>
            <p:nvPr/>
          </p:nvSpPr>
          <p:spPr>
            <a:xfrm>
              <a:off x="0" y="-28575"/>
              <a:ext cx="2713135" cy="352243"/>
            </a:xfrm>
            <a:prstGeom prst="rect">
              <a:avLst/>
            </a:prstGeom>
          </p:spPr>
          <p:txBody>
            <a:bodyPr anchor="ctr" rtlCol="false" tIns="50800" lIns="50800" bIns="50800" rIns="50800"/>
            <a:lstStyle/>
            <a:p>
              <a:pPr algn="ctr">
                <a:lnSpc>
                  <a:spcPts val="1843"/>
                </a:lnSpc>
              </a:pPr>
            </a:p>
          </p:txBody>
        </p:sp>
      </p:grpSp>
      <p:sp>
        <p:nvSpPr>
          <p:cNvPr name="TextBox 12" id="12"/>
          <p:cNvSpPr txBox="true"/>
          <p:nvPr/>
        </p:nvSpPr>
        <p:spPr>
          <a:xfrm rot="0">
            <a:off x="340575" y="402749"/>
            <a:ext cx="7212391"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Certifying a Proposal</a:t>
            </a:r>
          </a:p>
        </p:txBody>
      </p:sp>
      <p:grpSp>
        <p:nvGrpSpPr>
          <p:cNvPr name="Group 13" id="13"/>
          <p:cNvGrpSpPr/>
          <p:nvPr/>
        </p:nvGrpSpPr>
        <p:grpSpPr>
          <a:xfrm rot="0">
            <a:off x="7243677" y="9498728"/>
            <a:ext cx="311008" cy="311008"/>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5" id="15"/>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6" id="16"/>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29</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60325" y="7518111"/>
            <a:ext cx="5579016" cy="1249740"/>
          </a:xfrm>
          <a:custGeom>
            <a:avLst/>
            <a:gdLst/>
            <a:ahLst/>
            <a:cxnLst/>
            <a:rect r="r" b="b" t="t" l="l"/>
            <a:pathLst>
              <a:path h="1249740" w="5579016">
                <a:moveTo>
                  <a:pt x="0" y="0"/>
                </a:moveTo>
                <a:lnTo>
                  <a:pt x="5579017" y="0"/>
                </a:lnTo>
                <a:lnTo>
                  <a:pt x="5579017" y="1249740"/>
                </a:lnTo>
                <a:lnTo>
                  <a:pt x="0" y="1249740"/>
                </a:lnTo>
                <a:lnTo>
                  <a:pt x="0" y="0"/>
                </a:lnTo>
                <a:close/>
              </a:path>
            </a:pathLst>
          </a:custGeom>
          <a:blipFill>
            <a:blip r:embed="rId2"/>
            <a:stretch>
              <a:fillRect l="0" t="0" r="0" b="-106984"/>
            </a:stretch>
          </a:blipFill>
        </p:spPr>
      </p:sp>
      <p:sp>
        <p:nvSpPr>
          <p:cNvPr name="Freeform 3" id="3"/>
          <p:cNvSpPr/>
          <p:nvPr/>
        </p:nvSpPr>
        <p:spPr>
          <a:xfrm flipH="false" flipV="false" rot="0">
            <a:off x="1716400" y="2355448"/>
            <a:ext cx="4195421" cy="3363745"/>
          </a:xfrm>
          <a:custGeom>
            <a:avLst/>
            <a:gdLst/>
            <a:ahLst/>
            <a:cxnLst/>
            <a:rect r="r" b="b" t="t" l="l"/>
            <a:pathLst>
              <a:path h="3363745" w="4195421">
                <a:moveTo>
                  <a:pt x="0" y="0"/>
                </a:moveTo>
                <a:lnTo>
                  <a:pt x="4195421" y="0"/>
                </a:lnTo>
                <a:lnTo>
                  <a:pt x="4195421" y="3363745"/>
                </a:lnTo>
                <a:lnTo>
                  <a:pt x="0" y="3363745"/>
                </a:lnTo>
                <a:lnTo>
                  <a:pt x="0" y="0"/>
                </a:lnTo>
                <a:close/>
              </a:path>
            </a:pathLst>
          </a:custGeom>
          <a:blipFill>
            <a:blip r:embed="rId3"/>
            <a:stretch>
              <a:fillRect l="0" t="0" r="0" b="0"/>
            </a:stretch>
          </a:blipFill>
        </p:spPr>
      </p:sp>
      <p:sp>
        <p:nvSpPr>
          <p:cNvPr name="Freeform 4" id="4"/>
          <p:cNvSpPr/>
          <p:nvPr/>
        </p:nvSpPr>
        <p:spPr>
          <a:xfrm flipH="false" flipV="false" rot="0">
            <a:off x="1716400" y="3870028"/>
            <a:ext cx="571496" cy="167293"/>
          </a:xfrm>
          <a:custGeom>
            <a:avLst/>
            <a:gdLst/>
            <a:ahLst/>
            <a:cxnLst/>
            <a:rect r="r" b="b" t="t" l="l"/>
            <a:pathLst>
              <a:path h="167293" w="571496">
                <a:moveTo>
                  <a:pt x="0" y="0"/>
                </a:moveTo>
                <a:lnTo>
                  <a:pt x="571496" y="0"/>
                </a:lnTo>
                <a:lnTo>
                  <a:pt x="571496" y="167293"/>
                </a:lnTo>
                <a:lnTo>
                  <a:pt x="0" y="1672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5" id="5"/>
          <p:cNvSpPr/>
          <p:nvPr/>
        </p:nvSpPr>
        <p:spPr>
          <a:xfrm flipH="false" flipV="false" rot="0">
            <a:off x="1800812" y="3572299"/>
            <a:ext cx="401803" cy="117619"/>
          </a:xfrm>
          <a:custGeom>
            <a:avLst/>
            <a:gdLst/>
            <a:ahLst/>
            <a:cxnLst/>
            <a:rect r="r" b="b" t="t" l="l"/>
            <a:pathLst>
              <a:path h="117619" w="401803">
                <a:moveTo>
                  <a:pt x="0" y="0"/>
                </a:moveTo>
                <a:lnTo>
                  <a:pt x="401804" y="0"/>
                </a:lnTo>
                <a:lnTo>
                  <a:pt x="401804" y="117619"/>
                </a:lnTo>
                <a:lnTo>
                  <a:pt x="0" y="1176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6" id="6"/>
          <p:cNvSpPr/>
          <p:nvPr/>
        </p:nvSpPr>
        <p:spPr>
          <a:xfrm flipH="false" flipV="false" rot="0">
            <a:off x="2688386" y="4104026"/>
            <a:ext cx="102862" cy="945959"/>
          </a:xfrm>
          <a:custGeom>
            <a:avLst/>
            <a:gdLst/>
            <a:ahLst/>
            <a:cxnLst/>
            <a:rect r="r" b="b" t="t" l="l"/>
            <a:pathLst>
              <a:path h="945959" w="102862">
                <a:moveTo>
                  <a:pt x="0" y="0"/>
                </a:moveTo>
                <a:lnTo>
                  <a:pt x="102862" y="0"/>
                </a:lnTo>
                <a:lnTo>
                  <a:pt x="102862" y="945959"/>
                </a:lnTo>
                <a:lnTo>
                  <a:pt x="0" y="945959"/>
                </a:lnTo>
                <a:lnTo>
                  <a:pt x="0" y="0"/>
                </a:lnTo>
                <a:close/>
              </a:path>
            </a:pathLst>
          </a:custGeom>
          <a:blipFill>
            <a:blip r:embed="rId6"/>
            <a:stretch>
              <a:fillRect l="0" t="0" r="0" b="-17799"/>
            </a:stretch>
          </a:blipFill>
        </p:spPr>
      </p:sp>
      <p:sp>
        <p:nvSpPr>
          <p:cNvPr name="Freeform 7" id="7"/>
          <p:cNvSpPr/>
          <p:nvPr/>
        </p:nvSpPr>
        <p:spPr>
          <a:xfrm flipH="false" flipV="false" rot="0">
            <a:off x="2688386" y="5049985"/>
            <a:ext cx="102862" cy="550700"/>
          </a:xfrm>
          <a:custGeom>
            <a:avLst/>
            <a:gdLst/>
            <a:ahLst/>
            <a:cxnLst/>
            <a:rect r="r" b="b" t="t" l="l"/>
            <a:pathLst>
              <a:path h="550700" w="102862">
                <a:moveTo>
                  <a:pt x="0" y="0"/>
                </a:moveTo>
                <a:lnTo>
                  <a:pt x="102862" y="0"/>
                </a:lnTo>
                <a:lnTo>
                  <a:pt x="102862" y="550699"/>
                </a:lnTo>
                <a:lnTo>
                  <a:pt x="0" y="550699"/>
                </a:lnTo>
                <a:lnTo>
                  <a:pt x="0" y="0"/>
                </a:lnTo>
                <a:close/>
              </a:path>
            </a:pathLst>
          </a:custGeom>
          <a:blipFill>
            <a:blip r:embed="rId6"/>
            <a:stretch>
              <a:fillRect l="0" t="-45334" r="0" b="-57013"/>
            </a:stretch>
          </a:blipFill>
        </p:spPr>
      </p:sp>
      <p:sp>
        <p:nvSpPr>
          <p:cNvPr name="TextBox 8" id="8"/>
          <p:cNvSpPr txBox="true"/>
          <p:nvPr/>
        </p:nvSpPr>
        <p:spPr>
          <a:xfrm rot="0">
            <a:off x="340575" y="1585380"/>
            <a:ext cx="7069436" cy="525462"/>
          </a:xfrm>
          <a:prstGeom prst="rect">
            <a:avLst/>
          </a:prstGeom>
        </p:spPr>
        <p:txBody>
          <a:bodyPr anchor="t" rtlCol="false" tIns="0" lIns="0" bIns="0" rIns="0">
            <a:spAutoFit/>
          </a:bodyPr>
          <a:lstStyle/>
          <a:p>
            <a:pPr algn="l">
              <a:lnSpc>
                <a:spcPts val="1487"/>
              </a:lnSpc>
              <a:spcBef>
                <a:spcPct val="0"/>
              </a:spcBef>
            </a:pPr>
            <a:r>
              <a:rPr lang="en-US" sz="1062">
                <a:solidFill>
                  <a:srgbClr val="191919"/>
                </a:solidFill>
                <a:latin typeface="Open Sans"/>
                <a:ea typeface="Open Sans"/>
                <a:cs typeface="Open Sans"/>
                <a:sym typeface="Open Sans"/>
              </a:rPr>
              <a:t>Locate the tabs in the middle of the screen (i.e., not the tabs at the top). On the left-hand side of the screen, in the “Proposal Form” tab, you will see “Proposal Sections”, and immediately below you will see 10 sections listed beginning with “General Info.”. </a:t>
            </a:r>
          </a:p>
        </p:txBody>
      </p:sp>
      <p:sp>
        <p:nvSpPr>
          <p:cNvPr name="TextBox 9" id="9"/>
          <p:cNvSpPr txBox="true"/>
          <p:nvPr/>
        </p:nvSpPr>
        <p:spPr>
          <a:xfrm rot="0">
            <a:off x="340575" y="6078248"/>
            <a:ext cx="7069436" cy="1068387"/>
          </a:xfrm>
          <a:prstGeom prst="rect">
            <a:avLst/>
          </a:prstGeom>
        </p:spPr>
        <p:txBody>
          <a:bodyPr anchor="t" rtlCol="false" tIns="0" lIns="0" bIns="0" rIns="0">
            <a:spAutoFit/>
          </a:bodyPr>
          <a:lstStyle/>
          <a:p>
            <a:pPr algn="l">
              <a:lnSpc>
                <a:spcPts val="1487"/>
              </a:lnSpc>
            </a:pPr>
            <a:r>
              <a:rPr lang="en-US" sz="1062">
                <a:solidFill>
                  <a:srgbClr val="191919"/>
                </a:solidFill>
                <a:latin typeface="Open Sans"/>
                <a:ea typeface="Open Sans"/>
                <a:cs typeface="Open Sans"/>
                <a:sym typeface="Open Sans"/>
              </a:rPr>
              <a:t>Carefully review all information provided in each of the 10 sections. As you move from one section to the next, a green check mark will appear which denotes you have reviewed that section’s information. In the event you do not wish to certify the proposal (i.e., you reviewed it and would like to make changes), please contact your assigned Pre-Award Officer for assistance.</a:t>
            </a:r>
          </a:p>
          <a:p>
            <a:pPr algn="l">
              <a:lnSpc>
                <a:spcPts val="1487"/>
              </a:lnSpc>
            </a:pPr>
          </a:p>
          <a:p>
            <a:pPr algn="l">
              <a:lnSpc>
                <a:spcPts val="1487"/>
              </a:lnSpc>
              <a:spcBef>
                <a:spcPct val="0"/>
              </a:spcBef>
            </a:pPr>
            <a:r>
              <a:rPr lang="en-US" sz="1062">
                <a:solidFill>
                  <a:srgbClr val="191919"/>
                </a:solidFill>
                <a:latin typeface="Open Sans"/>
                <a:ea typeface="Open Sans"/>
                <a:cs typeface="Open Sans"/>
                <a:sym typeface="Open Sans"/>
              </a:rPr>
              <a:t>To certify the proposal, </a:t>
            </a:r>
            <a:r>
              <a:rPr lang="en-US" sz="1062" b="true">
                <a:solidFill>
                  <a:srgbClr val="191919"/>
                </a:solidFill>
                <a:latin typeface="Open Sans Bold"/>
                <a:ea typeface="Open Sans Bold"/>
                <a:cs typeface="Open Sans Bold"/>
                <a:sym typeface="Open Sans Bold"/>
              </a:rPr>
              <a:t>click the blue “Certify Proposal” button.</a:t>
            </a:r>
            <a:r>
              <a:rPr lang="en-US" sz="1062">
                <a:solidFill>
                  <a:srgbClr val="191919"/>
                </a:solidFill>
                <a:latin typeface="Open Sans"/>
                <a:ea typeface="Open Sans"/>
                <a:cs typeface="Open Sans"/>
                <a:sym typeface="Open Sans"/>
              </a:rPr>
              <a:t> </a:t>
            </a:r>
          </a:p>
        </p:txBody>
      </p:sp>
      <p:sp>
        <p:nvSpPr>
          <p:cNvPr name="Freeform 10" id="10"/>
          <p:cNvSpPr/>
          <p:nvPr/>
        </p:nvSpPr>
        <p:spPr>
          <a:xfrm flipH="false" flipV="false" rot="0">
            <a:off x="1430652" y="8353239"/>
            <a:ext cx="571496" cy="167293"/>
          </a:xfrm>
          <a:custGeom>
            <a:avLst/>
            <a:gdLst/>
            <a:ahLst/>
            <a:cxnLst/>
            <a:rect r="r" b="b" t="t" l="l"/>
            <a:pathLst>
              <a:path h="167293" w="571496">
                <a:moveTo>
                  <a:pt x="0" y="0"/>
                </a:moveTo>
                <a:lnTo>
                  <a:pt x="571496" y="0"/>
                </a:lnTo>
                <a:lnTo>
                  <a:pt x="571496" y="167292"/>
                </a:lnTo>
                <a:lnTo>
                  <a:pt x="0" y="1672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1" id="11"/>
          <p:cNvSpPr/>
          <p:nvPr/>
        </p:nvSpPr>
        <p:spPr>
          <a:xfrm flipH="false" flipV="false" rot="0">
            <a:off x="10907" y="0"/>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7"/>
            <a:stretch>
              <a:fillRect l="0" t="-409371" r="0" b="-48675"/>
            </a:stretch>
          </a:blipFill>
        </p:spPr>
      </p:sp>
      <p:grpSp>
        <p:nvGrpSpPr>
          <p:cNvPr name="Group 12" id="12"/>
          <p:cNvGrpSpPr/>
          <p:nvPr/>
        </p:nvGrpSpPr>
        <p:grpSpPr>
          <a:xfrm rot="0">
            <a:off x="0" y="0"/>
            <a:ext cx="7783307" cy="928524"/>
            <a:chOff x="0" y="0"/>
            <a:chExt cx="2713135" cy="323668"/>
          </a:xfrm>
        </p:grpSpPr>
        <p:sp>
          <p:nvSpPr>
            <p:cNvPr name="Freeform 13" id="13"/>
            <p:cNvSpPr/>
            <p:nvPr/>
          </p:nvSpPr>
          <p:spPr>
            <a:xfrm flipH="false" flipV="false" rot="0">
              <a:off x="0" y="0"/>
              <a:ext cx="2713135" cy="323668"/>
            </a:xfrm>
            <a:custGeom>
              <a:avLst/>
              <a:gdLst/>
              <a:ahLst/>
              <a:cxnLst/>
              <a:rect r="r" b="b" t="t" l="l"/>
              <a:pathLst>
                <a:path h="323668" w="2713135">
                  <a:moveTo>
                    <a:pt x="0" y="0"/>
                  </a:moveTo>
                  <a:lnTo>
                    <a:pt x="2713135" y="0"/>
                  </a:lnTo>
                  <a:lnTo>
                    <a:pt x="2713135" y="323668"/>
                  </a:lnTo>
                  <a:lnTo>
                    <a:pt x="0" y="323668"/>
                  </a:lnTo>
                  <a:close/>
                </a:path>
              </a:pathLst>
            </a:custGeom>
            <a:solidFill>
              <a:srgbClr val="1FAF4B">
                <a:alpha val="83922"/>
              </a:srgbClr>
            </a:solidFill>
          </p:spPr>
        </p:sp>
        <p:sp>
          <p:nvSpPr>
            <p:cNvPr name="TextBox 14" id="14"/>
            <p:cNvSpPr txBox="true"/>
            <p:nvPr/>
          </p:nvSpPr>
          <p:spPr>
            <a:xfrm>
              <a:off x="0" y="-28575"/>
              <a:ext cx="2713135" cy="352243"/>
            </a:xfrm>
            <a:prstGeom prst="rect">
              <a:avLst/>
            </a:prstGeom>
          </p:spPr>
          <p:txBody>
            <a:bodyPr anchor="ctr" rtlCol="false" tIns="50800" lIns="50800" bIns="50800" rIns="50800"/>
            <a:lstStyle/>
            <a:p>
              <a:pPr algn="ctr">
                <a:lnSpc>
                  <a:spcPts val="1843"/>
                </a:lnSpc>
              </a:pPr>
            </a:p>
          </p:txBody>
        </p:sp>
      </p:grpSp>
      <p:sp>
        <p:nvSpPr>
          <p:cNvPr name="TextBox 15" id="15"/>
          <p:cNvSpPr txBox="true"/>
          <p:nvPr/>
        </p:nvSpPr>
        <p:spPr>
          <a:xfrm rot="0">
            <a:off x="340575" y="402749"/>
            <a:ext cx="7212391"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Certifying a Proposal</a:t>
            </a:r>
          </a:p>
        </p:txBody>
      </p:sp>
      <p:grpSp>
        <p:nvGrpSpPr>
          <p:cNvPr name="Group 16" id="16"/>
          <p:cNvGrpSpPr/>
          <p:nvPr/>
        </p:nvGrpSpPr>
        <p:grpSpPr>
          <a:xfrm rot="0">
            <a:off x="7243677" y="9498728"/>
            <a:ext cx="311008" cy="311008"/>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8" id="18"/>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9" id="19"/>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30</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21909" y="2428305"/>
            <a:ext cx="4864116" cy="3265598"/>
          </a:xfrm>
          <a:custGeom>
            <a:avLst/>
            <a:gdLst/>
            <a:ahLst/>
            <a:cxnLst/>
            <a:rect r="r" b="b" t="t" l="l"/>
            <a:pathLst>
              <a:path h="3265598" w="4864116">
                <a:moveTo>
                  <a:pt x="0" y="0"/>
                </a:moveTo>
                <a:lnTo>
                  <a:pt x="4864115" y="0"/>
                </a:lnTo>
                <a:lnTo>
                  <a:pt x="4864115" y="3265598"/>
                </a:lnTo>
                <a:lnTo>
                  <a:pt x="0" y="3265598"/>
                </a:lnTo>
                <a:lnTo>
                  <a:pt x="0" y="0"/>
                </a:lnTo>
                <a:close/>
              </a:path>
            </a:pathLst>
          </a:custGeom>
          <a:blipFill>
            <a:blip r:embed="rId2"/>
            <a:stretch>
              <a:fillRect l="0" t="0" r="-1325" b="0"/>
            </a:stretch>
          </a:blipFill>
        </p:spPr>
      </p:sp>
      <p:sp>
        <p:nvSpPr>
          <p:cNvPr name="Freeform 3" id="3"/>
          <p:cNvSpPr/>
          <p:nvPr/>
        </p:nvSpPr>
        <p:spPr>
          <a:xfrm flipH="false" flipV="false" rot="0">
            <a:off x="1421909" y="5693903"/>
            <a:ext cx="4913778" cy="3333161"/>
          </a:xfrm>
          <a:custGeom>
            <a:avLst/>
            <a:gdLst/>
            <a:ahLst/>
            <a:cxnLst/>
            <a:rect r="r" b="b" t="t" l="l"/>
            <a:pathLst>
              <a:path h="3333161" w="4913778">
                <a:moveTo>
                  <a:pt x="0" y="0"/>
                </a:moveTo>
                <a:lnTo>
                  <a:pt x="4913778" y="0"/>
                </a:lnTo>
                <a:lnTo>
                  <a:pt x="4913778" y="3333161"/>
                </a:lnTo>
                <a:lnTo>
                  <a:pt x="0" y="3333161"/>
                </a:lnTo>
                <a:lnTo>
                  <a:pt x="0" y="0"/>
                </a:lnTo>
                <a:close/>
              </a:path>
            </a:pathLst>
          </a:custGeom>
          <a:blipFill>
            <a:blip r:embed="rId3"/>
            <a:stretch>
              <a:fillRect l="0" t="0" r="0" b="0"/>
            </a:stretch>
          </a:blipFill>
        </p:spPr>
      </p:sp>
      <p:sp>
        <p:nvSpPr>
          <p:cNvPr name="Freeform 4" id="4"/>
          <p:cNvSpPr/>
          <p:nvPr/>
        </p:nvSpPr>
        <p:spPr>
          <a:xfrm flipH="false" flipV="false" rot="0">
            <a:off x="1268799" y="7540270"/>
            <a:ext cx="1466416" cy="429260"/>
          </a:xfrm>
          <a:custGeom>
            <a:avLst/>
            <a:gdLst/>
            <a:ahLst/>
            <a:cxnLst/>
            <a:rect r="r" b="b" t="t" l="l"/>
            <a:pathLst>
              <a:path h="429260" w="1466416">
                <a:moveTo>
                  <a:pt x="0" y="0"/>
                </a:moveTo>
                <a:lnTo>
                  <a:pt x="1466417" y="0"/>
                </a:lnTo>
                <a:lnTo>
                  <a:pt x="1466417" y="429260"/>
                </a:lnTo>
                <a:lnTo>
                  <a:pt x="0" y="4292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601390">
            <a:off x="6197007" y="8202528"/>
            <a:ext cx="213047" cy="287254"/>
          </a:xfrm>
          <a:custGeom>
            <a:avLst/>
            <a:gdLst/>
            <a:ahLst/>
            <a:cxnLst/>
            <a:rect r="r" b="b" t="t" l="l"/>
            <a:pathLst>
              <a:path h="287254" w="213047">
                <a:moveTo>
                  <a:pt x="0" y="0"/>
                </a:moveTo>
                <a:lnTo>
                  <a:pt x="213047" y="0"/>
                </a:lnTo>
                <a:lnTo>
                  <a:pt x="213047" y="287254"/>
                </a:lnTo>
                <a:lnTo>
                  <a:pt x="0" y="2872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351482" y="1708526"/>
            <a:ext cx="7069436" cy="344487"/>
          </a:xfrm>
          <a:prstGeom prst="rect">
            <a:avLst/>
          </a:prstGeom>
        </p:spPr>
        <p:txBody>
          <a:bodyPr anchor="t" rtlCol="false" tIns="0" lIns="0" bIns="0" rIns="0">
            <a:spAutoFit/>
          </a:bodyPr>
          <a:lstStyle/>
          <a:p>
            <a:pPr algn="l">
              <a:lnSpc>
                <a:spcPts val="1487"/>
              </a:lnSpc>
              <a:spcBef>
                <a:spcPct val="0"/>
              </a:spcBef>
            </a:pPr>
            <a:r>
              <a:rPr lang="en-US" sz="1062">
                <a:solidFill>
                  <a:srgbClr val="191919"/>
                </a:solidFill>
                <a:latin typeface="Open Sans"/>
                <a:ea typeface="Open Sans"/>
                <a:cs typeface="Open Sans"/>
                <a:sym typeface="Open Sans"/>
              </a:rPr>
              <a:t>The Confirm Certification screen will appear.</a:t>
            </a:r>
            <a:r>
              <a:rPr lang="en-US" sz="1062" b="true">
                <a:solidFill>
                  <a:srgbClr val="191919"/>
                </a:solidFill>
                <a:latin typeface="Open Sans Bold"/>
                <a:ea typeface="Open Sans Bold"/>
                <a:cs typeface="Open Sans Bold"/>
                <a:sym typeface="Open Sans Bold"/>
              </a:rPr>
              <a:t> Check the box to “Confirm my Certification”</a:t>
            </a:r>
            <a:r>
              <a:rPr lang="en-US" sz="1062">
                <a:solidFill>
                  <a:srgbClr val="191919"/>
                </a:solidFill>
                <a:latin typeface="Open Sans"/>
                <a:ea typeface="Open Sans"/>
                <a:cs typeface="Open Sans"/>
                <a:sym typeface="Open Sans"/>
              </a:rPr>
              <a:t>. You may enter comments, but they are not required. T</a:t>
            </a:r>
            <a:r>
              <a:rPr lang="en-US" sz="1062" b="true">
                <a:solidFill>
                  <a:srgbClr val="191919"/>
                </a:solidFill>
                <a:latin typeface="Open Sans Bold"/>
                <a:ea typeface="Open Sans Bold"/>
                <a:cs typeface="Open Sans Bold"/>
                <a:sym typeface="Open Sans Bold"/>
              </a:rPr>
              <a:t>hen click the blue “Certify” button.</a:t>
            </a:r>
            <a:r>
              <a:rPr lang="en-US" sz="1062">
                <a:solidFill>
                  <a:srgbClr val="191919"/>
                </a:solidFill>
                <a:latin typeface="Open Sans"/>
                <a:ea typeface="Open Sans"/>
                <a:cs typeface="Open Sans"/>
                <a:sym typeface="Open Sans"/>
              </a:rPr>
              <a:t> </a:t>
            </a:r>
          </a:p>
        </p:txBody>
      </p:sp>
      <p:sp>
        <p:nvSpPr>
          <p:cNvPr name="Freeform 7" id="7"/>
          <p:cNvSpPr/>
          <p:nvPr/>
        </p:nvSpPr>
        <p:spPr>
          <a:xfrm flipH="false" flipV="false" rot="0">
            <a:off x="10907" y="0"/>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8"/>
            <a:stretch>
              <a:fillRect l="0" t="-409371" r="0" b="-48675"/>
            </a:stretch>
          </a:blipFill>
        </p:spPr>
      </p:sp>
      <p:grpSp>
        <p:nvGrpSpPr>
          <p:cNvPr name="Group 8" id="8"/>
          <p:cNvGrpSpPr/>
          <p:nvPr/>
        </p:nvGrpSpPr>
        <p:grpSpPr>
          <a:xfrm rot="0">
            <a:off x="0" y="0"/>
            <a:ext cx="7783307" cy="928524"/>
            <a:chOff x="0" y="0"/>
            <a:chExt cx="2713135" cy="323668"/>
          </a:xfrm>
        </p:grpSpPr>
        <p:sp>
          <p:nvSpPr>
            <p:cNvPr name="Freeform 9" id="9"/>
            <p:cNvSpPr/>
            <p:nvPr/>
          </p:nvSpPr>
          <p:spPr>
            <a:xfrm flipH="false" flipV="false" rot="0">
              <a:off x="0" y="0"/>
              <a:ext cx="2713135" cy="323668"/>
            </a:xfrm>
            <a:custGeom>
              <a:avLst/>
              <a:gdLst/>
              <a:ahLst/>
              <a:cxnLst/>
              <a:rect r="r" b="b" t="t" l="l"/>
              <a:pathLst>
                <a:path h="323668" w="2713135">
                  <a:moveTo>
                    <a:pt x="0" y="0"/>
                  </a:moveTo>
                  <a:lnTo>
                    <a:pt x="2713135" y="0"/>
                  </a:lnTo>
                  <a:lnTo>
                    <a:pt x="2713135" y="323668"/>
                  </a:lnTo>
                  <a:lnTo>
                    <a:pt x="0" y="323668"/>
                  </a:lnTo>
                  <a:close/>
                </a:path>
              </a:pathLst>
            </a:custGeom>
            <a:solidFill>
              <a:srgbClr val="1FAF4B">
                <a:alpha val="83922"/>
              </a:srgbClr>
            </a:solidFill>
          </p:spPr>
        </p:sp>
        <p:sp>
          <p:nvSpPr>
            <p:cNvPr name="TextBox 10" id="10"/>
            <p:cNvSpPr txBox="true"/>
            <p:nvPr/>
          </p:nvSpPr>
          <p:spPr>
            <a:xfrm>
              <a:off x="0" y="-28575"/>
              <a:ext cx="2713135" cy="352243"/>
            </a:xfrm>
            <a:prstGeom prst="rect">
              <a:avLst/>
            </a:prstGeom>
          </p:spPr>
          <p:txBody>
            <a:bodyPr anchor="ctr" rtlCol="false" tIns="50800" lIns="50800" bIns="50800" rIns="50800"/>
            <a:lstStyle/>
            <a:p>
              <a:pPr algn="ctr">
                <a:lnSpc>
                  <a:spcPts val="1843"/>
                </a:lnSpc>
              </a:pPr>
            </a:p>
          </p:txBody>
        </p:sp>
      </p:grpSp>
      <p:sp>
        <p:nvSpPr>
          <p:cNvPr name="TextBox 11" id="11"/>
          <p:cNvSpPr txBox="true"/>
          <p:nvPr/>
        </p:nvSpPr>
        <p:spPr>
          <a:xfrm rot="0">
            <a:off x="340575" y="402749"/>
            <a:ext cx="7212391"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Certifying a Proposal</a:t>
            </a:r>
          </a:p>
        </p:txBody>
      </p:sp>
      <p:grpSp>
        <p:nvGrpSpPr>
          <p:cNvPr name="Group 12" id="12"/>
          <p:cNvGrpSpPr/>
          <p:nvPr/>
        </p:nvGrpSpPr>
        <p:grpSpPr>
          <a:xfrm rot="0">
            <a:off x="7243677" y="9498728"/>
            <a:ext cx="311008" cy="311008"/>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4" id="14"/>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5" id="15"/>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30</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07" y="0"/>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2"/>
            <a:stretch>
              <a:fillRect l="0" t="-409371" r="0" b="-48675"/>
            </a:stretch>
          </a:blipFill>
        </p:spPr>
      </p:sp>
      <p:grpSp>
        <p:nvGrpSpPr>
          <p:cNvPr name="Group 3" id="3"/>
          <p:cNvGrpSpPr/>
          <p:nvPr/>
        </p:nvGrpSpPr>
        <p:grpSpPr>
          <a:xfrm rot="0">
            <a:off x="0" y="0"/>
            <a:ext cx="7783307" cy="928524"/>
            <a:chOff x="0" y="0"/>
            <a:chExt cx="2713135" cy="323668"/>
          </a:xfrm>
        </p:grpSpPr>
        <p:sp>
          <p:nvSpPr>
            <p:cNvPr name="Freeform 4" id="4"/>
            <p:cNvSpPr/>
            <p:nvPr/>
          </p:nvSpPr>
          <p:spPr>
            <a:xfrm flipH="false" flipV="false" rot="0">
              <a:off x="0" y="0"/>
              <a:ext cx="2713135" cy="323668"/>
            </a:xfrm>
            <a:custGeom>
              <a:avLst/>
              <a:gdLst/>
              <a:ahLst/>
              <a:cxnLst/>
              <a:rect r="r" b="b" t="t" l="l"/>
              <a:pathLst>
                <a:path h="323668" w="2713135">
                  <a:moveTo>
                    <a:pt x="0" y="0"/>
                  </a:moveTo>
                  <a:lnTo>
                    <a:pt x="2713135" y="0"/>
                  </a:lnTo>
                  <a:lnTo>
                    <a:pt x="2713135" y="323668"/>
                  </a:lnTo>
                  <a:lnTo>
                    <a:pt x="0" y="323668"/>
                  </a:lnTo>
                  <a:close/>
                </a:path>
              </a:pathLst>
            </a:custGeom>
            <a:solidFill>
              <a:srgbClr val="1FAF4B">
                <a:alpha val="83922"/>
              </a:srgbClr>
            </a:solidFill>
          </p:spPr>
        </p:sp>
        <p:sp>
          <p:nvSpPr>
            <p:cNvPr name="TextBox 5" id="5"/>
            <p:cNvSpPr txBox="true"/>
            <p:nvPr/>
          </p:nvSpPr>
          <p:spPr>
            <a:xfrm>
              <a:off x="0" y="-28575"/>
              <a:ext cx="2713135" cy="352243"/>
            </a:xfrm>
            <a:prstGeom prst="rect">
              <a:avLst/>
            </a:prstGeom>
          </p:spPr>
          <p:txBody>
            <a:bodyPr anchor="ctr" rtlCol="false" tIns="50800" lIns="50800" bIns="50800" rIns="50800"/>
            <a:lstStyle/>
            <a:p>
              <a:pPr algn="ctr">
                <a:lnSpc>
                  <a:spcPts val="1843"/>
                </a:lnSpc>
              </a:pPr>
            </a:p>
          </p:txBody>
        </p:sp>
      </p:grpSp>
      <p:sp>
        <p:nvSpPr>
          <p:cNvPr name="TextBox 6" id="6"/>
          <p:cNvSpPr txBox="true"/>
          <p:nvPr/>
        </p:nvSpPr>
        <p:spPr>
          <a:xfrm rot="0">
            <a:off x="340575" y="402749"/>
            <a:ext cx="7212391"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MURC Contacts</a:t>
            </a:r>
          </a:p>
        </p:txBody>
      </p:sp>
      <p:graphicFrame>
        <p:nvGraphicFramePr>
          <p:cNvPr name="Table 7" id="7"/>
          <p:cNvGraphicFramePr>
            <a:graphicFrameLocks noGrp="true"/>
          </p:cNvGraphicFramePr>
          <p:nvPr/>
        </p:nvGraphicFramePr>
        <p:xfrm>
          <a:off x="373053" y="1054238"/>
          <a:ext cx="6870624" cy="1007074"/>
        </p:xfrm>
        <a:graphic>
          <a:graphicData uri="http://schemas.openxmlformats.org/drawingml/2006/table">
            <a:tbl>
              <a:tblPr/>
              <a:tblGrid>
                <a:gridCol w="1621967"/>
                <a:gridCol w="2183064"/>
                <a:gridCol w="1877601"/>
                <a:gridCol w="1187992"/>
              </a:tblGrid>
              <a:tr h="565879">
                <a:tc rowSpan="2">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Office of the Executive Director</a:t>
                      </a:r>
                      <a:endParaRPr lang="en-US" sz="1100"/>
                    </a:p>
                  </a:txBody>
                  <a:tcPr marL="64853" marR="64853" marT="64853" marB="64853" anchor="ctr">
                    <a:lnL cmpd="sng" algn="ctr" cap="flat" w="6949">
                      <a:solidFill>
                        <a:srgbClr val="000000"/>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John M. Maher, Ph.D.,</a:t>
                      </a:r>
                      <a:endParaRPr lang="en-US" sz="1100"/>
                    </a:p>
                    <a:p>
                      <a:pPr algn="l">
                        <a:lnSpc>
                          <a:spcPts val="1029"/>
                        </a:lnSpc>
                      </a:pPr>
                      <a:r>
                        <a:rPr lang="en-US" sz="999">
                          <a:solidFill>
                            <a:srgbClr val="0C0C0C"/>
                          </a:solidFill>
                          <a:latin typeface="Georgia Pro"/>
                          <a:ea typeface="Georgia Pro"/>
                          <a:cs typeface="Georgia Pro"/>
                          <a:sym typeface="Georgia Pro"/>
                        </a:rPr>
                        <a:t>Vice President of Research </a:t>
                      </a:r>
                    </a:p>
                    <a:p>
                      <a:pPr algn="l">
                        <a:lnSpc>
                          <a:spcPts val="1029"/>
                        </a:lnSpc>
                      </a:pPr>
                      <a:r>
                        <a:rPr lang="en-US" sz="999">
                          <a:solidFill>
                            <a:srgbClr val="0C0C0C"/>
                          </a:solidFill>
                          <a:latin typeface="Georgia Pro"/>
                          <a:ea typeface="Georgia Pro"/>
                          <a:cs typeface="Georgia Pro"/>
                          <a:sym typeface="Georgia Pro"/>
                        </a:rPr>
                        <a:t>Executive Director </a:t>
                      </a:r>
                      <a:r>
                        <a:rPr lang="en-US" sz="999" b="true">
                          <a:solidFill>
                            <a:srgbClr val="0C0C0C"/>
                          </a:solidFill>
                          <a:latin typeface="Georgia Pro Bold"/>
                          <a:ea typeface="Georgia Pro Bold"/>
                          <a:cs typeface="Georgia Pro Bold"/>
                          <a:sym typeface="Georgia Pro Bold"/>
                        </a:rPr>
                        <a:t>     </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00000"/>
                          </a:solidFill>
                          <a:latin typeface="Georgia Pro"/>
                          <a:ea typeface="Georgia Pro"/>
                          <a:cs typeface="Georgia Pro"/>
                          <a:sym typeface="Georgia Pro"/>
                        </a:rPr>
                        <a:t>maherj@marshall.edu   </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00000"/>
                          </a:solidFill>
                          <a:latin typeface="Georgia Pro"/>
                          <a:ea typeface="Georgia Pro"/>
                          <a:cs typeface="Georgia Pro"/>
                          <a:sym typeface="Georgia Pro"/>
                        </a:rPr>
                        <a:t>304-696-4748</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41194">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Office of the Executive Director</a:t>
                      </a:r>
                      <a:endParaRPr lang="en-US" sz="1100"/>
                    </a:p>
                  </a:txBody>
                  <a:tcPr marL="64853" marR="64853" marT="64853" marB="64853" anchor="ctr">
                    <a:lnL cmpd="sng" algn="ctr" cap="flat" w="6949">
                      <a:solidFill>
                        <a:srgbClr val="000000"/>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Amanda Plumley </a:t>
                      </a:r>
                      <a:endParaRPr lang="en-US" sz="1100"/>
                    </a:p>
                    <a:p>
                      <a:pPr algn="l">
                        <a:lnSpc>
                          <a:spcPts val="1029"/>
                        </a:lnSpc>
                      </a:pPr>
                      <a:r>
                        <a:rPr lang="en-US" sz="999">
                          <a:solidFill>
                            <a:srgbClr val="0C0C0C"/>
                          </a:solidFill>
                          <a:latin typeface="Georgia Pro"/>
                          <a:ea typeface="Georgia Pro"/>
                          <a:cs typeface="Georgia Pro"/>
                          <a:sym typeface="Georgia Pro"/>
                        </a:rPr>
                        <a:t>Executive Office Manager             </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00000"/>
                          </a:solidFill>
                          <a:latin typeface="Georgia Pro"/>
                          <a:ea typeface="Georgia Pro"/>
                          <a:cs typeface="Georgia Pro"/>
                          <a:sym typeface="Georgia Pro"/>
                        </a:rPr>
                        <a:t>plumleya@marshall.edu       </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00000"/>
                          </a:solidFill>
                          <a:latin typeface="Georgia Pro"/>
                          <a:ea typeface="Georgia Pro"/>
                          <a:cs typeface="Georgia Pro"/>
                          <a:sym typeface="Georgia Pro"/>
                        </a:rPr>
                        <a:t>304-696-6271</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bl>
          </a:graphicData>
        </a:graphic>
      </p:graphicFrame>
      <p:graphicFrame>
        <p:nvGraphicFramePr>
          <p:cNvPr name="Table 8" id="8"/>
          <p:cNvGraphicFramePr>
            <a:graphicFrameLocks noGrp="true"/>
          </p:cNvGraphicFramePr>
          <p:nvPr/>
        </p:nvGraphicFramePr>
        <p:xfrm>
          <a:off x="373053" y="6764463"/>
          <a:ext cx="6870624" cy="2639827"/>
        </p:xfrm>
        <a:graphic>
          <a:graphicData uri="http://schemas.openxmlformats.org/drawingml/2006/table">
            <a:tbl>
              <a:tblPr/>
              <a:tblGrid>
                <a:gridCol w="1642493"/>
                <a:gridCol w="2162537"/>
                <a:gridCol w="1877601"/>
                <a:gridCol w="1187992"/>
              </a:tblGrid>
              <a:tr h="235223">
                <a:tc rowSpan="2">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Grants and Contracts</a:t>
                      </a:r>
                      <a:endParaRPr lang="en-US" sz="1100"/>
                    </a:p>
                  </a:txBody>
                  <a:tcPr marL="64853" marR="64853" marT="64853" marB="64853" anchor="ctr">
                    <a:lnL cmpd="sng" algn="ctr" cap="flat" w="6949">
                      <a:solidFill>
                        <a:srgbClr val="000000"/>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rowSpan="2">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Joe Ciccarello</a:t>
                      </a:r>
                      <a:r>
                        <a:rPr lang="en-US" sz="999">
                          <a:solidFill>
                            <a:srgbClr val="0C0C0C"/>
                          </a:solidFill>
                          <a:latin typeface="Georgia Pro Light"/>
                          <a:ea typeface="Georgia Pro Light"/>
                          <a:cs typeface="Georgia Pro Light"/>
                          <a:sym typeface="Georgia Pro Light"/>
                        </a:rPr>
                        <a:t>, </a:t>
                      </a:r>
                      <a:endParaRPr lang="en-US" sz="1100"/>
                    </a:p>
                    <a:p>
                      <a:pPr algn="l">
                        <a:lnSpc>
                          <a:spcPts val="1029"/>
                        </a:lnSpc>
                      </a:pPr>
                      <a:r>
                        <a:rPr lang="en-US" sz="999">
                          <a:solidFill>
                            <a:srgbClr val="0C0C0C"/>
                          </a:solidFill>
                          <a:latin typeface="Georgia Pro Light"/>
                          <a:ea typeface="Georgia Pro Light"/>
                          <a:cs typeface="Georgia Pro Light"/>
                          <a:sym typeface="Georgia Pro Light"/>
                        </a:rPr>
                        <a:t>Director of Grants and Contracts</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rowSpan="2">
                  <a:txBody>
                    <a:bodyPr anchor="t" rtlCol="false"/>
                    <a:lstStyle/>
                    <a:p>
                      <a:pPr algn="r">
                        <a:lnSpc>
                          <a:spcPts val="1029"/>
                        </a:lnSpc>
                        <a:defRPr/>
                      </a:pPr>
                      <a:r>
                        <a:rPr lang="en-US" sz="999">
                          <a:solidFill>
                            <a:srgbClr val="000000"/>
                          </a:solidFill>
                          <a:latin typeface="Georgia Pro"/>
                          <a:ea typeface="Georgia Pro"/>
                          <a:cs typeface="Georgia Pro"/>
                          <a:sym typeface="Georgia Pro"/>
                          <a:hlinkClick r:id="rId3" tooltip="mailto:ciccarello@marshall.edu"/>
                        </a:rPr>
                        <a:t>ciccarello@marshall.edu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rowSpan="2">
                  <a:txBody>
                    <a:bodyPr anchor="t" rtlCol="false"/>
                    <a:lstStyle/>
                    <a:p>
                      <a:pPr algn="r">
                        <a:lnSpc>
                          <a:spcPts val="1029"/>
                        </a:lnSpc>
                        <a:defRPr/>
                      </a:pPr>
                      <a:r>
                        <a:rPr lang="en-US" sz="999">
                          <a:solidFill>
                            <a:srgbClr val="000000"/>
                          </a:solidFill>
                          <a:latin typeface="Georgia Pro"/>
                          <a:ea typeface="Georgia Pro"/>
                          <a:cs typeface="Georgia Pro"/>
                          <a:sym typeface="Georgia Pro"/>
                        </a:rPr>
                        <a:t>304-696-4837</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204084">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Grants and Contracts</a:t>
                      </a:r>
                      <a:endParaRPr lang="en-US" sz="1100"/>
                    </a:p>
                  </a:txBody>
                  <a:tcPr marL="64853" marR="64853" marT="64853" marB="64853" anchor="ctr">
                    <a:lnL cmpd="sng" algn="ctr" cap="flat" w="6949">
                      <a:solidFill>
                        <a:srgbClr val="000000"/>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vMerge="true">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Joe Ciccarello</a:t>
                      </a:r>
                      <a:r>
                        <a:rPr lang="en-US" sz="999">
                          <a:solidFill>
                            <a:srgbClr val="0C0C0C"/>
                          </a:solidFill>
                          <a:latin typeface="Georgia Pro Light"/>
                          <a:ea typeface="Georgia Pro Light"/>
                          <a:cs typeface="Georgia Pro Light"/>
                          <a:sym typeface="Georgia Pro Light"/>
                        </a:rPr>
                        <a:t>, </a:t>
                      </a:r>
                      <a:endParaRPr lang="en-US" sz="1100"/>
                    </a:p>
                    <a:p>
                      <a:pPr algn="l">
                        <a:lnSpc>
                          <a:spcPts val="1029"/>
                        </a:lnSpc>
                      </a:pPr>
                      <a:r>
                        <a:rPr lang="en-US" sz="999">
                          <a:solidFill>
                            <a:srgbClr val="0C0C0C"/>
                          </a:solidFill>
                          <a:latin typeface="Georgia Pro Light"/>
                          <a:ea typeface="Georgia Pro Light"/>
                          <a:cs typeface="Georgia Pro Light"/>
                          <a:sym typeface="Georgia Pro Light"/>
                        </a:rPr>
                        <a:t>Director of Grants and Contracts</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vMerge="true">
                  <a:txBody>
                    <a:bodyPr anchor="t" rtlCol="false"/>
                    <a:lstStyle/>
                    <a:p>
                      <a:pPr algn="r">
                        <a:lnSpc>
                          <a:spcPts val="1029"/>
                        </a:lnSpc>
                        <a:defRPr/>
                      </a:pPr>
                      <a:r>
                        <a:rPr lang="en-US" sz="999">
                          <a:solidFill>
                            <a:srgbClr val="000000"/>
                          </a:solidFill>
                          <a:latin typeface="Georgia Pro"/>
                          <a:ea typeface="Georgia Pro"/>
                          <a:cs typeface="Georgia Pro"/>
                          <a:sym typeface="Georgia Pro"/>
                          <a:hlinkClick r:id="rId4" tooltip="mailto:ciccarello@marshall.edu"/>
                        </a:rPr>
                        <a:t>ciccarello@marshall.edu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vMerge="true">
                  <a:txBody>
                    <a:bodyPr anchor="t" rtlCol="false"/>
                    <a:lstStyle/>
                    <a:p>
                      <a:pPr algn="r">
                        <a:lnSpc>
                          <a:spcPts val="1029"/>
                        </a:lnSpc>
                        <a:defRPr/>
                      </a:pPr>
                      <a:r>
                        <a:rPr lang="en-US" sz="999">
                          <a:solidFill>
                            <a:srgbClr val="000000"/>
                          </a:solidFill>
                          <a:latin typeface="Georgia Pro"/>
                          <a:ea typeface="Georgia Pro"/>
                          <a:cs typeface="Georgia Pro"/>
                          <a:sym typeface="Georgia Pro"/>
                        </a:rPr>
                        <a:t>304-696-4837</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39306">
                <a:tc rowSpan="5">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Pre-Award</a:t>
                      </a:r>
                      <a:endParaRPr lang="en-US" sz="1100"/>
                    </a:p>
                    <a:p>
                      <a:pPr algn="ctr">
                        <a:lnSpc>
                          <a:spcPts val="1029"/>
                        </a:lnSpc>
                      </a:pPr>
                      <a:r>
                        <a:rPr lang="en-US" sz="999" b="true">
                          <a:solidFill>
                            <a:srgbClr val="FFFFFF"/>
                          </a:solidFill>
                          <a:latin typeface="Georgia Pro Bold"/>
                          <a:ea typeface="Georgia Pro Bold"/>
                          <a:cs typeface="Georgia Pro Bold"/>
                          <a:sym typeface="Georgia Pro Bold"/>
                        </a:rPr>
                        <a:t>(Grant Development)</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Lisa Daniels</a:t>
                      </a:r>
                      <a:r>
                        <a:rPr lang="en-US" sz="999">
                          <a:solidFill>
                            <a:srgbClr val="0C0C0C"/>
                          </a:solidFill>
                          <a:latin typeface="Georgia Pro Light"/>
                          <a:ea typeface="Georgia Pro Light"/>
                          <a:cs typeface="Georgia Pro Light"/>
                          <a:sym typeface="Georgia Pro Light"/>
                        </a:rPr>
                        <a:t>, </a:t>
                      </a:r>
                      <a:endParaRPr lang="en-US" sz="1100"/>
                    </a:p>
                    <a:p>
                      <a:pPr algn="l">
                        <a:lnSpc>
                          <a:spcPts val="1029"/>
                        </a:lnSpc>
                      </a:pPr>
                      <a:r>
                        <a:rPr lang="en-US" sz="999">
                          <a:solidFill>
                            <a:srgbClr val="0C0C0C"/>
                          </a:solidFill>
                          <a:latin typeface="Georgia Pro Light"/>
                          <a:ea typeface="Georgia Pro Light"/>
                          <a:cs typeface="Georgia Pro Light"/>
                          <a:sym typeface="Georgia Pro Light"/>
                        </a:rPr>
                        <a:t>Senior Grant &amp; Contract Officer</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00000"/>
                          </a:solidFill>
                          <a:latin typeface="Georgia Pro"/>
                          <a:ea typeface="Georgia Pro"/>
                          <a:cs typeface="Georgia Pro"/>
                          <a:sym typeface="Georgia Pro"/>
                          <a:hlinkClick r:id="rId5" tooltip="mailto:lisa.daniels@marshall.edu"/>
                        </a:rPr>
                        <a:t>lisa.daniels@marshall.edu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00000"/>
                          </a:solidFill>
                          <a:latin typeface="Georgia Pro"/>
                          <a:ea typeface="Georgia Pro"/>
                          <a:cs typeface="Georgia Pro"/>
                          <a:sym typeface="Georgia Pro"/>
                        </a:rPr>
                        <a:t>304-696-3368</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39306">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Pre-Award</a:t>
                      </a:r>
                      <a:endParaRPr lang="en-US" sz="1100"/>
                    </a:p>
                    <a:p>
                      <a:pPr algn="ctr">
                        <a:lnSpc>
                          <a:spcPts val="1029"/>
                        </a:lnSpc>
                      </a:pPr>
                      <a:r>
                        <a:rPr lang="en-US" sz="999" b="true">
                          <a:solidFill>
                            <a:srgbClr val="FFFFFF"/>
                          </a:solidFill>
                          <a:latin typeface="Georgia Pro Bold"/>
                          <a:ea typeface="Georgia Pro Bold"/>
                          <a:cs typeface="Georgia Pro Bold"/>
                          <a:sym typeface="Georgia Pro Bold"/>
                        </a:rPr>
                        <a:t>(Grant Development)</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Chris Schlenker</a:t>
                      </a:r>
                      <a:r>
                        <a:rPr lang="en-US" sz="999">
                          <a:solidFill>
                            <a:srgbClr val="0C0C0C"/>
                          </a:solidFill>
                          <a:latin typeface="Georgia Pro Light"/>
                          <a:ea typeface="Georgia Pro Light"/>
                          <a:cs typeface="Georgia Pro Light"/>
                          <a:sym typeface="Georgia Pro Light"/>
                        </a:rPr>
                        <a:t>, </a:t>
                      </a:r>
                      <a:endParaRPr lang="en-US" sz="1100"/>
                    </a:p>
                    <a:p>
                      <a:pPr algn="l">
                        <a:lnSpc>
                          <a:spcPts val="1029"/>
                        </a:lnSpc>
                      </a:pPr>
                      <a:r>
                        <a:rPr lang="en-US" sz="999">
                          <a:solidFill>
                            <a:srgbClr val="0C0C0C"/>
                          </a:solidFill>
                          <a:latin typeface="Georgia Pro Light"/>
                          <a:ea typeface="Georgia Pro Light"/>
                          <a:cs typeface="Georgia Pro Light"/>
                          <a:sym typeface="Georgia Pro Light"/>
                        </a:rPr>
                        <a:t>Grants &amp; Contracts Officer </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00000"/>
                          </a:solidFill>
                          <a:latin typeface="Georgia Pro Light"/>
                          <a:ea typeface="Georgia Pro Light"/>
                          <a:cs typeface="Georgia Pro Light"/>
                          <a:sym typeface="Georgia Pro Light"/>
                        </a:rPr>
                        <a:t>schlenker@marshall.edu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00000"/>
                          </a:solidFill>
                          <a:latin typeface="Georgia Pro"/>
                          <a:ea typeface="Georgia Pro"/>
                          <a:cs typeface="Georgia Pro"/>
                          <a:sym typeface="Georgia Pro"/>
                        </a:rPr>
                        <a:t>304-696-4307</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39306">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Pre-Award</a:t>
                      </a:r>
                      <a:endParaRPr lang="en-US" sz="1100"/>
                    </a:p>
                    <a:p>
                      <a:pPr algn="ctr">
                        <a:lnSpc>
                          <a:spcPts val="1029"/>
                        </a:lnSpc>
                      </a:pPr>
                      <a:r>
                        <a:rPr lang="en-US" sz="999" b="true">
                          <a:solidFill>
                            <a:srgbClr val="FFFFFF"/>
                          </a:solidFill>
                          <a:latin typeface="Georgia Pro Bold"/>
                          <a:ea typeface="Georgia Pro Bold"/>
                          <a:cs typeface="Georgia Pro Bold"/>
                          <a:sym typeface="Georgia Pro Bold"/>
                        </a:rPr>
                        <a:t>(Grant Development)</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Kelly Stump</a:t>
                      </a:r>
                      <a:r>
                        <a:rPr lang="en-US" sz="999">
                          <a:solidFill>
                            <a:srgbClr val="0C0C0C"/>
                          </a:solidFill>
                          <a:latin typeface="Georgia Pro Light"/>
                          <a:ea typeface="Georgia Pro Light"/>
                          <a:cs typeface="Georgia Pro Light"/>
                          <a:sym typeface="Georgia Pro Light"/>
                        </a:rPr>
                        <a:t>, </a:t>
                      </a:r>
                      <a:endParaRPr lang="en-US" sz="1100"/>
                    </a:p>
                    <a:p>
                      <a:pPr algn="l">
                        <a:lnSpc>
                          <a:spcPts val="1029"/>
                        </a:lnSpc>
                      </a:pPr>
                      <a:r>
                        <a:rPr lang="en-US" sz="999">
                          <a:solidFill>
                            <a:srgbClr val="0C0C0C"/>
                          </a:solidFill>
                          <a:latin typeface="Georgia Pro"/>
                          <a:ea typeface="Georgia Pro"/>
                          <a:cs typeface="Georgia Pro"/>
                          <a:sym typeface="Georgia Pro"/>
                        </a:rPr>
                        <a:t>Grants Officer </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00000"/>
                          </a:solidFill>
                          <a:latin typeface="Georgia Pro Light"/>
                          <a:ea typeface="Georgia Pro Light"/>
                          <a:cs typeface="Georgia Pro Light"/>
                          <a:sym typeface="Georgia Pro Light"/>
                        </a:rPr>
                        <a:t>stump4@marshall.edu </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00000"/>
                          </a:solidFill>
                          <a:latin typeface="Georgia Pro"/>
                          <a:ea typeface="Georgia Pro"/>
                          <a:cs typeface="Georgia Pro"/>
                          <a:sym typeface="Georgia Pro"/>
                        </a:rPr>
                        <a:t>304-696-6676</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39306">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Pre-Award</a:t>
                      </a:r>
                      <a:endParaRPr lang="en-US" sz="1100"/>
                    </a:p>
                    <a:p>
                      <a:pPr algn="ctr">
                        <a:lnSpc>
                          <a:spcPts val="1029"/>
                        </a:lnSpc>
                      </a:pPr>
                      <a:r>
                        <a:rPr lang="en-US" sz="999" b="true">
                          <a:solidFill>
                            <a:srgbClr val="FFFFFF"/>
                          </a:solidFill>
                          <a:latin typeface="Georgia Pro Bold"/>
                          <a:ea typeface="Georgia Pro Bold"/>
                          <a:cs typeface="Georgia Pro Bold"/>
                          <a:sym typeface="Georgia Pro Bold"/>
                        </a:rPr>
                        <a:t>(Grant Development)</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Kristen Webb, </a:t>
                      </a:r>
                      <a:endParaRPr lang="en-US" sz="1100"/>
                    </a:p>
                    <a:p>
                      <a:pPr algn="l">
                        <a:lnSpc>
                          <a:spcPts val="1029"/>
                        </a:lnSpc>
                      </a:pPr>
                      <a:r>
                        <a:rPr lang="en-US" sz="999">
                          <a:solidFill>
                            <a:srgbClr val="0C0C0C"/>
                          </a:solidFill>
                          <a:latin typeface="Georgia Pro"/>
                          <a:ea typeface="Georgia Pro"/>
                          <a:cs typeface="Georgia Pro"/>
                          <a:sym typeface="Georgia Pro"/>
                        </a:rPr>
                        <a:t>Grants Officer</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00000"/>
                          </a:solidFill>
                          <a:latin typeface="Georgia Pro Light"/>
                          <a:ea typeface="Georgia Pro Light"/>
                          <a:cs typeface="Georgia Pro Light"/>
                          <a:sym typeface="Georgia Pro Light"/>
                        </a:rPr>
                        <a:t>kristen.webb@marshall.edu</a:t>
                      </a:r>
                      <a:endParaRPr lang="en-US" sz="1100"/>
                    </a:p>
                    <a:p>
                      <a:pPr algn="r">
                        <a:lnSpc>
                          <a:spcPts val="1029"/>
                        </a:lnSpc>
                      </a:pP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00000"/>
                          </a:solidFill>
                          <a:latin typeface="Georgia Pro"/>
                          <a:ea typeface="Georgia Pro"/>
                          <a:cs typeface="Georgia Pro"/>
                          <a:sym typeface="Georgia Pro"/>
                        </a:rPr>
                        <a:t>304-696-2589 </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43295">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Pre-Award</a:t>
                      </a:r>
                      <a:endParaRPr lang="en-US" sz="1100"/>
                    </a:p>
                    <a:p>
                      <a:pPr algn="ctr">
                        <a:lnSpc>
                          <a:spcPts val="1029"/>
                        </a:lnSpc>
                      </a:pPr>
                      <a:r>
                        <a:rPr lang="en-US" sz="999" b="true">
                          <a:solidFill>
                            <a:srgbClr val="FFFFFF"/>
                          </a:solidFill>
                          <a:latin typeface="Georgia Pro Bold"/>
                          <a:ea typeface="Georgia Pro Bold"/>
                          <a:cs typeface="Georgia Pro Bold"/>
                          <a:sym typeface="Georgia Pro Bold"/>
                        </a:rPr>
                        <a:t>(Grant Development)</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Amy Adkins,</a:t>
                      </a:r>
                      <a:endParaRPr lang="en-US" sz="1100"/>
                    </a:p>
                    <a:p>
                      <a:pPr algn="l">
                        <a:lnSpc>
                          <a:spcPts val="1029"/>
                        </a:lnSpc>
                      </a:pPr>
                      <a:r>
                        <a:rPr lang="en-US" sz="999">
                          <a:solidFill>
                            <a:srgbClr val="0C0C0C"/>
                          </a:solidFill>
                          <a:latin typeface="Georgia Pro"/>
                          <a:ea typeface="Georgia Pro"/>
                          <a:cs typeface="Georgia Pro"/>
                          <a:sym typeface="Georgia Pro"/>
                        </a:rPr>
                        <a:t>Grants Officer</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00000"/>
                          </a:solidFill>
                          <a:latin typeface="Georgia Pro Light"/>
                          <a:ea typeface="Georgia Pro Light"/>
                          <a:cs typeface="Georgia Pro Light"/>
                          <a:sym typeface="Georgia Pro Light"/>
                        </a:rPr>
                        <a:t>adkins387@marshall.edu </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00000"/>
                          </a:solidFill>
                          <a:latin typeface="Georgia Pro"/>
                          <a:ea typeface="Georgia Pro"/>
                          <a:cs typeface="Georgia Pro"/>
                          <a:sym typeface="Georgia Pro"/>
                        </a:rPr>
                        <a:t>513-908-7915</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bl>
          </a:graphicData>
        </a:graphic>
      </p:graphicFrame>
      <p:graphicFrame>
        <p:nvGraphicFramePr>
          <p:cNvPr name="Table 9" id="9"/>
          <p:cNvGraphicFramePr>
            <a:graphicFrameLocks noGrp="true"/>
          </p:cNvGraphicFramePr>
          <p:nvPr/>
        </p:nvGraphicFramePr>
        <p:xfrm>
          <a:off x="373053" y="2163842"/>
          <a:ext cx="6870624" cy="2940649"/>
        </p:xfrm>
        <a:graphic>
          <a:graphicData uri="http://schemas.openxmlformats.org/drawingml/2006/table">
            <a:tbl>
              <a:tblPr/>
              <a:tblGrid>
                <a:gridCol w="1621967"/>
                <a:gridCol w="2203591"/>
                <a:gridCol w="1857074"/>
                <a:gridCol w="1187992"/>
              </a:tblGrid>
              <a:tr h="439188">
                <a:tc rowSpan="5">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Grants</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Niki Rowe-Fortner,               </a:t>
                      </a:r>
                      <a:endParaRPr lang="en-US" sz="1100"/>
                    </a:p>
                    <a:p>
                      <a:pPr algn="l">
                        <a:lnSpc>
                          <a:spcPts val="1029"/>
                        </a:lnSpc>
                      </a:pPr>
                      <a:r>
                        <a:rPr lang="en-US" sz="999">
                          <a:solidFill>
                            <a:srgbClr val="0C0C0C"/>
                          </a:solidFill>
                          <a:latin typeface="Georgia Pro"/>
                          <a:ea typeface="Georgia Pro"/>
                          <a:cs typeface="Georgia Pro"/>
                          <a:sym typeface="Georgia Pro"/>
                        </a:rPr>
                        <a:t>Director of Grants Development</a:t>
                      </a:r>
                      <a:r>
                        <a:rPr lang="en-US" sz="999" b="true">
                          <a:solidFill>
                            <a:srgbClr val="0C0C0C"/>
                          </a:solidFill>
                          <a:latin typeface="Georgia Pro Bold"/>
                          <a:ea typeface="Georgia Pro Bold"/>
                          <a:cs typeface="Georgia Pro Bold"/>
                          <a:sym typeface="Georgia Pro Bold"/>
                        </a:rPr>
                        <a:t>                    </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rowe39@marshall.edu </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304-696-2965</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563306">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Grants</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Jennifer Griggs,</a:t>
                      </a:r>
                      <a:r>
                        <a:rPr lang="en-US" sz="999" b="true">
                          <a:solidFill>
                            <a:srgbClr val="0C0C0C"/>
                          </a:solidFill>
                          <a:latin typeface="Georgia Pro Bold"/>
                          <a:ea typeface="Georgia Pro Bold"/>
                          <a:cs typeface="Georgia Pro Bold"/>
                          <a:sym typeface="Georgia Pro Bold"/>
                        </a:rPr>
                        <a:t> </a:t>
                      </a:r>
                      <a:endParaRPr lang="en-US" sz="1100"/>
                    </a:p>
                    <a:p>
                      <a:pPr algn="l">
                        <a:lnSpc>
                          <a:spcPts val="1029"/>
                        </a:lnSpc>
                      </a:pPr>
                      <a:r>
                        <a:rPr lang="en-US" sz="999">
                          <a:solidFill>
                            <a:srgbClr val="0C0C0C"/>
                          </a:solidFill>
                          <a:latin typeface="Georgia Pro"/>
                          <a:ea typeface="Georgia Pro"/>
                          <a:cs typeface="Georgia Pro"/>
                          <a:sym typeface="Georgia Pro"/>
                        </a:rPr>
                        <a:t>Grant Writer</a:t>
                      </a:r>
                    </a:p>
                    <a:p>
                      <a:pPr algn="l">
                        <a:lnSpc>
                          <a:spcPts val="1029"/>
                        </a:lnSpc>
                      </a:pP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00000"/>
                          </a:solidFill>
                          <a:latin typeface="Georgia Pro"/>
                          <a:ea typeface="Georgia Pro"/>
                          <a:cs typeface="Georgia Pro"/>
                          <a:sym typeface="Georgia Pro"/>
                        </a:rPr>
                        <a:t>griggsj@marshall.edu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563306">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Grants</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Brittany Bruce,</a:t>
                      </a:r>
                      <a:r>
                        <a:rPr lang="en-US" sz="999" b="true">
                          <a:solidFill>
                            <a:srgbClr val="0C0C0C"/>
                          </a:solidFill>
                          <a:latin typeface="Georgia Pro Bold"/>
                          <a:ea typeface="Georgia Pro Bold"/>
                          <a:cs typeface="Georgia Pro Bold"/>
                          <a:sym typeface="Georgia Pro Bold"/>
                        </a:rPr>
                        <a:t> </a:t>
                      </a:r>
                      <a:endParaRPr lang="en-US" sz="1100"/>
                    </a:p>
                    <a:p>
                      <a:pPr algn="l">
                        <a:lnSpc>
                          <a:spcPts val="1029"/>
                        </a:lnSpc>
                      </a:pPr>
                      <a:r>
                        <a:rPr lang="en-US" sz="999">
                          <a:solidFill>
                            <a:srgbClr val="0C0C0C"/>
                          </a:solidFill>
                          <a:latin typeface="Georgia Pro"/>
                          <a:ea typeface="Georgia Pro"/>
                          <a:cs typeface="Georgia Pro"/>
                          <a:sym typeface="Georgia Pro"/>
                        </a:rPr>
                        <a:t>Director of Grant Operations</a:t>
                      </a:r>
                    </a:p>
                    <a:p>
                      <a:pPr algn="l">
                        <a:lnSpc>
                          <a:spcPts val="1029"/>
                        </a:lnSpc>
                      </a:pP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brittany.bruce@marshall.edu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304-696-6273</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687424">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Grants</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Leah Mason,</a:t>
                      </a:r>
                      <a:r>
                        <a:rPr lang="en-US" sz="999" b="true">
                          <a:solidFill>
                            <a:srgbClr val="0C0C0C"/>
                          </a:solidFill>
                          <a:latin typeface="Georgia Pro Bold"/>
                          <a:ea typeface="Georgia Pro Bold"/>
                          <a:cs typeface="Georgia Pro Bold"/>
                          <a:sym typeface="Georgia Pro Bold"/>
                        </a:rPr>
                        <a:t> </a:t>
                      </a:r>
                      <a:endParaRPr lang="en-US" sz="1100"/>
                    </a:p>
                    <a:p>
                      <a:pPr algn="l">
                        <a:lnSpc>
                          <a:spcPts val="1029"/>
                        </a:lnSpc>
                      </a:pPr>
                      <a:r>
                        <a:rPr lang="en-US" sz="999">
                          <a:solidFill>
                            <a:srgbClr val="0C0C0C"/>
                          </a:solidFill>
                          <a:latin typeface="Georgia Pro"/>
                          <a:ea typeface="Georgia Pro"/>
                          <a:cs typeface="Georgia Pro"/>
                          <a:sym typeface="Georgia Pro"/>
                        </a:rPr>
                        <a:t>Associate Vice President for Grant Contract and Research Integrity </a:t>
                      </a:r>
                    </a:p>
                    <a:p>
                      <a:pPr algn="l">
                        <a:lnSpc>
                          <a:spcPts val="1029"/>
                        </a:lnSpc>
                      </a:pP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masonle@marshall.edu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687424">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Grants</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Suzanne Strait,</a:t>
                      </a:r>
                      <a:r>
                        <a:rPr lang="en-US" sz="999" b="true">
                          <a:solidFill>
                            <a:srgbClr val="0C0C0C"/>
                          </a:solidFill>
                          <a:latin typeface="Georgia Pro Bold"/>
                          <a:ea typeface="Georgia Pro Bold"/>
                          <a:cs typeface="Georgia Pro Bold"/>
                          <a:sym typeface="Georgia Pro Bold"/>
                        </a:rPr>
                        <a:t> </a:t>
                      </a:r>
                      <a:endParaRPr lang="en-US" sz="1100"/>
                    </a:p>
                    <a:p>
                      <a:pPr algn="l">
                        <a:lnSpc>
                          <a:spcPts val="1029"/>
                        </a:lnSpc>
                      </a:pPr>
                      <a:r>
                        <a:rPr lang="en-US" sz="999" b="true">
                          <a:solidFill>
                            <a:srgbClr val="0C0C0C"/>
                          </a:solidFill>
                          <a:latin typeface="Georgia Pro Bold"/>
                          <a:ea typeface="Georgia Pro Bold"/>
                          <a:cs typeface="Georgia Pro Bold"/>
                          <a:sym typeface="Georgia Pro Bold"/>
                        </a:rPr>
                        <a:t>Associate Vice President for Research and Development</a:t>
                      </a:r>
                    </a:p>
                    <a:p>
                      <a:pPr algn="l">
                        <a:lnSpc>
                          <a:spcPts val="1029"/>
                        </a:lnSpc>
                      </a:pP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straitho@marshall.edu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bl>
          </a:graphicData>
        </a:graphic>
      </p:graphicFrame>
      <p:grpSp>
        <p:nvGrpSpPr>
          <p:cNvPr name="Group 10" id="10"/>
          <p:cNvGrpSpPr/>
          <p:nvPr/>
        </p:nvGrpSpPr>
        <p:grpSpPr>
          <a:xfrm rot="0">
            <a:off x="7243677" y="9498728"/>
            <a:ext cx="311008" cy="311008"/>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2" id="12"/>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3" id="13"/>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31</a:t>
            </a:r>
          </a:p>
        </p:txBody>
      </p:sp>
      <p:graphicFrame>
        <p:nvGraphicFramePr>
          <p:cNvPr name="Table 14" id="14"/>
          <p:cNvGraphicFramePr>
            <a:graphicFrameLocks noGrp="true"/>
          </p:cNvGraphicFramePr>
          <p:nvPr/>
        </p:nvGraphicFramePr>
        <p:xfrm>
          <a:off x="373053" y="5228315"/>
          <a:ext cx="6870624" cy="1321399"/>
        </p:xfrm>
        <a:graphic>
          <a:graphicData uri="http://schemas.openxmlformats.org/drawingml/2006/table">
            <a:tbl>
              <a:tblPr/>
              <a:tblGrid>
                <a:gridCol w="1612924"/>
                <a:gridCol w="2249661"/>
                <a:gridCol w="1856609"/>
                <a:gridCol w="1151430"/>
              </a:tblGrid>
              <a:tr h="440466">
                <a:tc rowSpan="3">
                  <a:txBody>
                    <a:bodyPr anchor="t" rtlCol="false"/>
                    <a:lstStyle/>
                    <a:p>
                      <a:pPr algn="ctr">
                        <a:lnSpc>
                          <a:spcPts val="999"/>
                        </a:lnSpc>
                        <a:defRPr/>
                      </a:pPr>
                      <a:r>
                        <a:rPr lang="en-US" sz="999" b="true">
                          <a:solidFill>
                            <a:srgbClr val="FFFFFF"/>
                          </a:solidFill>
                          <a:latin typeface="Georgia Pro Bold"/>
                          <a:ea typeface="Georgia Pro Bold"/>
                          <a:cs typeface="Georgia Pro Bold"/>
                          <a:sym typeface="Georgia Pro Bold"/>
                        </a:rPr>
                        <a:t>Human Resources and Payroll</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999"/>
                        </a:lnSpc>
                        <a:defRPr/>
                      </a:pPr>
                      <a:r>
                        <a:rPr lang="en-US" sz="999" b="true">
                          <a:solidFill>
                            <a:srgbClr val="0C0C0C"/>
                          </a:solidFill>
                          <a:latin typeface="Georgia Pro Bold"/>
                          <a:ea typeface="Georgia Pro Bold"/>
                          <a:cs typeface="Georgia Pro Bold"/>
                          <a:sym typeface="Georgia Pro Bold"/>
                        </a:rPr>
                        <a:t>Coria Kent,                                    </a:t>
                      </a:r>
                      <a:r>
                        <a:rPr lang="en-US" sz="999">
                          <a:solidFill>
                            <a:srgbClr val="0C0C0C"/>
                          </a:solidFill>
                          <a:latin typeface="Georgia Pro"/>
                          <a:ea typeface="Georgia Pro"/>
                          <a:cs typeface="Georgia Pro"/>
                          <a:sym typeface="Georgia Pro"/>
                        </a:rPr>
                        <a:t>Human Resources Coordinator</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999"/>
                        </a:lnSpc>
                        <a:defRPr/>
                      </a:pPr>
                      <a:r>
                        <a:rPr lang="en-US" sz="999">
                          <a:solidFill>
                            <a:srgbClr val="0C0C0C"/>
                          </a:solidFill>
                          <a:latin typeface="Georgia Pro Light"/>
                          <a:ea typeface="Georgia Pro Light"/>
                          <a:cs typeface="Georgia Pro Light"/>
                          <a:sym typeface="Georgia Pro Light"/>
                        </a:rPr>
                        <a:t>kent1@marshall.edu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999"/>
                        </a:lnSpc>
                        <a:defRPr/>
                      </a:pPr>
                      <a:r>
                        <a:rPr lang="en-US" sz="999">
                          <a:solidFill>
                            <a:srgbClr val="0C0C0C"/>
                          </a:solidFill>
                          <a:latin typeface="Georgia Pro Light"/>
                          <a:ea typeface="Georgia Pro Light"/>
                          <a:cs typeface="Georgia Pro Light"/>
                          <a:sym typeface="Georgia Pro Light"/>
                        </a:rPr>
                        <a:t>304-696-6320</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40466">
                <a:tc vMerge="true">
                  <a:txBody>
                    <a:bodyPr anchor="t" rtlCol="false"/>
                    <a:lstStyle/>
                    <a:p>
                      <a:pPr algn="ctr">
                        <a:lnSpc>
                          <a:spcPts val="999"/>
                        </a:lnSpc>
                        <a:defRPr/>
                      </a:pPr>
                      <a:r>
                        <a:rPr lang="en-US" sz="999" b="true">
                          <a:solidFill>
                            <a:srgbClr val="FFFFFF"/>
                          </a:solidFill>
                          <a:latin typeface="Georgia Pro Bold"/>
                          <a:ea typeface="Georgia Pro Bold"/>
                          <a:cs typeface="Georgia Pro Bold"/>
                          <a:sym typeface="Georgia Pro Bold"/>
                        </a:rPr>
                        <a:t>Human Resources and Payroll</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999"/>
                        </a:lnSpc>
                        <a:defRPr/>
                      </a:pPr>
                      <a:r>
                        <a:rPr lang="en-US" sz="999" b="true">
                          <a:solidFill>
                            <a:srgbClr val="0C0C0C"/>
                          </a:solidFill>
                          <a:latin typeface="Georgia Pro Bold"/>
                          <a:ea typeface="Georgia Pro Bold"/>
                          <a:cs typeface="Georgia Pro Bold"/>
                          <a:sym typeface="Georgia Pro Bold"/>
                        </a:rPr>
                        <a:t>Tammy Brumbaugh,               </a:t>
                      </a:r>
                      <a:endParaRPr lang="en-US" sz="1100"/>
                    </a:p>
                    <a:p>
                      <a:pPr algn="l">
                        <a:lnSpc>
                          <a:spcPts val="999"/>
                        </a:lnSpc>
                      </a:pPr>
                      <a:r>
                        <a:rPr lang="en-US" sz="999">
                          <a:solidFill>
                            <a:srgbClr val="0C0C0C"/>
                          </a:solidFill>
                          <a:latin typeface="Georgia Pro"/>
                          <a:ea typeface="Georgia Pro"/>
                          <a:cs typeface="Georgia Pro"/>
                          <a:sym typeface="Georgia Pro"/>
                        </a:rPr>
                        <a:t>Senior Payroll Administrator                  </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999"/>
                        </a:lnSpc>
                        <a:defRPr/>
                      </a:pPr>
                      <a:r>
                        <a:rPr lang="en-US" sz="999">
                          <a:solidFill>
                            <a:srgbClr val="0C0C0C"/>
                          </a:solidFill>
                          <a:latin typeface="Georgia Pro Light"/>
                          <a:ea typeface="Georgia Pro Light"/>
                          <a:cs typeface="Georgia Pro Light"/>
                          <a:sym typeface="Georgia Pro Light"/>
                        </a:rPr>
                        <a:t>brumbaught@marshall.edu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999"/>
                        </a:lnSpc>
                        <a:defRPr/>
                      </a:pPr>
                      <a:r>
                        <a:rPr lang="en-US" sz="999">
                          <a:solidFill>
                            <a:srgbClr val="0C0C0C"/>
                          </a:solidFill>
                          <a:latin typeface="Georgia Pro Light"/>
                          <a:ea typeface="Georgia Pro Light"/>
                          <a:cs typeface="Georgia Pro Light"/>
                          <a:sym typeface="Georgia Pro Light"/>
                        </a:rPr>
                        <a:t>304-696-2830</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40466">
                <a:tc vMerge="true">
                  <a:txBody>
                    <a:bodyPr anchor="t" rtlCol="false"/>
                    <a:lstStyle/>
                    <a:p>
                      <a:pPr algn="ctr">
                        <a:lnSpc>
                          <a:spcPts val="999"/>
                        </a:lnSpc>
                        <a:defRPr/>
                      </a:pPr>
                      <a:r>
                        <a:rPr lang="en-US" sz="999" b="true">
                          <a:solidFill>
                            <a:srgbClr val="FFFFFF"/>
                          </a:solidFill>
                          <a:latin typeface="Georgia Pro Bold"/>
                          <a:ea typeface="Georgia Pro Bold"/>
                          <a:cs typeface="Georgia Pro Bold"/>
                          <a:sym typeface="Georgia Pro Bold"/>
                        </a:rPr>
                        <a:t>Human Resources and Payroll</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999"/>
                        </a:lnSpc>
                        <a:defRPr/>
                      </a:pPr>
                      <a:r>
                        <a:rPr lang="en-US" sz="999" b="true">
                          <a:solidFill>
                            <a:srgbClr val="0C0C0C"/>
                          </a:solidFill>
                          <a:latin typeface="Georgia Pro Bold"/>
                          <a:ea typeface="Georgia Pro Bold"/>
                          <a:cs typeface="Georgia Pro Bold"/>
                          <a:sym typeface="Georgia Pro Bold"/>
                        </a:rPr>
                        <a:t>Lisa Houdyschell,                       </a:t>
                      </a:r>
                      <a:r>
                        <a:rPr lang="en-US" sz="999">
                          <a:solidFill>
                            <a:srgbClr val="0C0C0C"/>
                          </a:solidFill>
                          <a:latin typeface="Georgia Pro"/>
                          <a:ea typeface="Georgia Pro"/>
                          <a:cs typeface="Georgia Pro"/>
                          <a:sym typeface="Georgia Pro"/>
                        </a:rPr>
                        <a:t>Payroll Accountant Generalist   </a:t>
                      </a:r>
                      <a:r>
                        <a:rPr lang="en-US" sz="999" b="true">
                          <a:solidFill>
                            <a:srgbClr val="0C0C0C"/>
                          </a:solidFill>
                          <a:latin typeface="Georgia Pro Bold"/>
                          <a:ea typeface="Georgia Pro Bold"/>
                          <a:cs typeface="Georgia Pro Bold"/>
                          <a:sym typeface="Georgia Pro Bold"/>
                        </a:rPr>
                        <a:t>            </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999"/>
                        </a:lnSpc>
                        <a:defRPr/>
                      </a:pPr>
                      <a:r>
                        <a:rPr lang="en-US" sz="999">
                          <a:solidFill>
                            <a:srgbClr val="0C0C0C"/>
                          </a:solidFill>
                          <a:latin typeface="Georgia Pro Light"/>
                          <a:ea typeface="Georgia Pro Light"/>
                          <a:cs typeface="Georgia Pro Light"/>
                          <a:sym typeface="Georgia Pro Light"/>
                        </a:rPr>
                        <a:t>houdyschell1@marshall.edu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999"/>
                        </a:lnSpc>
                        <a:defRPr/>
                      </a:pPr>
                      <a:r>
                        <a:rPr lang="en-US" sz="999">
                          <a:solidFill>
                            <a:srgbClr val="0C0C0C"/>
                          </a:solidFill>
                          <a:latin typeface="Georgia Pro Light"/>
                          <a:ea typeface="Georgia Pro Light"/>
                          <a:cs typeface="Georgia Pro Light"/>
                          <a:sym typeface="Georgia Pro Light"/>
                        </a:rPr>
                        <a:t>304-696-6793</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07" y="0"/>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2"/>
            <a:stretch>
              <a:fillRect l="0" t="-409371" r="0" b="-48675"/>
            </a:stretch>
          </a:blipFill>
        </p:spPr>
      </p:sp>
      <p:grpSp>
        <p:nvGrpSpPr>
          <p:cNvPr name="Group 3" id="3"/>
          <p:cNvGrpSpPr/>
          <p:nvPr/>
        </p:nvGrpSpPr>
        <p:grpSpPr>
          <a:xfrm rot="0">
            <a:off x="0" y="0"/>
            <a:ext cx="7783307" cy="928524"/>
            <a:chOff x="0" y="0"/>
            <a:chExt cx="2713135" cy="323668"/>
          </a:xfrm>
        </p:grpSpPr>
        <p:sp>
          <p:nvSpPr>
            <p:cNvPr name="Freeform 4" id="4"/>
            <p:cNvSpPr/>
            <p:nvPr/>
          </p:nvSpPr>
          <p:spPr>
            <a:xfrm flipH="false" flipV="false" rot="0">
              <a:off x="0" y="0"/>
              <a:ext cx="2713135" cy="323668"/>
            </a:xfrm>
            <a:custGeom>
              <a:avLst/>
              <a:gdLst/>
              <a:ahLst/>
              <a:cxnLst/>
              <a:rect r="r" b="b" t="t" l="l"/>
              <a:pathLst>
                <a:path h="323668" w="2713135">
                  <a:moveTo>
                    <a:pt x="0" y="0"/>
                  </a:moveTo>
                  <a:lnTo>
                    <a:pt x="2713135" y="0"/>
                  </a:lnTo>
                  <a:lnTo>
                    <a:pt x="2713135" y="323668"/>
                  </a:lnTo>
                  <a:lnTo>
                    <a:pt x="0" y="323668"/>
                  </a:lnTo>
                  <a:close/>
                </a:path>
              </a:pathLst>
            </a:custGeom>
            <a:solidFill>
              <a:srgbClr val="1FAF4B">
                <a:alpha val="83922"/>
              </a:srgbClr>
            </a:solidFill>
          </p:spPr>
        </p:sp>
        <p:sp>
          <p:nvSpPr>
            <p:cNvPr name="TextBox 5" id="5"/>
            <p:cNvSpPr txBox="true"/>
            <p:nvPr/>
          </p:nvSpPr>
          <p:spPr>
            <a:xfrm>
              <a:off x="0" y="-28575"/>
              <a:ext cx="2713135" cy="352243"/>
            </a:xfrm>
            <a:prstGeom prst="rect">
              <a:avLst/>
            </a:prstGeom>
          </p:spPr>
          <p:txBody>
            <a:bodyPr anchor="ctr" rtlCol="false" tIns="50800" lIns="50800" bIns="50800" rIns="50800"/>
            <a:lstStyle/>
            <a:p>
              <a:pPr algn="ctr">
                <a:lnSpc>
                  <a:spcPts val="1843"/>
                </a:lnSpc>
              </a:pPr>
            </a:p>
          </p:txBody>
        </p:sp>
      </p:grpSp>
      <p:sp>
        <p:nvSpPr>
          <p:cNvPr name="TextBox 6" id="6"/>
          <p:cNvSpPr txBox="true"/>
          <p:nvPr/>
        </p:nvSpPr>
        <p:spPr>
          <a:xfrm rot="0">
            <a:off x="340575" y="402749"/>
            <a:ext cx="7212391"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MURC Contacts</a:t>
            </a:r>
          </a:p>
        </p:txBody>
      </p:sp>
      <p:graphicFrame>
        <p:nvGraphicFramePr>
          <p:cNvPr name="Table 7" id="7"/>
          <p:cNvGraphicFramePr>
            <a:graphicFrameLocks noGrp="true"/>
          </p:cNvGraphicFramePr>
          <p:nvPr/>
        </p:nvGraphicFramePr>
        <p:xfrm>
          <a:off x="340575" y="3332683"/>
          <a:ext cx="6870624" cy="3883624"/>
        </p:xfrm>
        <a:graphic>
          <a:graphicData uri="http://schemas.openxmlformats.org/drawingml/2006/table">
            <a:tbl>
              <a:tblPr/>
              <a:tblGrid>
                <a:gridCol w="1621967"/>
                <a:gridCol w="2224117"/>
                <a:gridCol w="1836548"/>
                <a:gridCol w="1187992"/>
              </a:tblGrid>
              <a:tr h="562982">
                <a:tc rowSpan="8">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Financial/Grant Accounting Office</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Jennifer Wood</a:t>
                      </a:r>
                      <a:r>
                        <a:rPr lang="en-US" sz="999">
                          <a:solidFill>
                            <a:srgbClr val="0C0C0C"/>
                          </a:solidFill>
                          <a:latin typeface="Georgia Pro Light"/>
                          <a:ea typeface="Georgia Pro Light"/>
                          <a:cs typeface="Georgia Pro Light"/>
                          <a:sym typeface="Georgia Pro Light"/>
                        </a:rPr>
                        <a:t>, </a:t>
                      </a:r>
                      <a:endParaRPr lang="en-US" sz="1100"/>
                    </a:p>
                    <a:p>
                      <a:pPr algn="l">
                        <a:lnSpc>
                          <a:spcPts val="1029"/>
                        </a:lnSpc>
                      </a:pPr>
                      <a:r>
                        <a:rPr lang="en-US" sz="999">
                          <a:solidFill>
                            <a:srgbClr val="0C0C0C"/>
                          </a:solidFill>
                          <a:latin typeface="Georgia Pro Light"/>
                          <a:ea typeface="Georgia Pro Light"/>
                          <a:cs typeface="Georgia Pro Light"/>
                          <a:sym typeface="Georgia Pro Light"/>
                        </a:rPr>
                        <a:t>Assoc. Vice President for Finance and Compliance</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hlinkClick r:id="rId3" tooltip="mailto:wood@marshall.edu"/>
                        </a:rPr>
                        <a:t>wood@marshall.edu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304-696-2829</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38935">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Financial/Grant Accounting Office</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Kristen Martin</a:t>
                      </a:r>
                      <a:r>
                        <a:rPr lang="en-US" sz="999">
                          <a:solidFill>
                            <a:srgbClr val="0C0C0C"/>
                          </a:solidFill>
                          <a:latin typeface="Georgia Pro Light"/>
                          <a:ea typeface="Georgia Pro Light"/>
                          <a:cs typeface="Georgia Pro Light"/>
                          <a:sym typeface="Georgia Pro Light"/>
                        </a:rPr>
                        <a:t>, </a:t>
                      </a:r>
                      <a:endParaRPr lang="en-US" sz="1100"/>
                    </a:p>
                    <a:p>
                      <a:pPr algn="l">
                        <a:lnSpc>
                          <a:spcPts val="1029"/>
                        </a:lnSpc>
                      </a:pPr>
                      <a:r>
                        <a:rPr lang="en-US" sz="999">
                          <a:solidFill>
                            <a:srgbClr val="0C0C0C"/>
                          </a:solidFill>
                          <a:latin typeface="Georgia Pro Light"/>
                          <a:ea typeface="Georgia Pro Light"/>
                          <a:cs typeface="Georgia Pro Light"/>
                          <a:sym typeface="Georgia Pro Light"/>
                        </a:rPr>
                        <a:t>Senior Finance Officer </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hlinkClick r:id="rId4" tooltip="mailto:martinkr@marshall.edu"/>
                        </a:rPr>
                        <a:t>martinkr@marshall.edu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304-696-4665</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562982">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Financial/Grant Accounting Office</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Tina Dean, </a:t>
                      </a:r>
                      <a:endParaRPr lang="en-US" sz="1100"/>
                    </a:p>
                    <a:p>
                      <a:pPr algn="l">
                        <a:lnSpc>
                          <a:spcPts val="1029"/>
                        </a:lnSpc>
                      </a:pPr>
                      <a:r>
                        <a:rPr lang="en-US" sz="999">
                          <a:solidFill>
                            <a:srgbClr val="0C0C0C"/>
                          </a:solidFill>
                          <a:latin typeface="Georgia Pro"/>
                          <a:ea typeface="Georgia Pro"/>
                          <a:cs typeface="Georgia Pro"/>
                          <a:sym typeface="Georgia Pro"/>
                        </a:rPr>
                        <a:t>Assoc. Director of A/R </a:t>
                      </a:r>
                    </a:p>
                    <a:p>
                      <a:pPr algn="l">
                        <a:lnSpc>
                          <a:spcPts val="1029"/>
                        </a:lnSpc>
                      </a:pPr>
                      <a:r>
                        <a:rPr lang="en-US" sz="999">
                          <a:solidFill>
                            <a:srgbClr val="0C0C0C"/>
                          </a:solidFill>
                          <a:latin typeface="Georgia Pro"/>
                          <a:ea typeface="Georgia Pro"/>
                          <a:cs typeface="Georgia Pro"/>
                          <a:sym typeface="Georgia Pro"/>
                        </a:rPr>
                        <a:t>&amp; Financial Reporting </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dean22@marshall.edu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304-696-6321</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38935">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Financial/Grant Accounting Office</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Melissa Michels, </a:t>
                      </a:r>
                      <a:endParaRPr lang="en-US" sz="1100"/>
                    </a:p>
                    <a:p>
                      <a:pPr algn="l">
                        <a:lnSpc>
                          <a:spcPts val="1029"/>
                        </a:lnSpc>
                      </a:pPr>
                      <a:r>
                        <a:rPr lang="en-US" sz="999">
                          <a:solidFill>
                            <a:srgbClr val="0C0C0C"/>
                          </a:solidFill>
                          <a:latin typeface="Georgia Pro"/>
                          <a:ea typeface="Georgia Pro"/>
                          <a:cs typeface="Georgia Pro"/>
                          <a:sym typeface="Georgia Pro"/>
                        </a:rPr>
                        <a:t>Grants Accountant</a:t>
                      </a:r>
                      <a:r>
                        <a:rPr lang="en-US" sz="999" b="true">
                          <a:solidFill>
                            <a:srgbClr val="0C0C0C"/>
                          </a:solidFill>
                          <a:latin typeface="Georgia Pro Bold"/>
                          <a:ea typeface="Georgia Pro Bold"/>
                          <a:cs typeface="Georgia Pro Bold"/>
                          <a:sym typeface="Georgia Pro Bold"/>
                        </a:rPr>
                        <a:t>  </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hall183@marshall.edu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304-696-5201</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38935">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Financial/Grant Accounting Office</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Ashlyn Christian,</a:t>
                      </a:r>
                      <a:r>
                        <a:rPr lang="en-US" sz="999" b="true">
                          <a:solidFill>
                            <a:srgbClr val="0C0C0C"/>
                          </a:solidFill>
                          <a:latin typeface="Georgia Pro Bold"/>
                          <a:ea typeface="Georgia Pro Bold"/>
                          <a:cs typeface="Georgia Pro Bold"/>
                          <a:sym typeface="Georgia Pro Bold"/>
                        </a:rPr>
                        <a:t> </a:t>
                      </a:r>
                      <a:endParaRPr lang="en-US" sz="1100"/>
                    </a:p>
                    <a:p>
                      <a:pPr algn="l">
                        <a:lnSpc>
                          <a:spcPts val="1029"/>
                        </a:lnSpc>
                      </a:pPr>
                      <a:r>
                        <a:rPr lang="en-US" sz="999">
                          <a:solidFill>
                            <a:srgbClr val="0C0C0C"/>
                          </a:solidFill>
                          <a:latin typeface="Georgia Pro"/>
                          <a:ea typeface="Georgia Pro"/>
                          <a:cs typeface="Georgia Pro"/>
                          <a:sym typeface="Georgia Pro"/>
                        </a:rPr>
                        <a:t>Grants Accountant</a:t>
                      </a:r>
                      <a:r>
                        <a:rPr lang="en-US" sz="999" b="true">
                          <a:solidFill>
                            <a:srgbClr val="0C0C0C"/>
                          </a:solidFill>
                          <a:latin typeface="Georgia Pro Bold"/>
                          <a:ea typeface="Georgia Pro Bold"/>
                          <a:cs typeface="Georgia Pro Bold"/>
                          <a:sym typeface="Georgia Pro Bold"/>
                        </a:rPr>
                        <a:t> </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endParaRPr lang="en-US" sz="1100"/>
                    </a:p>
                    <a:p>
                      <a:pPr algn="r">
                        <a:lnSpc>
                          <a:spcPts val="1029"/>
                        </a:lnSpc>
                      </a:pPr>
                      <a:r>
                        <a:rPr lang="en-US" sz="999">
                          <a:solidFill>
                            <a:srgbClr val="0C0C0C"/>
                          </a:solidFill>
                          <a:latin typeface="Georgia Pro Light"/>
                          <a:ea typeface="Georgia Pro Light"/>
                          <a:cs typeface="Georgia Pro Light"/>
                          <a:sym typeface="Georgia Pro Light"/>
                        </a:rPr>
                        <a:t>a</a:t>
                      </a:r>
                      <a:r>
                        <a:rPr lang="en-US" sz="999">
                          <a:solidFill>
                            <a:srgbClr val="0C0C0C"/>
                          </a:solidFill>
                          <a:latin typeface="Georgia Pro Light"/>
                          <a:ea typeface="Georgia Pro Light"/>
                          <a:cs typeface="Georgia Pro Light"/>
                          <a:sym typeface="Georgia Pro Light"/>
                        </a:rPr>
                        <a:t>shlyn.christian@marshall.edu</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304-696-7320</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38935">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Financial/Grant Accounting Office</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Amara Ross,</a:t>
                      </a:r>
                      <a:r>
                        <a:rPr lang="en-US" sz="999" b="true">
                          <a:solidFill>
                            <a:srgbClr val="0C0C0C"/>
                          </a:solidFill>
                          <a:latin typeface="Georgia Pro Bold"/>
                          <a:ea typeface="Georgia Pro Bold"/>
                          <a:cs typeface="Georgia Pro Bold"/>
                          <a:sym typeface="Georgia Pro Bold"/>
                        </a:rPr>
                        <a:t> </a:t>
                      </a:r>
                      <a:endParaRPr lang="en-US" sz="1100"/>
                    </a:p>
                    <a:p>
                      <a:pPr algn="l">
                        <a:lnSpc>
                          <a:spcPts val="1029"/>
                        </a:lnSpc>
                      </a:pPr>
                      <a:r>
                        <a:rPr lang="en-US" sz="999">
                          <a:solidFill>
                            <a:srgbClr val="0C0C0C"/>
                          </a:solidFill>
                          <a:latin typeface="Georgia Pro"/>
                          <a:ea typeface="Georgia Pro"/>
                          <a:cs typeface="Georgia Pro"/>
                          <a:sym typeface="Georgia Pro"/>
                        </a:rPr>
                        <a:t>Assoc. Grants Accountant </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ross358@marshall.edu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304-696-2344</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38935">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Financial/Grant Accounting Office</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Katherine Chaffin,</a:t>
                      </a:r>
                      <a:r>
                        <a:rPr lang="en-US" sz="999" b="true">
                          <a:solidFill>
                            <a:srgbClr val="0C0C0C"/>
                          </a:solidFill>
                          <a:latin typeface="Georgia Pro Bold"/>
                          <a:ea typeface="Georgia Pro Bold"/>
                          <a:cs typeface="Georgia Pro Bold"/>
                          <a:sym typeface="Georgia Pro Bold"/>
                        </a:rPr>
                        <a:t> </a:t>
                      </a:r>
                      <a:endParaRPr lang="en-US" sz="1100"/>
                    </a:p>
                    <a:p>
                      <a:pPr algn="l">
                        <a:lnSpc>
                          <a:spcPts val="1029"/>
                        </a:lnSpc>
                      </a:pPr>
                      <a:r>
                        <a:rPr lang="en-US" sz="999">
                          <a:solidFill>
                            <a:srgbClr val="0C0C0C"/>
                          </a:solidFill>
                          <a:latin typeface="Georgia Pro"/>
                          <a:ea typeface="Georgia Pro"/>
                          <a:cs typeface="Georgia Pro"/>
                          <a:sym typeface="Georgia Pro"/>
                        </a:rPr>
                        <a:t>Accountant</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waddell@marshall.edu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304-696-6532</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562982">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Financial/Grant Accounting Office</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Bradley Smith,</a:t>
                      </a:r>
                      <a:r>
                        <a:rPr lang="en-US" sz="999" b="true">
                          <a:solidFill>
                            <a:srgbClr val="0C0C0C"/>
                          </a:solidFill>
                          <a:latin typeface="Georgia Pro Bold"/>
                          <a:ea typeface="Georgia Pro Bold"/>
                          <a:cs typeface="Georgia Pro Bold"/>
                          <a:sym typeface="Georgia Pro Bold"/>
                        </a:rPr>
                        <a:t> </a:t>
                      </a:r>
                      <a:endParaRPr lang="en-US" sz="1100"/>
                    </a:p>
                    <a:p>
                      <a:pPr algn="l">
                        <a:lnSpc>
                          <a:spcPts val="1029"/>
                        </a:lnSpc>
                      </a:pPr>
                      <a:r>
                        <a:rPr lang="en-US" sz="999">
                          <a:solidFill>
                            <a:srgbClr val="0C0C0C"/>
                          </a:solidFill>
                          <a:latin typeface="Georgia Pro"/>
                          <a:ea typeface="Georgia Pro"/>
                          <a:cs typeface="Georgia Pro"/>
                          <a:sym typeface="Georgia Pro"/>
                        </a:rPr>
                        <a:t>Senior Financial Analyst</a:t>
                      </a:r>
                    </a:p>
                    <a:p>
                      <a:pPr algn="l">
                        <a:lnSpc>
                          <a:spcPts val="1029"/>
                        </a:lnSpc>
                      </a:pPr>
                      <a:r>
                        <a:rPr lang="en-US" sz="999">
                          <a:solidFill>
                            <a:srgbClr val="0C0C0C"/>
                          </a:solidFill>
                          <a:latin typeface="Georgia Pro"/>
                          <a:ea typeface="Georgia Pro"/>
                          <a:cs typeface="Georgia Pro"/>
                          <a:sym typeface="Georgia Pro"/>
                        </a:rPr>
                        <a:t>Travel &amp; Payable Accountant </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smithbra@marshall.edu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304-696-6203</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bl>
          </a:graphicData>
        </a:graphic>
      </p:graphicFrame>
      <p:graphicFrame>
        <p:nvGraphicFramePr>
          <p:cNvPr name="Table 8" id="8"/>
          <p:cNvGraphicFramePr>
            <a:graphicFrameLocks noGrp="true"/>
          </p:cNvGraphicFramePr>
          <p:nvPr/>
        </p:nvGraphicFramePr>
        <p:xfrm>
          <a:off x="340575" y="8005801"/>
          <a:ext cx="6870624" cy="1321399"/>
        </p:xfrm>
        <a:graphic>
          <a:graphicData uri="http://schemas.openxmlformats.org/drawingml/2006/table">
            <a:tbl>
              <a:tblPr/>
              <a:tblGrid>
                <a:gridCol w="1618748"/>
                <a:gridCol w="2243837"/>
                <a:gridCol w="1856609"/>
                <a:gridCol w="1151430"/>
              </a:tblGrid>
              <a:tr h="440466">
                <a:tc rowSpan="3">
                  <a:txBody>
                    <a:bodyPr anchor="t" rtlCol="false"/>
                    <a:lstStyle/>
                    <a:p>
                      <a:pPr algn="ctr">
                        <a:lnSpc>
                          <a:spcPts val="999"/>
                        </a:lnSpc>
                        <a:defRPr/>
                      </a:pPr>
                      <a:r>
                        <a:rPr lang="en-US" sz="999" b="true">
                          <a:solidFill>
                            <a:srgbClr val="FFFFFF"/>
                          </a:solidFill>
                          <a:latin typeface="Georgia Pro Bold"/>
                          <a:ea typeface="Georgia Pro Bold"/>
                          <a:cs typeface="Georgia Pro Bold"/>
                          <a:sym typeface="Georgia Pro Bold"/>
                        </a:rPr>
                        <a:t>Office of Research Integrity </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999"/>
                        </a:lnSpc>
                        <a:defRPr/>
                      </a:pPr>
                      <a:r>
                        <a:rPr lang="en-US" sz="999" b="true">
                          <a:solidFill>
                            <a:srgbClr val="0C0C0C"/>
                          </a:solidFill>
                          <a:latin typeface="Georgia Pro Bold"/>
                          <a:ea typeface="Georgia Pro Bold"/>
                          <a:cs typeface="Georgia Pro Bold"/>
                          <a:sym typeface="Georgia Pro Bold"/>
                        </a:rPr>
                        <a:t>Bruce Day, Th.D., CIP,                   </a:t>
                      </a:r>
                      <a:r>
                        <a:rPr lang="en-US" sz="999">
                          <a:solidFill>
                            <a:srgbClr val="0C0C0C"/>
                          </a:solidFill>
                          <a:latin typeface="Georgia Pro"/>
                          <a:ea typeface="Georgia Pro"/>
                          <a:cs typeface="Georgia Pro"/>
                          <a:sym typeface="Georgia Pro"/>
                        </a:rPr>
                        <a:t>Director, ORI</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999"/>
                        </a:lnSpc>
                        <a:defRPr/>
                      </a:pPr>
                      <a:r>
                        <a:rPr lang="en-US" sz="999">
                          <a:solidFill>
                            <a:srgbClr val="0C0C0C"/>
                          </a:solidFill>
                          <a:latin typeface="Georgia Pro Light"/>
                          <a:ea typeface="Georgia Pro Light"/>
                          <a:cs typeface="Georgia Pro Light"/>
                          <a:sym typeface="Georgia Pro Light"/>
                        </a:rPr>
                        <a:t>day50@marshall.edu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999"/>
                        </a:lnSpc>
                        <a:defRPr/>
                      </a:pPr>
                      <a:r>
                        <a:rPr lang="en-US" sz="999">
                          <a:solidFill>
                            <a:srgbClr val="0C0C0C"/>
                          </a:solidFill>
                          <a:latin typeface="Georgia Pro Light"/>
                          <a:ea typeface="Georgia Pro Light"/>
                          <a:cs typeface="Georgia Pro Light"/>
                          <a:sym typeface="Georgia Pro Light"/>
                        </a:rPr>
                        <a:t>304-696-4303</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40466">
                <a:tc vMerge="true">
                  <a:txBody>
                    <a:bodyPr anchor="t" rtlCol="false"/>
                    <a:lstStyle/>
                    <a:p>
                      <a:pPr algn="ctr">
                        <a:lnSpc>
                          <a:spcPts val="999"/>
                        </a:lnSpc>
                        <a:defRPr/>
                      </a:pPr>
                      <a:r>
                        <a:rPr lang="en-US" sz="999" b="true">
                          <a:solidFill>
                            <a:srgbClr val="FFFFFF"/>
                          </a:solidFill>
                          <a:latin typeface="Georgia Pro Bold"/>
                          <a:ea typeface="Georgia Pro Bold"/>
                          <a:cs typeface="Georgia Pro Bold"/>
                          <a:sym typeface="Georgia Pro Bold"/>
                        </a:rPr>
                        <a:t>Office of Research Integrity </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999"/>
                        </a:lnSpc>
                        <a:defRPr/>
                      </a:pPr>
                      <a:r>
                        <a:rPr lang="en-US" sz="999" b="true">
                          <a:solidFill>
                            <a:srgbClr val="0C0C0C"/>
                          </a:solidFill>
                          <a:latin typeface="Georgia Pro Bold"/>
                          <a:ea typeface="Georgia Pro Bold"/>
                          <a:cs typeface="Georgia Pro Bold"/>
                          <a:sym typeface="Georgia Pro Bold"/>
                        </a:rPr>
                        <a:t>Lindsey Taylor,                               </a:t>
                      </a:r>
                      <a:r>
                        <a:rPr lang="en-US" sz="999">
                          <a:solidFill>
                            <a:srgbClr val="0C0C0C"/>
                          </a:solidFill>
                          <a:latin typeface="Georgia Pro"/>
                          <a:ea typeface="Georgia Pro"/>
                          <a:cs typeface="Georgia Pro"/>
                          <a:sym typeface="Georgia Pro"/>
                        </a:rPr>
                        <a:t>IRB Coordinator</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999"/>
                        </a:lnSpc>
                        <a:defRPr/>
                      </a:pPr>
                      <a:r>
                        <a:rPr lang="en-US" sz="999">
                          <a:solidFill>
                            <a:srgbClr val="0C0C0C"/>
                          </a:solidFill>
                          <a:latin typeface="Georgia Pro Light"/>
                          <a:ea typeface="Georgia Pro Light"/>
                          <a:cs typeface="Georgia Pro Light"/>
                          <a:sym typeface="Georgia Pro Light"/>
                        </a:rPr>
                        <a:t>price100@marshall.edu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999"/>
                        </a:lnSpc>
                        <a:defRPr/>
                      </a:pPr>
                      <a:r>
                        <a:rPr lang="en-US" sz="999">
                          <a:solidFill>
                            <a:srgbClr val="0C0C0C"/>
                          </a:solidFill>
                          <a:latin typeface="Georgia Pro Light"/>
                          <a:ea typeface="Georgia Pro Light"/>
                          <a:cs typeface="Georgia Pro Light"/>
                          <a:sym typeface="Georgia Pro Light"/>
                        </a:rPr>
                        <a:t>304-696-6598 </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40466">
                <a:tc vMerge="true">
                  <a:txBody>
                    <a:bodyPr anchor="t" rtlCol="false"/>
                    <a:lstStyle/>
                    <a:p>
                      <a:pPr algn="ctr">
                        <a:lnSpc>
                          <a:spcPts val="999"/>
                        </a:lnSpc>
                        <a:defRPr/>
                      </a:pPr>
                      <a:r>
                        <a:rPr lang="en-US" sz="999" b="true">
                          <a:solidFill>
                            <a:srgbClr val="FFFFFF"/>
                          </a:solidFill>
                          <a:latin typeface="Georgia Pro Bold"/>
                          <a:ea typeface="Georgia Pro Bold"/>
                          <a:cs typeface="Georgia Pro Bold"/>
                          <a:sym typeface="Georgia Pro Bold"/>
                        </a:rPr>
                        <a:t>Office of Research Integrity </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999"/>
                        </a:lnSpc>
                        <a:defRPr/>
                      </a:pPr>
                      <a:r>
                        <a:rPr lang="en-US" sz="999" b="true">
                          <a:solidFill>
                            <a:srgbClr val="0C0C0C"/>
                          </a:solidFill>
                          <a:latin typeface="Georgia Pro Bold"/>
                          <a:ea typeface="Georgia Pro Bold"/>
                          <a:cs typeface="Georgia Pro Bold"/>
                          <a:sym typeface="Georgia Pro Bold"/>
                        </a:rPr>
                        <a:t>Brett Williams, </a:t>
                      </a:r>
                      <a:endParaRPr lang="en-US" sz="1100"/>
                    </a:p>
                    <a:p>
                      <a:pPr algn="l">
                        <a:lnSpc>
                          <a:spcPts val="999"/>
                        </a:lnSpc>
                      </a:pPr>
                      <a:r>
                        <a:rPr lang="en-US" sz="999">
                          <a:solidFill>
                            <a:srgbClr val="0C0C0C"/>
                          </a:solidFill>
                          <a:latin typeface="Georgia Pro"/>
                          <a:ea typeface="Georgia Pro"/>
                          <a:cs typeface="Georgia Pro"/>
                          <a:sym typeface="Georgia Pro"/>
                        </a:rPr>
                        <a:t>IRB Coordinator</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999"/>
                        </a:lnSpc>
                        <a:defRPr/>
                      </a:pPr>
                      <a:r>
                        <a:rPr lang="en-US" sz="999">
                          <a:solidFill>
                            <a:srgbClr val="0C0C0C"/>
                          </a:solidFill>
                          <a:latin typeface="Georgia Pro Light"/>
                          <a:ea typeface="Georgia Pro Light"/>
                          <a:cs typeface="Georgia Pro Light"/>
                          <a:sym typeface="Georgia Pro Light"/>
                        </a:rPr>
                        <a:t>brett.williams@marshall.edu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999"/>
                        </a:lnSpc>
                        <a:defRPr/>
                      </a:pP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bl>
          </a:graphicData>
        </a:graphic>
      </p:graphicFrame>
      <p:graphicFrame>
        <p:nvGraphicFramePr>
          <p:cNvPr name="Table 9" id="9"/>
          <p:cNvGraphicFramePr>
            <a:graphicFrameLocks noGrp="true"/>
          </p:cNvGraphicFramePr>
          <p:nvPr/>
        </p:nvGraphicFramePr>
        <p:xfrm>
          <a:off x="340575" y="7359182"/>
          <a:ext cx="6870624" cy="445099"/>
        </p:xfrm>
        <a:graphic>
          <a:graphicData uri="http://schemas.openxmlformats.org/drawingml/2006/table">
            <a:tbl>
              <a:tblPr/>
              <a:tblGrid>
                <a:gridCol w="1618748"/>
                <a:gridCol w="2243837"/>
                <a:gridCol w="1856609"/>
                <a:gridCol w="1151430"/>
              </a:tblGrid>
              <a:tr h="445099">
                <a:tc>
                  <a:txBody>
                    <a:bodyPr anchor="t" rtlCol="false"/>
                    <a:lstStyle/>
                    <a:p>
                      <a:pPr algn="ctr">
                        <a:lnSpc>
                          <a:spcPts val="999"/>
                        </a:lnSpc>
                        <a:defRPr/>
                      </a:pPr>
                      <a:r>
                        <a:rPr lang="en-US" sz="999" b="true">
                          <a:solidFill>
                            <a:srgbClr val="FFFFFF"/>
                          </a:solidFill>
                          <a:latin typeface="Georgia Pro Bold"/>
                          <a:ea typeface="Georgia Pro Bold"/>
                          <a:cs typeface="Georgia Pro Bold"/>
                          <a:sym typeface="Georgia Pro Bold"/>
                        </a:rPr>
                        <a:t>Technology Transfer Office</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999"/>
                        </a:lnSpc>
                        <a:defRPr/>
                      </a:pPr>
                      <a:r>
                        <a:rPr lang="en-US" sz="999" b="true">
                          <a:solidFill>
                            <a:srgbClr val="0C0C0C"/>
                          </a:solidFill>
                          <a:latin typeface="Georgia Pro Bold"/>
                          <a:ea typeface="Georgia Pro Bold"/>
                          <a:cs typeface="Georgia Pro Bold"/>
                          <a:sym typeface="Georgia Pro Bold"/>
                        </a:rPr>
                        <a:t>Amy Melton,</a:t>
                      </a:r>
                      <a:endParaRPr lang="en-US" sz="1100"/>
                    </a:p>
                    <a:p>
                      <a:pPr algn="l">
                        <a:lnSpc>
                          <a:spcPts val="999"/>
                        </a:lnSpc>
                      </a:pPr>
                      <a:r>
                        <a:rPr lang="en-US" sz="999">
                          <a:solidFill>
                            <a:srgbClr val="0C0C0C"/>
                          </a:solidFill>
                          <a:latin typeface="Georgia Pro"/>
                          <a:ea typeface="Georgia Pro"/>
                          <a:cs typeface="Georgia Pro"/>
                          <a:sym typeface="Georgia Pro"/>
                        </a:rPr>
                        <a:t>Director, TTO</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999"/>
                        </a:lnSpc>
                        <a:defRPr/>
                      </a:pPr>
                      <a:r>
                        <a:rPr lang="en-US" sz="999">
                          <a:solidFill>
                            <a:srgbClr val="0C0C0C"/>
                          </a:solidFill>
                          <a:latin typeface="Georgia Pro Light"/>
                          <a:ea typeface="Georgia Pro Light"/>
                          <a:cs typeface="Georgia Pro Light"/>
                          <a:sym typeface="Georgia Pro Light"/>
                        </a:rPr>
                        <a:t>amy.melton@marshall.edu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999"/>
                        </a:lnSpc>
                        <a:defRPr/>
                      </a:pPr>
                      <a:r>
                        <a:rPr lang="en-US" sz="999">
                          <a:solidFill>
                            <a:srgbClr val="0C0C0C"/>
                          </a:solidFill>
                          <a:latin typeface="Georgia Pro Light"/>
                          <a:ea typeface="Georgia Pro Light"/>
                          <a:cs typeface="Georgia Pro Light"/>
                          <a:sym typeface="Georgia Pro Light"/>
                        </a:rPr>
                        <a:t>304-696-4365</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bl>
          </a:graphicData>
        </a:graphic>
      </p:graphicFrame>
      <p:grpSp>
        <p:nvGrpSpPr>
          <p:cNvPr name="Group 10" id="10"/>
          <p:cNvGrpSpPr/>
          <p:nvPr/>
        </p:nvGrpSpPr>
        <p:grpSpPr>
          <a:xfrm rot="0">
            <a:off x="7243677" y="9498728"/>
            <a:ext cx="311008" cy="311008"/>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2" id="12"/>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3" id="13"/>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32</a:t>
            </a:r>
          </a:p>
        </p:txBody>
      </p:sp>
      <p:graphicFrame>
        <p:nvGraphicFramePr>
          <p:cNvPr name="Table 14" id="14"/>
          <p:cNvGraphicFramePr>
            <a:graphicFrameLocks noGrp="true"/>
          </p:cNvGraphicFramePr>
          <p:nvPr/>
        </p:nvGraphicFramePr>
        <p:xfrm>
          <a:off x="340575" y="1182651"/>
          <a:ext cx="6870624" cy="2007199"/>
        </p:xfrm>
        <a:graphic>
          <a:graphicData uri="http://schemas.openxmlformats.org/drawingml/2006/table">
            <a:tbl>
              <a:tblPr/>
              <a:tblGrid>
                <a:gridCol w="1621967"/>
                <a:gridCol w="2213854"/>
                <a:gridCol w="1846811"/>
                <a:gridCol w="1187992"/>
              </a:tblGrid>
              <a:tr h="563927">
                <a:tc rowSpan="4">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Post-Award</a:t>
                      </a:r>
                      <a:endParaRPr lang="en-US" sz="1100"/>
                    </a:p>
                    <a:p>
                      <a:pPr algn="ctr">
                        <a:lnSpc>
                          <a:spcPts val="1029"/>
                        </a:lnSpc>
                      </a:pPr>
                      <a:r>
                        <a:rPr lang="en-US" sz="999" b="true">
                          <a:solidFill>
                            <a:srgbClr val="FFFFFF"/>
                          </a:solidFill>
                          <a:latin typeface="Georgia Pro Bold"/>
                          <a:ea typeface="Georgia Pro Bold"/>
                          <a:cs typeface="Georgia Pro Bold"/>
                          <a:sym typeface="Georgia Pro Bold"/>
                        </a:rPr>
                        <a:t>(Compliance)</a:t>
                      </a:r>
                    </a:p>
                    <a:p>
                      <a:pPr algn="ctr">
                        <a:lnSpc>
                          <a:spcPts val="1029"/>
                        </a:lnSpc>
                      </a:pP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Rebecca Hill,</a:t>
                      </a:r>
                      <a:r>
                        <a:rPr lang="en-US" sz="999" b="true">
                          <a:solidFill>
                            <a:srgbClr val="0C0C0C"/>
                          </a:solidFill>
                          <a:latin typeface="Georgia Pro Bold"/>
                          <a:ea typeface="Georgia Pro Bold"/>
                          <a:cs typeface="Georgia Pro Bold"/>
                          <a:sym typeface="Georgia Pro Bold"/>
                        </a:rPr>
                        <a:t> </a:t>
                      </a:r>
                      <a:endParaRPr lang="en-US" sz="1100"/>
                    </a:p>
                    <a:p>
                      <a:pPr algn="l">
                        <a:lnSpc>
                          <a:spcPts val="1029"/>
                        </a:lnSpc>
                      </a:pPr>
                      <a:r>
                        <a:rPr lang="en-US" sz="999">
                          <a:solidFill>
                            <a:srgbClr val="0C0C0C"/>
                          </a:solidFill>
                          <a:latin typeface="Georgia Pro"/>
                          <a:ea typeface="Georgia Pro"/>
                          <a:cs typeface="Georgia Pro"/>
                          <a:sym typeface="Georgia Pro"/>
                        </a:rPr>
                        <a:t>Grants Compliance Administrator</a:t>
                      </a:r>
                    </a:p>
                    <a:p>
                      <a:pPr algn="l">
                        <a:lnSpc>
                          <a:spcPts val="1029"/>
                        </a:lnSpc>
                      </a:pPr>
                      <a:r>
                        <a:rPr lang="en-US" sz="999">
                          <a:solidFill>
                            <a:srgbClr val="0C0C0C"/>
                          </a:solidFill>
                          <a:latin typeface="Georgia Pro"/>
                          <a:ea typeface="Georgia Pro"/>
                          <a:cs typeface="Georgia Pro"/>
                          <a:sym typeface="Georgia Pro"/>
                        </a:rPr>
                        <a:t>Purchasing Card Coordinator</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hill286@marshall.edu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304-696-3792</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39672">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Post-Award</a:t>
                      </a:r>
                      <a:endParaRPr lang="en-US" sz="1100"/>
                    </a:p>
                    <a:p>
                      <a:pPr algn="ctr">
                        <a:lnSpc>
                          <a:spcPts val="1029"/>
                        </a:lnSpc>
                      </a:pPr>
                      <a:r>
                        <a:rPr lang="en-US" sz="999" b="true">
                          <a:solidFill>
                            <a:srgbClr val="FFFFFF"/>
                          </a:solidFill>
                          <a:latin typeface="Georgia Pro Bold"/>
                          <a:ea typeface="Georgia Pro Bold"/>
                          <a:cs typeface="Georgia Pro Bold"/>
                          <a:sym typeface="Georgia Pro Bold"/>
                        </a:rPr>
                        <a:t>(Compliance)</a:t>
                      </a:r>
                    </a:p>
                    <a:p>
                      <a:pPr algn="ctr">
                        <a:lnSpc>
                          <a:spcPts val="1029"/>
                        </a:lnSpc>
                      </a:pP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Kayla Perry</a:t>
                      </a:r>
                      <a:r>
                        <a:rPr lang="en-US" sz="999">
                          <a:solidFill>
                            <a:srgbClr val="0C0C0C"/>
                          </a:solidFill>
                          <a:latin typeface="Georgia Pro Light"/>
                          <a:ea typeface="Georgia Pro Light"/>
                          <a:cs typeface="Georgia Pro Light"/>
                          <a:sym typeface="Georgia Pro Light"/>
                        </a:rPr>
                        <a:t>, </a:t>
                      </a:r>
                      <a:endParaRPr lang="en-US" sz="1100"/>
                    </a:p>
                    <a:p>
                      <a:pPr algn="l">
                        <a:lnSpc>
                          <a:spcPts val="1029"/>
                        </a:lnSpc>
                      </a:pPr>
                      <a:r>
                        <a:rPr lang="en-US" sz="999">
                          <a:solidFill>
                            <a:srgbClr val="0C0C0C"/>
                          </a:solidFill>
                          <a:latin typeface="Georgia Pro Light"/>
                          <a:ea typeface="Georgia Pro Light"/>
                          <a:cs typeface="Georgia Pro Light"/>
                          <a:sym typeface="Georgia Pro Light"/>
                        </a:rPr>
                        <a:t>Grants Compliance Administrator</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hlinkClick r:id="rId5" tooltip="mailto:starcher41@marshall.edu"/>
                        </a:rPr>
                        <a:t>starcher41@marshall.edu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304-696-4838</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439672">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Post-Award</a:t>
                      </a:r>
                      <a:endParaRPr lang="en-US" sz="1100"/>
                    </a:p>
                    <a:p>
                      <a:pPr algn="ctr">
                        <a:lnSpc>
                          <a:spcPts val="1029"/>
                        </a:lnSpc>
                      </a:pPr>
                      <a:r>
                        <a:rPr lang="en-US" sz="999" b="true">
                          <a:solidFill>
                            <a:srgbClr val="FFFFFF"/>
                          </a:solidFill>
                          <a:latin typeface="Georgia Pro Bold"/>
                          <a:ea typeface="Georgia Pro Bold"/>
                          <a:cs typeface="Georgia Pro Bold"/>
                          <a:sym typeface="Georgia Pro Bold"/>
                        </a:rPr>
                        <a:t>(Compliance)</a:t>
                      </a:r>
                    </a:p>
                    <a:p>
                      <a:pPr algn="ctr">
                        <a:lnSpc>
                          <a:spcPts val="1029"/>
                        </a:lnSpc>
                      </a:pP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Sydney Hunter</a:t>
                      </a:r>
                      <a:r>
                        <a:rPr lang="en-US" sz="999">
                          <a:solidFill>
                            <a:srgbClr val="0C0C0C"/>
                          </a:solidFill>
                          <a:latin typeface="Georgia Pro Light"/>
                          <a:ea typeface="Georgia Pro Light"/>
                          <a:cs typeface="Georgia Pro Light"/>
                          <a:sym typeface="Georgia Pro Light"/>
                        </a:rPr>
                        <a:t>, </a:t>
                      </a:r>
                      <a:endParaRPr lang="en-US" sz="1100"/>
                    </a:p>
                    <a:p>
                      <a:pPr algn="l">
                        <a:lnSpc>
                          <a:spcPts val="1029"/>
                        </a:lnSpc>
                      </a:pPr>
                      <a:r>
                        <a:rPr lang="en-US" sz="999">
                          <a:solidFill>
                            <a:srgbClr val="0C0C0C"/>
                          </a:solidFill>
                          <a:latin typeface="Georgia Pro Light"/>
                          <a:ea typeface="Georgia Pro Light"/>
                          <a:cs typeface="Georgia Pro Light"/>
                          <a:sym typeface="Georgia Pro Light"/>
                        </a:rPr>
                        <a:t>Grants Compliance Administrator</a:t>
                      </a: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hlinkClick r:id="rId6" tooltip="mailto:hunter161@marshall.edu"/>
                        </a:rPr>
                        <a:t>hunter161@marshall.edu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304-696-6275</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r h="563927">
                <a:tc vMerge="true">
                  <a:txBody>
                    <a:bodyPr anchor="t" rtlCol="false"/>
                    <a:lstStyle/>
                    <a:p>
                      <a:pPr algn="ctr">
                        <a:lnSpc>
                          <a:spcPts val="1029"/>
                        </a:lnSpc>
                        <a:defRPr/>
                      </a:pPr>
                      <a:r>
                        <a:rPr lang="en-US" sz="999" b="true">
                          <a:solidFill>
                            <a:srgbClr val="FFFFFF"/>
                          </a:solidFill>
                          <a:latin typeface="Georgia Pro Bold"/>
                          <a:ea typeface="Georgia Pro Bold"/>
                          <a:cs typeface="Georgia Pro Bold"/>
                          <a:sym typeface="Georgia Pro Bold"/>
                        </a:rPr>
                        <a:t>Post-Award</a:t>
                      </a:r>
                      <a:endParaRPr lang="en-US" sz="1100"/>
                    </a:p>
                    <a:p>
                      <a:pPr algn="ctr">
                        <a:lnSpc>
                          <a:spcPts val="1029"/>
                        </a:lnSpc>
                      </a:pPr>
                      <a:r>
                        <a:rPr lang="en-US" sz="999" b="true">
                          <a:solidFill>
                            <a:srgbClr val="FFFFFF"/>
                          </a:solidFill>
                          <a:latin typeface="Georgia Pro Bold"/>
                          <a:ea typeface="Georgia Pro Bold"/>
                          <a:cs typeface="Georgia Pro Bold"/>
                          <a:sym typeface="Georgia Pro Bold"/>
                        </a:rPr>
                        <a:t>(Compliance)</a:t>
                      </a:r>
                    </a:p>
                    <a:p>
                      <a:pPr algn="ctr">
                        <a:lnSpc>
                          <a:spcPts val="1029"/>
                        </a:lnSpc>
                      </a:pP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00A950"/>
                    </a:solidFill>
                  </a:tcPr>
                </a:tc>
                <a:tc>
                  <a:txBody>
                    <a:bodyPr anchor="t" rtlCol="false"/>
                    <a:lstStyle/>
                    <a:p>
                      <a:pPr algn="l">
                        <a:lnSpc>
                          <a:spcPts val="1029"/>
                        </a:lnSpc>
                        <a:defRPr/>
                      </a:pPr>
                      <a:r>
                        <a:rPr lang="en-US" sz="999" b="true">
                          <a:solidFill>
                            <a:srgbClr val="0C0C0C"/>
                          </a:solidFill>
                          <a:latin typeface="Georgia Pro Bold"/>
                          <a:ea typeface="Georgia Pro Bold"/>
                          <a:cs typeface="Georgia Pro Bold"/>
                          <a:sym typeface="Georgia Pro Bold"/>
                        </a:rPr>
                        <a:t>Mary Glenn Rice, </a:t>
                      </a:r>
                      <a:endParaRPr lang="en-US" sz="1100"/>
                    </a:p>
                    <a:p>
                      <a:pPr algn="l">
                        <a:lnSpc>
                          <a:spcPts val="1029"/>
                        </a:lnSpc>
                      </a:pPr>
                      <a:r>
                        <a:rPr lang="en-US" sz="999">
                          <a:solidFill>
                            <a:srgbClr val="0C0C0C"/>
                          </a:solidFill>
                          <a:latin typeface="Georgia Pro"/>
                          <a:ea typeface="Georgia Pro"/>
                          <a:cs typeface="Georgia Pro"/>
                          <a:sym typeface="Georgia Pro"/>
                        </a:rPr>
                        <a:t>Grants Compliance Administrator</a:t>
                      </a:r>
                    </a:p>
                    <a:p>
                      <a:pPr algn="l">
                        <a:lnSpc>
                          <a:spcPts val="1029"/>
                        </a:lnSpc>
                      </a:pPr>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r>
                        <a:rPr lang="en-US" sz="999">
                          <a:solidFill>
                            <a:srgbClr val="0C0C0C"/>
                          </a:solidFill>
                          <a:latin typeface="Georgia Pro Light"/>
                          <a:ea typeface="Georgia Pro Light"/>
                          <a:cs typeface="Georgia Pro Light"/>
                          <a:sym typeface="Georgia Pro Light"/>
                        </a:rPr>
                        <a:t>rice139@marshall.edu</a:t>
                      </a: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c>
                  <a:txBody>
                    <a:bodyPr anchor="t" rtlCol="false"/>
                    <a:lstStyle/>
                    <a:p>
                      <a:pPr algn="r">
                        <a:lnSpc>
                          <a:spcPts val="1029"/>
                        </a:lnSpc>
                        <a:defRPr/>
                      </a:pPr>
                      <a:endParaRPr lang="en-US" sz="1100"/>
                    </a:p>
                  </a:txBody>
                  <a:tcPr marL="64853" marR="64853" marT="64853" marB="64853" anchor="ctr">
                    <a:lnL cmpd="sng" algn="ctr" cap="flat" w="6949">
                      <a:solidFill>
                        <a:srgbClr val="30312F"/>
                      </a:solidFill>
                      <a:prstDash val="solid"/>
                      <a:round/>
                      <a:headEnd type="none" w="med" len="med"/>
                      <a:tailEnd type="none" w="med" len="med"/>
                    </a:lnL>
                    <a:lnR cmpd="sng" algn="ctr" cap="flat" w="6949">
                      <a:solidFill>
                        <a:srgbClr val="30312F"/>
                      </a:solidFill>
                      <a:prstDash val="solid"/>
                      <a:round/>
                      <a:headEnd type="none" w="med" len="med"/>
                      <a:tailEnd type="none" w="med" len="med"/>
                    </a:lnR>
                    <a:lnT cmpd="sng" algn="ctr" cap="flat" w="6949">
                      <a:solidFill>
                        <a:srgbClr val="30312F"/>
                      </a:solidFill>
                      <a:prstDash val="solid"/>
                      <a:round/>
                      <a:headEnd type="none" w="med" len="med"/>
                      <a:tailEnd type="none" w="med" len="med"/>
                    </a:lnT>
                    <a:lnB cmpd="sng" algn="ctr" cap="flat" w="6949">
                      <a:solidFill>
                        <a:srgbClr val="30312F"/>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21805" y="1302272"/>
            <a:ext cx="6983822" cy="7307024"/>
          </a:xfrm>
          <a:prstGeom prst="rect">
            <a:avLst/>
          </a:prstGeom>
        </p:spPr>
        <p:txBody>
          <a:bodyPr anchor="t" rtlCol="false" tIns="0" lIns="0" bIns="0" rIns="0">
            <a:spAutoFit/>
          </a:bodyPr>
          <a:lstStyle/>
          <a:p>
            <a:pPr algn="l">
              <a:lnSpc>
                <a:spcPts val="1264"/>
              </a:lnSpc>
            </a:pPr>
            <a:r>
              <a:rPr lang="en-US" sz="1062" b="true">
                <a:solidFill>
                  <a:srgbClr val="00A950"/>
                </a:solidFill>
                <a:latin typeface="Open Sans Bold"/>
                <a:ea typeface="Open Sans Bold"/>
                <a:cs typeface="Open Sans Bold"/>
                <a:sym typeface="Open Sans Bold"/>
              </a:rPr>
              <a:t>Identify Opportunity:</a:t>
            </a:r>
            <a:r>
              <a:rPr lang="en-US" sz="1062" b="true">
                <a:solidFill>
                  <a:srgbClr val="191919"/>
                </a:solidFill>
                <a:latin typeface="Open Sans Bold"/>
                <a:ea typeface="Open Sans Bold"/>
                <a:cs typeface="Open Sans Bold"/>
                <a:sym typeface="Open Sans Bold"/>
              </a:rPr>
              <a:t> </a:t>
            </a:r>
            <a:r>
              <a:rPr lang="en-US" sz="1062">
                <a:solidFill>
                  <a:srgbClr val="191919"/>
                </a:solidFill>
                <a:latin typeface="Open Sans"/>
                <a:ea typeface="Open Sans"/>
                <a:cs typeface="Open Sans"/>
                <a:sym typeface="Open Sans"/>
              </a:rPr>
              <a:t>The first step is to identify a funding opportunity or solicitation that aligns with the research project's goals and objectives. MURC provides a list of recommended search engines </a:t>
            </a:r>
            <a:r>
              <a:rPr lang="en-US" sz="1062" u="sng">
                <a:solidFill>
                  <a:srgbClr val="191919"/>
                </a:solidFill>
                <a:latin typeface="Open Sans"/>
                <a:ea typeface="Open Sans"/>
                <a:cs typeface="Open Sans"/>
                <a:sym typeface="Open Sans"/>
                <a:hlinkClick r:id="rId2" tooltip="https://www.marshall.edu/murc/find-funding/"/>
              </a:rPr>
              <a:t>here.</a:t>
            </a:r>
            <a:r>
              <a:rPr lang="en-US" sz="1062">
                <a:solidFill>
                  <a:srgbClr val="191919"/>
                </a:solidFill>
                <a:latin typeface="Open Sans"/>
                <a:ea typeface="Open Sans"/>
                <a:cs typeface="Open Sans"/>
                <a:sym typeface="Open Sans"/>
              </a:rPr>
              <a:t>  Researchers at Marshall University, you have access to the </a:t>
            </a:r>
            <a:r>
              <a:rPr lang="en-US" sz="1062" u="sng">
                <a:solidFill>
                  <a:srgbClr val="191919"/>
                </a:solidFill>
                <a:latin typeface="Open Sans"/>
                <a:ea typeface="Open Sans"/>
                <a:cs typeface="Open Sans"/>
                <a:sym typeface="Open Sans"/>
                <a:hlinkClick r:id="rId3" tooltip="https://www.grantforward.com/support/"/>
              </a:rPr>
              <a:t>GrantForward</a:t>
            </a:r>
            <a:r>
              <a:rPr lang="en-US" sz="1062">
                <a:solidFill>
                  <a:srgbClr val="191919"/>
                </a:solidFill>
                <a:latin typeface="Open Sans"/>
                <a:ea typeface="Open Sans"/>
                <a:cs typeface="Open Sans"/>
                <a:sym typeface="Open Sans"/>
              </a:rPr>
              <a:t> database, which allows PIs to search for funding opportunities from government sources, private foundations, and corporations. PIs are also able to showcase their research and receive grant recommendations.  For additional assistance locating an opportunity, contact </a:t>
            </a:r>
            <a:r>
              <a:rPr lang="en-US" sz="1062" u="sng">
                <a:solidFill>
                  <a:srgbClr val="191919"/>
                </a:solidFill>
                <a:latin typeface="Open Sans"/>
                <a:ea typeface="Open Sans"/>
                <a:cs typeface="Open Sans"/>
                <a:sym typeface="Open Sans"/>
                <a:hlinkClick r:id="rId4" tooltip="https://www.marshall.edu/murc/niki-rowe-fortner/"/>
              </a:rPr>
              <a:t>Niki Rowe-Fortner</a:t>
            </a:r>
            <a:r>
              <a:rPr lang="en-US" sz="1062">
                <a:solidFill>
                  <a:srgbClr val="191919"/>
                </a:solidFill>
                <a:latin typeface="Open Sans"/>
                <a:ea typeface="Open Sans"/>
                <a:cs typeface="Open Sans"/>
                <a:sym typeface="Open Sans"/>
              </a:rPr>
              <a:t> with our Grant Development Office. </a:t>
            </a:r>
          </a:p>
          <a:p>
            <a:pPr algn="l">
              <a:lnSpc>
                <a:spcPts val="1264"/>
              </a:lnSpc>
            </a:pPr>
          </a:p>
          <a:p>
            <a:pPr algn="l">
              <a:lnSpc>
                <a:spcPts val="1264"/>
              </a:lnSpc>
            </a:pPr>
            <a:r>
              <a:rPr lang="en-US" sz="1062" b="true">
                <a:solidFill>
                  <a:srgbClr val="00A950"/>
                </a:solidFill>
                <a:latin typeface="Open Sans Bold"/>
                <a:ea typeface="Open Sans Bold"/>
                <a:cs typeface="Open Sans Bold"/>
                <a:sym typeface="Open Sans Bold"/>
              </a:rPr>
              <a:t>Review Opportunity with Assigned Pre-Award Grants Officer:</a:t>
            </a:r>
            <a:r>
              <a:rPr lang="en-US" sz="1062">
                <a:solidFill>
                  <a:srgbClr val="191919"/>
                </a:solidFill>
                <a:latin typeface="Open Sans"/>
                <a:ea typeface="Open Sans"/>
                <a:cs typeface="Open Sans"/>
                <a:sym typeface="Open Sans"/>
              </a:rPr>
              <a:t> Before proceeding further, contact the Pre-Award Grants Officer for your department who will provide guidance on eligibility criteria, proposal requirements, and other important details specific to the funding opportunity. This consultation helps ensure that the proposal meets all the necessary institutional and sponsor requirements. If you do not know your assigned Pre-Award Grants Officer, </a:t>
            </a:r>
            <a:r>
              <a:rPr lang="en-US" sz="1062" u="sng">
                <a:solidFill>
                  <a:srgbClr val="191919"/>
                </a:solidFill>
                <a:latin typeface="Open Sans"/>
                <a:ea typeface="Open Sans"/>
                <a:cs typeface="Open Sans"/>
                <a:sym typeface="Open Sans"/>
                <a:hlinkClick r:id="rId5" tooltip="https://www.marshall.edu/murc/pre-award-services/"/>
              </a:rPr>
              <a:t>click here.</a:t>
            </a:r>
            <a:r>
              <a:rPr lang="en-US" sz="1062">
                <a:solidFill>
                  <a:srgbClr val="191919"/>
                </a:solidFill>
                <a:latin typeface="Open Sans"/>
                <a:ea typeface="Open Sans"/>
                <a:cs typeface="Open Sans"/>
                <a:sym typeface="Open Sans"/>
              </a:rPr>
              <a:t> If your department is not listed, email </a:t>
            </a:r>
            <a:r>
              <a:rPr lang="en-US" sz="1062" u="sng">
                <a:solidFill>
                  <a:srgbClr val="191919"/>
                </a:solidFill>
                <a:latin typeface="Open Sans"/>
                <a:ea typeface="Open Sans"/>
                <a:cs typeface="Open Sans"/>
                <a:sym typeface="Open Sans"/>
                <a:hlinkClick r:id="rId6" tooltip="mailto:murcpreaward@marshall.edu"/>
              </a:rPr>
              <a:t>murcpreaward@marshall.edu</a:t>
            </a:r>
            <a:r>
              <a:rPr lang="en-US" sz="1062">
                <a:solidFill>
                  <a:srgbClr val="191919"/>
                </a:solidFill>
                <a:latin typeface="Open Sans"/>
                <a:ea typeface="Open Sans"/>
                <a:cs typeface="Open Sans"/>
                <a:sym typeface="Open Sans"/>
              </a:rPr>
              <a:t>. </a:t>
            </a:r>
          </a:p>
          <a:p>
            <a:pPr algn="l">
              <a:lnSpc>
                <a:spcPts val="1264"/>
              </a:lnSpc>
            </a:pPr>
          </a:p>
          <a:p>
            <a:pPr algn="l">
              <a:lnSpc>
                <a:spcPts val="1264"/>
              </a:lnSpc>
            </a:pPr>
            <a:r>
              <a:rPr lang="en-US" sz="1062" b="true">
                <a:solidFill>
                  <a:srgbClr val="00A950"/>
                </a:solidFill>
                <a:latin typeface="Open Sans Bold"/>
                <a:ea typeface="Open Sans Bold"/>
                <a:cs typeface="Open Sans Bold"/>
                <a:sym typeface="Open Sans Bold"/>
              </a:rPr>
              <a:t>Determine Intent to Submit:</a:t>
            </a:r>
            <a:r>
              <a:rPr lang="en-US" sz="1062">
                <a:solidFill>
                  <a:srgbClr val="191919"/>
                </a:solidFill>
                <a:latin typeface="Open Sans"/>
                <a:ea typeface="Open Sans"/>
                <a:cs typeface="Open Sans"/>
                <a:sym typeface="Open Sans"/>
              </a:rPr>
              <a:t> After reviewing the opportunity with your MURC Pre-Award Grants Officer, PIs will make an informed decision about whether they intend to develop and submit a competitive proposal for this opportunity. This decision should be based on the alignment of the project with the solicitation and your department's capacity to support the proposed research.</a:t>
            </a:r>
          </a:p>
          <a:p>
            <a:pPr algn="l">
              <a:lnSpc>
                <a:spcPts val="1264"/>
              </a:lnSpc>
            </a:pPr>
          </a:p>
          <a:p>
            <a:pPr algn="l">
              <a:lnSpc>
                <a:spcPts val="1264"/>
              </a:lnSpc>
            </a:pPr>
            <a:r>
              <a:rPr lang="en-US" sz="1062" b="true">
                <a:solidFill>
                  <a:srgbClr val="00A950"/>
                </a:solidFill>
                <a:latin typeface="Open Sans Bold"/>
                <a:ea typeface="Open Sans Bold"/>
                <a:cs typeface="Open Sans Bold"/>
                <a:sym typeface="Open Sans Bold"/>
              </a:rPr>
              <a:t>PI Starts Proposal Record in Cayuse SP</a:t>
            </a:r>
            <a:r>
              <a:rPr lang="en-US" sz="1062">
                <a:solidFill>
                  <a:srgbClr val="00A950"/>
                </a:solidFill>
                <a:latin typeface="Open Sans"/>
                <a:ea typeface="Open Sans"/>
                <a:cs typeface="Open Sans"/>
                <a:sym typeface="Open Sans"/>
              </a:rPr>
              <a:t>:</a:t>
            </a:r>
            <a:r>
              <a:rPr lang="en-US" sz="1062">
                <a:solidFill>
                  <a:srgbClr val="191919"/>
                </a:solidFill>
                <a:latin typeface="Open Sans"/>
                <a:ea typeface="Open Sans"/>
                <a:cs typeface="Open Sans"/>
                <a:sym typeface="Open Sans"/>
              </a:rPr>
              <a:t> The PI will log in to Cayuse and begin the proposal record. The Cayuse system was built to be PI-driven, so PI will be empowered to complete the required sections in the Proposal Record Form. Once the Proposal Record has been initiated, the PI will receive an email from their assigned Pre-Award Grants Officer confirming that a proposal record has been started. This email will also include the Cayuse step-by-step guide to help navigate the system, links to all forms that will be requested in Cayuse, and a meeting request to answer any questions the PI may have.  Cayuse has a few communication features built in that will take the place of the email correspondence (This will be outlined in this guide). Your assigned Pre-Award Grants Officer will work with the PI to ensure that all documents are obtained and information is correct. </a:t>
            </a:r>
            <a:r>
              <a:rPr lang="en-US" sz="1062" i="true">
                <a:solidFill>
                  <a:srgbClr val="FA3A2F"/>
                </a:solidFill>
                <a:latin typeface="Open Sans Italics"/>
                <a:ea typeface="Open Sans Italics"/>
                <a:cs typeface="Open Sans Italics"/>
                <a:sym typeface="Open Sans Italics"/>
              </a:rPr>
              <a:t>Note: The Authorization to Submit (ATS) Form will still be utilized for the first few months of Cayuse SP implementation to ensure that all routing within the system is correct.</a:t>
            </a:r>
            <a:r>
              <a:rPr lang="en-US" sz="1062">
                <a:solidFill>
                  <a:srgbClr val="191919"/>
                </a:solidFill>
                <a:latin typeface="Open Sans"/>
                <a:ea typeface="Open Sans"/>
                <a:cs typeface="Open Sans"/>
                <a:sym typeface="Open Sans"/>
              </a:rPr>
              <a:t>  </a:t>
            </a:r>
          </a:p>
          <a:p>
            <a:pPr algn="l">
              <a:lnSpc>
                <a:spcPts val="1264"/>
              </a:lnSpc>
            </a:pPr>
          </a:p>
          <a:p>
            <a:pPr algn="l">
              <a:lnSpc>
                <a:spcPts val="1264"/>
              </a:lnSpc>
            </a:pPr>
            <a:r>
              <a:rPr lang="en-US" sz="1062" b="true">
                <a:solidFill>
                  <a:srgbClr val="00A950"/>
                </a:solidFill>
                <a:latin typeface="Open Sans Bold"/>
                <a:ea typeface="Open Sans Bold"/>
                <a:cs typeface="Open Sans Bold"/>
                <a:sym typeface="Open Sans Bold"/>
              </a:rPr>
              <a:t>PI Submit the Proposal Record for Routing:</a:t>
            </a:r>
            <a:r>
              <a:rPr lang="en-US" sz="1062">
                <a:solidFill>
                  <a:srgbClr val="191919"/>
                </a:solidFill>
                <a:latin typeface="Open Sans"/>
                <a:ea typeface="Open Sans"/>
                <a:cs typeface="Open Sans"/>
                <a:sym typeface="Open Sans"/>
              </a:rPr>
              <a:t> Once all sections of the Proposal Record Form have been completed, the PI will submit it for routing. The PI will receive an email notifying them that the proposal has been routed. The proposal will then go your Pre-Award Grants Officer for a final review before being sent on for additional signatures. These additional signatures include principal investigator (PI), co-principal investigator(s) (if applicable), primary administrative contact for department/college, department/program chair(s), dean(s), and provost/senior vice president for academic affairs (if applicable). PIs will receive an email notification once the Proposal Record Form has been fully executed. </a:t>
            </a:r>
          </a:p>
          <a:p>
            <a:pPr algn="l">
              <a:lnSpc>
                <a:spcPts val="1264"/>
              </a:lnSpc>
            </a:pPr>
          </a:p>
          <a:p>
            <a:pPr algn="l">
              <a:lnSpc>
                <a:spcPts val="1264"/>
              </a:lnSpc>
            </a:pPr>
            <a:r>
              <a:rPr lang="en-US" sz="1062" b="true">
                <a:solidFill>
                  <a:srgbClr val="00A950"/>
                </a:solidFill>
                <a:latin typeface="Open Sans Bold"/>
                <a:ea typeface="Open Sans Bold"/>
                <a:cs typeface="Open Sans Bold"/>
                <a:sym typeface="Open Sans Bold"/>
              </a:rPr>
              <a:t>Pre-Award Grants Officer Initiates Cayuse S2S Application:</a:t>
            </a:r>
            <a:r>
              <a:rPr lang="en-US" sz="1062">
                <a:solidFill>
                  <a:srgbClr val="191919"/>
                </a:solidFill>
                <a:latin typeface="Open Sans"/>
                <a:ea typeface="Open Sans"/>
                <a:cs typeface="Open Sans"/>
                <a:sym typeface="Open Sans"/>
              </a:rPr>
              <a:t> During the routing process, the Pre-Award Grants Officer will initiate the proposal application also referred to as Cayuse S2S. (If applicable)  PIs will receive a notification from their assigned pre-award officer that the application has been started. PIs will work with their pre-award officer to complete the application. Only the pre-award officer will be able to submit the final proposal. </a:t>
            </a:r>
          </a:p>
          <a:p>
            <a:pPr algn="l">
              <a:lnSpc>
                <a:spcPts val="1264"/>
              </a:lnSpc>
            </a:pPr>
          </a:p>
          <a:p>
            <a:pPr algn="l">
              <a:lnSpc>
                <a:spcPts val="1264"/>
              </a:lnSpc>
            </a:pPr>
            <a:r>
              <a:rPr lang="en-US" sz="1062" b="true">
                <a:solidFill>
                  <a:srgbClr val="00A950"/>
                </a:solidFill>
                <a:latin typeface="Open Sans Bold"/>
                <a:ea typeface="Open Sans Bold"/>
                <a:cs typeface="Open Sans Bold"/>
                <a:sym typeface="Open Sans Bold"/>
              </a:rPr>
              <a:t>Pre-Award Grants Officer Reviews, Validates, and Submits for Review:</a:t>
            </a:r>
            <a:r>
              <a:rPr lang="en-US" sz="1062">
                <a:solidFill>
                  <a:srgbClr val="00A950"/>
                </a:solidFill>
                <a:latin typeface="Open Sans"/>
                <a:ea typeface="Open Sans"/>
                <a:cs typeface="Open Sans"/>
                <a:sym typeface="Open Sans"/>
              </a:rPr>
              <a:t> </a:t>
            </a:r>
            <a:r>
              <a:rPr lang="en-US" sz="1062">
                <a:solidFill>
                  <a:srgbClr val="191919"/>
                </a:solidFill>
                <a:latin typeface="Open Sans"/>
                <a:ea typeface="Open Sans"/>
                <a:cs typeface="Open Sans"/>
                <a:sym typeface="Open Sans"/>
              </a:rPr>
              <a:t>Once all components of the application are complete, the Pre-Award Grants Officer will do a final review of the applications to ensure that all of the criteria has been met. Once the proposal is submitted, an email will be sent to the PI letting them know that the award was submitted. </a:t>
            </a:r>
          </a:p>
        </p:txBody>
      </p:sp>
      <p:sp>
        <p:nvSpPr>
          <p:cNvPr name="Freeform 3" id="3"/>
          <p:cNvSpPr/>
          <p:nvPr/>
        </p:nvSpPr>
        <p:spPr>
          <a:xfrm flipH="false" flipV="false" rot="0">
            <a:off x="0" y="0"/>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7"/>
            <a:stretch>
              <a:fillRect l="0" t="-409371" r="0" b="-48675"/>
            </a:stretch>
          </a:blipFill>
        </p:spPr>
      </p:sp>
      <p:grpSp>
        <p:nvGrpSpPr>
          <p:cNvPr name="Group 4" id="4"/>
          <p:cNvGrpSpPr/>
          <p:nvPr/>
        </p:nvGrpSpPr>
        <p:grpSpPr>
          <a:xfrm rot="0">
            <a:off x="-158432" y="0"/>
            <a:ext cx="7930832" cy="928524"/>
            <a:chOff x="0" y="0"/>
            <a:chExt cx="2764560" cy="323668"/>
          </a:xfrm>
        </p:grpSpPr>
        <p:sp>
          <p:nvSpPr>
            <p:cNvPr name="Freeform 5" id="5"/>
            <p:cNvSpPr/>
            <p:nvPr/>
          </p:nvSpPr>
          <p:spPr>
            <a:xfrm flipH="false" flipV="false" rot="0">
              <a:off x="0" y="0"/>
              <a:ext cx="2764560" cy="323668"/>
            </a:xfrm>
            <a:custGeom>
              <a:avLst/>
              <a:gdLst/>
              <a:ahLst/>
              <a:cxnLst/>
              <a:rect r="r" b="b" t="t" l="l"/>
              <a:pathLst>
                <a:path h="323668" w="2764560">
                  <a:moveTo>
                    <a:pt x="0" y="0"/>
                  </a:moveTo>
                  <a:lnTo>
                    <a:pt x="2764560" y="0"/>
                  </a:lnTo>
                  <a:lnTo>
                    <a:pt x="2764560" y="323668"/>
                  </a:lnTo>
                  <a:lnTo>
                    <a:pt x="0" y="323668"/>
                  </a:lnTo>
                  <a:close/>
                </a:path>
              </a:pathLst>
            </a:custGeom>
            <a:solidFill>
              <a:srgbClr val="1FAF4B">
                <a:alpha val="83922"/>
              </a:srgbClr>
            </a:solidFill>
          </p:spPr>
        </p:sp>
        <p:sp>
          <p:nvSpPr>
            <p:cNvPr name="TextBox 6" id="6"/>
            <p:cNvSpPr txBox="true"/>
            <p:nvPr/>
          </p:nvSpPr>
          <p:spPr>
            <a:xfrm>
              <a:off x="0" y="-28575"/>
              <a:ext cx="2764560" cy="352243"/>
            </a:xfrm>
            <a:prstGeom prst="rect">
              <a:avLst/>
            </a:prstGeom>
          </p:spPr>
          <p:txBody>
            <a:bodyPr anchor="ctr" rtlCol="false" tIns="50800" lIns="50800" bIns="50800" rIns="50800"/>
            <a:lstStyle/>
            <a:p>
              <a:pPr algn="ctr">
                <a:lnSpc>
                  <a:spcPts val="1843"/>
                </a:lnSpc>
              </a:pPr>
            </a:p>
          </p:txBody>
        </p:sp>
      </p:grpSp>
      <p:sp>
        <p:nvSpPr>
          <p:cNvPr name="TextBox 7" id="7"/>
          <p:cNvSpPr txBox="true"/>
          <p:nvPr/>
        </p:nvSpPr>
        <p:spPr>
          <a:xfrm rot="0">
            <a:off x="333164" y="391437"/>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Overview of the Proposal Submission Process:</a:t>
            </a:r>
            <a:r>
              <a:rPr lang="en-US" sz="2007" b="true">
                <a:solidFill>
                  <a:srgbClr val="FBFCFC"/>
                </a:solidFill>
                <a:latin typeface="Montserrat Bold"/>
                <a:ea typeface="Montserrat Bold"/>
                <a:cs typeface="Montserrat Bold"/>
                <a:sym typeface="Montserrat Bold"/>
              </a:rPr>
              <a:t> </a:t>
            </a:r>
          </a:p>
        </p:txBody>
      </p:sp>
      <p:grpSp>
        <p:nvGrpSpPr>
          <p:cNvPr name="Group 8" id="8"/>
          <p:cNvGrpSpPr/>
          <p:nvPr/>
        </p:nvGrpSpPr>
        <p:grpSpPr>
          <a:xfrm rot="0">
            <a:off x="266774" y="1292747"/>
            <a:ext cx="130408" cy="125488"/>
            <a:chOff x="0" y="0"/>
            <a:chExt cx="308464" cy="296827"/>
          </a:xfrm>
        </p:grpSpPr>
        <p:sp>
          <p:nvSpPr>
            <p:cNvPr name="Freeform 9" id="9"/>
            <p:cNvSpPr/>
            <p:nvPr/>
          </p:nvSpPr>
          <p:spPr>
            <a:xfrm flipH="false" flipV="false" rot="0">
              <a:off x="0" y="0"/>
              <a:ext cx="308464" cy="296827"/>
            </a:xfrm>
            <a:custGeom>
              <a:avLst/>
              <a:gdLst/>
              <a:ahLst/>
              <a:cxnLst/>
              <a:rect r="r" b="b" t="t" l="l"/>
              <a:pathLst>
                <a:path h="296827" w="308464">
                  <a:moveTo>
                    <a:pt x="0" y="0"/>
                  </a:moveTo>
                  <a:lnTo>
                    <a:pt x="308464" y="0"/>
                  </a:lnTo>
                  <a:lnTo>
                    <a:pt x="308464" y="296827"/>
                  </a:lnTo>
                  <a:lnTo>
                    <a:pt x="0" y="296827"/>
                  </a:lnTo>
                  <a:close/>
                </a:path>
              </a:pathLst>
            </a:custGeom>
            <a:solidFill>
              <a:srgbClr val="F8F5F2"/>
            </a:solidFill>
            <a:ln w="19050" cap="sq">
              <a:solidFill>
                <a:srgbClr val="00A950"/>
              </a:solidFill>
              <a:prstDash val="solid"/>
              <a:miter/>
            </a:ln>
          </p:spPr>
        </p:sp>
        <p:sp>
          <p:nvSpPr>
            <p:cNvPr name="TextBox 10" id="10"/>
            <p:cNvSpPr txBox="true"/>
            <p:nvPr/>
          </p:nvSpPr>
          <p:spPr>
            <a:xfrm>
              <a:off x="0" y="-28575"/>
              <a:ext cx="308464" cy="325402"/>
            </a:xfrm>
            <a:prstGeom prst="rect">
              <a:avLst/>
            </a:prstGeom>
          </p:spPr>
          <p:txBody>
            <a:bodyPr anchor="ctr" rtlCol="false" tIns="36986" lIns="36986" bIns="36986" rIns="36986"/>
            <a:lstStyle/>
            <a:p>
              <a:pPr algn="ctr">
                <a:lnSpc>
                  <a:spcPts val="1843"/>
                </a:lnSpc>
                <a:spcBef>
                  <a:spcPct val="0"/>
                </a:spcBef>
              </a:pPr>
            </a:p>
          </p:txBody>
        </p:sp>
      </p:grpSp>
      <p:grpSp>
        <p:nvGrpSpPr>
          <p:cNvPr name="Group 11" id="11"/>
          <p:cNvGrpSpPr/>
          <p:nvPr/>
        </p:nvGrpSpPr>
        <p:grpSpPr>
          <a:xfrm rot="0">
            <a:off x="266774" y="2374160"/>
            <a:ext cx="130408" cy="125488"/>
            <a:chOff x="0" y="0"/>
            <a:chExt cx="308464" cy="296827"/>
          </a:xfrm>
        </p:grpSpPr>
        <p:sp>
          <p:nvSpPr>
            <p:cNvPr name="Freeform 12" id="12"/>
            <p:cNvSpPr/>
            <p:nvPr/>
          </p:nvSpPr>
          <p:spPr>
            <a:xfrm flipH="false" flipV="false" rot="0">
              <a:off x="0" y="0"/>
              <a:ext cx="308464" cy="296827"/>
            </a:xfrm>
            <a:custGeom>
              <a:avLst/>
              <a:gdLst/>
              <a:ahLst/>
              <a:cxnLst/>
              <a:rect r="r" b="b" t="t" l="l"/>
              <a:pathLst>
                <a:path h="296827" w="308464">
                  <a:moveTo>
                    <a:pt x="0" y="0"/>
                  </a:moveTo>
                  <a:lnTo>
                    <a:pt x="308464" y="0"/>
                  </a:lnTo>
                  <a:lnTo>
                    <a:pt x="308464" y="296827"/>
                  </a:lnTo>
                  <a:lnTo>
                    <a:pt x="0" y="296827"/>
                  </a:lnTo>
                  <a:close/>
                </a:path>
              </a:pathLst>
            </a:custGeom>
            <a:solidFill>
              <a:srgbClr val="F8F5F2"/>
            </a:solidFill>
            <a:ln w="19050" cap="sq">
              <a:solidFill>
                <a:srgbClr val="00A950"/>
              </a:solidFill>
              <a:prstDash val="solid"/>
              <a:miter/>
            </a:ln>
          </p:spPr>
        </p:sp>
        <p:sp>
          <p:nvSpPr>
            <p:cNvPr name="TextBox 13" id="13"/>
            <p:cNvSpPr txBox="true"/>
            <p:nvPr/>
          </p:nvSpPr>
          <p:spPr>
            <a:xfrm>
              <a:off x="0" y="-28575"/>
              <a:ext cx="308464" cy="325402"/>
            </a:xfrm>
            <a:prstGeom prst="rect">
              <a:avLst/>
            </a:prstGeom>
          </p:spPr>
          <p:txBody>
            <a:bodyPr anchor="ctr" rtlCol="false" tIns="36986" lIns="36986" bIns="36986" rIns="36986"/>
            <a:lstStyle/>
            <a:p>
              <a:pPr algn="ctr">
                <a:lnSpc>
                  <a:spcPts val="1843"/>
                </a:lnSpc>
                <a:spcBef>
                  <a:spcPct val="0"/>
                </a:spcBef>
              </a:pPr>
            </a:p>
          </p:txBody>
        </p:sp>
      </p:grpSp>
      <p:grpSp>
        <p:nvGrpSpPr>
          <p:cNvPr name="Group 14" id="14"/>
          <p:cNvGrpSpPr/>
          <p:nvPr/>
        </p:nvGrpSpPr>
        <p:grpSpPr>
          <a:xfrm rot="0">
            <a:off x="266774" y="3452148"/>
            <a:ext cx="130408" cy="125488"/>
            <a:chOff x="0" y="0"/>
            <a:chExt cx="308464" cy="296827"/>
          </a:xfrm>
        </p:grpSpPr>
        <p:sp>
          <p:nvSpPr>
            <p:cNvPr name="Freeform 15" id="15"/>
            <p:cNvSpPr/>
            <p:nvPr/>
          </p:nvSpPr>
          <p:spPr>
            <a:xfrm flipH="false" flipV="false" rot="0">
              <a:off x="0" y="0"/>
              <a:ext cx="308464" cy="296827"/>
            </a:xfrm>
            <a:custGeom>
              <a:avLst/>
              <a:gdLst/>
              <a:ahLst/>
              <a:cxnLst/>
              <a:rect r="r" b="b" t="t" l="l"/>
              <a:pathLst>
                <a:path h="296827" w="308464">
                  <a:moveTo>
                    <a:pt x="0" y="0"/>
                  </a:moveTo>
                  <a:lnTo>
                    <a:pt x="308464" y="0"/>
                  </a:lnTo>
                  <a:lnTo>
                    <a:pt x="308464" y="296827"/>
                  </a:lnTo>
                  <a:lnTo>
                    <a:pt x="0" y="296827"/>
                  </a:lnTo>
                  <a:close/>
                </a:path>
              </a:pathLst>
            </a:custGeom>
            <a:solidFill>
              <a:srgbClr val="F8F5F2"/>
            </a:solidFill>
            <a:ln w="19050" cap="sq">
              <a:solidFill>
                <a:srgbClr val="00A950"/>
              </a:solidFill>
              <a:prstDash val="solid"/>
              <a:miter/>
            </a:ln>
          </p:spPr>
        </p:sp>
        <p:sp>
          <p:nvSpPr>
            <p:cNvPr name="TextBox 16" id="16"/>
            <p:cNvSpPr txBox="true"/>
            <p:nvPr/>
          </p:nvSpPr>
          <p:spPr>
            <a:xfrm>
              <a:off x="0" y="-28575"/>
              <a:ext cx="308464" cy="325402"/>
            </a:xfrm>
            <a:prstGeom prst="rect">
              <a:avLst/>
            </a:prstGeom>
          </p:spPr>
          <p:txBody>
            <a:bodyPr anchor="ctr" rtlCol="false" tIns="36986" lIns="36986" bIns="36986" rIns="36986"/>
            <a:lstStyle/>
            <a:p>
              <a:pPr algn="ctr">
                <a:lnSpc>
                  <a:spcPts val="1843"/>
                </a:lnSpc>
                <a:spcBef>
                  <a:spcPct val="0"/>
                </a:spcBef>
              </a:pPr>
            </a:p>
          </p:txBody>
        </p:sp>
      </p:grpSp>
      <p:grpSp>
        <p:nvGrpSpPr>
          <p:cNvPr name="Group 17" id="17"/>
          <p:cNvGrpSpPr/>
          <p:nvPr/>
        </p:nvGrpSpPr>
        <p:grpSpPr>
          <a:xfrm rot="0">
            <a:off x="266774" y="4195848"/>
            <a:ext cx="130408" cy="125488"/>
            <a:chOff x="0" y="0"/>
            <a:chExt cx="308464" cy="296827"/>
          </a:xfrm>
        </p:grpSpPr>
        <p:sp>
          <p:nvSpPr>
            <p:cNvPr name="Freeform 18" id="18"/>
            <p:cNvSpPr/>
            <p:nvPr/>
          </p:nvSpPr>
          <p:spPr>
            <a:xfrm flipH="false" flipV="false" rot="0">
              <a:off x="0" y="0"/>
              <a:ext cx="308464" cy="296827"/>
            </a:xfrm>
            <a:custGeom>
              <a:avLst/>
              <a:gdLst/>
              <a:ahLst/>
              <a:cxnLst/>
              <a:rect r="r" b="b" t="t" l="l"/>
              <a:pathLst>
                <a:path h="296827" w="308464">
                  <a:moveTo>
                    <a:pt x="0" y="0"/>
                  </a:moveTo>
                  <a:lnTo>
                    <a:pt x="308464" y="0"/>
                  </a:lnTo>
                  <a:lnTo>
                    <a:pt x="308464" y="296827"/>
                  </a:lnTo>
                  <a:lnTo>
                    <a:pt x="0" y="296827"/>
                  </a:lnTo>
                  <a:close/>
                </a:path>
              </a:pathLst>
            </a:custGeom>
            <a:solidFill>
              <a:srgbClr val="F8F5F2"/>
            </a:solidFill>
            <a:ln w="19050" cap="sq">
              <a:solidFill>
                <a:srgbClr val="00A950"/>
              </a:solidFill>
              <a:prstDash val="solid"/>
              <a:miter/>
            </a:ln>
          </p:spPr>
        </p:sp>
        <p:sp>
          <p:nvSpPr>
            <p:cNvPr name="TextBox 19" id="19"/>
            <p:cNvSpPr txBox="true"/>
            <p:nvPr/>
          </p:nvSpPr>
          <p:spPr>
            <a:xfrm>
              <a:off x="0" y="-28575"/>
              <a:ext cx="308464" cy="325402"/>
            </a:xfrm>
            <a:prstGeom prst="rect">
              <a:avLst/>
            </a:prstGeom>
          </p:spPr>
          <p:txBody>
            <a:bodyPr anchor="ctr" rtlCol="false" tIns="36986" lIns="36986" bIns="36986" rIns="36986"/>
            <a:lstStyle/>
            <a:p>
              <a:pPr algn="ctr">
                <a:lnSpc>
                  <a:spcPts val="1843"/>
                </a:lnSpc>
                <a:spcBef>
                  <a:spcPct val="0"/>
                </a:spcBef>
              </a:pPr>
            </a:p>
          </p:txBody>
        </p:sp>
      </p:grpSp>
      <p:grpSp>
        <p:nvGrpSpPr>
          <p:cNvPr name="Group 20" id="20"/>
          <p:cNvGrpSpPr/>
          <p:nvPr/>
        </p:nvGrpSpPr>
        <p:grpSpPr>
          <a:xfrm rot="0">
            <a:off x="266774" y="5874468"/>
            <a:ext cx="130408" cy="125488"/>
            <a:chOff x="0" y="0"/>
            <a:chExt cx="308464" cy="296827"/>
          </a:xfrm>
        </p:grpSpPr>
        <p:sp>
          <p:nvSpPr>
            <p:cNvPr name="Freeform 21" id="21"/>
            <p:cNvSpPr/>
            <p:nvPr/>
          </p:nvSpPr>
          <p:spPr>
            <a:xfrm flipH="false" flipV="false" rot="0">
              <a:off x="0" y="0"/>
              <a:ext cx="308464" cy="296827"/>
            </a:xfrm>
            <a:custGeom>
              <a:avLst/>
              <a:gdLst/>
              <a:ahLst/>
              <a:cxnLst/>
              <a:rect r="r" b="b" t="t" l="l"/>
              <a:pathLst>
                <a:path h="296827" w="308464">
                  <a:moveTo>
                    <a:pt x="0" y="0"/>
                  </a:moveTo>
                  <a:lnTo>
                    <a:pt x="308464" y="0"/>
                  </a:lnTo>
                  <a:lnTo>
                    <a:pt x="308464" y="296827"/>
                  </a:lnTo>
                  <a:lnTo>
                    <a:pt x="0" y="296827"/>
                  </a:lnTo>
                  <a:close/>
                </a:path>
              </a:pathLst>
            </a:custGeom>
            <a:solidFill>
              <a:srgbClr val="F8F5F2"/>
            </a:solidFill>
            <a:ln w="19050" cap="sq">
              <a:solidFill>
                <a:srgbClr val="00A950"/>
              </a:solidFill>
              <a:prstDash val="solid"/>
              <a:miter/>
            </a:ln>
          </p:spPr>
        </p:sp>
        <p:sp>
          <p:nvSpPr>
            <p:cNvPr name="TextBox 22" id="22"/>
            <p:cNvSpPr txBox="true"/>
            <p:nvPr/>
          </p:nvSpPr>
          <p:spPr>
            <a:xfrm>
              <a:off x="0" y="-28575"/>
              <a:ext cx="308464" cy="325402"/>
            </a:xfrm>
            <a:prstGeom prst="rect">
              <a:avLst/>
            </a:prstGeom>
          </p:spPr>
          <p:txBody>
            <a:bodyPr anchor="ctr" rtlCol="false" tIns="36986" lIns="36986" bIns="36986" rIns="36986"/>
            <a:lstStyle/>
            <a:p>
              <a:pPr algn="ctr">
                <a:lnSpc>
                  <a:spcPts val="1843"/>
                </a:lnSpc>
                <a:spcBef>
                  <a:spcPct val="0"/>
                </a:spcBef>
              </a:pPr>
            </a:p>
          </p:txBody>
        </p:sp>
      </p:grpSp>
      <p:grpSp>
        <p:nvGrpSpPr>
          <p:cNvPr name="Group 23" id="23"/>
          <p:cNvGrpSpPr/>
          <p:nvPr/>
        </p:nvGrpSpPr>
        <p:grpSpPr>
          <a:xfrm rot="0">
            <a:off x="266774" y="7109468"/>
            <a:ext cx="130408" cy="125488"/>
            <a:chOff x="0" y="0"/>
            <a:chExt cx="308464" cy="296827"/>
          </a:xfrm>
        </p:grpSpPr>
        <p:sp>
          <p:nvSpPr>
            <p:cNvPr name="Freeform 24" id="24"/>
            <p:cNvSpPr/>
            <p:nvPr/>
          </p:nvSpPr>
          <p:spPr>
            <a:xfrm flipH="false" flipV="false" rot="0">
              <a:off x="0" y="0"/>
              <a:ext cx="308464" cy="296827"/>
            </a:xfrm>
            <a:custGeom>
              <a:avLst/>
              <a:gdLst/>
              <a:ahLst/>
              <a:cxnLst/>
              <a:rect r="r" b="b" t="t" l="l"/>
              <a:pathLst>
                <a:path h="296827" w="308464">
                  <a:moveTo>
                    <a:pt x="0" y="0"/>
                  </a:moveTo>
                  <a:lnTo>
                    <a:pt x="308464" y="0"/>
                  </a:lnTo>
                  <a:lnTo>
                    <a:pt x="308464" y="296827"/>
                  </a:lnTo>
                  <a:lnTo>
                    <a:pt x="0" y="296827"/>
                  </a:lnTo>
                  <a:close/>
                </a:path>
              </a:pathLst>
            </a:custGeom>
            <a:solidFill>
              <a:srgbClr val="F8F5F2"/>
            </a:solidFill>
            <a:ln w="19050" cap="sq">
              <a:solidFill>
                <a:srgbClr val="00A950"/>
              </a:solidFill>
              <a:prstDash val="solid"/>
              <a:miter/>
            </a:ln>
          </p:spPr>
        </p:sp>
        <p:sp>
          <p:nvSpPr>
            <p:cNvPr name="TextBox 25" id="25"/>
            <p:cNvSpPr txBox="true"/>
            <p:nvPr/>
          </p:nvSpPr>
          <p:spPr>
            <a:xfrm>
              <a:off x="0" y="-28575"/>
              <a:ext cx="308464" cy="325402"/>
            </a:xfrm>
            <a:prstGeom prst="rect">
              <a:avLst/>
            </a:prstGeom>
          </p:spPr>
          <p:txBody>
            <a:bodyPr anchor="ctr" rtlCol="false" tIns="36986" lIns="36986" bIns="36986" rIns="36986"/>
            <a:lstStyle/>
            <a:p>
              <a:pPr algn="ctr">
                <a:lnSpc>
                  <a:spcPts val="1843"/>
                </a:lnSpc>
                <a:spcBef>
                  <a:spcPct val="0"/>
                </a:spcBef>
              </a:pPr>
            </a:p>
          </p:txBody>
        </p:sp>
      </p:grpSp>
      <p:grpSp>
        <p:nvGrpSpPr>
          <p:cNvPr name="Group 26" id="26"/>
          <p:cNvGrpSpPr/>
          <p:nvPr/>
        </p:nvGrpSpPr>
        <p:grpSpPr>
          <a:xfrm rot="0">
            <a:off x="266774" y="8015556"/>
            <a:ext cx="130408" cy="125488"/>
            <a:chOff x="0" y="0"/>
            <a:chExt cx="308464" cy="296827"/>
          </a:xfrm>
        </p:grpSpPr>
        <p:sp>
          <p:nvSpPr>
            <p:cNvPr name="Freeform 27" id="27"/>
            <p:cNvSpPr/>
            <p:nvPr/>
          </p:nvSpPr>
          <p:spPr>
            <a:xfrm flipH="false" flipV="false" rot="0">
              <a:off x="0" y="0"/>
              <a:ext cx="308464" cy="296827"/>
            </a:xfrm>
            <a:custGeom>
              <a:avLst/>
              <a:gdLst/>
              <a:ahLst/>
              <a:cxnLst/>
              <a:rect r="r" b="b" t="t" l="l"/>
              <a:pathLst>
                <a:path h="296827" w="308464">
                  <a:moveTo>
                    <a:pt x="0" y="0"/>
                  </a:moveTo>
                  <a:lnTo>
                    <a:pt x="308464" y="0"/>
                  </a:lnTo>
                  <a:lnTo>
                    <a:pt x="308464" y="296827"/>
                  </a:lnTo>
                  <a:lnTo>
                    <a:pt x="0" y="296827"/>
                  </a:lnTo>
                  <a:close/>
                </a:path>
              </a:pathLst>
            </a:custGeom>
            <a:solidFill>
              <a:srgbClr val="F8F5F2"/>
            </a:solidFill>
            <a:ln w="19050" cap="sq">
              <a:solidFill>
                <a:srgbClr val="00A950"/>
              </a:solidFill>
              <a:prstDash val="solid"/>
              <a:miter/>
            </a:ln>
          </p:spPr>
        </p:sp>
        <p:sp>
          <p:nvSpPr>
            <p:cNvPr name="TextBox 28" id="28"/>
            <p:cNvSpPr txBox="true"/>
            <p:nvPr/>
          </p:nvSpPr>
          <p:spPr>
            <a:xfrm>
              <a:off x="0" y="-28575"/>
              <a:ext cx="308464" cy="325402"/>
            </a:xfrm>
            <a:prstGeom prst="rect">
              <a:avLst/>
            </a:prstGeom>
          </p:spPr>
          <p:txBody>
            <a:bodyPr anchor="ctr" rtlCol="false" tIns="36986" lIns="36986" bIns="36986" rIns="36986"/>
            <a:lstStyle/>
            <a:p>
              <a:pPr algn="ctr">
                <a:lnSpc>
                  <a:spcPts val="1843"/>
                </a:lnSpc>
                <a:spcBef>
                  <a:spcPct val="0"/>
                </a:spcBef>
              </a:pPr>
            </a:p>
          </p:txBody>
        </p:sp>
      </p:grpSp>
      <p:grpSp>
        <p:nvGrpSpPr>
          <p:cNvPr name="Group 29" id="29"/>
          <p:cNvGrpSpPr/>
          <p:nvPr/>
        </p:nvGrpSpPr>
        <p:grpSpPr>
          <a:xfrm rot="0">
            <a:off x="7243677" y="9540179"/>
            <a:ext cx="311008" cy="311008"/>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31" id="31"/>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32" id="32"/>
          <p:cNvSpPr txBox="true"/>
          <p:nvPr/>
        </p:nvSpPr>
        <p:spPr>
          <a:xfrm rot="0">
            <a:off x="7320481" y="9628335"/>
            <a:ext cx="157400" cy="144221"/>
          </a:xfrm>
          <a:prstGeom prst="rect">
            <a:avLst/>
          </a:prstGeom>
        </p:spPr>
        <p:txBody>
          <a:bodyPr anchor="t" rtlCol="false" tIns="0" lIns="0" bIns="0" rIns="0">
            <a:spAutoFit/>
          </a:bodyPr>
          <a:lstStyle/>
          <a:p>
            <a:pPr algn="ctr">
              <a:lnSpc>
                <a:spcPts val="1261"/>
              </a:lnSpc>
            </a:pPr>
            <a:r>
              <a:rPr lang="en-US" sz="1059" b="true">
                <a:solidFill>
                  <a:srgbClr val="00A950"/>
                </a:solidFill>
                <a:latin typeface="Open Sans Bold"/>
                <a:ea typeface="Open Sans Bold"/>
                <a:cs typeface="Open Sans Bold"/>
                <a:sym typeface="Open Sans Bold"/>
              </a:rPr>
              <a:t>2</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07" y="-27294"/>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2"/>
            <a:stretch>
              <a:fillRect l="0" t="-409371" r="0" b="-48675"/>
            </a:stretch>
          </a:blipFill>
        </p:spPr>
      </p:sp>
      <p:grpSp>
        <p:nvGrpSpPr>
          <p:cNvPr name="Group 3" id="3"/>
          <p:cNvGrpSpPr/>
          <p:nvPr/>
        </p:nvGrpSpPr>
        <p:grpSpPr>
          <a:xfrm rot="0">
            <a:off x="0" y="-27294"/>
            <a:ext cx="7772400" cy="928524"/>
            <a:chOff x="0" y="0"/>
            <a:chExt cx="2709333" cy="323668"/>
          </a:xfrm>
        </p:grpSpPr>
        <p:sp>
          <p:nvSpPr>
            <p:cNvPr name="Freeform 4" id="4"/>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5" id="5"/>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TextBox 6" id="6"/>
          <p:cNvSpPr txBox="true"/>
          <p:nvPr/>
        </p:nvSpPr>
        <p:spPr>
          <a:xfrm rot="0">
            <a:off x="329745" y="1796546"/>
            <a:ext cx="7069436" cy="4325937"/>
          </a:xfrm>
          <a:prstGeom prst="rect">
            <a:avLst/>
          </a:prstGeom>
        </p:spPr>
        <p:txBody>
          <a:bodyPr anchor="t" rtlCol="false" tIns="0" lIns="0" bIns="0" rIns="0">
            <a:spAutoFit/>
          </a:bodyPr>
          <a:lstStyle/>
          <a:p>
            <a:pPr algn="l">
              <a:lnSpc>
                <a:spcPts val="1487"/>
              </a:lnSpc>
            </a:pPr>
            <a:r>
              <a:rPr lang="en-US" sz="1062">
                <a:solidFill>
                  <a:srgbClr val="191919"/>
                </a:solidFill>
                <a:latin typeface="Open Sans"/>
                <a:ea typeface="Open Sans"/>
                <a:cs typeface="Open Sans"/>
                <a:sym typeface="Open Sans"/>
              </a:rPr>
              <a:t>The Research Suite can be accessed on various browsers on either Windows or iOS systems.</a:t>
            </a:r>
          </a:p>
          <a:p>
            <a:pPr algn="l">
              <a:lnSpc>
                <a:spcPts val="1487"/>
              </a:lnSpc>
            </a:pPr>
          </a:p>
          <a:p>
            <a:pPr algn="l">
              <a:lnSpc>
                <a:spcPts val="1487"/>
              </a:lnSpc>
            </a:pPr>
            <a:r>
              <a:rPr lang="en-US" sz="1062" b="true">
                <a:solidFill>
                  <a:srgbClr val="191919"/>
                </a:solidFill>
                <a:latin typeface="Open Sans Bold"/>
                <a:ea typeface="Open Sans Bold"/>
                <a:cs typeface="Open Sans Bold"/>
                <a:sym typeface="Open Sans Bold"/>
              </a:rPr>
              <a:t>Windows</a:t>
            </a:r>
          </a:p>
          <a:p>
            <a:pPr algn="l" marL="229394" indent="-114697" lvl="1">
              <a:lnSpc>
                <a:spcPts val="1487"/>
              </a:lnSpc>
              <a:buFont typeface="Arial"/>
              <a:buChar char="•"/>
            </a:pPr>
            <a:r>
              <a:rPr lang="en-US" sz="1062">
                <a:solidFill>
                  <a:srgbClr val="191919"/>
                </a:solidFill>
                <a:latin typeface="Open Sans"/>
                <a:ea typeface="Open Sans"/>
                <a:cs typeface="Open Sans"/>
                <a:sym typeface="Open Sans"/>
              </a:rPr>
              <a:t>Recent versions of Mozilla Firefox or Google Chrome.</a:t>
            </a:r>
          </a:p>
          <a:p>
            <a:pPr algn="l" marL="229394" indent="-114697" lvl="1">
              <a:lnSpc>
                <a:spcPts val="1487"/>
              </a:lnSpc>
              <a:buFont typeface="Arial"/>
              <a:buChar char="•"/>
            </a:pPr>
            <a:r>
              <a:rPr lang="en-US" sz="1062">
                <a:solidFill>
                  <a:srgbClr val="191919"/>
                </a:solidFill>
                <a:latin typeface="Open Sans"/>
                <a:ea typeface="Open Sans"/>
                <a:cs typeface="Open Sans"/>
                <a:sym typeface="Open Sans"/>
              </a:rPr>
              <a:t>Provisional support for Microsoft Edge.</a:t>
            </a:r>
          </a:p>
          <a:p>
            <a:pPr algn="l">
              <a:lnSpc>
                <a:spcPts val="1487"/>
              </a:lnSpc>
            </a:pPr>
          </a:p>
          <a:p>
            <a:pPr algn="l">
              <a:lnSpc>
                <a:spcPts val="1487"/>
              </a:lnSpc>
            </a:pPr>
            <a:r>
              <a:rPr lang="en-US" sz="1062" b="true">
                <a:solidFill>
                  <a:srgbClr val="191919"/>
                </a:solidFill>
                <a:latin typeface="Open Sans Bold"/>
                <a:ea typeface="Open Sans Bold"/>
                <a:cs typeface="Open Sans Bold"/>
                <a:sym typeface="Open Sans Bold"/>
              </a:rPr>
              <a:t>iOS</a:t>
            </a:r>
          </a:p>
          <a:p>
            <a:pPr algn="l" marL="229394" indent="-114697" lvl="1">
              <a:lnSpc>
                <a:spcPts val="1487"/>
              </a:lnSpc>
              <a:buFont typeface="Arial"/>
              <a:buChar char="•"/>
            </a:pPr>
            <a:r>
              <a:rPr lang="en-US" sz="1062">
                <a:solidFill>
                  <a:srgbClr val="191919"/>
                </a:solidFill>
                <a:latin typeface="Open Sans"/>
                <a:ea typeface="Open Sans"/>
                <a:cs typeface="Open Sans"/>
                <a:sym typeface="Open Sans"/>
              </a:rPr>
              <a:t>Recent versions of Google Chrome and Apple Safari.</a:t>
            </a:r>
          </a:p>
          <a:p>
            <a:pPr algn="l">
              <a:lnSpc>
                <a:spcPts val="1487"/>
              </a:lnSpc>
            </a:pPr>
          </a:p>
          <a:p>
            <a:pPr algn="l">
              <a:lnSpc>
                <a:spcPts val="1487"/>
              </a:lnSpc>
            </a:pPr>
            <a:r>
              <a:rPr lang="en-US" sz="1062" i="true">
                <a:solidFill>
                  <a:srgbClr val="191919"/>
                </a:solidFill>
                <a:latin typeface="Open Sans Italics"/>
                <a:ea typeface="Open Sans Italics"/>
                <a:cs typeface="Open Sans Italics"/>
                <a:sym typeface="Open Sans Italics"/>
              </a:rPr>
              <a:t>Note: Cayuse discontinued support for Internet Explorer 10 and older. </a:t>
            </a:r>
          </a:p>
          <a:p>
            <a:pPr algn="l">
              <a:lnSpc>
                <a:spcPts val="1487"/>
              </a:lnSpc>
            </a:pPr>
          </a:p>
          <a:p>
            <a:pPr algn="l">
              <a:lnSpc>
                <a:spcPts val="1487"/>
              </a:lnSpc>
            </a:pPr>
            <a:r>
              <a:rPr lang="en-US" sz="1062">
                <a:solidFill>
                  <a:srgbClr val="191919"/>
                </a:solidFill>
                <a:latin typeface="Open Sans"/>
                <a:ea typeface="Open Sans"/>
                <a:cs typeface="Open Sans"/>
                <a:sym typeface="Open Sans"/>
              </a:rPr>
              <a:t>Cayuse SP runs entirely in a web browser. Upon navigating to Cayuse for the first time, your browser may present a security warning prompting you to accept a certificate. This is safe. Cayuse purchases and maintains electronic certificates that are approved for Internet commerce and are compliant with Internet security standards. Accept the certificate permanently and you will proceed to the login screen. </a:t>
            </a:r>
          </a:p>
          <a:p>
            <a:pPr algn="l">
              <a:lnSpc>
                <a:spcPts val="1487"/>
              </a:lnSpc>
            </a:pPr>
          </a:p>
          <a:p>
            <a:pPr algn="l">
              <a:lnSpc>
                <a:spcPts val="1487"/>
              </a:lnSpc>
            </a:pPr>
            <a:r>
              <a:rPr lang="en-US" sz="1062">
                <a:solidFill>
                  <a:srgbClr val="191919"/>
                </a:solidFill>
                <a:latin typeface="Open Sans"/>
                <a:ea typeface="Open Sans"/>
                <a:cs typeface="Open Sans"/>
                <a:sym typeface="Open Sans"/>
              </a:rPr>
              <a:t>In order to use the Research Suite, you will need to configure your browser as follows:</a:t>
            </a:r>
          </a:p>
          <a:p>
            <a:pPr algn="l" marL="229394" indent="-114697" lvl="1">
              <a:lnSpc>
                <a:spcPts val="1487"/>
              </a:lnSpc>
              <a:buFont typeface="Arial"/>
              <a:buChar char="•"/>
            </a:pPr>
            <a:r>
              <a:rPr lang="en-US" b="true" sz="1062">
                <a:solidFill>
                  <a:srgbClr val="191919"/>
                </a:solidFill>
                <a:latin typeface="Open Sans Bold"/>
                <a:ea typeface="Open Sans Bold"/>
                <a:cs typeface="Open Sans Bold"/>
                <a:sym typeface="Open Sans Bold"/>
              </a:rPr>
              <a:t>Cookies Enabled</a:t>
            </a:r>
          </a:p>
          <a:p>
            <a:pPr algn="l" marL="229394" indent="-114697" lvl="1">
              <a:lnSpc>
                <a:spcPts val="1487"/>
              </a:lnSpc>
              <a:buFont typeface="Arial"/>
              <a:buChar char="•"/>
            </a:pPr>
            <a:r>
              <a:rPr lang="en-US" b="true" sz="1062">
                <a:solidFill>
                  <a:srgbClr val="191919"/>
                </a:solidFill>
                <a:latin typeface="Open Sans Bold"/>
                <a:ea typeface="Open Sans Bold"/>
                <a:cs typeface="Open Sans Bold"/>
                <a:sym typeface="Open Sans Bold"/>
              </a:rPr>
              <a:t>Pop-ups Allowed</a:t>
            </a:r>
          </a:p>
          <a:p>
            <a:pPr algn="l" marL="229394" indent="-114697" lvl="1">
              <a:lnSpc>
                <a:spcPts val="1487"/>
              </a:lnSpc>
              <a:buFont typeface="Arial"/>
              <a:buChar char="•"/>
            </a:pPr>
            <a:r>
              <a:rPr lang="en-US" b="true" sz="1062">
                <a:solidFill>
                  <a:srgbClr val="191919"/>
                </a:solidFill>
                <a:latin typeface="Open Sans Bold"/>
                <a:ea typeface="Open Sans Bold"/>
                <a:cs typeface="Open Sans Bold"/>
                <a:sym typeface="Open Sans Bold"/>
              </a:rPr>
              <a:t>JavaScript Enabled</a:t>
            </a:r>
          </a:p>
          <a:p>
            <a:pPr algn="l">
              <a:lnSpc>
                <a:spcPts val="1487"/>
              </a:lnSpc>
            </a:pPr>
          </a:p>
          <a:p>
            <a:pPr algn="l">
              <a:lnSpc>
                <a:spcPts val="1487"/>
              </a:lnSpc>
              <a:spcBef>
                <a:spcPct val="0"/>
              </a:spcBef>
            </a:pPr>
            <a:r>
              <a:rPr lang="en-US" sz="1062">
                <a:solidFill>
                  <a:srgbClr val="191919"/>
                </a:solidFill>
                <a:latin typeface="Open Sans"/>
                <a:ea typeface="Open Sans"/>
                <a:cs typeface="Open Sans"/>
                <a:sym typeface="Open Sans"/>
              </a:rPr>
              <a:t>In some browsers, cookies, and pop-ups can be configured on a site-by-site basis. Visit the Cayuse Support page </a:t>
            </a:r>
            <a:r>
              <a:rPr lang="en-US" sz="1062" u="sng">
                <a:solidFill>
                  <a:srgbClr val="00A950"/>
                </a:solidFill>
                <a:latin typeface="Open Sans"/>
                <a:ea typeface="Open Sans"/>
                <a:cs typeface="Open Sans"/>
                <a:sym typeface="Open Sans"/>
                <a:hlinkClick r:id="rId3" tooltip="https://support.cayuse.com/hc/en-us/articles/115014381248-Browser-Support-for-the-Research-Suite"/>
              </a:rPr>
              <a:t>here</a:t>
            </a:r>
            <a:r>
              <a:rPr lang="en-US" sz="1062">
                <a:solidFill>
                  <a:srgbClr val="00A950"/>
                </a:solidFill>
                <a:latin typeface="Open Sans"/>
                <a:ea typeface="Open Sans"/>
                <a:cs typeface="Open Sans"/>
                <a:sym typeface="Open Sans"/>
              </a:rPr>
              <a:t> </a:t>
            </a:r>
            <a:r>
              <a:rPr lang="en-US" sz="1062">
                <a:solidFill>
                  <a:srgbClr val="191919"/>
                </a:solidFill>
                <a:latin typeface="Open Sans"/>
                <a:ea typeface="Open Sans"/>
                <a:cs typeface="Open Sans"/>
                <a:sym typeface="Open Sans"/>
              </a:rPr>
              <a:t>for step-by-step directions on how to configure your browser. For additional support contact your Pre-Award Grants Officer. </a:t>
            </a:r>
          </a:p>
        </p:txBody>
      </p:sp>
      <p:grpSp>
        <p:nvGrpSpPr>
          <p:cNvPr name="Group 7" id="7"/>
          <p:cNvGrpSpPr/>
          <p:nvPr/>
        </p:nvGrpSpPr>
        <p:grpSpPr>
          <a:xfrm rot="0">
            <a:off x="7243677" y="9498728"/>
            <a:ext cx="311008" cy="311008"/>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9" id="9"/>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Freeform 10" id="10"/>
          <p:cNvSpPr/>
          <p:nvPr/>
        </p:nvSpPr>
        <p:spPr>
          <a:xfrm flipH="false" flipV="false" rot="0">
            <a:off x="2846215" y="7841126"/>
            <a:ext cx="2079971" cy="1713746"/>
          </a:xfrm>
          <a:custGeom>
            <a:avLst/>
            <a:gdLst/>
            <a:ahLst/>
            <a:cxnLst/>
            <a:rect r="r" b="b" t="t" l="l"/>
            <a:pathLst>
              <a:path h="1713746" w="2079971">
                <a:moveTo>
                  <a:pt x="0" y="0"/>
                </a:moveTo>
                <a:lnTo>
                  <a:pt x="2079970" y="0"/>
                </a:lnTo>
                <a:lnTo>
                  <a:pt x="2079970" y="1713745"/>
                </a:lnTo>
                <a:lnTo>
                  <a:pt x="0" y="1713745"/>
                </a:lnTo>
                <a:lnTo>
                  <a:pt x="0" y="0"/>
                </a:lnTo>
                <a:close/>
              </a:path>
            </a:pathLst>
          </a:custGeom>
          <a:blipFill>
            <a:blip r:embed="rId4"/>
            <a:stretch>
              <a:fillRect l="0" t="0" r="0" b="0"/>
            </a:stretch>
          </a:blipFill>
        </p:spPr>
      </p:sp>
      <p:sp>
        <p:nvSpPr>
          <p:cNvPr name="TextBox 11" id="11"/>
          <p:cNvSpPr txBox="true"/>
          <p:nvPr/>
        </p:nvSpPr>
        <p:spPr>
          <a:xfrm rot="0">
            <a:off x="340575" y="375455"/>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Getting Started with Cayuse</a:t>
            </a:r>
          </a:p>
        </p:txBody>
      </p:sp>
      <p:sp>
        <p:nvSpPr>
          <p:cNvPr name="TextBox 12" id="12"/>
          <p:cNvSpPr txBox="true"/>
          <p:nvPr/>
        </p:nvSpPr>
        <p:spPr>
          <a:xfrm rot="0">
            <a:off x="340575" y="1299712"/>
            <a:ext cx="5673401" cy="238125"/>
          </a:xfrm>
          <a:prstGeom prst="rect">
            <a:avLst/>
          </a:prstGeom>
        </p:spPr>
        <p:txBody>
          <a:bodyPr anchor="t" rtlCol="false" tIns="0" lIns="0" bIns="0" rIns="0">
            <a:spAutoFit/>
          </a:bodyPr>
          <a:lstStyle/>
          <a:p>
            <a:pPr algn="l">
              <a:lnSpc>
                <a:spcPts val="1881"/>
              </a:lnSpc>
            </a:pPr>
            <a:r>
              <a:rPr lang="en-US" sz="1567" b="true">
                <a:solidFill>
                  <a:srgbClr val="00A950"/>
                </a:solidFill>
                <a:latin typeface="Open Sans Bold"/>
                <a:ea typeface="Open Sans Bold"/>
                <a:cs typeface="Open Sans Bold"/>
                <a:sym typeface="Open Sans Bold"/>
              </a:rPr>
              <a:t>What Brower is Supported by Cayuse SP</a:t>
            </a:r>
          </a:p>
        </p:txBody>
      </p:sp>
      <p:sp>
        <p:nvSpPr>
          <p:cNvPr name="TextBox 13" id="13"/>
          <p:cNvSpPr txBox="true"/>
          <p:nvPr/>
        </p:nvSpPr>
        <p:spPr>
          <a:xfrm rot="0">
            <a:off x="329745" y="6522533"/>
            <a:ext cx="5673401" cy="238125"/>
          </a:xfrm>
          <a:prstGeom prst="rect">
            <a:avLst/>
          </a:prstGeom>
        </p:spPr>
        <p:txBody>
          <a:bodyPr anchor="t" rtlCol="false" tIns="0" lIns="0" bIns="0" rIns="0">
            <a:spAutoFit/>
          </a:bodyPr>
          <a:lstStyle/>
          <a:p>
            <a:pPr algn="l">
              <a:lnSpc>
                <a:spcPts val="1881"/>
              </a:lnSpc>
            </a:pPr>
            <a:r>
              <a:rPr lang="en-US" sz="1567" b="true">
                <a:solidFill>
                  <a:srgbClr val="00A950"/>
                </a:solidFill>
                <a:latin typeface="Open Sans Bold"/>
                <a:ea typeface="Open Sans Bold"/>
                <a:cs typeface="Open Sans Bold"/>
                <a:sym typeface="Open Sans Bold"/>
              </a:rPr>
              <a:t>Logging in to Cayuse SP</a:t>
            </a:r>
          </a:p>
        </p:txBody>
      </p:sp>
      <p:sp>
        <p:nvSpPr>
          <p:cNvPr name="TextBox 14" id="14"/>
          <p:cNvSpPr txBox="true"/>
          <p:nvPr/>
        </p:nvSpPr>
        <p:spPr>
          <a:xfrm rot="0">
            <a:off x="340575" y="6944188"/>
            <a:ext cx="7069436" cy="706614"/>
          </a:xfrm>
          <a:prstGeom prst="rect">
            <a:avLst/>
          </a:prstGeom>
        </p:spPr>
        <p:txBody>
          <a:bodyPr anchor="t" rtlCol="false" tIns="0" lIns="0" bIns="0" rIns="0">
            <a:spAutoFit/>
          </a:bodyPr>
          <a:lstStyle/>
          <a:p>
            <a:pPr algn="l">
              <a:lnSpc>
                <a:spcPts val="1487"/>
              </a:lnSpc>
            </a:pPr>
            <a:r>
              <a:rPr lang="en-US" sz="1062">
                <a:solidFill>
                  <a:srgbClr val="191919"/>
                </a:solidFill>
                <a:latin typeface="Open Sans"/>
                <a:ea typeface="Open Sans"/>
                <a:cs typeface="Open Sans"/>
                <a:sym typeface="Open Sans"/>
              </a:rPr>
              <a:t>The link to log in to Cayuse can be found </a:t>
            </a:r>
            <a:r>
              <a:rPr lang="en-US" sz="1062" u="sng">
                <a:solidFill>
                  <a:srgbClr val="00A950"/>
                </a:solidFill>
                <a:latin typeface="Open Sans"/>
                <a:ea typeface="Open Sans"/>
                <a:cs typeface="Open Sans"/>
                <a:sym typeface="Open Sans"/>
                <a:hlinkClick r:id="rId5" tooltip="https://marshall.app.cayuse.com"/>
              </a:rPr>
              <a:t>here.</a:t>
            </a:r>
            <a:r>
              <a:rPr lang="en-US" sz="1062">
                <a:solidFill>
                  <a:srgbClr val="191919"/>
                </a:solidFill>
                <a:latin typeface="Open Sans"/>
                <a:ea typeface="Open Sans"/>
                <a:cs typeface="Open Sans"/>
                <a:sym typeface="Open Sans"/>
              </a:rPr>
              <a:t> </a:t>
            </a:r>
            <a:r>
              <a:rPr lang="en-US" sz="1062">
                <a:solidFill>
                  <a:srgbClr val="191919"/>
                </a:solidFill>
                <a:latin typeface="Open Sans"/>
                <a:ea typeface="Open Sans"/>
                <a:cs typeface="Open Sans"/>
                <a:sym typeface="Open Sans"/>
              </a:rPr>
              <a:t>Cayuse SP is a Single Sign On (SSO) application. Your username and password are the same login assigned to you by Marshall University (this is the username you would use to log in to MYMU and other MU applications). Enter your username and password and click the </a:t>
            </a:r>
            <a:r>
              <a:rPr lang="en-US" sz="1062" b="true">
                <a:solidFill>
                  <a:srgbClr val="191919"/>
                </a:solidFill>
                <a:latin typeface="Open Sans Bold"/>
                <a:ea typeface="Open Sans Bold"/>
                <a:cs typeface="Open Sans Bold"/>
                <a:sym typeface="Open Sans Bold"/>
              </a:rPr>
              <a:t>Sign In</a:t>
            </a:r>
            <a:r>
              <a:rPr lang="en-US" sz="1062">
                <a:solidFill>
                  <a:srgbClr val="191919"/>
                </a:solidFill>
                <a:latin typeface="Open Sans"/>
                <a:ea typeface="Open Sans"/>
                <a:cs typeface="Open Sans"/>
                <a:sym typeface="Open Sans"/>
              </a:rPr>
              <a:t> button. </a:t>
            </a:r>
          </a:p>
          <a:p>
            <a:pPr algn="l">
              <a:lnSpc>
                <a:spcPts val="1487"/>
              </a:lnSpc>
              <a:spcBef>
                <a:spcPct val="0"/>
              </a:spcBef>
            </a:pPr>
          </a:p>
        </p:txBody>
      </p:sp>
      <p:sp>
        <p:nvSpPr>
          <p:cNvPr name="TextBox 15" id="15"/>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3</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133352" y="9975290"/>
            <a:ext cx="122754" cy="165511"/>
          </a:xfrm>
          <a:custGeom>
            <a:avLst/>
            <a:gdLst/>
            <a:ahLst/>
            <a:cxnLst/>
            <a:rect r="r" b="b" t="t" l="l"/>
            <a:pathLst>
              <a:path h="165511" w="122754">
                <a:moveTo>
                  <a:pt x="0" y="0"/>
                </a:moveTo>
                <a:lnTo>
                  <a:pt x="122754" y="0"/>
                </a:lnTo>
                <a:lnTo>
                  <a:pt x="122754" y="165511"/>
                </a:lnTo>
                <a:lnTo>
                  <a:pt x="0" y="1655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04307" y="1771630"/>
            <a:ext cx="7016173" cy="6429216"/>
          </a:xfrm>
          <a:prstGeom prst="rect">
            <a:avLst/>
          </a:prstGeom>
        </p:spPr>
        <p:txBody>
          <a:bodyPr anchor="t" rtlCol="false" tIns="0" lIns="0" bIns="0" rIns="0">
            <a:spAutoFit/>
          </a:bodyPr>
          <a:lstStyle/>
          <a:p>
            <a:pPr algn="l">
              <a:lnSpc>
                <a:spcPts val="1126"/>
              </a:lnSpc>
            </a:pPr>
          </a:p>
          <a:p>
            <a:pPr algn="l">
              <a:lnSpc>
                <a:spcPts val="1126"/>
              </a:lnSpc>
            </a:pPr>
            <a:r>
              <a:rPr lang="en-US" sz="1062">
                <a:solidFill>
                  <a:srgbClr val="191919"/>
                </a:solidFill>
                <a:latin typeface="Open Sans"/>
                <a:ea typeface="Open Sans"/>
                <a:cs typeface="Open Sans"/>
                <a:sym typeface="Open Sans"/>
              </a:rPr>
              <a:t>Once logged in you will then see the Cayuse Platform Homepage. This page allows you to view any tasks related to your project. If you encounter any issues logging in please alert your Pre-Award Officer who will work to troubleshoot the issue with you.</a:t>
            </a:r>
          </a:p>
          <a:p>
            <a:pPr algn="l">
              <a:lnSpc>
                <a:spcPts val="1126"/>
              </a:lnSpc>
            </a:pPr>
          </a:p>
          <a:p>
            <a:pPr algn="l">
              <a:lnSpc>
                <a:spcPts val="1126"/>
              </a:lnSpc>
            </a:pPr>
          </a:p>
          <a:p>
            <a:pPr algn="l">
              <a:lnSpc>
                <a:spcPts val="1126"/>
              </a:lnSpc>
            </a:pPr>
          </a:p>
          <a:p>
            <a:pPr algn="l">
              <a:lnSpc>
                <a:spcPts val="1126"/>
              </a:lnSpc>
            </a:pPr>
            <a:r>
              <a:rPr lang="en-US" sz="1062">
                <a:solidFill>
                  <a:srgbClr val="191919"/>
                </a:solidFill>
                <a:latin typeface="Open Sans"/>
                <a:ea typeface="Open Sans"/>
                <a:cs typeface="Open Sans"/>
                <a:sym typeface="Open Sans"/>
              </a:rPr>
              <a:t>1.</a:t>
            </a:r>
            <a:r>
              <a:rPr lang="en-US" sz="1062" b="true">
                <a:solidFill>
                  <a:srgbClr val="191919"/>
                </a:solidFill>
                <a:latin typeface="Open Sans Bold"/>
                <a:ea typeface="Open Sans Bold"/>
                <a:cs typeface="Open Sans Bold"/>
                <a:sym typeface="Open Sans Bold"/>
              </a:rPr>
              <a:t> </a:t>
            </a:r>
            <a:r>
              <a:rPr lang="en-US" sz="1062">
                <a:solidFill>
                  <a:srgbClr val="191919"/>
                </a:solidFill>
                <a:latin typeface="Open Sans"/>
                <a:ea typeface="Open Sans"/>
                <a:cs typeface="Open Sans"/>
                <a:sym typeface="Open Sans"/>
              </a:rPr>
              <a:t>From the </a:t>
            </a:r>
            <a:r>
              <a:rPr lang="en-US" sz="1062" b="true">
                <a:solidFill>
                  <a:srgbClr val="191919"/>
                </a:solidFill>
                <a:latin typeface="Open Sans Bold"/>
                <a:ea typeface="Open Sans Bold"/>
                <a:cs typeface="Open Sans Bold"/>
                <a:sym typeface="Open Sans Bold"/>
              </a:rPr>
              <a:t>Cayuse Home Page</a:t>
            </a:r>
            <a:r>
              <a:rPr lang="en-US" sz="1062">
                <a:solidFill>
                  <a:srgbClr val="191919"/>
                </a:solidFill>
                <a:latin typeface="Open Sans"/>
                <a:ea typeface="Open Sans"/>
                <a:cs typeface="Open Sans"/>
                <a:sym typeface="Open Sans"/>
              </a:rPr>
              <a:t>, click on the</a:t>
            </a:r>
            <a:r>
              <a:rPr lang="en-US" sz="1062" b="true">
                <a:solidFill>
                  <a:srgbClr val="191919"/>
                </a:solidFill>
                <a:latin typeface="Open Sans Bold"/>
                <a:ea typeface="Open Sans Bold"/>
                <a:cs typeface="Open Sans Bold"/>
                <a:sym typeface="Open Sans Bold"/>
              </a:rPr>
              <a:t> Products </a:t>
            </a:r>
            <a:r>
              <a:rPr lang="en-US" sz="1062">
                <a:solidFill>
                  <a:srgbClr val="191919"/>
                </a:solidFill>
                <a:latin typeface="Open Sans"/>
                <a:ea typeface="Open Sans"/>
                <a:cs typeface="Open Sans"/>
                <a:sym typeface="Open Sans"/>
              </a:rPr>
              <a:t>drop-down menu and click Sponsored Projects.</a:t>
            </a: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r>
              <a:rPr lang="en-US" sz="1062">
                <a:solidFill>
                  <a:srgbClr val="191919"/>
                </a:solidFill>
                <a:latin typeface="Open Sans"/>
                <a:ea typeface="Open Sans"/>
                <a:cs typeface="Open Sans"/>
                <a:sym typeface="Open Sans"/>
              </a:rPr>
              <a:t>2</a:t>
            </a:r>
            <a:r>
              <a:rPr lang="en-US" sz="1062" b="true">
                <a:solidFill>
                  <a:srgbClr val="191919"/>
                </a:solidFill>
                <a:latin typeface="Open Sans Bold"/>
                <a:ea typeface="Open Sans Bold"/>
                <a:cs typeface="Open Sans Bold"/>
                <a:sym typeface="Open Sans Bold"/>
              </a:rPr>
              <a:t>. </a:t>
            </a:r>
            <a:r>
              <a:rPr lang="en-US" sz="1062">
                <a:solidFill>
                  <a:srgbClr val="191919"/>
                </a:solidFill>
                <a:latin typeface="Open Sans"/>
                <a:ea typeface="Open Sans"/>
                <a:cs typeface="Open Sans"/>
                <a:sym typeface="Open Sans"/>
              </a:rPr>
              <a:t>From the </a:t>
            </a:r>
            <a:r>
              <a:rPr lang="en-US" sz="1062" b="true">
                <a:solidFill>
                  <a:srgbClr val="191919"/>
                </a:solidFill>
                <a:latin typeface="Open Sans Bold"/>
                <a:ea typeface="Open Sans Bold"/>
                <a:cs typeface="Open Sans Bold"/>
                <a:sym typeface="Open Sans Bold"/>
              </a:rPr>
              <a:t>Sponsored Projects</a:t>
            </a:r>
            <a:r>
              <a:rPr lang="en-US" sz="1062">
                <a:solidFill>
                  <a:srgbClr val="191919"/>
                </a:solidFill>
                <a:latin typeface="Open Sans"/>
                <a:ea typeface="Open Sans"/>
                <a:cs typeface="Open Sans"/>
                <a:sym typeface="Open Sans"/>
              </a:rPr>
              <a:t> dashboard, click on </a:t>
            </a:r>
            <a:r>
              <a:rPr lang="en-US" sz="1062" b="true">
                <a:solidFill>
                  <a:srgbClr val="191919"/>
                </a:solidFill>
                <a:latin typeface="Open Sans Bold"/>
                <a:ea typeface="Open Sans Bold"/>
                <a:cs typeface="Open Sans Bold"/>
                <a:sym typeface="Open Sans Bold"/>
              </a:rPr>
              <a:t>Start New Proposal.</a:t>
            </a: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p>
          <a:p>
            <a:pPr algn="l">
              <a:lnSpc>
                <a:spcPts val="1126"/>
              </a:lnSpc>
            </a:pPr>
            <a:r>
              <a:rPr lang="en-US" sz="1062">
                <a:solidFill>
                  <a:srgbClr val="191919"/>
                </a:solidFill>
                <a:latin typeface="Open Sans"/>
                <a:ea typeface="Open Sans"/>
                <a:cs typeface="Open Sans"/>
                <a:sym typeface="Open Sans"/>
              </a:rPr>
              <a:t>3.</a:t>
            </a:r>
            <a:r>
              <a:rPr lang="en-US" sz="1062" b="true">
                <a:solidFill>
                  <a:srgbClr val="191919"/>
                </a:solidFill>
                <a:latin typeface="Open Sans Bold"/>
                <a:ea typeface="Open Sans Bold"/>
                <a:cs typeface="Open Sans Bold"/>
                <a:sym typeface="Open Sans Bold"/>
              </a:rPr>
              <a:t> </a:t>
            </a:r>
            <a:r>
              <a:rPr lang="en-US" sz="1062" b="true">
                <a:solidFill>
                  <a:srgbClr val="191919"/>
                </a:solidFill>
                <a:latin typeface="Open Sans Bold"/>
                <a:ea typeface="Open Sans Bold"/>
                <a:cs typeface="Open Sans Bold"/>
                <a:sym typeface="Open Sans Bold"/>
              </a:rPr>
              <a:t>For New Proposal: </a:t>
            </a:r>
            <a:r>
              <a:rPr lang="en-US" sz="1062">
                <a:solidFill>
                  <a:srgbClr val="191919"/>
                </a:solidFill>
                <a:latin typeface="Open Sans"/>
                <a:ea typeface="Open Sans"/>
                <a:cs typeface="Open Sans"/>
                <a:sym typeface="Open Sans"/>
              </a:rPr>
              <a:t>When the pop-up window appears, select “This proposal is not related to any existing proposals or awards (Create New Project)”. </a:t>
            </a:r>
          </a:p>
          <a:p>
            <a:pPr algn="l">
              <a:lnSpc>
                <a:spcPts val="1126"/>
              </a:lnSpc>
            </a:pPr>
          </a:p>
          <a:p>
            <a:pPr algn="l">
              <a:lnSpc>
                <a:spcPts val="1126"/>
              </a:lnSpc>
            </a:pPr>
            <a:r>
              <a:rPr lang="en-US" sz="1062">
                <a:solidFill>
                  <a:srgbClr val="191919"/>
                </a:solidFill>
                <a:latin typeface="Open Sans"/>
                <a:ea typeface="Open Sans"/>
                <a:cs typeface="Open Sans"/>
                <a:sym typeface="Open Sans"/>
              </a:rPr>
              <a:t>4</a:t>
            </a:r>
            <a:r>
              <a:rPr lang="en-US" sz="1062">
                <a:solidFill>
                  <a:srgbClr val="191919"/>
                </a:solidFill>
                <a:latin typeface="Open Sans"/>
                <a:ea typeface="Open Sans"/>
                <a:cs typeface="Open Sans"/>
                <a:sym typeface="Open Sans"/>
              </a:rPr>
              <a:t>. The title of the project here should be the agency name and the PI's name. </a:t>
            </a:r>
            <a:r>
              <a:rPr lang="en-US" sz="1062" i="true">
                <a:solidFill>
                  <a:srgbClr val="191919"/>
                </a:solidFill>
                <a:latin typeface="Open Sans Italics"/>
                <a:ea typeface="Open Sans Italics"/>
                <a:cs typeface="Open Sans Italics"/>
                <a:sym typeface="Open Sans Italics"/>
              </a:rPr>
              <a:t>Example: NIH, Irma Investigator</a:t>
            </a:r>
            <a:r>
              <a:rPr lang="en-US" sz="1062">
                <a:solidFill>
                  <a:srgbClr val="191919"/>
                </a:solidFill>
                <a:latin typeface="Open Sans"/>
                <a:ea typeface="Open Sans"/>
                <a:cs typeface="Open Sans"/>
                <a:sym typeface="Open Sans"/>
              </a:rPr>
              <a:t>. </a:t>
            </a:r>
          </a:p>
          <a:p>
            <a:pPr algn="l">
              <a:lnSpc>
                <a:spcPts val="1126"/>
              </a:lnSpc>
            </a:pPr>
            <a:r>
              <a:rPr lang="en-US" sz="1062">
                <a:solidFill>
                  <a:srgbClr val="191919"/>
                </a:solidFill>
                <a:latin typeface="Open Sans"/>
                <a:ea typeface="Open Sans"/>
                <a:cs typeface="Open Sans"/>
                <a:sym typeface="Open Sans"/>
              </a:rPr>
              <a:t>This is not the name of the project, there will be a place to add that in later. Once filled in click </a:t>
            </a:r>
            <a:r>
              <a:rPr lang="en-US" sz="1062" b="true">
                <a:solidFill>
                  <a:srgbClr val="191919"/>
                </a:solidFill>
                <a:latin typeface="Open Sans Bold"/>
                <a:ea typeface="Open Sans Bold"/>
                <a:cs typeface="Open Sans Bold"/>
                <a:sym typeface="Open Sans Bold"/>
              </a:rPr>
              <a:t>Create New Project</a:t>
            </a:r>
            <a:r>
              <a:rPr lang="en-US" sz="1062">
                <a:solidFill>
                  <a:srgbClr val="191919"/>
                </a:solidFill>
                <a:latin typeface="Open Sans"/>
                <a:ea typeface="Open Sans"/>
                <a:cs typeface="Open Sans"/>
                <a:sym typeface="Open Sans"/>
              </a:rPr>
              <a:t>. </a:t>
            </a:r>
          </a:p>
          <a:p>
            <a:pPr algn="l">
              <a:lnSpc>
                <a:spcPts val="1126"/>
              </a:lnSpc>
            </a:pPr>
          </a:p>
          <a:p>
            <a:pPr algn="l">
              <a:lnSpc>
                <a:spcPts val="1126"/>
              </a:lnSpc>
            </a:pPr>
            <a:r>
              <a:rPr lang="en-US" sz="1062">
                <a:solidFill>
                  <a:srgbClr val="191919"/>
                </a:solidFill>
                <a:latin typeface="Open Sans"/>
                <a:ea typeface="Open Sans"/>
                <a:cs typeface="Open Sans"/>
                <a:sym typeface="Open Sans"/>
              </a:rPr>
              <a:t>The Title of the Project should be, First Initial Last Name dash Sponsor/Agency Name, Abbreviated Sponsor title Month Year Due. </a:t>
            </a:r>
            <a:r>
              <a:rPr lang="en-US" sz="1062" i="true">
                <a:solidFill>
                  <a:srgbClr val="191919"/>
                </a:solidFill>
                <a:latin typeface="Open Sans Italics"/>
                <a:ea typeface="Open Sans Italics"/>
                <a:cs typeface="Open Sans Italics"/>
                <a:sym typeface="Open Sans Italics"/>
              </a:rPr>
              <a:t>Example</a:t>
            </a:r>
            <a:r>
              <a:rPr lang="en-US" sz="1062">
                <a:solidFill>
                  <a:srgbClr val="191919"/>
                </a:solidFill>
                <a:latin typeface="Open Sans"/>
                <a:ea typeface="Open Sans"/>
                <a:cs typeface="Open Sans"/>
                <a:sym typeface="Open Sans"/>
              </a:rPr>
              <a:t>: J.Griggs - NIH R21 Feb 2026</a:t>
            </a:r>
          </a:p>
          <a:p>
            <a:pPr algn="l">
              <a:lnSpc>
                <a:spcPts val="1126"/>
              </a:lnSpc>
            </a:pPr>
            <a:r>
              <a:rPr lang="en-US" sz="1062">
                <a:solidFill>
                  <a:srgbClr val="191919"/>
                </a:solidFill>
                <a:latin typeface="Open Sans"/>
                <a:ea typeface="Open Sans"/>
                <a:cs typeface="Open Sans"/>
                <a:sym typeface="Open Sans"/>
              </a:rPr>
              <a:t>THIS IS </a:t>
            </a:r>
            <a:r>
              <a:rPr lang="en-US" sz="1062" b="true">
                <a:solidFill>
                  <a:srgbClr val="191919"/>
                </a:solidFill>
                <a:latin typeface="Open Sans Bold"/>
                <a:ea typeface="Open Sans Bold"/>
                <a:cs typeface="Open Sans Bold"/>
                <a:sym typeface="Open Sans Bold"/>
              </a:rPr>
              <a:t>NOT</a:t>
            </a:r>
            <a:r>
              <a:rPr lang="en-US" sz="1062">
                <a:solidFill>
                  <a:srgbClr val="191919"/>
                </a:solidFill>
                <a:latin typeface="Open Sans"/>
                <a:ea typeface="Open Sans"/>
                <a:cs typeface="Open Sans"/>
                <a:sym typeface="Open Sans"/>
              </a:rPr>
              <a:t> THE TITLE for your PROJECT - YOU will ENTER your PROJECT TITLE later</a:t>
            </a:r>
          </a:p>
          <a:p>
            <a:pPr algn="l">
              <a:lnSpc>
                <a:spcPts val="1126"/>
              </a:lnSpc>
            </a:pPr>
          </a:p>
        </p:txBody>
      </p:sp>
      <p:grpSp>
        <p:nvGrpSpPr>
          <p:cNvPr name="Group 4" id="4"/>
          <p:cNvGrpSpPr/>
          <p:nvPr/>
        </p:nvGrpSpPr>
        <p:grpSpPr>
          <a:xfrm rot="0">
            <a:off x="1280460" y="8343721"/>
            <a:ext cx="5098077" cy="1566780"/>
            <a:chOff x="0" y="0"/>
            <a:chExt cx="6797436" cy="2089040"/>
          </a:xfrm>
        </p:grpSpPr>
        <p:sp>
          <p:nvSpPr>
            <p:cNvPr name="Freeform 5" id="5"/>
            <p:cNvSpPr/>
            <p:nvPr/>
          </p:nvSpPr>
          <p:spPr>
            <a:xfrm flipH="false" flipV="false" rot="0">
              <a:off x="242427" y="0"/>
              <a:ext cx="6555009" cy="2089040"/>
            </a:xfrm>
            <a:custGeom>
              <a:avLst/>
              <a:gdLst/>
              <a:ahLst/>
              <a:cxnLst/>
              <a:rect r="r" b="b" t="t" l="l"/>
              <a:pathLst>
                <a:path h="2089040" w="6555009">
                  <a:moveTo>
                    <a:pt x="0" y="0"/>
                  </a:moveTo>
                  <a:lnTo>
                    <a:pt x="6555009" y="0"/>
                  </a:lnTo>
                  <a:lnTo>
                    <a:pt x="6555009" y="2089040"/>
                  </a:lnTo>
                  <a:lnTo>
                    <a:pt x="0" y="2089040"/>
                  </a:lnTo>
                  <a:lnTo>
                    <a:pt x="0" y="0"/>
                  </a:lnTo>
                  <a:close/>
                </a:path>
              </a:pathLst>
            </a:custGeom>
            <a:blipFill>
              <a:blip r:embed="rId4"/>
              <a:stretch>
                <a:fillRect l="0" t="0" r="0" b="0"/>
              </a:stretch>
            </a:blipFill>
          </p:spPr>
        </p:sp>
        <p:grpSp>
          <p:nvGrpSpPr>
            <p:cNvPr name="Group 6" id="6"/>
            <p:cNvGrpSpPr/>
            <p:nvPr/>
          </p:nvGrpSpPr>
          <p:grpSpPr>
            <a:xfrm rot="0">
              <a:off x="0" y="21247"/>
              <a:ext cx="214058" cy="21405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8" id="8"/>
              <p:cNvSpPr txBox="true"/>
              <p:nvPr/>
            </p:nvSpPr>
            <p:spPr>
              <a:xfrm>
                <a:off x="76200" y="76200"/>
                <a:ext cx="660400" cy="660400"/>
              </a:xfrm>
              <a:prstGeom prst="rect">
                <a:avLst/>
              </a:prstGeom>
            </p:spPr>
            <p:txBody>
              <a:bodyPr anchor="ctr" rtlCol="false" tIns="41042" lIns="41042" bIns="41042" rIns="41042"/>
              <a:lstStyle/>
              <a:p>
                <a:pPr algn="ctr">
                  <a:lnSpc>
                    <a:spcPts val="1881"/>
                  </a:lnSpc>
                </a:pPr>
              </a:p>
            </p:txBody>
          </p:sp>
        </p:grpSp>
        <p:sp>
          <p:nvSpPr>
            <p:cNvPr name="TextBox 9" id="9"/>
            <p:cNvSpPr txBox="true"/>
            <p:nvPr/>
          </p:nvSpPr>
          <p:spPr>
            <a:xfrm rot="0">
              <a:off x="59803" y="22119"/>
              <a:ext cx="94452" cy="189851"/>
            </a:xfrm>
            <a:prstGeom prst="rect">
              <a:avLst/>
            </a:prstGeom>
          </p:spPr>
          <p:txBody>
            <a:bodyPr anchor="t" rtlCol="false" tIns="0" lIns="0" bIns="0" rIns="0">
              <a:spAutoFit/>
            </a:bodyPr>
            <a:lstStyle/>
            <a:p>
              <a:pPr algn="ctr">
                <a:lnSpc>
                  <a:spcPts val="1246"/>
                </a:lnSpc>
              </a:pPr>
              <a:r>
                <a:rPr lang="en-US" sz="890">
                  <a:solidFill>
                    <a:srgbClr val="FFFFFF"/>
                  </a:solidFill>
                  <a:latin typeface="Open Sans"/>
                  <a:ea typeface="Open Sans"/>
                  <a:cs typeface="Open Sans"/>
                  <a:sym typeface="Open Sans"/>
                </a:rPr>
                <a:t>3</a:t>
              </a:r>
            </a:p>
          </p:txBody>
        </p:sp>
        <p:grpSp>
          <p:nvGrpSpPr>
            <p:cNvPr name="Group 10" id="10"/>
            <p:cNvGrpSpPr/>
            <p:nvPr/>
          </p:nvGrpSpPr>
          <p:grpSpPr>
            <a:xfrm rot="0">
              <a:off x="311007" y="937491"/>
              <a:ext cx="214058" cy="214058"/>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2" id="12"/>
              <p:cNvSpPr txBox="true"/>
              <p:nvPr/>
            </p:nvSpPr>
            <p:spPr>
              <a:xfrm>
                <a:off x="76200" y="76200"/>
                <a:ext cx="660400" cy="660400"/>
              </a:xfrm>
              <a:prstGeom prst="rect">
                <a:avLst/>
              </a:prstGeom>
            </p:spPr>
            <p:txBody>
              <a:bodyPr anchor="ctr" rtlCol="false" tIns="41042" lIns="41042" bIns="41042" rIns="41042"/>
              <a:lstStyle/>
              <a:p>
                <a:pPr algn="ctr">
                  <a:lnSpc>
                    <a:spcPts val="1881"/>
                  </a:lnSpc>
                </a:pPr>
              </a:p>
            </p:txBody>
          </p:sp>
        </p:grpSp>
        <p:sp>
          <p:nvSpPr>
            <p:cNvPr name="TextBox 13" id="13"/>
            <p:cNvSpPr txBox="true"/>
            <p:nvPr/>
          </p:nvSpPr>
          <p:spPr>
            <a:xfrm rot="0">
              <a:off x="370810" y="918441"/>
              <a:ext cx="94452" cy="189851"/>
            </a:xfrm>
            <a:prstGeom prst="rect">
              <a:avLst/>
            </a:prstGeom>
          </p:spPr>
          <p:txBody>
            <a:bodyPr anchor="t" rtlCol="false" tIns="0" lIns="0" bIns="0" rIns="0">
              <a:spAutoFit/>
            </a:bodyPr>
            <a:lstStyle/>
            <a:p>
              <a:pPr algn="ctr">
                <a:lnSpc>
                  <a:spcPts val="1246"/>
                </a:lnSpc>
              </a:pPr>
              <a:r>
                <a:rPr lang="en-US" sz="890">
                  <a:solidFill>
                    <a:srgbClr val="FFFFFF"/>
                  </a:solidFill>
                  <a:latin typeface="Open Sans"/>
                  <a:ea typeface="Open Sans"/>
                  <a:cs typeface="Open Sans"/>
                  <a:sym typeface="Open Sans"/>
                </a:rPr>
                <a:t>4</a:t>
              </a:r>
            </a:p>
          </p:txBody>
        </p:sp>
      </p:grpSp>
      <p:sp>
        <p:nvSpPr>
          <p:cNvPr name="Freeform 14" id="14"/>
          <p:cNvSpPr/>
          <p:nvPr/>
        </p:nvSpPr>
        <p:spPr>
          <a:xfrm flipH="false" flipV="false" rot="0">
            <a:off x="21814" y="-33939"/>
            <a:ext cx="7772400" cy="928524"/>
          </a:xfrm>
          <a:custGeom>
            <a:avLst/>
            <a:gdLst/>
            <a:ahLst/>
            <a:cxnLst/>
            <a:rect r="r" b="b" t="t" l="l"/>
            <a:pathLst>
              <a:path h="928524" w="7772400">
                <a:moveTo>
                  <a:pt x="0" y="0"/>
                </a:moveTo>
                <a:lnTo>
                  <a:pt x="7772400" y="0"/>
                </a:lnTo>
                <a:lnTo>
                  <a:pt x="7772400" y="928523"/>
                </a:lnTo>
                <a:lnTo>
                  <a:pt x="0" y="928523"/>
                </a:lnTo>
                <a:lnTo>
                  <a:pt x="0" y="0"/>
                </a:lnTo>
                <a:close/>
              </a:path>
            </a:pathLst>
          </a:custGeom>
          <a:blipFill>
            <a:blip r:embed="rId5"/>
            <a:stretch>
              <a:fillRect l="0" t="-409371" r="0" b="-48675"/>
            </a:stretch>
          </a:blipFill>
        </p:spPr>
      </p:sp>
      <p:grpSp>
        <p:nvGrpSpPr>
          <p:cNvPr name="Group 15" id="15"/>
          <p:cNvGrpSpPr/>
          <p:nvPr/>
        </p:nvGrpSpPr>
        <p:grpSpPr>
          <a:xfrm rot="0">
            <a:off x="10907" y="-33939"/>
            <a:ext cx="7772400" cy="928524"/>
            <a:chOff x="0" y="0"/>
            <a:chExt cx="2709333" cy="323668"/>
          </a:xfrm>
        </p:grpSpPr>
        <p:sp>
          <p:nvSpPr>
            <p:cNvPr name="Freeform 16" id="16"/>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17" id="17"/>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grpSp>
        <p:nvGrpSpPr>
          <p:cNvPr name="Group 18" id="18"/>
          <p:cNvGrpSpPr/>
          <p:nvPr/>
        </p:nvGrpSpPr>
        <p:grpSpPr>
          <a:xfrm rot="0">
            <a:off x="7243677" y="9498728"/>
            <a:ext cx="311008" cy="311008"/>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20" id="20"/>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grpSp>
        <p:nvGrpSpPr>
          <p:cNvPr name="Group 21" id="21"/>
          <p:cNvGrpSpPr/>
          <p:nvPr/>
        </p:nvGrpSpPr>
        <p:grpSpPr>
          <a:xfrm rot="0">
            <a:off x="1246251" y="3171885"/>
            <a:ext cx="5132285" cy="1354414"/>
            <a:chOff x="0" y="0"/>
            <a:chExt cx="6843047" cy="1805885"/>
          </a:xfrm>
        </p:grpSpPr>
        <p:sp>
          <p:nvSpPr>
            <p:cNvPr name="Freeform 22" id="22"/>
            <p:cNvSpPr/>
            <p:nvPr/>
          </p:nvSpPr>
          <p:spPr>
            <a:xfrm flipH="false" flipV="false" rot="0">
              <a:off x="0" y="0"/>
              <a:ext cx="6843047" cy="1805885"/>
            </a:xfrm>
            <a:custGeom>
              <a:avLst/>
              <a:gdLst/>
              <a:ahLst/>
              <a:cxnLst/>
              <a:rect r="r" b="b" t="t" l="l"/>
              <a:pathLst>
                <a:path h="1805885" w="6843047">
                  <a:moveTo>
                    <a:pt x="0" y="0"/>
                  </a:moveTo>
                  <a:lnTo>
                    <a:pt x="6843047" y="0"/>
                  </a:lnTo>
                  <a:lnTo>
                    <a:pt x="6843047" y="1805885"/>
                  </a:lnTo>
                  <a:lnTo>
                    <a:pt x="0" y="1805885"/>
                  </a:lnTo>
                  <a:lnTo>
                    <a:pt x="0" y="0"/>
                  </a:lnTo>
                  <a:close/>
                </a:path>
              </a:pathLst>
            </a:custGeom>
            <a:blipFill>
              <a:blip r:embed="rId6"/>
              <a:stretch>
                <a:fillRect l="0" t="0" r="-382" b="-28191"/>
              </a:stretch>
            </a:blipFill>
          </p:spPr>
        </p:sp>
        <p:sp>
          <p:nvSpPr>
            <p:cNvPr name="Freeform 23" id="23"/>
            <p:cNvSpPr/>
            <p:nvPr/>
          </p:nvSpPr>
          <p:spPr>
            <a:xfrm flipH="false" flipV="false" rot="0">
              <a:off x="5544306" y="377961"/>
              <a:ext cx="778155" cy="704041"/>
            </a:xfrm>
            <a:custGeom>
              <a:avLst/>
              <a:gdLst/>
              <a:ahLst/>
              <a:cxnLst/>
              <a:rect r="r" b="b" t="t" l="l"/>
              <a:pathLst>
                <a:path h="704041" w="778155">
                  <a:moveTo>
                    <a:pt x="0" y="0"/>
                  </a:moveTo>
                  <a:lnTo>
                    <a:pt x="778156" y="0"/>
                  </a:lnTo>
                  <a:lnTo>
                    <a:pt x="778156" y="704041"/>
                  </a:lnTo>
                  <a:lnTo>
                    <a:pt x="0" y="704041"/>
                  </a:lnTo>
                  <a:lnTo>
                    <a:pt x="0" y="0"/>
                  </a:lnTo>
                  <a:close/>
                </a:path>
              </a:pathLst>
            </a:custGeom>
            <a:blipFill>
              <a:blip r:embed="rId7"/>
              <a:stretch>
                <a:fillRect l="-5879" t="-5117" r="-8492" b="-6097"/>
              </a:stretch>
            </a:blipFill>
          </p:spPr>
        </p:sp>
      </p:grpSp>
      <p:sp>
        <p:nvSpPr>
          <p:cNvPr name="Freeform 24" id="24"/>
          <p:cNvSpPr/>
          <p:nvPr/>
        </p:nvSpPr>
        <p:spPr>
          <a:xfrm flipH="false" flipV="false" rot="0">
            <a:off x="5359644" y="3556502"/>
            <a:ext cx="588807" cy="172360"/>
          </a:xfrm>
          <a:custGeom>
            <a:avLst/>
            <a:gdLst/>
            <a:ahLst/>
            <a:cxnLst/>
            <a:rect r="r" b="b" t="t" l="l"/>
            <a:pathLst>
              <a:path h="172360" w="588807">
                <a:moveTo>
                  <a:pt x="0" y="0"/>
                </a:moveTo>
                <a:lnTo>
                  <a:pt x="588806" y="0"/>
                </a:lnTo>
                <a:lnTo>
                  <a:pt x="588806" y="172360"/>
                </a:lnTo>
                <a:lnTo>
                  <a:pt x="0" y="1723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5" id="25"/>
          <p:cNvGrpSpPr/>
          <p:nvPr/>
        </p:nvGrpSpPr>
        <p:grpSpPr>
          <a:xfrm rot="0">
            <a:off x="5177506" y="3546724"/>
            <a:ext cx="182138" cy="182138"/>
            <a:chOff x="0" y="0"/>
            <a:chExt cx="242851" cy="242851"/>
          </a:xfrm>
        </p:grpSpPr>
        <p:grpSp>
          <p:nvGrpSpPr>
            <p:cNvPr name="Group 26" id="26"/>
            <p:cNvGrpSpPr/>
            <p:nvPr/>
          </p:nvGrpSpPr>
          <p:grpSpPr>
            <a:xfrm rot="0">
              <a:off x="0" y="0"/>
              <a:ext cx="242851" cy="242851"/>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8" id="28"/>
              <p:cNvSpPr txBox="true"/>
              <p:nvPr/>
            </p:nvSpPr>
            <p:spPr>
              <a:xfrm>
                <a:off x="76200" y="76200"/>
                <a:ext cx="660400" cy="660400"/>
              </a:xfrm>
              <a:prstGeom prst="rect">
                <a:avLst/>
              </a:prstGeom>
            </p:spPr>
            <p:txBody>
              <a:bodyPr anchor="ctr" rtlCol="false" tIns="46563" lIns="46563" bIns="46563" rIns="46563"/>
              <a:lstStyle/>
              <a:p>
                <a:pPr algn="ctr">
                  <a:lnSpc>
                    <a:spcPts val="1881"/>
                  </a:lnSpc>
                </a:pPr>
              </a:p>
            </p:txBody>
          </p:sp>
        </p:grpSp>
        <p:sp>
          <p:nvSpPr>
            <p:cNvPr name="TextBox 29" id="29"/>
            <p:cNvSpPr txBox="true"/>
            <p:nvPr/>
          </p:nvSpPr>
          <p:spPr>
            <a:xfrm rot="0">
              <a:off x="67847" y="3552"/>
              <a:ext cx="107156" cy="189562"/>
            </a:xfrm>
            <a:prstGeom prst="rect">
              <a:avLst/>
            </a:prstGeom>
          </p:spPr>
          <p:txBody>
            <a:bodyPr anchor="t" rtlCol="false" tIns="0" lIns="0" bIns="0" rIns="0">
              <a:spAutoFit/>
            </a:bodyPr>
            <a:lstStyle/>
            <a:p>
              <a:pPr algn="ctr">
                <a:lnSpc>
                  <a:spcPts val="1243"/>
                </a:lnSpc>
              </a:pPr>
              <a:r>
                <a:rPr lang="en-US" sz="888">
                  <a:solidFill>
                    <a:srgbClr val="FFFFFF"/>
                  </a:solidFill>
                  <a:latin typeface="Open Sans"/>
                  <a:ea typeface="Open Sans"/>
                  <a:cs typeface="Open Sans"/>
                  <a:sym typeface="Open Sans"/>
                </a:rPr>
                <a:t>1</a:t>
              </a:r>
            </a:p>
          </p:txBody>
        </p:sp>
      </p:grpSp>
      <p:sp>
        <p:nvSpPr>
          <p:cNvPr name="Freeform 30" id="30"/>
          <p:cNvSpPr/>
          <p:nvPr/>
        </p:nvSpPr>
        <p:spPr>
          <a:xfrm flipH="false" flipV="false" rot="0">
            <a:off x="742937" y="5289454"/>
            <a:ext cx="6138914" cy="1007395"/>
          </a:xfrm>
          <a:custGeom>
            <a:avLst/>
            <a:gdLst/>
            <a:ahLst/>
            <a:cxnLst/>
            <a:rect r="r" b="b" t="t" l="l"/>
            <a:pathLst>
              <a:path h="1007395" w="6138914">
                <a:moveTo>
                  <a:pt x="0" y="0"/>
                </a:moveTo>
                <a:lnTo>
                  <a:pt x="6138914" y="0"/>
                </a:lnTo>
                <a:lnTo>
                  <a:pt x="6138914" y="1007395"/>
                </a:lnTo>
                <a:lnTo>
                  <a:pt x="0" y="1007395"/>
                </a:lnTo>
                <a:lnTo>
                  <a:pt x="0" y="0"/>
                </a:lnTo>
                <a:close/>
              </a:path>
            </a:pathLst>
          </a:custGeom>
          <a:blipFill>
            <a:blip r:embed="rId10"/>
            <a:stretch>
              <a:fillRect l="0" t="0" r="0" b="0"/>
            </a:stretch>
          </a:blipFill>
        </p:spPr>
      </p:sp>
      <p:grpSp>
        <p:nvGrpSpPr>
          <p:cNvPr name="Group 31" id="31"/>
          <p:cNvGrpSpPr/>
          <p:nvPr/>
        </p:nvGrpSpPr>
        <p:grpSpPr>
          <a:xfrm rot="0">
            <a:off x="6013976" y="5303884"/>
            <a:ext cx="160544" cy="160544"/>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33" id="33"/>
            <p:cNvSpPr txBox="true"/>
            <p:nvPr/>
          </p:nvSpPr>
          <p:spPr>
            <a:xfrm>
              <a:off x="76200" y="76200"/>
              <a:ext cx="660400" cy="660400"/>
            </a:xfrm>
            <a:prstGeom prst="rect">
              <a:avLst/>
            </a:prstGeom>
          </p:spPr>
          <p:txBody>
            <a:bodyPr anchor="ctr" rtlCol="false" tIns="41042" lIns="41042" bIns="41042" rIns="41042"/>
            <a:lstStyle/>
            <a:p>
              <a:pPr algn="ctr">
                <a:lnSpc>
                  <a:spcPts val="1881"/>
                </a:lnSpc>
              </a:pPr>
            </a:p>
          </p:txBody>
        </p:sp>
      </p:grpSp>
      <p:sp>
        <p:nvSpPr>
          <p:cNvPr name="TextBox 34" id="34"/>
          <p:cNvSpPr txBox="true"/>
          <p:nvPr/>
        </p:nvSpPr>
        <p:spPr>
          <a:xfrm rot="0">
            <a:off x="6058829" y="5299775"/>
            <a:ext cx="70839" cy="147151"/>
          </a:xfrm>
          <a:prstGeom prst="rect">
            <a:avLst/>
          </a:prstGeom>
        </p:spPr>
        <p:txBody>
          <a:bodyPr anchor="t" rtlCol="false" tIns="0" lIns="0" bIns="0" rIns="0">
            <a:spAutoFit/>
          </a:bodyPr>
          <a:lstStyle/>
          <a:p>
            <a:pPr algn="ctr">
              <a:lnSpc>
                <a:spcPts val="1246"/>
              </a:lnSpc>
            </a:pPr>
            <a:r>
              <a:rPr lang="en-US" sz="890">
                <a:solidFill>
                  <a:srgbClr val="FFFFFF"/>
                </a:solidFill>
                <a:latin typeface="Open Sans"/>
                <a:ea typeface="Open Sans"/>
                <a:cs typeface="Open Sans"/>
                <a:sym typeface="Open Sans"/>
              </a:rPr>
              <a:t>2</a:t>
            </a:r>
          </a:p>
        </p:txBody>
      </p:sp>
      <p:sp>
        <p:nvSpPr>
          <p:cNvPr name="Freeform 35" id="35"/>
          <p:cNvSpPr/>
          <p:nvPr/>
        </p:nvSpPr>
        <p:spPr>
          <a:xfrm flipH="false" flipV="false" rot="-1446103">
            <a:off x="6792951" y="5408203"/>
            <a:ext cx="165378" cy="222982"/>
          </a:xfrm>
          <a:custGeom>
            <a:avLst/>
            <a:gdLst/>
            <a:ahLst/>
            <a:cxnLst/>
            <a:rect r="r" b="b" t="t" l="l"/>
            <a:pathLst>
              <a:path h="222982" w="165378">
                <a:moveTo>
                  <a:pt x="0" y="0"/>
                </a:moveTo>
                <a:lnTo>
                  <a:pt x="165379" y="0"/>
                </a:lnTo>
                <a:lnTo>
                  <a:pt x="165379" y="222982"/>
                </a:lnTo>
                <a:lnTo>
                  <a:pt x="0" y="2229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6" id="36"/>
          <p:cNvSpPr txBox="true"/>
          <p:nvPr/>
        </p:nvSpPr>
        <p:spPr>
          <a:xfrm rot="0">
            <a:off x="351482" y="368810"/>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Starting a New Proposal Record</a:t>
            </a:r>
          </a:p>
        </p:txBody>
      </p:sp>
      <p:sp>
        <p:nvSpPr>
          <p:cNvPr name="TextBox 37" id="37"/>
          <p:cNvSpPr txBox="true"/>
          <p:nvPr/>
        </p:nvSpPr>
        <p:spPr>
          <a:xfrm rot="0">
            <a:off x="340575" y="1282444"/>
            <a:ext cx="5673401" cy="238125"/>
          </a:xfrm>
          <a:prstGeom prst="rect">
            <a:avLst/>
          </a:prstGeom>
        </p:spPr>
        <p:txBody>
          <a:bodyPr anchor="t" rtlCol="false" tIns="0" lIns="0" bIns="0" rIns="0">
            <a:spAutoFit/>
          </a:bodyPr>
          <a:lstStyle/>
          <a:p>
            <a:pPr algn="l">
              <a:lnSpc>
                <a:spcPts val="1881"/>
              </a:lnSpc>
            </a:pPr>
            <a:r>
              <a:rPr lang="en-US" sz="1567" b="true">
                <a:solidFill>
                  <a:srgbClr val="00A950"/>
                </a:solidFill>
                <a:latin typeface="Open Sans Bold"/>
                <a:ea typeface="Open Sans Bold"/>
                <a:cs typeface="Open Sans Bold"/>
                <a:sym typeface="Open Sans Bold"/>
              </a:rPr>
              <a:t>Steps to Complete a Proposal Record</a:t>
            </a:r>
          </a:p>
        </p:txBody>
      </p:sp>
      <p:sp>
        <p:nvSpPr>
          <p:cNvPr name="TextBox 38" id="38"/>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4</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9745" y="1377808"/>
            <a:ext cx="7069436" cy="2335212"/>
          </a:xfrm>
          <a:prstGeom prst="rect">
            <a:avLst/>
          </a:prstGeom>
        </p:spPr>
        <p:txBody>
          <a:bodyPr anchor="t" rtlCol="false" tIns="0" lIns="0" bIns="0" rIns="0">
            <a:spAutoFit/>
          </a:bodyPr>
          <a:lstStyle/>
          <a:p>
            <a:pPr algn="l">
              <a:lnSpc>
                <a:spcPts val="1487"/>
              </a:lnSpc>
            </a:pPr>
            <a:r>
              <a:rPr lang="en-US" sz="1062" b="true">
                <a:solidFill>
                  <a:srgbClr val="191919"/>
                </a:solidFill>
                <a:latin typeface="Open Sans Bold"/>
                <a:ea typeface="Open Sans Bold"/>
                <a:cs typeface="Open Sans Bold"/>
                <a:sym typeface="Open Sans Bold"/>
              </a:rPr>
              <a:t>The Cayuse SP Dashboard allows you to do the following:</a:t>
            </a:r>
          </a:p>
          <a:p>
            <a:pPr algn="l">
              <a:lnSpc>
                <a:spcPts val="1487"/>
              </a:lnSpc>
            </a:pPr>
          </a:p>
          <a:p>
            <a:pPr algn="l">
              <a:lnSpc>
                <a:spcPts val="1487"/>
              </a:lnSpc>
            </a:pPr>
            <a:r>
              <a:rPr lang="en-US" sz="1062">
                <a:solidFill>
                  <a:srgbClr val="191919"/>
                </a:solidFill>
                <a:latin typeface="Open Sans"/>
                <a:ea typeface="Open Sans"/>
                <a:cs typeface="Open Sans"/>
                <a:sym typeface="Open Sans"/>
              </a:rPr>
              <a:t>1.</a:t>
            </a:r>
            <a:r>
              <a:rPr lang="en-US" sz="1062" b="true">
                <a:solidFill>
                  <a:srgbClr val="191919"/>
                </a:solidFill>
                <a:latin typeface="Open Sans Bold"/>
                <a:ea typeface="Open Sans Bold"/>
                <a:cs typeface="Open Sans Bold"/>
                <a:sym typeface="Open Sans Bold"/>
              </a:rPr>
              <a:t> Start a New Proposal: </a:t>
            </a:r>
            <a:r>
              <a:rPr lang="en-US" sz="1062">
                <a:solidFill>
                  <a:srgbClr val="191919"/>
                </a:solidFill>
                <a:latin typeface="Open Sans"/>
                <a:ea typeface="Open Sans"/>
                <a:cs typeface="Open Sans"/>
                <a:sym typeface="Open Sans"/>
              </a:rPr>
              <a:t>The PI would go here to begin a proposal record that would get routed to the assigned Pre-Award Officer to initiate the proposal application. </a:t>
            </a:r>
          </a:p>
          <a:p>
            <a:pPr algn="l">
              <a:lnSpc>
                <a:spcPts val="1487"/>
              </a:lnSpc>
            </a:pPr>
            <a:r>
              <a:rPr lang="en-US" sz="1062">
                <a:solidFill>
                  <a:srgbClr val="191919"/>
                </a:solidFill>
                <a:latin typeface="Open Sans"/>
                <a:ea typeface="Open Sans"/>
                <a:cs typeface="Open Sans"/>
                <a:sym typeface="Open Sans"/>
              </a:rPr>
              <a:t>2. </a:t>
            </a:r>
            <a:r>
              <a:rPr lang="en-US" sz="1062" b="true">
                <a:solidFill>
                  <a:srgbClr val="191919"/>
                </a:solidFill>
                <a:latin typeface="Open Sans Bold"/>
                <a:ea typeface="Open Sans Bold"/>
                <a:cs typeface="Open Sans Bold"/>
                <a:sym typeface="Open Sans Bold"/>
              </a:rPr>
              <a:t>In Development:</a:t>
            </a:r>
            <a:r>
              <a:rPr lang="en-US" sz="1062">
                <a:solidFill>
                  <a:srgbClr val="191919"/>
                </a:solidFill>
                <a:latin typeface="Open Sans"/>
                <a:ea typeface="Open Sans"/>
                <a:cs typeface="Open Sans"/>
                <a:sym typeface="Open Sans"/>
              </a:rPr>
              <a:t> This is where users are able to view the proposals that are currently being worked on but not submitted into routing yet.</a:t>
            </a:r>
          </a:p>
          <a:p>
            <a:pPr algn="l">
              <a:lnSpc>
                <a:spcPts val="1487"/>
              </a:lnSpc>
            </a:pPr>
            <a:r>
              <a:rPr lang="en-US" sz="1062">
                <a:solidFill>
                  <a:srgbClr val="191919"/>
                </a:solidFill>
                <a:latin typeface="Open Sans"/>
                <a:ea typeface="Open Sans"/>
                <a:cs typeface="Open Sans"/>
                <a:sym typeface="Open Sans"/>
              </a:rPr>
              <a:t>3. </a:t>
            </a:r>
            <a:r>
              <a:rPr lang="en-US" sz="1062" b="true">
                <a:solidFill>
                  <a:srgbClr val="191919"/>
                </a:solidFill>
                <a:latin typeface="Open Sans Bold"/>
                <a:ea typeface="Open Sans Bold"/>
                <a:cs typeface="Open Sans Bold"/>
                <a:sym typeface="Open Sans Bold"/>
              </a:rPr>
              <a:t>Under Review:</a:t>
            </a:r>
            <a:r>
              <a:rPr lang="en-US" sz="1062">
                <a:solidFill>
                  <a:srgbClr val="191919"/>
                </a:solidFill>
                <a:latin typeface="Open Sans"/>
                <a:ea typeface="Open Sans"/>
                <a:cs typeface="Open Sans"/>
                <a:sym typeface="Open Sans"/>
              </a:rPr>
              <a:t> Those proposals that a user has submitted into routing but have not been fully approved by those in the routing chain. </a:t>
            </a:r>
          </a:p>
          <a:p>
            <a:pPr algn="l">
              <a:lnSpc>
                <a:spcPts val="1487"/>
              </a:lnSpc>
            </a:pPr>
            <a:r>
              <a:rPr lang="en-US" sz="1062">
                <a:solidFill>
                  <a:srgbClr val="191919"/>
                </a:solidFill>
                <a:latin typeface="Open Sans"/>
                <a:ea typeface="Open Sans"/>
                <a:cs typeface="Open Sans"/>
                <a:sym typeface="Open Sans"/>
              </a:rPr>
              <a:t>4. </a:t>
            </a:r>
            <a:r>
              <a:rPr lang="en-US" sz="1062" b="true">
                <a:solidFill>
                  <a:srgbClr val="191919"/>
                </a:solidFill>
                <a:latin typeface="Open Sans Bold"/>
                <a:ea typeface="Open Sans Bold"/>
                <a:cs typeface="Open Sans Bold"/>
                <a:sym typeface="Open Sans Bold"/>
              </a:rPr>
              <a:t>Approved:</a:t>
            </a:r>
            <a:r>
              <a:rPr lang="en-US" sz="1062">
                <a:solidFill>
                  <a:srgbClr val="191919"/>
                </a:solidFill>
                <a:latin typeface="Open Sans"/>
                <a:ea typeface="Open Sans"/>
                <a:cs typeface="Open Sans"/>
                <a:sym typeface="Open Sans"/>
              </a:rPr>
              <a:t> These are the proposals that a user has submitted into routing that have been approved. </a:t>
            </a:r>
          </a:p>
          <a:p>
            <a:pPr algn="l">
              <a:lnSpc>
                <a:spcPts val="1487"/>
              </a:lnSpc>
            </a:pPr>
            <a:r>
              <a:rPr lang="en-US" sz="1062">
                <a:solidFill>
                  <a:srgbClr val="191919"/>
                </a:solidFill>
                <a:latin typeface="Open Sans"/>
                <a:ea typeface="Open Sans"/>
                <a:cs typeface="Open Sans"/>
                <a:sym typeface="Open Sans"/>
              </a:rPr>
              <a:t>5. </a:t>
            </a:r>
            <a:r>
              <a:rPr lang="en-US" sz="1062" b="true">
                <a:solidFill>
                  <a:srgbClr val="191919"/>
                </a:solidFill>
                <a:latin typeface="Open Sans Bold"/>
                <a:ea typeface="Open Sans Bold"/>
                <a:cs typeface="Open Sans Bold"/>
                <a:sym typeface="Open Sans Bold"/>
              </a:rPr>
              <a:t>Submitted to Sponsor:</a:t>
            </a:r>
            <a:r>
              <a:rPr lang="en-US" sz="1062">
                <a:solidFill>
                  <a:srgbClr val="191919"/>
                </a:solidFill>
                <a:latin typeface="Open Sans"/>
                <a:ea typeface="Open Sans"/>
                <a:cs typeface="Open Sans"/>
                <a:sym typeface="Open Sans"/>
              </a:rPr>
              <a:t> The user's assigned Pre-Award Officer (the last person in the routing chain) has submitted the proposal to the sponsor.  </a:t>
            </a:r>
          </a:p>
          <a:p>
            <a:pPr algn="l">
              <a:lnSpc>
                <a:spcPts val="1487"/>
              </a:lnSpc>
              <a:spcBef>
                <a:spcPct val="0"/>
              </a:spcBef>
            </a:pPr>
            <a:r>
              <a:rPr lang="en-US" sz="1062">
                <a:solidFill>
                  <a:srgbClr val="191919"/>
                </a:solidFill>
                <a:latin typeface="Open Sans"/>
                <a:ea typeface="Open Sans"/>
                <a:cs typeface="Open Sans"/>
                <a:sym typeface="Open Sans"/>
              </a:rPr>
              <a:t>6. </a:t>
            </a:r>
            <a:r>
              <a:rPr lang="en-US" sz="1062" b="true">
                <a:solidFill>
                  <a:srgbClr val="191919"/>
                </a:solidFill>
                <a:latin typeface="Open Sans Bold"/>
                <a:ea typeface="Open Sans Bold"/>
                <a:cs typeface="Open Sans Bold"/>
                <a:sym typeface="Open Sans Bold"/>
              </a:rPr>
              <a:t>List of Proposals:</a:t>
            </a:r>
            <a:r>
              <a:rPr lang="en-US" sz="1062">
                <a:solidFill>
                  <a:srgbClr val="191919"/>
                </a:solidFill>
                <a:latin typeface="Open Sans"/>
                <a:ea typeface="Open Sans"/>
                <a:cs typeface="Open Sans"/>
                <a:sym typeface="Open Sans"/>
              </a:rPr>
              <a:t> This section can be sorted by different fields such as in development, under review, approved, and submitted to the sponsor. </a:t>
            </a:r>
          </a:p>
        </p:txBody>
      </p:sp>
      <p:grpSp>
        <p:nvGrpSpPr>
          <p:cNvPr name="Group 3" id="3"/>
          <p:cNvGrpSpPr/>
          <p:nvPr/>
        </p:nvGrpSpPr>
        <p:grpSpPr>
          <a:xfrm rot="0">
            <a:off x="777240" y="4277186"/>
            <a:ext cx="5998041" cy="1945899"/>
            <a:chOff x="0" y="0"/>
            <a:chExt cx="7997388" cy="2594532"/>
          </a:xfrm>
        </p:grpSpPr>
        <p:sp>
          <p:nvSpPr>
            <p:cNvPr name="Freeform 4" id="4"/>
            <p:cNvSpPr/>
            <p:nvPr/>
          </p:nvSpPr>
          <p:spPr>
            <a:xfrm flipH="false" flipV="false" rot="0">
              <a:off x="0" y="0"/>
              <a:ext cx="7997388" cy="2594532"/>
            </a:xfrm>
            <a:custGeom>
              <a:avLst/>
              <a:gdLst/>
              <a:ahLst/>
              <a:cxnLst/>
              <a:rect r="r" b="b" t="t" l="l"/>
              <a:pathLst>
                <a:path h="2594532" w="7997388">
                  <a:moveTo>
                    <a:pt x="0" y="0"/>
                  </a:moveTo>
                  <a:lnTo>
                    <a:pt x="7997388" y="0"/>
                  </a:lnTo>
                  <a:lnTo>
                    <a:pt x="7997388" y="2594532"/>
                  </a:lnTo>
                  <a:lnTo>
                    <a:pt x="0" y="2594532"/>
                  </a:lnTo>
                  <a:lnTo>
                    <a:pt x="0" y="0"/>
                  </a:lnTo>
                  <a:close/>
                </a:path>
              </a:pathLst>
            </a:custGeom>
            <a:blipFill>
              <a:blip r:embed="rId2"/>
              <a:stretch>
                <a:fillRect l="0" t="0" r="0" b="-80686"/>
              </a:stretch>
            </a:blipFill>
          </p:spPr>
        </p:sp>
        <p:grpSp>
          <p:nvGrpSpPr>
            <p:cNvPr name="Group 5" id="5"/>
            <p:cNvGrpSpPr/>
            <p:nvPr/>
          </p:nvGrpSpPr>
          <p:grpSpPr>
            <a:xfrm rot="0">
              <a:off x="4365158" y="731824"/>
              <a:ext cx="229367" cy="22936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7" id="7"/>
              <p:cNvSpPr txBox="true"/>
              <p:nvPr/>
            </p:nvSpPr>
            <p:spPr>
              <a:xfrm>
                <a:off x="76200" y="76200"/>
                <a:ext cx="660400" cy="660400"/>
              </a:xfrm>
              <a:prstGeom prst="rect">
                <a:avLst/>
              </a:prstGeom>
            </p:spPr>
            <p:txBody>
              <a:bodyPr anchor="ctr" rtlCol="false" tIns="35573" lIns="35573" bIns="35573" rIns="35573"/>
              <a:lstStyle/>
              <a:p>
                <a:pPr algn="ctr">
                  <a:lnSpc>
                    <a:spcPts val="1881"/>
                  </a:lnSpc>
                </a:pPr>
              </a:p>
            </p:txBody>
          </p:sp>
        </p:grpSp>
        <p:sp>
          <p:nvSpPr>
            <p:cNvPr name="TextBox 8" id="8"/>
            <p:cNvSpPr txBox="true"/>
            <p:nvPr/>
          </p:nvSpPr>
          <p:spPr>
            <a:xfrm rot="0">
              <a:off x="4429238" y="734121"/>
              <a:ext cx="101206" cy="180094"/>
            </a:xfrm>
            <a:prstGeom prst="rect">
              <a:avLst/>
            </a:prstGeom>
          </p:spPr>
          <p:txBody>
            <a:bodyPr anchor="t" rtlCol="false" tIns="0" lIns="0" bIns="0" rIns="0">
              <a:spAutoFit/>
            </a:bodyPr>
            <a:lstStyle/>
            <a:p>
              <a:pPr algn="ctr">
                <a:lnSpc>
                  <a:spcPts val="1174"/>
                </a:lnSpc>
              </a:pPr>
              <a:r>
                <a:rPr lang="en-US" sz="839">
                  <a:solidFill>
                    <a:srgbClr val="FFFFFF"/>
                  </a:solidFill>
                  <a:latin typeface="Open Sans"/>
                  <a:ea typeface="Open Sans"/>
                  <a:cs typeface="Open Sans"/>
                  <a:sym typeface="Open Sans"/>
                </a:rPr>
                <a:t>5</a:t>
              </a:r>
            </a:p>
          </p:txBody>
        </p:sp>
        <p:grpSp>
          <p:nvGrpSpPr>
            <p:cNvPr name="Group 9" id="9"/>
            <p:cNvGrpSpPr/>
            <p:nvPr/>
          </p:nvGrpSpPr>
          <p:grpSpPr>
            <a:xfrm rot="0">
              <a:off x="616340" y="731824"/>
              <a:ext cx="229367" cy="229367"/>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1" id="11"/>
              <p:cNvSpPr txBox="true"/>
              <p:nvPr/>
            </p:nvSpPr>
            <p:spPr>
              <a:xfrm>
                <a:off x="76200" y="76200"/>
                <a:ext cx="660400" cy="660400"/>
              </a:xfrm>
              <a:prstGeom prst="rect">
                <a:avLst/>
              </a:prstGeom>
            </p:spPr>
            <p:txBody>
              <a:bodyPr anchor="ctr" rtlCol="false" tIns="35573" lIns="35573" bIns="35573" rIns="35573"/>
              <a:lstStyle/>
              <a:p>
                <a:pPr algn="ctr">
                  <a:lnSpc>
                    <a:spcPts val="1881"/>
                  </a:lnSpc>
                </a:pPr>
              </a:p>
            </p:txBody>
          </p:sp>
        </p:grpSp>
        <p:sp>
          <p:nvSpPr>
            <p:cNvPr name="TextBox 12" id="12"/>
            <p:cNvSpPr txBox="true"/>
            <p:nvPr/>
          </p:nvSpPr>
          <p:spPr>
            <a:xfrm rot="0">
              <a:off x="680420" y="734121"/>
              <a:ext cx="101206" cy="180094"/>
            </a:xfrm>
            <a:prstGeom prst="rect">
              <a:avLst/>
            </a:prstGeom>
          </p:spPr>
          <p:txBody>
            <a:bodyPr anchor="t" rtlCol="false" tIns="0" lIns="0" bIns="0" rIns="0">
              <a:spAutoFit/>
            </a:bodyPr>
            <a:lstStyle/>
            <a:p>
              <a:pPr algn="ctr">
                <a:lnSpc>
                  <a:spcPts val="1174"/>
                </a:lnSpc>
              </a:pPr>
              <a:r>
                <a:rPr lang="en-US" sz="839">
                  <a:solidFill>
                    <a:srgbClr val="FFFFFF"/>
                  </a:solidFill>
                  <a:latin typeface="Open Sans"/>
                  <a:ea typeface="Open Sans"/>
                  <a:cs typeface="Open Sans"/>
                  <a:sym typeface="Open Sans"/>
                </a:rPr>
                <a:t>2</a:t>
              </a:r>
            </a:p>
          </p:txBody>
        </p:sp>
        <p:grpSp>
          <p:nvGrpSpPr>
            <p:cNvPr name="Group 13" id="13"/>
            <p:cNvGrpSpPr/>
            <p:nvPr/>
          </p:nvGrpSpPr>
          <p:grpSpPr>
            <a:xfrm rot="0">
              <a:off x="1857740" y="731824"/>
              <a:ext cx="229367" cy="22936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5" id="15"/>
              <p:cNvSpPr txBox="true"/>
              <p:nvPr/>
            </p:nvSpPr>
            <p:spPr>
              <a:xfrm>
                <a:off x="76200" y="76200"/>
                <a:ext cx="660400" cy="660400"/>
              </a:xfrm>
              <a:prstGeom prst="rect">
                <a:avLst/>
              </a:prstGeom>
            </p:spPr>
            <p:txBody>
              <a:bodyPr anchor="ctr" rtlCol="false" tIns="35573" lIns="35573" bIns="35573" rIns="35573"/>
              <a:lstStyle/>
              <a:p>
                <a:pPr algn="ctr">
                  <a:lnSpc>
                    <a:spcPts val="1881"/>
                  </a:lnSpc>
                </a:pPr>
              </a:p>
            </p:txBody>
          </p:sp>
        </p:grpSp>
        <p:sp>
          <p:nvSpPr>
            <p:cNvPr name="TextBox 16" id="16"/>
            <p:cNvSpPr txBox="true"/>
            <p:nvPr/>
          </p:nvSpPr>
          <p:spPr>
            <a:xfrm rot="0">
              <a:off x="1921820" y="734121"/>
              <a:ext cx="101206" cy="180094"/>
            </a:xfrm>
            <a:prstGeom prst="rect">
              <a:avLst/>
            </a:prstGeom>
          </p:spPr>
          <p:txBody>
            <a:bodyPr anchor="t" rtlCol="false" tIns="0" lIns="0" bIns="0" rIns="0">
              <a:spAutoFit/>
            </a:bodyPr>
            <a:lstStyle/>
            <a:p>
              <a:pPr algn="ctr">
                <a:lnSpc>
                  <a:spcPts val="1174"/>
                </a:lnSpc>
              </a:pPr>
              <a:r>
                <a:rPr lang="en-US" sz="839">
                  <a:solidFill>
                    <a:srgbClr val="FFFFFF"/>
                  </a:solidFill>
                  <a:latin typeface="Open Sans"/>
                  <a:ea typeface="Open Sans"/>
                  <a:cs typeface="Open Sans"/>
                  <a:sym typeface="Open Sans"/>
                </a:rPr>
                <a:t>3</a:t>
              </a:r>
            </a:p>
          </p:txBody>
        </p:sp>
        <p:grpSp>
          <p:nvGrpSpPr>
            <p:cNvPr name="Group 17" id="17"/>
            <p:cNvGrpSpPr/>
            <p:nvPr/>
          </p:nvGrpSpPr>
          <p:grpSpPr>
            <a:xfrm rot="0">
              <a:off x="3117439" y="731824"/>
              <a:ext cx="229367" cy="22936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9" id="19"/>
              <p:cNvSpPr txBox="true"/>
              <p:nvPr/>
            </p:nvSpPr>
            <p:spPr>
              <a:xfrm>
                <a:off x="76200" y="76200"/>
                <a:ext cx="660400" cy="660400"/>
              </a:xfrm>
              <a:prstGeom prst="rect">
                <a:avLst/>
              </a:prstGeom>
            </p:spPr>
            <p:txBody>
              <a:bodyPr anchor="ctr" rtlCol="false" tIns="35573" lIns="35573" bIns="35573" rIns="35573"/>
              <a:lstStyle/>
              <a:p>
                <a:pPr algn="ctr">
                  <a:lnSpc>
                    <a:spcPts val="1881"/>
                  </a:lnSpc>
                </a:pPr>
              </a:p>
            </p:txBody>
          </p:sp>
        </p:grpSp>
        <p:sp>
          <p:nvSpPr>
            <p:cNvPr name="TextBox 20" id="20"/>
            <p:cNvSpPr txBox="true"/>
            <p:nvPr/>
          </p:nvSpPr>
          <p:spPr>
            <a:xfrm rot="0">
              <a:off x="3181519" y="734121"/>
              <a:ext cx="101206" cy="180094"/>
            </a:xfrm>
            <a:prstGeom prst="rect">
              <a:avLst/>
            </a:prstGeom>
          </p:spPr>
          <p:txBody>
            <a:bodyPr anchor="t" rtlCol="false" tIns="0" lIns="0" bIns="0" rIns="0">
              <a:spAutoFit/>
            </a:bodyPr>
            <a:lstStyle/>
            <a:p>
              <a:pPr algn="ctr">
                <a:lnSpc>
                  <a:spcPts val="1174"/>
                </a:lnSpc>
              </a:pPr>
              <a:r>
                <a:rPr lang="en-US" sz="839">
                  <a:solidFill>
                    <a:srgbClr val="FFFFFF"/>
                  </a:solidFill>
                  <a:latin typeface="Open Sans"/>
                  <a:ea typeface="Open Sans"/>
                  <a:cs typeface="Open Sans"/>
                  <a:sym typeface="Open Sans"/>
                </a:rPr>
                <a:t>4</a:t>
              </a:r>
            </a:p>
          </p:txBody>
        </p:sp>
        <p:grpSp>
          <p:nvGrpSpPr>
            <p:cNvPr name="Group 21" id="21"/>
            <p:cNvGrpSpPr/>
            <p:nvPr/>
          </p:nvGrpSpPr>
          <p:grpSpPr>
            <a:xfrm rot="0">
              <a:off x="947068" y="2222289"/>
              <a:ext cx="229367" cy="229367"/>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3" id="23"/>
              <p:cNvSpPr txBox="true"/>
              <p:nvPr/>
            </p:nvSpPr>
            <p:spPr>
              <a:xfrm>
                <a:off x="76200" y="76200"/>
                <a:ext cx="660400" cy="660400"/>
              </a:xfrm>
              <a:prstGeom prst="rect">
                <a:avLst/>
              </a:prstGeom>
            </p:spPr>
            <p:txBody>
              <a:bodyPr anchor="ctr" rtlCol="false" tIns="35573" lIns="35573" bIns="35573" rIns="35573"/>
              <a:lstStyle/>
              <a:p>
                <a:pPr algn="ctr">
                  <a:lnSpc>
                    <a:spcPts val="1881"/>
                  </a:lnSpc>
                </a:pPr>
              </a:p>
            </p:txBody>
          </p:sp>
        </p:grpSp>
        <p:sp>
          <p:nvSpPr>
            <p:cNvPr name="TextBox 24" id="24"/>
            <p:cNvSpPr txBox="true"/>
            <p:nvPr/>
          </p:nvSpPr>
          <p:spPr>
            <a:xfrm rot="0">
              <a:off x="1011148" y="2224587"/>
              <a:ext cx="101206" cy="180094"/>
            </a:xfrm>
            <a:prstGeom prst="rect">
              <a:avLst/>
            </a:prstGeom>
          </p:spPr>
          <p:txBody>
            <a:bodyPr anchor="t" rtlCol="false" tIns="0" lIns="0" bIns="0" rIns="0">
              <a:spAutoFit/>
            </a:bodyPr>
            <a:lstStyle/>
            <a:p>
              <a:pPr algn="ctr">
                <a:lnSpc>
                  <a:spcPts val="1174"/>
                </a:lnSpc>
              </a:pPr>
              <a:r>
                <a:rPr lang="en-US" sz="839">
                  <a:solidFill>
                    <a:srgbClr val="FFFFFF"/>
                  </a:solidFill>
                  <a:latin typeface="Open Sans"/>
                  <a:ea typeface="Open Sans"/>
                  <a:cs typeface="Open Sans"/>
                  <a:sym typeface="Open Sans"/>
                </a:rPr>
                <a:t>6</a:t>
              </a:r>
            </a:p>
          </p:txBody>
        </p:sp>
        <p:grpSp>
          <p:nvGrpSpPr>
            <p:cNvPr name="Group 25" id="25"/>
            <p:cNvGrpSpPr/>
            <p:nvPr/>
          </p:nvGrpSpPr>
          <p:grpSpPr>
            <a:xfrm rot="0">
              <a:off x="7389866" y="314997"/>
              <a:ext cx="229367" cy="229367"/>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7" id="27"/>
              <p:cNvSpPr txBox="true"/>
              <p:nvPr/>
            </p:nvSpPr>
            <p:spPr>
              <a:xfrm>
                <a:off x="76200" y="76200"/>
                <a:ext cx="660400" cy="660400"/>
              </a:xfrm>
              <a:prstGeom prst="rect">
                <a:avLst/>
              </a:prstGeom>
            </p:spPr>
            <p:txBody>
              <a:bodyPr anchor="ctr" rtlCol="false" tIns="35573" lIns="35573" bIns="35573" rIns="35573"/>
              <a:lstStyle/>
              <a:p>
                <a:pPr algn="ctr">
                  <a:lnSpc>
                    <a:spcPts val="1881"/>
                  </a:lnSpc>
                </a:pPr>
              </a:p>
            </p:txBody>
          </p:sp>
        </p:grpSp>
        <p:sp>
          <p:nvSpPr>
            <p:cNvPr name="TextBox 28" id="28"/>
            <p:cNvSpPr txBox="true"/>
            <p:nvPr/>
          </p:nvSpPr>
          <p:spPr>
            <a:xfrm rot="0">
              <a:off x="7453947" y="317295"/>
              <a:ext cx="101206" cy="180094"/>
            </a:xfrm>
            <a:prstGeom prst="rect">
              <a:avLst/>
            </a:prstGeom>
          </p:spPr>
          <p:txBody>
            <a:bodyPr anchor="t" rtlCol="false" tIns="0" lIns="0" bIns="0" rIns="0">
              <a:spAutoFit/>
            </a:bodyPr>
            <a:lstStyle/>
            <a:p>
              <a:pPr algn="ctr">
                <a:lnSpc>
                  <a:spcPts val="1174"/>
                </a:lnSpc>
              </a:pPr>
              <a:r>
                <a:rPr lang="en-US" sz="839">
                  <a:solidFill>
                    <a:srgbClr val="FFFFFF"/>
                  </a:solidFill>
                  <a:latin typeface="Open Sans"/>
                  <a:ea typeface="Open Sans"/>
                  <a:cs typeface="Open Sans"/>
                  <a:sym typeface="Open Sans"/>
                </a:rPr>
                <a:t>1</a:t>
              </a:r>
            </a:p>
          </p:txBody>
        </p:sp>
      </p:grpSp>
      <p:sp>
        <p:nvSpPr>
          <p:cNvPr name="Freeform 29" id="29"/>
          <p:cNvSpPr/>
          <p:nvPr/>
        </p:nvSpPr>
        <p:spPr>
          <a:xfrm flipH="false" flipV="false" rot="0">
            <a:off x="10907" y="-27294"/>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3"/>
            <a:stretch>
              <a:fillRect l="0" t="-409371" r="0" b="-48675"/>
            </a:stretch>
          </a:blipFill>
        </p:spPr>
      </p:sp>
      <p:grpSp>
        <p:nvGrpSpPr>
          <p:cNvPr name="Group 30" id="30"/>
          <p:cNvGrpSpPr/>
          <p:nvPr/>
        </p:nvGrpSpPr>
        <p:grpSpPr>
          <a:xfrm rot="0">
            <a:off x="0" y="-27294"/>
            <a:ext cx="7772400" cy="928524"/>
            <a:chOff x="0" y="0"/>
            <a:chExt cx="2709333" cy="323668"/>
          </a:xfrm>
        </p:grpSpPr>
        <p:sp>
          <p:nvSpPr>
            <p:cNvPr name="Freeform 31" id="31"/>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32" id="32"/>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TextBox 33" id="33"/>
          <p:cNvSpPr txBox="true"/>
          <p:nvPr/>
        </p:nvSpPr>
        <p:spPr>
          <a:xfrm rot="0">
            <a:off x="340575" y="375455"/>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Cayuse SP Dashboard</a:t>
            </a:r>
          </a:p>
        </p:txBody>
      </p:sp>
      <p:grpSp>
        <p:nvGrpSpPr>
          <p:cNvPr name="Group 34" id="34"/>
          <p:cNvGrpSpPr/>
          <p:nvPr/>
        </p:nvGrpSpPr>
        <p:grpSpPr>
          <a:xfrm rot="0">
            <a:off x="7243677" y="9498728"/>
            <a:ext cx="311008" cy="311008"/>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36" id="36"/>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37" id="37"/>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5</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43432" y="5949868"/>
            <a:ext cx="6485537" cy="2000645"/>
            <a:chOff x="0" y="0"/>
            <a:chExt cx="8647382" cy="2667526"/>
          </a:xfrm>
        </p:grpSpPr>
        <p:sp>
          <p:nvSpPr>
            <p:cNvPr name="Freeform 3" id="3"/>
            <p:cNvSpPr/>
            <p:nvPr/>
          </p:nvSpPr>
          <p:spPr>
            <a:xfrm flipH="false" flipV="false" rot="0">
              <a:off x="0" y="0"/>
              <a:ext cx="8647382" cy="2667526"/>
            </a:xfrm>
            <a:custGeom>
              <a:avLst/>
              <a:gdLst/>
              <a:ahLst/>
              <a:cxnLst/>
              <a:rect r="r" b="b" t="t" l="l"/>
              <a:pathLst>
                <a:path h="2667526" w="8647382">
                  <a:moveTo>
                    <a:pt x="0" y="0"/>
                  </a:moveTo>
                  <a:lnTo>
                    <a:pt x="8647382" y="0"/>
                  </a:lnTo>
                  <a:lnTo>
                    <a:pt x="8647382" y="2667526"/>
                  </a:lnTo>
                  <a:lnTo>
                    <a:pt x="0" y="2667526"/>
                  </a:lnTo>
                  <a:lnTo>
                    <a:pt x="0" y="0"/>
                  </a:lnTo>
                  <a:close/>
                </a:path>
              </a:pathLst>
            </a:custGeom>
            <a:blipFill>
              <a:blip r:embed="rId2"/>
              <a:stretch>
                <a:fillRect l="0" t="-15621" r="0" b="0"/>
              </a:stretch>
            </a:blipFill>
          </p:spPr>
        </p:sp>
        <p:grpSp>
          <p:nvGrpSpPr>
            <p:cNvPr name="Group 4" id="4"/>
            <p:cNvGrpSpPr/>
            <p:nvPr/>
          </p:nvGrpSpPr>
          <p:grpSpPr>
            <a:xfrm rot="0">
              <a:off x="402390" y="248045"/>
              <a:ext cx="223116" cy="223116"/>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6" id="6"/>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7" id="7"/>
            <p:cNvSpPr txBox="true"/>
            <p:nvPr/>
          </p:nvSpPr>
          <p:spPr>
            <a:xfrm rot="0">
              <a:off x="464724" y="270526"/>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2</a:t>
              </a:r>
            </a:p>
          </p:txBody>
        </p:sp>
        <p:grpSp>
          <p:nvGrpSpPr>
            <p:cNvPr name="Group 8" id="8"/>
            <p:cNvGrpSpPr/>
            <p:nvPr/>
          </p:nvGrpSpPr>
          <p:grpSpPr>
            <a:xfrm rot="0">
              <a:off x="2711094" y="359603"/>
              <a:ext cx="223116" cy="223116"/>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0" id="10"/>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grpSp>
          <p:nvGrpSpPr>
            <p:cNvPr name="Group 11" id="11"/>
            <p:cNvGrpSpPr/>
            <p:nvPr/>
          </p:nvGrpSpPr>
          <p:grpSpPr>
            <a:xfrm rot="0">
              <a:off x="7693951" y="214815"/>
              <a:ext cx="223116" cy="223116"/>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3" id="13"/>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14" id="14"/>
            <p:cNvSpPr txBox="true"/>
            <p:nvPr/>
          </p:nvSpPr>
          <p:spPr>
            <a:xfrm rot="0">
              <a:off x="7756285" y="228995"/>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4</a:t>
              </a:r>
            </a:p>
          </p:txBody>
        </p:sp>
        <p:grpSp>
          <p:nvGrpSpPr>
            <p:cNvPr name="Group 15" id="15"/>
            <p:cNvGrpSpPr/>
            <p:nvPr/>
          </p:nvGrpSpPr>
          <p:grpSpPr>
            <a:xfrm rot="0">
              <a:off x="451614" y="927099"/>
              <a:ext cx="223116" cy="22311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17" id="17"/>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grpSp>
          <p:nvGrpSpPr>
            <p:cNvPr name="Group 18" id="18"/>
            <p:cNvGrpSpPr/>
            <p:nvPr/>
          </p:nvGrpSpPr>
          <p:grpSpPr>
            <a:xfrm rot="0">
              <a:off x="783425" y="1605242"/>
              <a:ext cx="223116" cy="223116"/>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0" id="20"/>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21" id="21"/>
            <p:cNvSpPr txBox="true"/>
            <p:nvPr/>
          </p:nvSpPr>
          <p:spPr>
            <a:xfrm rot="0">
              <a:off x="845759" y="1619422"/>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6</a:t>
              </a:r>
            </a:p>
          </p:txBody>
        </p:sp>
        <p:grpSp>
          <p:nvGrpSpPr>
            <p:cNvPr name="Group 22" id="22"/>
            <p:cNvGrpSpPr/>
            <p:nvPr/>
          </p:nvGrpSpPr>
          <p:grpSpPr>
            <a:xfrm rot="0">
              <a:off x="2000040" y="2037687"/>
              <a:ext cx="223116" cy="223116"/>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4" id="24"/>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grpSp>
          <p:nvGrpSpPr>
            <p:cNvPr name="Group 25" id="25"/>
            <p:cNvGrpSpPr/>
            <p:nvPr/>
          </p:nvGrpSpPr>
          <p:grpSpPr>
            <a:xfrm rot="0">
              <a:off x="8053160" y="485058"/>
              <a:ext cx="223116" cy="223116"/>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27" id="27"/>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grpSp>
          <p:nvGrpSpPr>
            <p:cNvPr name="Group 28" id="28"/>
            <p:cNvGrpSpPr/>
            <p:nvPr/>
          </p:nvGrpSpPr>
          <p:grpSpPr>
            <a:xfrm rot="0">
              <a:off x="1776923" y="0"/>
              <a:ext cx="223116" cy="223116"/>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50"/>
              </a:solidFill>
            </p:spPr>
          </p:sp>
          <p:sp>
            <p:nvSpPr>
              <p:cNvPr name="TextBox 30" id="30"/>
              <p:cNvSpPr txBox="true"/>
              <p:nvPr/>
            </p:nvSpPr>
            <p:spPr>
              <a:xfrm>
                <a:off x="76200" y="76200"/>
                <a:ext cx="660400" cy="660400"/>
              </a:xfrm>
              <a:prstGeom prst="rect">
                <a:avLst/>
              </a:prstGeom>
            </p:spPr>
            <p:txBody>
              <a:bodyPr anchor="ctr" rtlCol="false" tIns="42779" lIns="42779" bIns="42779" rIns="42779"/>
              <a:lstStyle/>
              <a:p>
                <a:pPr algn="ctr">
                  <a:lnSpc>
                    <a:spcPts val="1881"/>
                  </a:lnSpc>
                </a:pPr>
              </a:p>
            </p:txBody>
          </p:sp>
        </p:grpSp>
        <p:sp>
          <p:nvSpPr>
            <p:cNvPr name="TextBox 31" id="31"/>
            <p:cNvSpPr txBox="true"/>
            <p:nvPr/>
          </p:nvSpPr>
          <p:spPr>
            <a:xfrm rot="0">
              <a:off x="1839257" y="1715"/>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1</a:t>
              </a:r>
            </a:p>
          </p:txBody>
        </p:sp>
        <p:sp>
          <p:nvSpPr>
            <p:cNvPr name="TextBox 32" id="32"/>
            <p:cNvSpPr txBox="true"/>
            <p:nvPr/>
          </p:nvSpPr>
          <p:spPr>
            <a:xfrm rot="0">
              <a:off x="2773428" y="361319"/>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3</a:t>
              </a:r>
            </a:p>
          </p:txBody>
        </p:sp>
        <p:sp>
          <p:nvSpPr>
            <p:cNvPr name="TextBox 33" id="33"/>
            <p:cNvSpPr txBox="true"/>
            <p:nvPr/>
          </p:nvSpPr>
          <p:spPr>
            <a:xfrm rot="0">
              <a:off x="513948" y="941280"/>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5</a:t>
              </a:r>
            </a:p>
          </p:txBody>
        </p:sp>
        <p:sp>
          <p:nvSpPr>
            <p:cNvPr name="TextBox 34" id="34"/>
            <p:cNvSpPr txBox="true"/>
            <p:nvPr/>
          </p:nvSpPr>
          <p:spPr>
            <a:xfrm rot="0">
              <a:off x="2062374" y="2039402"/>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7</a:t>
              </a:r>
            </a:p>
          </p:txBody>
        </p:sp>
        <p:sp>
          <p:nvSpPr>
            <p:cNvPr name="TextBox 35" id="35"/>
            <p:cNvSpPr txBox="true"/>
            <p:nvPr/>
          </p:nvSpPr>
          <p:spPr>
            <a:xfrm rot="0">
              <a:off x="8115494" y="499239"/>
              <a:ext cx="98448" cy="175706"/>
            </a:xfrm>
            <a:prstGeom prst="rect">
              <a:avLst/>
            </a:prstGeom>
          </p:spPr>
          <p:txBody>
            <a:bodyPr anchor="t" rtlCol="false" tIns="0" lIns="0" bIns="0" rIns="0">
              <a:spAutoFit/>
            </a:bodyPr>
            <a:lstStyle/>
            <a:p>
              <a:pPr algn="ctr">
                <a:lnSpc>
                  <a:spcPts val="1142"/>
                </a:lnSpc>
              </a:pPr>
              <a:r>
                <a:rPr lang="en-US" sz="816">
                  <a:solidFill>
                    <a:srgbClr val="FFFFFF"/>
                  </a:solidFill>
                  <a:latin typeface="Open Sans"/>
                  <a:ea typeface="Open Sans"/>
                  <a:cs typeface="Open Sans"/>
                  <a:sym typeface="Open Sans"/>
                </a:rPr>
                <a:t>8</a:t>
              </a:r>
            </a:p>
          </p:txBody>
        </p:sp>
      </p:grpSp>
      <p:sp>
        <p:nvSpPr>
          <p:cNvPr name="Freeform 36" id="36"/>
          <p:cNvSpPr/>
          <p:nvPr/>
        </p:nvSpPr>
        <p:spPr>
          <a:xfrm flipH="false" flipV="false" rot="0">
            <a:off x="21814" y="9209"/>
            <a:ext cx="7772400" cy="928524"/>
          </a:xfrm>
          <a:custGeom>
            <a:avLst/>
            <a:gdLst/>
            <a:ahLst/>
            <a:cxnLst/>
            <a:rect r="r" b="b" t="t" l="l"/>
            <a:pathLst>
              <a:path h="928524" w="7772400">
                <a:moveTo>
                  <a:pt x="0" y="0"/>
                </a:moveTo>
                <a:lnTo>
                  <a:pt x="7772400" y="0"/>
                </a:lnTo>
                <a:lnTo>
                  <a:pt x="7772400" y="928523"/>
                </a:lnTo>
                <a:lnTo>
                  <a:pt x="0" y="928523"/>
                </a:lnTo>
                <a:lnTo>
                  <a:pt x="0" y="0"/>
                </a:lnTo>
                <a:close/>
              </a:path>
            </a:pathLst>
          </a:custGeom>
          <a:blipFill>
            <a:blip r:embed="rId3"/>
            <a:stretch>
              <a:fillRect l="0" t="-409371" r="0" b="-48675"/>
            </a:stretch>
          </a:blipFill>
        </p:spPr>
      </p:sp>
      <p:grpSp>
        <p:nvGrpSpPr>
          <p:cNvPr name="Group 37" id="37"/>
          <p:cNvGrpSpPr/>
          <p:nvPr/>
        </p:nvGrpSpPr>
        <p:grpSpPr>
          <a:xfrm rot="0">
            <a:off x="10907" y="9209"/>
            <a:ext cx="7772400" cy="928524"/>
            <a:chOff x="0" y="0"/>
            <a:chExt cx="2709333" cy="323668"/>
          </a:xfrm>
        </p:grpSpPr>
        <p:sp>
          <p:nvSpPr>
            <p:cNvPr name="Freeform 38" id="38"/>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39" id="39"/>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TextBox 40" id="40"/>
          <p:cNvSpPr txBox="true"/>
          <p:nvPr/>
        </p:nvSpPr>
        <p:spPr>
          <a:xfrm rot="0">
            <a:off x="357171" y="1511218"/>
            <a:ext cx="7147497" cy="3876675"/>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1.</a:t>
            </a:r>
            <a:r>
              <a:rPr lang="en-US" sz="1062" b="true">
                <a:solidFill>
                  <a:srgbClr val="191919"/>
                </a:solidFill>
                <a:latin typeface="Open Sans Bold"/>
                <a:ea typeface="Open Sans Bold"/>
                <a:cs typeface="Open Sans Bold"/>
                <a:sym typeface="Open Sans Bold"/>
              </a:rPr>
              <a:t> Project Name:</a:t>
            </a:r>
            <a:r>
              <a:rPr lang="en-US" sz="1062">
                <a:solidFill>
                  <a:srgbClr val="191919"/>
                </a:solidFill>
                <a:latin typeface="Open Sans"/>
                <a:ea typeface="Open Sans"/>
                <a:cs typeface="Open Sans"/>
                <a:sym typeface="Open Sans"/>
              </a:rPr>
              <a:t> This section also contains breadcrumbs back to the proposal's project, </a:t>
            </a:r>
          </a:p>
          <a:p>
            <a:pPr algn="l">
              <a:lnSpc>
                <a:spcPts val="1275"/>
              </a:lnSpc>
            </a:pPr>
            <a:r>
              <a:rPr lang="en-US" sz="1062">
                <a:solidFill>
                  <a:srgbClr val="191919"/>
                </a:solidFill>
                <a:latin typeface="Open Sans"/>
                <a:ea typeface="Open Sans"/>
                <a:cs typeface="Open Sans"/>
                <a:sym typeface="Open Sans"/>
              </a:rPr>
              <a:t>as well as the user's active projects. </a:t>
            </a:r>
          </a:p>
          <a:p>
            <a:pPr algn="l">
              <a:lnSpc>
                <a:spcPts val="1275"/>
              </a:lnSpc>
            </a:pPr>
          </a:p>
          <a:p>
            <a:pPr algn="l">
              <a:lnSpc>
                <a:spcPts val="1275"/>
              </a:lnSpc>
            </a:pPr>
            <a:r>
              <a:rPr lang="en-US" sz="1062">
                <a:solidFill>
                  <a:srgbClr val="191919"/>
                </a:solidFill>
                <a:latin typeface="Open Sans"/>
                <a:ea typeface="Open Sans"/>
                <a:cs typeface="Open Sans"/>
                <a:sym typeface="Open Sans"/>
              </a:rPr>
              <a:t>2. </a:t>
            </a:r>
            <a:r>
              <a:rPr lang="en-US" sz="1062" b="true">
                <a:solidFill>
                  <a:srgbClr val="191919"/>
                </a:solidFill>
                <a:latin typeface="Open Sans Bold"/>
                <a:ea typeface="Open Sans Bold"/>
                <a:cs typeface="Open Sans Bold"/>
                <a:sym typeface="Open Sans Bold"/>
              </a:rPr>
              <a:t>My Actions:</a:t>
            </a:r>
            <a:r>
              <a:rPr lang="en-US" sz="1062">
                <a:solidFill>
                  <a:srgbClr val="191919"/>
                </a:solidFill>
                <a:latin typeface="Open Sans"/>
                <a:ea typeface="Open Sans"/>
                <a:cs typeface="Open Sans"/>
                <a:sym typeface="Open Sans"/>
              </a:rPr>
              <a:t> The </a:t>
            </a:r>
            <a:r>
              <a:rPr lang="en-US" sz="1062" b="true">
                <a:solidFill>
                  <a:srgbClr val="191919"/>
                </a:solidFill>
                <a:latin typeface="Open Sans Bold"/>
                <a:ea typeface="Open Sans Bold"/>
                <a:cs typeface="Open Sans Bold"/>
                <a:sym typeface="Open Sans Bold"/>
              </a:rPr>
              <a:t>Route for Review</a:t>
            </a:r>
            <a:r>
              <a:rPr lang="en-US" sz="1062">
                <a:solidFill>
                  <a:srgbClr val="191919"/>
                </a:solidFill>
                <a:latin typeface="Open Sans"/>
                <a:ea typeface="Open Sans"/>
                <a:cs typeface="Open Sans"/>
                <a:sym typeface="Open Sans"/>
              </a:rPr>
              <a:t> button will activate once each section beneath </a:t>
            </a:r>
            <a:r>
              <a:rPr lang="en-US" sz="1062" b="true">
                <a:solidFill>
                  <a:srgbClr val="191919"/>
                </a:solidFill>
                <a:latin typeface="Open Sans Bold"/>
                <a:ea typeface="Open Sans Bold"/>
                <a:cs typeface="Open Sans Bold"/>
                <a:sym typeface="Open Sans Bold"/>
              </a:rPr>
              <a:t>Proposal Sections</a:t>
            </a:r>
            <a:r>
              <a:rPr lang="en-US" sz="1062">
                <a:solidFill>
                  <a:srgbClr val="191919"/>
                </a:solidFill>
                <a:latin typeface="Open Sans"/>
                <a:ea typeface="Open Sans"/>
                <a:cs typeface="Open Sans"/>
                <a:sym typeface="Open Sans"/>
              </a:rPr>
              <a:t> has a green check mark. If the user has permission to complete the review, the </a:t>
            </a:r>
            <a:r>
              <a:rPr lang="en-US" sz="1062" b="true">
                <a:solidFill>
                  <a:srgbClr val="191919"/>
                </a:solidFill>
                <a:latin typeface="Open Sans Bold"/>
                <a:ea typeface="Open Sans Bold"/>
                <a:cs typeface="Open Sans Bold"/>
                <a:sym typeface="Open Sans Bold"/>
              </a:rPr>
              <a:t>Complete Review</a:t>
            </a:r>
            <a:r>
              <a:rPr lang="en-US" sz="1062">
                <a:solidFill>
                  <a:srgbClr val="191919"/>
                </a:solidFill>
                <a:latin typeface="Open Sans"/>
                <a:ea typeface="Open Sans"/>
                <a:cs typeface="Open Sans"/>
                <a:sym typeface="Open Sans"/>
              </a:rPr>
              <a:t> button will activate once routing has finished. </a:t>
            </a:r>
          </a:p>
          <a:p>
            <a:pPr algn="l">
              <a:lnSpc>
                <a:spcPts val="1275"/>
              </a:lnSpc>
            </a:pPr>
          </a:p>
          <a:p>
            <a:pPr algn="l">
              <a:lnSpc>
                <a:spcPts val="1275"/>
              </a:lnSpc>
            </a:pPr>
            <a:r>
              <a:rPr lang="en-US" sz="1062">
                <a:solidFill>
                  <a:srgbClr val="191919"/>
                </a:solidFill>
                <a:latin typeface="Open Sans"/>
                <a:ea typeface="Open Sans"/>
                <a:cs typeface="Open Sans"/>
                <a:sym typeface="Open Sans"/>
              </a:rPr>
              <a:t>3. </a:t>
            </a:r>
            <a:r>
              <a:rPr lang="en-US" sz="1062" b="true">
                <a:solidFill>
                  <a:srgbClr val="191919"/>
                </a:solidFill>
                <a:latin typeface="Open Sans Bold"/>
                <a:ea typeface="Open Sans Bold"/>
                <a:cs typeface="Open Sans Bold"/>
                <a:sym typeface="Open Sans Bold"/>
              </a:rPr>
              <a:t>Proposal Summary:</a:t>
            </a:r>
            <a:r>
              <a:rPr lang="en-US" sz="1062">
                <a:solidFill>
                  <a:srgbClr val="191919"/>
                </a:solidFill>
                <a:latin typeface="Open Sans"/>
                <a:ea typeface="Open Sans"/>
                <a:cs typeface="Open Sans"/>
                <a:sym typeface="Open Sans"/>
              </a:rPr>
              <a:t> This section will provide at-a-glance information, such as Sponsor, Deadlines, and Proposed Amount. The fields will remain blank until established at a project or proposal level. </a:t>
            </a:r>
          </a:p>
          <a:p>
            <a:pPr algn="l">
              <a:lnSpc>
                <a:spcPts val="1275"/>
              </a:lnSpc>
            </a:pPr>
          </a:p>
          <a:p>
            <a:pPr algn="l">
              <a:lnSpc>
                <a:spcPts val="1275"/>
              </a:lnSpc>
            </a:pPr>
            <a:r>
              <a:rPr lang="en-US" sz="1062">
                <a:solidFill>
                  <a:srgbClr val="191919"/>
                </a:solidFill>
                <a:latin typeface="Open Sans"/>
                <a:ea typeface="Open Sans"/>
                <a:cs typeface="Open Sans"/>
                <a:sym typeface="Open Sans"/>
              </a:rPr>
              <a:t>4. </a:t>
            </a:r>
            <a:r>
              <a:rPr lang="en-US" sz="1062" b="true">
                <a:solidFill>
                  <a:srgbClr val="191919"/>
                </a:solidFill>
                <a:latin typeface="Open Sans Bold"/>
                <a:ea typeface="Open Sans Bold"/>
                <a:cs typeface="Open Sans Bold"/>
                <a:sym typeface="Open Sans Bold"/>
              </a:rPr>
              <a:t>Status:</a:t>
            </a:r>
            <a:r>
              <a:rPr lang="en-US" sz="1062">
                <a:solidFill>
                  <a:srgbClr val="191919"/>
                </a:solidFill>
                <a:latin typeface="Open Sans"/>
                <a:ea typeface="Open Sans"/>
                <a:cs typeface="Open Sans"/>
                <a:sym typeface="Open Sans"/>
              </a:rPr>
              <a:t> The status flag lets users know what phase the proposal is in: In Development, Under Review, Approved, Submitted to Sponsor, Under Consideration, Funded, and Closed. </a:t>
            </a:r>
          </a:p>
          <a:p>
            <a:pPr algn="l">
              <a:lnSpc>
                <a:spcPts val="1275"/>
              </a:lnSpc>
            </a:pPr>
          </a:p>
          <a:p>
            <a:pPr algn="l">
              <a:lnSpc>
                <a:spcPts val="1275"/>
              </a:lnSpc>
            </a:pPr>
            <a:r>
              <a:rPr lang="en-US" sz="1062">
                <a:solidFill>
                  <a:srgbClr val="191919"/>
                </a:solidFill>
                <a:latin typeface="Open Sans"/>
                <a:ea typeface="Open Sans"/>
                <a:cs typeface="Open Sans"/>
                <a:sym typeface="Open Sans"/>
              </a:rPr>
              <a:t>5. </a:t>
            </a:r>
            <a:r>
              <a:rPr lang="en-US" sz="1062" b="true">
                <a:solidFill>
                  <a:srgbClr val="191919"/>
                </a:solidFill>
                <a:latin typeface="Open Sans Bold"/>
                <a:ea typeface="Open Sans Bold"/>
                <a:cs typeface="Open Sans Bold"/>
                <a:sym typeface="Open Sans Bold"/>
              </a:rPr>
              <a:t>Proposal Tabs:</a:t>
            </a:r>
            <a:r>
              <a:rPr lang="en-US" sz="1062">
                <a:solidFill>
                  <a:srgbClr val="191919"/>
                </a:solidFill>
                <a:latin typeface="Open Sans"/>
                <a:ea typeface="Open Sans"/>
                <a:cs typeface="Open Sans"/>
                <a:sym typeface="Open Sans"/>
              </a:rPr>
              <a:t> The proposal tabs provide additional information, and let you add additional assets to your proposal (see the Proposal Tabs section below for more information). </a:t>
            </a:r>
          </a:p>
          <a:p>
            <a:pPr algn="l">
              <a:lnSpc>
                <a:spcPts val="1275"/>
              </a:lnSpc>
            </a:pPr>
          </a:p>
          <a:p>
            <a:pPr algn="l">
              <a:lnSpc>
                <a:spcPts val="1275"/>
              </a:lnSpc>
            </a:pPr>
            <a:r>
              <a:rPr lang="en-US" sz="1062">
                <a:solidFill>
                  <a:srgbClr val="191919"/>
                </a:solidFill>
                <a:latin typeface="Open Sans"/>
                <a:ea typeface="Open Sans"/>
                <a:cs typeface="Open Sans"/>
                <a:sym typeface="Open Sans"/>
              </a:rPr>
              <a:t>6. </a:t>
            </a:r>
            <a:r>
              <a:rPr lang="en-US" sz="1062" b="true">
                <a:solidFill>
                  <a:srgbClr val="191919"/>
                </a:solidFill>
                <a:latin typeface="Open Sans Bold"/>
                <a:ea typeface="Open Sans Bold"/>
                <a:cs typeface="Open Sans Bold"/>
                <a:sym typeface="Open Sans Bold"/>
              </a:rPr>
              <a:t>Proposal Sections: </a:t>
            </a:r>
            <a:r>
              <a:rPr lang="en-US" sz="1062">
                <a:solidFill>
                  <a:srgbClr val="191919"/>
                </a:solidFill>
                <a:latin typeface="Open Sans"/>
                <a:ea typeface="Open Sans"/>
                <a:cs typeface="Open Sans"/>
                <a:sym typeface="Open Sans"/>
              </a:rPr>
              <a:t>The proposal sections are configured through the Form Manager by a System Administrator. All sections must have a checkmark in order to route the proposal for review. An exclamation mark means that the section contains a required field that hasn't yet been completed. </a:t>
            </a:r>
          </a:p>
          <a:p>
            <a:pPr algn="l">
              <a:lnSpc>
                <a:spcPts val="1275"/>
              </a:lnSpc>
            </a:pPr>
          </a:p>
          <a:p>
            <a:pPr algn="l">
              <a:lnSpc>
                <a:spcPts val="1275"/>
              </a:lnSpc>
            </a:pPr>
            <a:r>
              <a:rPr lang="en-US" sz="1062">
                <a:solidFill>
                  <a:srgbClr val="191919"/>
                </a:solidFill>
                <a:latin typeface="Open Sans"/>
                <a:ea typeface="Open Sans"/>
                <a:cs typeface="Open Sans"/>
                <a:sym typeface="Open Sans"/>
              </a:rPr>
              <a:t>7. </a:t>
            </a:r>
            <a:r>
              <a:rPr lang="en-US" sz="1062" b="true">
                <a:solidFill>
                  <a:srgbClr val="191919"/>
                </a:solidFill>
                <a:latin typeface="Open Sans Bold"/>
                <a:ea typeface="Open Sans Bold"/>
                <a:cs typeface="Open Sans Bold"/>
                <a:sym typeface="Open Sans Bold"/>
              </a:rPr>
              <a:t>Proposal Form:</a:t>
            </a:r>
            <a:r>
              <a:rPr lang="en-US" sz="1062">
                <a:solidFill>
                  <a:srgbClr val="191919"/>
                </a:solidFill>
                <a:latin typeface="Open Sans"/>
                <a:ea typeface="Open Sans"/>
                <a:cs typeface="Open Sans"/>
                <a:sym typeface="Open Sans"/>
              </a:rPr>
              <a:t> The form is where users fill out their proposal information and is configured through the Form Manager by a System Administrator. </a:t>
            </a:r>
          </a:p>
          <a:p>
            <a:pPr algn="l">
              <a:lnSpc>
                <a:spcPts val="1275"/>
              </a:lnSpc>
            </a:pPr>
          </a:p>
          <a:p>
            <a:pPr algn="l">
              <a:lnSpc>
                <a:spcPts val="1275"/>
              </a:lnSpc>
            </a:pPr>
            <a:r>
              <a:rPr lang="en-US" sz="1062">
                <a:solidFill>
                  <a:srgbClr val="191919"/>
                </a:solidFill>
                <a:latin typeface="Open Sans"/>
                <a:ea typeface="Open Sans"/>
                <a:cs typeface="Open Sans"/>
                <a:sym typeface="Open Sans"/>
              </a:rPr>
              <a:t>8. </a:t>
            </a:r>
            <a:r>
              <a:rPr lang="en-US" sz="1062" b="true">
                <a:solidFill>
                  <a:srgbClr val="191919"/>
                </a:solidFill>
                <a:latin typeface="Open Sans Bold"/>
                <a:ea typeface="Open Sans Bold"/>
                <a:cs typeface="Open Sans Bold"/>
                <a:sym typeface="Open Sans Bold"/>
              </a:rPr>
              <a:t>Connected Link:</a:t>
            </a:r>
            <a:r>
              <a:rPr lang="en-US" sz="1062">
                <a:solidFill>
                  <a:srgbClr val="191919"/>
                </a:solidFill>
                <a:latin typeface="Open Sans"/>
                <a:ea typeface="Open Sans"/>
                <a:cs typeface="Open Sans"/>
                <a:sym typeface="Open Sans"/>
              </a:rPr>
              <a:t> Links to any connected project.</a:t>
            </a:r>
          </a:p>
        </p:txBody>
      </p:sp>
      <p:sp>
        <p:nvSpPr>
          <p:cNvPr name="TextBox 41" id="41"/>
          <p:cNvSpPr txBox="true"/>
          <p:nvPr/>
        </p:nvSpPr>
        <p:spPr>
          <a:xfrm rot="0">
            <a:off x="351482" y="411958"/>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Proposal Record Form Screen</a:t>
            </a:r>
            <a:r>
              <a:rPr lang="en-US" sz="2007" b="true">
                <a:solidFill>
                  <a:srgbClr val="FBFCFC"/>
                </a:solidFill>
                <a:latin typeface="Montserrat Bold"/>
                <a:ea typeface="Montserrat Bold"/>
                <a:cs typeface="Montserrat Bold"/>
                <a:sym typeface="Montserrat Bold"/>
              </a:rPr>
              <a:t> </a:t>
            </a:r>
          </a:p>
        </p:txBody>
      </p:sp>
      <p:grpSp>
        <p:nvGrpSpPr>
          <p:cNvPr name="Group 42" id="42"/>
          <p:cNvGrpSpPr/>
          <p:nvPr/>
        </p:nvGrpSpPr>
        <p:grpSpPr>
          <a:xfrm rot="0">
            <a:off x="7243677" y="9498728"/>
            <a:ext cx="311008" cy="311008"/>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44" id="44"/>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45" id="45"/>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6</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13045" y="5217022"/>
            <a:ext cx="6382115" cy="596991"/>
          </a:xfrm>
          <a:custGeom>
            <a:avLst/>
            <a:gdLst/>
            <a:ahLst/>
            <a:cxnLst/>
            <a:rect r="r" b="b" t="t" l="l"/>
            <a:pathLst>
              <a:path h="596991" w="6382115">
                <a:moveTo>
                  <a:pt x="0" y="0"/>
                </a:moveTo>
                <a:lnTo>
                  <a:pt x="6382115" y="0"/>
                </a:lnTo>
                <a:lnTo>
                  <a:pt x="6382115" y="596991"/>
                </a:lnTo>
                <a:lnTo>
                  <a:pt x="0" y="596991"/>
                </a:lnTo>
                <a:lnTo>
                  <a:pt x="0" y="0"/>
                </a:lnTo>
                <a:close/>
              </a:path>
            </a:pathLst>
          </a:custGeom>
          <a:blipFill>
            <a:blip r:embed="rId2"/>
            <a:stretch>
              <a:fillRect l="0" t="0" r="0" b="0"/>
            </a:stretch>
          </a:blipFill>
        </p:spPr>
      </p:sp>
      <p:sp>
        <p:nvSpPr>
          <p:cNvPr name="TextBox 3" id="3"/>
          <p:cNvSpPr txBox="true"/>
          <p:nvPr/>
        </p:nvSpPr>
        <p:spPr>
          <a:xfrm rot="0">
            <a:off x="391729" y="1341284"/>
            <a:ext cx="6988942" cy="3714750"/>
          </a:xfrm>
          <a:prstGeom prst="rect">
            <a:avLst/>
          </a:prstGeom>
        </p:spPr>
        <p:txBody>
          <a:bodyPr anchor="t" rtlCol="false" tIns="0" lIns="0" bIns="0" rIns="0">
            <a:spAutoFit/>
          </a:bodyPr>
          <a:lstStyle/>
          <a:p>
            <a:pPr algn="l">
              <a:lnSpc>
                <a:spcPts val="1275"/>
              </a:lnSpc>
            </a:pPr>
            <a:r>
              <a:rPr lang="en-US" sz="1062">
                <a:solidFill>
                  <a:srgbClr val="191919"/>
                </a:solidFill>
                <a:latin typeface="Open Sans"/>
                <a:ea typeface="Open Sans"/>
                <a:cs typeface="Open Sans"/>
                <a:sym typeface="Open Sans"/>
              </a:rPr>
              <a:t>The Proposal  Record Form includes additional tabs that are optional to complete You may fill in the information in the tabs at any time</a:t>
            </a:r>
          </a:p>
          <a:p>
            <a:pPr algn="l">
              <a:lnSpc>
                <a:spcPts val="1275"/>
              </a:lnSpc>
            </a:pPr>
          </a:p>
          <a:p>
            <a:pPr algn="l" marL="229394" indent="-114697" lvl="1">
              <a:lnSpc>
                <a:spcPts val="1275"/>
              </a:lnSpc>
              <a:buFont typeface="Arial"/>
              <a:buChar char="•"/>
            </a:pPr>
            <a:r>
              <a:rPr lang="en-US" b="true" sz="1062">
                <a:solidFill>
                  <a:srgbClr val="191919"/>
                </a:solidFill>
                <a:latin typeface="Open Sans Bold"/>
                <a:ea typeface="Open Sans Bold"/>
                <a:cs typeface="Open Sans Bold"/>
                <a:sym typeface="Open Sans Bold"/>
              </a:rPr>
              <a:t>Routing:</a:t>
            </a:r>
            <a:r>
              <a:rPr lang="en-US" sz="1062">
                <a:solidFill>
                  <a:srgbClr val="191919"/>
                </a:solidFill>
                <a:latin typeface="Open Sans"/>
                <a:ea typeface="Open Sans"/>
                <a:cs typeface="Open Sans"/>
                <a:sym typeface="Open Sans"/>
              </a:rPr>
              <a:t> Administrators must configure Routing Rules prior to any user creating a new proposal. Information about the review process will be displayed in this tab once routing has begun.</a:t>
            </a:r>
          </a:p>
          <a:p>
            <a:pPr algn="l">
              <a:lnSpc>
                <a:spcPts val="1275"/>
              </a:lnSpc>
            </a:pPr>
          </a:p>
          <a:p>
            <a:pPr algn="l" marL="229394" indent="-114697" lvl="1">
              <a:lnSpc>
                <a:spcPts val="1275"/>
              </a:lnSpc>
              <a:buFont typeface="Arial"/>
              <a:buChar char="•"/>
            </a:pPr>
            <a:r>
              <a:rPr lang="en-US" b="true" sz="1062">
                <a:solidFill>
                  <a:srgbClr val="191919"/>
                </a:solidFill>
                <a:latin typeface="Open Sans Bold"/>
                <a:ea typeface="Open Sans Bold"/>
                <a:cs typeface="Open Sans Bold"/>
                <a:sym typeface="Open Sans Bold"/>
              </a:rPr>
              <a:t>History:</a:t>
            </a:r>
            <a:r>
              <a:rPr lang="en-US" sz="1062">
                <a:solidFill>
                  <a:srgbClr val="191919"/>
                </a:solidFill>
                <a:latin typeface="Open Sans"/>
                <a:ea typeface="Open Sans"/>
                <a:cs typeface="Open Sans"/>
                <a:sym typeface="Open Sans"/>
              </a:rPr>
              <a:t> View proposal status and history. Proposal status can also be viewed from the new Sponsored Projects dashboard.</a:t>
            </a:r>
          </a:p>
          <a:p>
            <a:pPr algn="l">
              <a:lnSpc>
                <a:spcPts val="1275"/>
              </a:lnSpc>
            </a:pPr>
          </a:p>
          <a:p>
            <a:pPr algn="l" marL="229394" indent="-114697" lvl="1">
              <a:lnSpc>
                <a:spcPts val="1275"/>
              </a:lnSpc>
              <a:buFont typeface="Arial"/>
              <a:buChar char="•"/>
            </a:pPr>
            <a:r>
              <a:rPr lang="en-US" b="true" sz="1062">
                <a:solidFill>
                  <a:srgbClr val="191919"/>
                </a:solidFill>
                <a:latin typeface="Open Sans Bold"/>
                <a:ea typeface="Open Sans Bold"/>
                <a:cs typeface="Open Sans Bold"/>
                <a:sym typeface="Open Sans Bold"/>
              </a:rPr>
              <a:t>Access:</a:t>
            </a:r>
            <a:r>
              <a:rPr lang="en-US" sz="1062">
                <a:solidFill>
                  <a:srgbClr val="191919"/>
                </a:solidFill>
                <a:latin typeface="Open Sans"/>
                <a:ea typeface="Open Sans"/>
                <a:cs typeface="Open Sans"/>
                <a:sym typeface="Open Sans"/>
              </a:rPr>
              <a:t> Manage who can view or edit the proposal.</a:t>
            </a:r>
          </a:p>
          <a:p>
            <a:pPr algn="l">
              <a:lnSpc>
                <a:spcPts val="1275"/>
              </a:lnSpc>
            </a:pPr>
          </a:p>
          <a:p>
            <a:pPr algn="l" marL="229394" indent="-114697" lvl="1">
              <a:lnSpc>
                <a:spcPts val="1275"/>
              </a:lnSpc>
              <a:buFont typeface="Arial"/>
              <a:buChar char="•"/>
            </a:pPr>
            <a:r>
              <a:rPr lang="en-US" b="true" sz="1062">
                <a:solidFill>
                  <a:srgbClr val="191919"/>
                </a:solidFill>
                <a:latin typeface="Open Sans Bold"/>
                <a:ea typeface="Open Sans Bold"/>
                <a:cs typeface="Open Sans Bold"/>
                <a:sym typeface="Open Sans Bold"/>
              </a:rPr>
              <a:t>Tasks:</a:t>
            </a:r>
            <a:r>
              <a:rPr lang="en-US" sz="1062">
                <a:solidFill>
                  <a:srgbClr val="191919"/>
                </a:solidFill>
                <a:latin typeface="Open Sans"/>
                <a:ea typeface="Open Sans"/>
                <a:cs typeface="Open Sans"/>
                <a:sym typeface="Open Sans"/>
              </a:rPr>
              <a:t> View open tasks relating to the proposal.</a:t>
            </a:r>
          </a:p>
          <a:p>
            <a:pPr algn="l">
              <a:lnSpc>
                <a:spcPts val="1275"/>
              </a:lnSpc>
            </a:pPr>
          </a:p>
          <a:p>
            <a:pPr algn="l" marL="229394" indent="-114697" lvl="1">
              <a:lnSpc>
                <a:spcPts val="1275"/>
              </a:lnSpc>
              <a:buFont typeface="Arial"/>
              <a:buChar char="•"/>
            </a:pPr>
            <a:r>
              <a:rPr lang="en-US" b="true" sz="1062">
                <a:solidFill>
                  <a:srgbClr val="191919"/>
                </a:solidFill>
                <a:latin typeface="Open Sans Bold"/>
                <a:ea typeface="Open Sans Bold"/>
                <a:cs typeface="Open Sans Bold"/>
                <a:sym typeface="Open Sans Bold"/>
              </a:rPr>
              <a:t>Notes</a:t>
            </a:r>
            <a:r>
              <a:rPr lang="en-US" sz="1062">
                <a:solidFill>
                  <a:srgbClr val="191919"/>
                </a:solidFill>
                <a:latin typeface="Open Sans"/>
                <a:ea typeface="Open Sans"/>
                <a:cs typeface="Open Sans"/>
                <a:sym typeface="Open Sans"/>
              </a:rPr>
              <a:t>: Add comments to the proposal for reference.</a:t>
            </a:r>
          </a:p>
          <a:p>
            <a:pPr algn="l">
              <a:lnSpc>
                <a:spcPts val="1275"/>
              </a:lnSpc>
            </a:pPr>
          </a:p>
          <a:p>
            <a:pPr algn="l" marL="229394" indent="-114697" lvl="1">
              <a:lnSpc>
                <a:spcPts val="1275"/>
              </a:lnSpc>
              <a:buFont typeface="Arial"/>
              <a:buChar char="•"/>
            </a:pPr>
            <a:r>
              <a:rPr lang="en-US" b="true" sz="1062">
                <a:solidFill>
                  <a:srgbClr val="191919"/>
                </a:solidFill>
                <a:latin typeface="Open Sans Bold"/>
                <a:ea typeface="Open Sans Bold"/>
                <a:cs typeface="Open Sans Bold"/>
                <a:sym typeface="Open Sans Bold"/>
              </a:rPr>
              <a:t>Attachments:</a:t>
            </a:r>
            <a:r>
              <a:rPr lang="en-US" sz="1062">
                <a:solidFill>
                  <a:srgbClr val="191919"/>
                </a:solidFill>
                <a:latin typeface="Open Sans"/>
                <a:ea typeface="Open Sans"/>
                <a:cs typeface="Open Sans"/>
                <a:sym typeface="Open Sans"/>
              </a:rPr>
              <a:t> Upload files relevant to the proposal.</a:t>
            </a:r>
          </a:p>
          <a:p>
            <a:pPr algn="l">
              <a:lnSpc>
                <a:spcPts val="1275"/>
              </a:lnSpc>
            </a:pPr>
          </a:p>
          <a:p>
            <a:pPr algn="l" marL="229394" indent="-114697" lvl="1">
              <a:lnSpc>
                <a:spcPts val="1275"/>
              </a:lnSpc>
              <a:buFont typeface="Arial"/>
              <a:buChar char="•"/>
            </a:pPr>
            <a:r>
              <a:rPr lang="en-US" b="true" sz="1062">
                <a:solidFill>
                  <a:srgbClr val="191919"/>
                </a:solidFill>
                <a:latin typeface="Open Sans Bold"/>
                <a:ea typeface="Open Sans Bold"/>
                <a:cs typeface="Open Sans Bold"/>
                <a:sym typeface="Open Sans Bold"/>
              </a:rPr>
              <a:t>Links:</a:t>
            </a:r>
            <a:r>
              <a:rPr lang="en-US" sz="1062">
                <a:solidFill>
                  <a:srgbClr val="191919"/>
                </a:solidFill>
                <a:latin typeface="Open Sans"/>
                <a:ea typeface="Open Sans"/>
                <a:cs typeface="Open Sans"/>
                <a:sym typeface="Open Sans"/>
              </a:rPr>
              <a:t> Displays data from records in connected systems (Developer to set up).</a:t>
            </a:r>
          </a:p>
          <a:p>
            <a:pPr algn="l">
              <a:lnSpc>
                <a:spcPts val="1275"/>
              </a:lnSpc>
            </a:pPr>
          </a:p>
          <a:p>
            <a:pPr algn="l" marL="229394" indent="-114697" lvl="1">
              <a:lnSpc>
                <a:spcPts val="1275"/>
              </a:lnSpc>
              <a:buFont typeface="Arial"/>
              <a:buChar char="•"/>
            </a:pPr>
            <a:r>
              <a:rPr lang="en-US" b="true" sz="1062">
                <a:solidFill>
                  <a:srgbClr val="191919"/>
                </a:solidFill>
                <a:latin typeface="Open Sans Bold"/>
                <a:ea typeface="Open Sans Bold"/>
                <a:cs typeface="Open Sans Bold"/>
                <a:sym typeface="Open Sans Bold"/>
              </a:rPr>
              <a:t>Admin Only:</a:t>
            </a:r>
            <a:r>
              <a:rPr lang="en-US" sz="1062">
                <a:solidFill>
                  <a:srgbClr val="191919"/>
                </a:solidFill>
                <a:latin typeface="Open Sans"/>
                <a:ea typeface="Open Sans"/>
                <a:cs typeface="Open Sans"/>
                <a:sym typeface="Open Sans"/>
              </a:rPr>
              <a:t> Add notes and attachments that are only visible to other Administrators (tab only visible to SP System and SP Proposal Administrators)</a:t>
            </a:r>
          </a:p>
          <a:p>
            <a:pPr algn="l">
              <a:lnSpc>
                <a:spcPts val="1275"/>
              </a:lnSpc>
            </a:pPr>
          </a:p>
          <a:p>
            <a:pPr algn="l">
              <a:lnSpc>
                <a:spcPts val="1275"/>
              </a:lnSpc>
            </a:pPr>
          </a:p>
        </p:txBody>
      </p:sp>
      <p:sp>
        <p:nvSpPr>
          <p:cNvPr name="Freeform 4" id="4"/>
          <p:cNvSpPr/>
          <p:nvPr/>
        </p:nvSpPr>
        <p:spPr>
          <a:xfrm flipH="false" flipV="false" rot="0">
            <a:off x="0" y="12917"/>
            <a:ext cx="7772400" cy="928524"/>
          </a:xfrm>
          <a:custGeom>
            <a:avLst/>
            <a:gdLst/>
            <a:ahLst/>
            <a:cxnLst/>
            <a:rect r="r" b="b" t="t" l="l"/>
            <a:pathLst>
              <a:path h="928524" w="7772400">
                <a:moveTo>
                  <a:pt x="0" y="0"/>
                </a:moveTo>
                <a:lnTo>
                  <a:pt x="7772400" y="0"/>
                </a:lnTo>
                <a:lnTo>
                  <a:pt x="7772400" y="928524"/>
                </a:lnTo>
                <a:lnTo>
                  <a:pt x="0" y="928524"/>
                </a:lnTo>
                <a:lnTo>
                  <a:pt x="0" y="0"/>
                </a:lnTo>
                <a:close/>
              </a:path>
            </a:pathLst>
          </a:custGeom>
          <a:blipFill>
            <a:blip r:embed="rId3"/>
            <a:stretch>
              <a:fillRect l="0" t="-409371" r="0" b="-48675"/>
            </a:stretch>
          </a:blipFill>
        </p:spPr>
      </p:sp>
      <p:grpSp>
        <p:nvGrpSpPr>
          <p:cNvPr name="Group 5" id="5"/>
          <p:cNvGrpSpPr/>
          <p:nvPr/>
        </p:nvGrpSpPr>
        <p:grpSpPr>
          <a:xfrm rot="0">
            <a:off x="-10907" y="12917"/>
            <a:ext cx="7772400" cy="928524"/>
            <a:chOff x="0" y="0"/>
            <a:chExt cx="2709333" cy="323668"/>
          </a:xfrm>
        </p:grpSpPr>
        <p:sp>
          <p:nvSpPr>
            <p:cNvPr name="Freeform 6" id="6"/>
            <p:cNvSpPr/>
            <p:nvPr/>
          </p:nvSpPr>
          <p:spPr>
            <a:xfrm flipH="false" flipV="false" rot="0">
              <a:off x="0" y="0"/>
              <a:ext cx="2709333" cy="323668"/>
            </a:xfrm>
            <a:custGeom>
              <a:avLst/>
              <a:gdLst/>
              <a:ahLst/>
              <a:cxnLst/>
              <a:rect r="r" b="b" t="t" l="l"/>
              <a:pathLst>
                <a:path h="323668" w="2709333">
                  <a:moveTo>
                    <a:pt x="0" y="0"/>
                  </a:moveTo>
                  <a:lnTo>
                    <a:pt x="2709333" y="0"/>
                  </a:lnTo>
                  <a:lnTo>
                    <a:pt x="2709333" y="323668"/>
                  </a:lnTo>
                  <a:lnTo>
                    <a:pt x="0" y="323668"/>
                  </a:lnTo>
                  <a:close/>
                </a:path>
              </a:pathLst>
            </a:custGeom>
            <a:solidFill>
              <a:srgbClr val="1FAF4B">
                <a:alpha val="83922"/>
              </a:srgbClr>
            </a:solidFill>
          </p:spPr>
        </p:sp>
        <p:sp>
          <p:nvSpPr>
            <p:cNvPr name="TextBox 7" id="7"/>
            <p:cNvSpPr txBox="true"/>
            <p:nvPr/>
          </p:nvSpPr>
          <p:spPr>
            <a:xfrm>
              <a:off x="0" y="-28575"/>
              <a:ext cx="2709333" cy="352243"/>
            </a:xfrm>
            <a:prstGeom prst="rect">
              <a:avLst/>
            </a:prstGeom>
          </p:spPr>
          <p:txBody>
            <a:bodyPr anchor="ctr" rtlCol="false" tIns="50800" lIns="50800" bIns="50800" rIns="50800"/>
            <a:lstStyle/>
            <a:p>
              <a:pPr algn="ctr">
                <a:lnSpc>
                  <a:spcPts val="1843"/>
                </a:lnSpc>
              </a:pPr>
            </a:p>
          </p:txBody>
        </p:sp>
      </p:grpSp>
      <p:sp>
        <p:nvSpPr>
          <p:cNvPr name="TextBox 8" id="8"/>
          <p:cNvSpPr txBox="true"/>
          <p:nvPr/>
        </p:nvSpPr>
        <p:spPr>
          <a:xfrm rot="0">
            <a:off x="329669" y="415666"/>
            <a:ext cx="6441469" cy="282675"/>
          </a:xfrm>
          <a:prstGeom prst="rect">
            <a:avLst/>
          </a:prstGeom>
        </p:spPr>
        <p:txBody>
          <a:bodyPr anchor="t" rtlCol="false" tIns="0" lIns="0" bIns="0" rIns="0">
            <a:spAutoFit/>
          </a:bodyPr>
          <a:lstStyle/>
          <a:p>
            <a:pPr algn="l">
              <a:lnSpc>
                <a:spcPts val="2208"/>
              </a:lnSpc>
            </a:pPr>
            <a:r>
              <a:rPr lang="en-US" sz="2007" b="true">
                <a:solidFill>
                  <a:srgbClr val="FBFCFC"/>
                </a:solidFill>
                <a:latin typeface="Montserrat Bold"/>
                <a:ea typeface="Montserrat Bold"/>
                <a:cs typeface="Montserrat Bold"/>
                <a:sym typeface="Montserrat Bold"/>
              </a:rPr>
              <a:t>Additional Tabs on Dashboard</a:t>
            </a:r>
          </a:p>
        </p:txBody>
      </p:sp>
      <p:grpSp>
        <p:nvGrpSpPr>
          <p:cNvPr name="Group 9" id="9"/>
          <p:cNvGrpSpPr/>
          <p:nvPr/>
        </p:nvGrpSpPr>
        <p:grpSpPr>
          <a:xfrm rot="0">
            <a:off x="7243677" y="9498728"/>
            <a:ext cx="311008" cy="31100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950"/>
              </a:solidFill>
              <a:prstDash val="solid"/>
              <a:miter/>
            </a:ln>
          </p:spPr>
        </p:sp>
        <p:sp>
          <p:nvSpPr>
            <p:cNvPr name="TextBox 11" id="11"/>
            <p:cNvSpPr txBox="true"/>
            <p:nvPr/>
          </p:nvSpPr>
          <p:spPr>
            <a:xfrm>
              <a:off x="76200" y="76200"/>
              <a:ext cx="660400" cy="660400"/>
            </a:xfrm>
            <a:prstGeom prst="rect">
              <a:avLst/>
            </a:prstGeom>
          </p:spPr>
          <p:txBody>
            <a:bodyPr anchor="ctr" rtlCol="false" tIns="50800" lIns="50800" bIns="50800" rIns="50800"/>
            <a:lstStyle/>
            <a:p>
              <a:pPr algn="ctr">
                <a:lnSpc>
                  <a:spcPts val="1881"/>
                </a:lnSpc>
              </a:pPr>
            </a:p>
          </p:txBody>
        </p:sp>
      </p:grpSp>
      <p:sp>
        <p:nvSpPr>
          <p:cNvPr name="TextBox 12" id="12"/>
          <p:cNvSpPr txBox="true"/>
          <p:nvPr/>
        </p:nvSpPr>
        <p:spPr>
          <a:xfrm rot="0">
            <a:off x="7320481" y="9587557"/>
            <a:ext cx="157400" cy="142875"/>
          </a:xfrm>
          <a:prstGeom prst="rect">
            <a:avLst/>
          </a:prstGeom>
        </p:spPr>
        <p:txBody>
          <a:bodyPr anchor="t" rtlCol="false" tIns="0" lIns="0" bIns="0" rIns="0">
            <a:spAutoFit/>
          </a:bodyPr>
          <a:lstStyle/>
          <a:p>
            <a:pPr algn="ctr">
              <a:lnSpc>
                <a:spcPts val="1271"/>
              </a:lnSpc>
            </a:pPr>
            <a:r>
              <a:rPr lang="en-US" sz="1059" b="true">
                <a:solidFill>
                  <a:srgbClr val="00A950"/>
                </a:solidFill>
                <a:latin typeface="Open Sans Bold"/>
                <a:ea typeface="Open Sans Bold"/>
                <a:cs typeface="Open Sans Bold"/>
                <a:sym typeface="Open Sans Bold"/>
              </a:rPr>
              <a:t>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DAFtxcYWtf8</dc:identifier>
  <dcterms:modified xsi:type="dcterms:W3CDTF">2011-08-01T06:04:30Z</dcterms:modified>
  <cp:revision>1</cp:revision>
  <dc:title>Cayuse SP Guide</dc:title>
</cp:coreProperties>
</file>