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rumbaught@marshall.edu" TargetMode="External"/><Relationship Id="rId2" Type="http://schemas.openxmlformats.org/officeDocument/2006/relationships/hyperlink" Target="mailto:kent1@marshall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FLSA 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Overtime Rule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Changes</a:t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Marshall University Research Corporation</a:t>
            </a:r>
          </a:p>
        </p:txBody>
      </p:sp>
    </p:spTree>
    <p:extLst>
      <p:ext uri="{BB962C8B-B14F-4D97-AF65-F5344CB8AC3E}">
        <p14:creationId xmlns:p14="http://schemas.microsoft.com/office/powerpoint/2010/main" val="535956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or your employees have questions, please reach out to MURC Human Resources or MURC Payroll directly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Coria Kent, HR Coordinator </a:t>
            </a:r>
            <a:r>
              <a:rPr lang="en-US" dirty="0"/>
              <a:t>– </a:t>
            </a:r>
            <a:r>
              <a:rPr lang="en-US" dirty="0">
                <a:hlinkClick r:id="rId2"/>
              </a:rPr>
              <a:t>kent1@marshall.edu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Tammy Brumbaugh, Senior Payroll Administrator </a:t>
            </a:r>
            <a:r>
              <a:rPr lang="en-US" dirty="0"/>
              <a:t>– 	</a:t>
            </a:r>
            <a:r>
              <a:rPr lang="en-US" dirty="0">
                <a:hlinkClick r:id="rId3"/>
              </a:rPr>
              <a:t>Brumbaught@marshall.edu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668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OBJECTIVES &amp; KEYPOINTS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FLSA CHANGES 2019</a:t>
            </a:r>
          </a:p>
          <a:p>
            <a:r>
              <a:rPr lang="en-US" dirty="0"/>
              <a:t>IMPACT ON MURC STAFF</a:t>
            </a:r>
          </a:p>
          <a:p>
            <a:r>
              <a:rPr lang="en-US" dirty="0"/>
              <a:t>FOLLOWING NON-EXEMPT EMPLOYEE RULES</a:t>
            </a:r>
          </a:p>
        </p:txBody>
      </p:sp>
    </p:spTree>
    <p:extLst>
      <p:ext uri="{BB962C8B-B14F-4D97-AF65-F5344CB8AC3E}">
        <p14:creationId xmlns:p14="http://schemas.microsoft.com/office/powerpoint/2010/main" val="1871222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FAIR LABOR STANDARDS ACT (FLSA)</a:t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FLSA - First enacted in 1938, established tests that must be met in order for an employee to be exempt from overtime pay eligibility. </a:t>
            </a:r>
          </a:p>
          <a:p>
            <a:r>
              <a:rPr lang="en-US" dirty="0"/>
              <a:t>Tests/Rules for classifying covered employees as “exempt” or “nonexempt” </a:t>
            </a:r>
          </a:p>
          <a:p>
            <a:r>
              <a:rPr lang="en-US" dirty="0"/>
              <a:t>Requires overtime compensation to nonexempt employees for all hours over 40 in a workweek </a:t>
            </a:r>
          </a:p>
          <a:p>
            <a:r>
              <a:rPr lang="en-US" dirty="0"/>
              <a:t>Usually 1.5 times regular pay rate</a:t>
            </a:r>
          </a:p>
        </p:txBody>
      </p:sp>
    </p:spTree>
    <p:extLst>
      <p:ext uri="{BB962C8B-B14F-4D97-AF65-F5344CB8AC3E}">
        <p14:creationId xmlns:p14="http://schemas.microsoft.com/office/powerpoint/2010/main" val="357411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WHAT ARE THE 2019 OVERTIME CHANGES?</a:t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Raised minimum salary required for employee to be classified as exempt from overtime </a:t>
            </a:r>
          </a:p>
          <a:p>
            <a:r>
              <a:rPr lang="en-US" dirty="0"/>
              <a:t>Raising the “standard salary level” from the currently enforced level of $455 per week to $684 per week (equivalent to $35,568 per year for a full-year worker); </a:t>
            </a:r>
          </a:p>
          <a:p>
            <a:r>
              <a:rPr lang="en-US" dirty="0"/>
              <a:t>Raising the total annual compensation requirement for “highly compensated employees” from the currently enforced level of $100,000 per year to $107,432 per year; </a:t>
            </a:r>
          </a:p>
          <a:p>
            <a:r>
              <a:rPr lang="en-US" dirty="0"/>
              <a:t>Allowing employers to use nondiscretionary bonuses and incentive payments (including commissions) paid at least annually to satisfy up to 10% of the standard salary level, in recognition of evolving pay practices; and </a:t>
            </a:r>
          </a:p>
          <a:p>
            <a:r>
              <a:rPr lang="en-US" dirty="0"/>
              <a:t>NOT pro-rated for part-time. </a:t>
            </a:r>
            <a:r>
              <a:rPr lang="en-US" dirty="0">
                <a:solidFill>
                  <a:srgbClr val="FF0000"/>
                </a:solidFill>
              </a:rPr>
              <a:t>The final rule is effective on January 1, 2020.</a:t>
            </a:r>
          </a:p>
        </p:txBody>
      </p:sp>
    </p:spTree>
    <p:extLst>
      <p:ext uri="{BB962C8B-B14F-4D97-AF65-F5344CB8AC3E}">
        <p14:creationId xmlns:p14="http://schemas.microsoft.com/office/powerpoint/2010/main" val="2266055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HOW DOES THIS CHANGE IMPACT MURC?</a:t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INCREASED nonexempt (overtime eligible) employees; </a:t>
            </a:r>
            <a:r>
              <a:rPr lang="en-US" dirty="0">
                <a:solidFill>
                  <a:srgbClr val="FF0000"/>
                </a:solidFill>
              </a:rPr>
              <a:t>exempt employees who fall below $35,568 will be converted to salary/non-exempt pay class</a:t>
            </a:r>
          </a:p>
          <a:p>
            <a:r>
              <a:rPr lang="en-US" dirty="0"/>
              <a:t>MANAGERS will have to manage overtime more closely;  Overtime will need to be approved and budgeted in advance. </a:t>
            </a:r>
          </a:p>
          <a:p>
            <a:r>
              <a:rPr lang="en-US" dirty="0"/>
              <a:t>EMPLOYEES converted from Exempt to Non-Exempt will have to be paid for all hours worked over 40 in the work week. </a:t>
            </a:r>
          </a:p>
          <a:p>
            <a:r>
              <a:rPr lang="en-US" dirty="0"/>
              <a:t>Checking email and doing work outside of the normal work schedule will change the way these converted employees accomplish the “day to day” work </a:t>
            </a:r>
            <a:r>
              <a:rPr lang="en-US" dirty="0">
                <a:solidFill>
                  <a:srgbClr val="FF0000"/>
                </a:solidFill>
              </a:rPr>
              <a:t>after January 1, 2020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7188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HOW DOES THIS CHANGE IMPACT MURC?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Converted Employees are now eligible for overtime </a:t>
            </a:r>
          </a:p>
          <a:p>
            <a:r>
              <a:rPr lang="en-US" dirty="0"/>
              <a:t>They will be provided with a new timesheet and must track hours worked each day</a:t>
            </a:r>
          </a:p>
          <a:p>
            <a:r>
              <a:rPr lang="en-US" dirty="0"/>
              <a:t>Overtime pay (time and a half) for work over 40 hours per week</a:t>
            </a:r>
          </a:p>
        </p:txBody>
      </p:sp>
    </p:spTree>
    <p:extLst>
      <p:ext uri="{BB962C8B-B14F-4D97-AF65-F5344CB8AC3E}">
        <p14:creationId xmlns:p14="http://schemas.microsoft.com/office/powerpoint/2010/main" val="136928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TIME MANAGEMENT:  NON-EXEMPT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hours over 40 in the workweek are eligible for 1.5 times salary </a:t>
            </a:r>
          </a:p>
          <a:p>
            <a:r>
              <a:rPr lang="en-US" dirty="0"/>
              <a:t>All hours over 37.5 in the workweek are eligible for 1.0 times salary or compensatory time paid. </a:t>
            </a:r>
          </a:p>
          <a:p>
            <a:r>
              <a:rPr lang="en-US" dirty="0"/>
              <a:t>Will discipline repeat offender who work overtime without approval after receiving notification </a:t>
            </a:r>
          </a:p>
          <a:p>
            <a:r>
              <a:rPr lang="en-US" dirty="0"/>
              <a:t>Managers are responsible to ensure employees are working as directed &amp; reporting time properly</a:t>
            </a:r>
          </a:p>
        </p:txBody>
      </p:sp>
    </p:spTree>
    <p:extLst>
      <p:ext uri="{BB962C8B-B14F-4D97-AF65-F5344CB8AC3E}">
        <p14:creationId xmlns:p14="http://schemas.microsoft.com/office/powerpoint/2010/main" val="3200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MANAGE OVERTIME  NON-Exempt Employees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Establish procedures and Expectations </a:t>
            </a:r>
          </a:p>
          <a:p>
            <a:r>
              <a:rPr lang="en-US" dirty="0"/>
              <a:t>Overtime approval processes </a:t>
            </a:r>
          </a:p>
          <a:p>
            <a:r>
              <a:rPr lang="en-US" dirty="0"/>
              <a:t>Rules for working and tracking working outside of normal workday. </a:t>
            </a:r>
          </a:p>
          <a:p>
            <a:r>
              <a:rPr lang="en-US" dirty="0"/>
              <a:t>Flex Time – may be used to avoid accruing overtime (within workweek) </a:t>
            </a:r>
          </a:p>
          <a:p>
            <a:r>
              <a:rPr lang="en-US" dirty="0"/>
              <a:t>“Unauthorized” work performed (with or without Supervisor’s knowledge) </a:t>
            </a:r>
          </a:p>
          <a:p>
            <a:r>
              <a:rPr lang="en-US" dirty="0"/>
              <a:t>Employee arrives early to work &amp; begins working </a:t>
            </a:r>
          </a:p>
          <a:p>
            <a:r>
              <a:rPr lang="en-US" dirty="0"/>
              <a:t>Meal time if an employee is not “free” from work duties</a:t>
            </a:r>
          </a:p>
        </p:txBody>
      </p:sp>
    </p:spTree>
    <p:extLst>
      <p:ext uri="{BB962C8B-B14F-4D97-AF65-F5344CB8AC3E}">
        <p14:creationId xmlns:p14="http://schemas.microsoft.com/office/powerpoint/2010/main" val="1858581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TRAVEL:  NON-EXEMPT EMPLOYEES</a:t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Employees who travel during the workday must be paid. </a:t>
            </a:r>
          </a:p>
          <a:p>
            <a:r>
              <a:rPr lang="en-US" dirty="0"/>
              <a:t>Employees must be paid for time spent working regardless of location or time of day.  Includes after hours work from home/hotel (emails/texts/calls) NOT PAID </a:t>
            </a:r>
          </a:p>
          <a:p>
            <a:r>
              <a:rPr lang="en-US" dirty="0"/>
              <a:t>Regular travel to and from work </a:t>
            </a:r>
          </a:p>
          <a:p>
            <a:r>
              <a:rPr lang="en-US" dirty="0"/>
              <a:t>“Downtime” while away from home </a:t>
            </a:r>
          </a:p>
          <a:p>
            <a:r>
              <a:rPr lang="en-US" dirty="0"/>
              <a:t>Time spent as a “common carrier” passenger after working hours</a:t>
            </a:r>
          </a:p>
        </p:txBody>
      </p:sp>
    </p:spTree>
    <p:extLst>
      <p:ext uri="{BB962C8B-B14F-4D97-AF65-F5344CB8AC3E}">
        <p14:creationId xmlns:p14="http://schemas.microsoft.com/office/powerpoint/2010/main" val="3455698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30</TotalTime>
  <Words>636</Words>
  <Application>Microsoft Macintosh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MS Shell Dlg 2</vt:lpstr>
      <vt:lpstr>Wingdings</vt:lpstr>
      <vt:lpstr>Wingdings 3</vt:lpstr>
      <vt:lpstr>Madison</vt:lpstr>
      <vt:lpstr>FLSA  Overtime Rule Changes </vt:lpstr>
      <vt:lpstr>OBJECTIVES &amp; KEYPOINTS</vt:lpstr>
      <vt:lpstr>FAIR LABOR STANDARDS ACT (FLSA) </vt:lpstr>
      <vt:lpstr>WHAT ARE THE 2019 OVERTIME CHANGES? </vt:lpstr>
      <vt:lpstr>HOW DOES THIS CHANGE IMPACT MURC? </vt:lpstr>
      <vt:lpstr>HOW DOES THIS CHANGE IMPACT MURC? (cont’d)</vt:lpstr>
      <vt:lpstr>TIME MANAGEMENT:  NON-EXEMPT EMPLOYEES</vt:lpstr>
      <vt:lpstr>MANAGE OVERTIME  NON-Exempt Employees </vt:lpstr>
      <vt:lpstr>TRAVEL:  NON-EXEMPT EMPLOYEES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FLSA  Overtime Rule Changes </dc:title>
  <dc:creator>Kent, Coria</dc:creator>
  <cp:lastModifiedBy>Davis, Clark</cp:lastModifiedBy>
  <cp:revision>12</cp:revision>
  <dcterms:created xsi:type="dcterms:W3CDTF">2019-12-03T14:23:54Z</dcterms:created>
  <dcterms:modified xsi:type="dcterms:W3CDTF">2019-12-04T14:16:00Z</dcterms:modified>
</cp:coreProperties>
</file>