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0"/>
  </p:notesMasterIdLst>
  <p:sldIdLst>
    <p:sldId id="257" r:id="rId2"/>
    <p:sldId id="276" r:id="rId3"/>
    <p:sldId id="567" r:id="rId4"/>
    <p:sldId id="566" r:id="rId5"/>
    <p:sldId id="506" r:id="rId6"/>
    <p:sldId id="552" r:id="rId7"/>
    <p:sldId id="430" r:id="rId8"/>
    <p:sldId id="563" r:id="rId9"/>
    <p:sldId id="377" r:id="rId10"/>
    <p:sldId id="425" r:id="rId11"/>
    <p:sldId id="452" r:id="rId12"/>
    <p:sldId id="470" r:id="rId13"/>
    <p:sldId id="379" r:id="rId14"/>
    <p:sldId id="464" r:id="rId15"/>
    <p:sldId id="555" r:id="rId16"/>
    <p:sldId id="457" r:id="rId17"/>
    <p:sldId id="439" r:id="rId18"/>
    <p:sldId id="441" r:id="rId19"/>
    <p:sldId id="433" r:id="rId20"/>
    <p:sldId id="432" r:id="rId21"/>
    <p:sldId id="445" r:id="rId22"/>
    <p:sldId id="469" r:id="rId23"/>
    <p:sldId id="492" r:id="rId24"/>
    <p:sldId id="455" r:id="rId25"/>
    <p:sldId id="444" r:id="rId26"/>
    <p:sldId id="471" r:id="rId27"/>
    <p:sldId id="478" r:id="rId28"/>
    <p:sldId id="562"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39"/>
    <a:srgbClr val="A2AAAD"/>
    <a:srgbClr val="222222"/>
    <a:srgbClr val="00B140"/>
    <a:srgbClr val="009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1"/>
    <p:restoredTop sz="94588"/>
  </p:normalViewPr>
  <p:slideViewPr>
    <p:cSldViewPr snapToGrid="0" snapToObjects="1">
      <p:cViewPr varScale="1">
        <p:scale>
          <a:sx n="78" d="100"/>
          <a:sy n="78" d="100"/>
        </p:scale>
        <p:origin x="740" y="5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88279-86AB-4347-9C91-F32C47DF61A2}"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B9A7B-88E5-A74C-A3C4-3B023A7FFD05}" type="slidenum">
              <a:rPr lang="en-US" smtClean="0"/>
              <a:t>‹#›</a:t>
            </a:fld>
            <a:endParaRPr lang="en-US"/>
          </a:p>
        </p:txBody>
      </p:sp>
    </p:spTree>
    <p:extLst>
      <p:ext uri="{BB962C8B-B14F-4D97-AF65-F5344CB8AC3E}">
        <p14:creationId xmlns:p14="http://schemas.microsoft.com/office/powerpoint/2010/main" val="40338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D7ACA7-45B7-4D0E-9692-F9DE9E576804}" type="slidenum">
              <a:rPr lang="en-US" smtClean="0"/>
              <a:pPr>
                <a:defRPr/>
              </a:pPr>
              <a:t>3</a:t>
            </a:fld>
            <a:endParaRPr lang="en-US"/>
          </a:p>
        </p:txBody>
      </p:sp>
    </p:spTree>
    <p:extLst>
      <p:ext uri="{BB962C8B-B14F-4D97-AF65-F5344CB8AC3E}">
        <p14:creationId xmlns:p14="http://schemas.microsoft.com/office/powerpoint/2010/main" val="37704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E1F16E64-F956-4A43-8991-E3456952F99C}" type="slidenum">
              <a:rPr lang="en-US" smtClean="0"/>
              <a:pPr/>
              <a:t>22</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5361" y="4561229"/>
            <a:ext cx="5364480" cy="4320213"/>
          </a:xfrm>
          <a:noFill/>
          <a:ln/>
        </p:spPr>
        <p:txBody>
          <a:bodyPr/>
          <a:lstStyle/>
          <a:p>
            <a:pPr eaLnBrk="1" hangingPunct="1"/>
            <a:endParaRPr lang="en-US"/>
          </a:p>
        </p:txBody>
      </p:sp>
    </p:spTree>
    <p:extLst>
      <p:ext uri="{BB962C8B-B14F-4D97-AF65-F5344CB8AC3E}">
        <p14:creationId xmlns:p14="http://schemas.microsoft.com/office/powerpoint/2010/main" val="552513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57A39F-3BE3-4E3F-BAB7-A4BF30790E4C}" type="slidenum">
              <a:rPr lang="en-US" smtClean="0"/>
              <a:pPr>
                <a:defRPr/>
              </a:pPr>
              <a:t>24</a:t>
            </a:fld>
            <a:endParaRPr lang="en-US"/>
          </a:p>
        </p:txBody>
      </p:sp>
    </p:spTree>
    <p:extLst>
      <p:ext uri="{BB962C8B-B14F-4D97-AF65-F5344CB8AC3E}">
        <p14:creationId xmlns:p14="http://schemas.microsoft.com/office/powerpoint/2010/main" val="1033439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57A39F-3BE3-4E3F-BAB7-A4BF30790E4C}" type="slidenum">
              <a:rPr lang="en-US" smtClean="0"/>
              <a:pPr>
                <a:defRPr/>
              </a:pPr>
              <a:t>25</a:t>
            </a:fld>
            <a:endParaRPr lang="en-US"/>
          </a:p>
        </p:txBody>
      </p:sp>
    </p:spTree>
    <p:extLst>
      <p:ext uri="{BB962C8B-B14F-4D97-AF65-F5344CB8AC3E}">
        <p14:creationId xmlns:p14="http://schemas.microsoft.com/office/powerpoint/2010/main" val="42893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93273-658C-E040-AE06-BCAE14A53B85}" type="slidenum">
              <a:rPr lang="en-US"/>
              <a:pPr/>
              <a:t>26</a:t>
            </a:fld>
            <a:endParaRPr lang="en-US"/>
          </a:p>
        </p:txBody>
      </p:sp>
      <p:sp>
        <p:nvSpPr>
          <p:cNvPr id="518146" name="Rectangle 2"/>
          <p:cNvSpPr>
            <a:spLocks noGrp="1" noRot="1" noChangeAspect="1" noChangeArrowheads="1" noTextEdit="1"/>
          </p:cNvSpPr>
          <p:nvPr>
            <p:ph type="sldImg"/>
          </p:nvPr>
        </p:nvSpPr>
        <p:spPr>
          <a:xfrm>
            <a:off x="457200" y="720725"/>
            <a:ext cx="6400800" cy="3602038"/>
          </a:xfrm>
          <a:ln/>
          <a:extLst>
            <a:ext uri="{FAA26D3D-D897-4be2-8F04-BA451C77F1D7}">
              <ma14:placeholderFlag xmlns="" xmlns:ma14="http://schemas.microsoft.com/office/mac/drawingml/2011/main" val="1"/>
            </a:ext>
          </a:extLst>
        </p:spPr>
      </p:sp>
      <p:sp>
        <p:nvSpPr>
          <p:cNvPr id="518147" name="Rectangle 3"/>
          <p:cNvSpPr>
            <a:spLocks noGrp="1" noChangeArrowheads="1"/>
          </p:cNvSpPr>
          <p:nvPr>
            <p:ph type="body" idx="1"/>
          </p:nvPr>
        </p:nvSpPr>
        <p:spPr>
          <a:xfrm>
            <a:off x="973672" y="4560573"/>
            <a:ext cx="5367866" cy="4318874"/>
          </a:xfrm>
        </p:spPr>
        <p:txBody>
          <a:bodyPr/>
          <a:lstStyle/>
          <a:p>
            <a:endParaRPr lang="en-US"/>
          </a:p>
        </p:txBody>
      </p:sp>
    </p:spTree>
    <p:extLst>
      <p:ext uri="{BB962C8B-B14F-4D97-AF65-F5344CB8AC3E}">
        <p14:creationId xmlns:p14="http://schemas.microsoft.com/office/powerpoint/2010/main" val="217315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7C6FC3EE-9694-4A1A-8F42-78CA045C3E62}" type="slidenum">
              <a:rPr lang="en-US" smtClean="0"/>
              <a:pPr>
                <a:defRPr/>
              </a:pPr>
              <a:t>27</a:t>
            </a:fld>
            <a:endParaRPr lang="en-US"/>
          </a:p>
        </p:txBody>
      </p:sp>
      <p:sp>
        <p:nvSpPr>
          <p:cNvPr id="116739" name="Rectangle 2"/>
          <p:cNvSpPr>
            <a:spLocks noGrp="1" noRot="1" noChangeAspect="1" noChangeArrowheads="1" noTextEdit="1"/>
          </p:cNvSpPr>
          <p:nvPr>
            <p:ph type="sldImg"/>
          </p:nvPr>
        </p:nvSpPr>
        <p:spPr>
          <a:xfrm>
            <a:off x="471488" y="723900"/>
            <a:ext cx="6380162" cy="3589338"/>
          </a:xfrm>
          <a:ln/>
        </p:spPr>
      </p:sp>
      <p:sp>
        <p:nvSpPr>
          <p:cNvPr id="116740" name="Rectangle 3"/>
          <p:cNvSpPr>
            <a:spLocks noGrp="1" noChangeArrowheads="1"/>
          </p:cNvSpPr>
          <p:nvPr>
            <p:ph type="body" idx="1"/>
          </p:nvPr>
        </p:nvSpPr>
        <p:spPr>
          <a:xfrm>
            <a:off x="975361" y="4558907"/>
            <a:ext cx="5364480" cy="4323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4969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D7ACA7-45B7-4D0E-9692-F9DE9E576804}" type="slidenum">
              <a:rPr lang="en-US" smtClean="0"/>
              <a:pPr>
                <a:defRPr/>
              </a:pPr>
              <a:t>4</a:t>
            </a:fld>
            <a:endParaRPr lang="en-US"/>
          </a:p>
        </p:txBody>
      </p:sp>
    </p:spTree>
    <p:extLst>
      <p:ext uri="{BB962C8B-B14F-4D97-AF65-F5344CB8AC3E}">
        <p14:creationId xmlns:p14="http://schemas.microsoft.com/office/powerpoint/2010/main" val="211257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D7ACA7-45B7-4D0E-9692-F9DE9E576804}" type="slidenum">
              <a:rPr lang="en-US" smtClean="0"/>
              <a:pPr>
                <a:defRPr/>
              </a:pPr>
              <a:t>5</a:t>
            </a:fld>
            <a:endParaRPr lang="en-US"/>
          </a:p>
        </p:txBody>
      </p:sp>
    </p:spTree>
    <p:extLst>
      <p:ext uri="{BB962C8B-B14F-4D97-AF65-F5344CB8AC3E}">
        <p14:creationId xmlns:p14="http://schemas.microsoft.com/office/powerpoint/2010/main" val="129343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76378" indent="-298606">
              <a:defRPr>
                <a:solidFill>
                  <a:schemeClr val="tx1"/>
                </a:solidFill>
                <a:latin typeface="Arial" charset="0"/>
              </a:defRPr>
            </a:lvl2pPr>
            <a:lvl3pPr marL="1194426" indent="-238886">
              <a:defRPr>
                <a:solidFill>
                  <a:schemeClr val="tx1"/>
                </a:solidFill>
                <a:latin typeface="Arial" charset="0"/>
              </a:defRPr>
            </a:lvl3pPr>
            <a:lvl4pPr marL="1672197" indent="-238886">
              <a:defRPr>
                <a:solidFill>
                  <a:schemeClr val="tx1"/>
                </a:solidFill>
                <a:latin typeface="Arial" charset="0"/>
              </a:defRPr>
            </a:lvl4pPr>
            <a:lvl5pPr marL="2149967" indent="-238886">
              <a:defRPr>
                <a:solidFill>
                  <a:schemeClr val="tx1"/>
                </a:solidFill>
                <a:latin typeface="Arial" charset="0"/>
              </a:defRPr>
            </a:lvl5pPr>
            <a:lvl6pPr marL="2627737" indent="-238886" eaLnBrk="0" fontAlgn="base" hangingPunct="0">
              <a:spcBef>
                <a:spcPct val="0"/>
              </a:spcBef>
              <a:spcAft>
                <a:spcPct val="0"/>
              </a:spcAft>
              <a:defRPr>
                <a:solidFill>
                  <a:schemeClr val="tx1"/>
                </a:solidFill>
                <a:latin typeface="Arial" charset="0"/>
              </a:defRPr>
            </a:lvl6pPr>
            <a:lvl7pPr marL="3105507" indent="-238886" eaLnBrk="0" fontAlgn="base" hangingPunct="0">
              <a:spcBef>
                <a:spcPct val="0"/>
              </a:spcBef>
              <a:spcAft>
                <a:spcPct val="0"/>
              </a:spcAft>
              <a:defRPr>
                <a:solidFill>
                  <a:schemeClr val="tx1"/>
                </a:solidFill>
                <a:latin typeface="Arial" charset="0"/>
              </a:defRPr>
            </a:lvl7pPr>
            <a:lvl8pPr marL="3583278" indent="-238886" eaLnBrk="0" fontAlgn="base" hangingPunct="0">
              <a:spcBef>
                <a:spcPct val="0"/>
              </a:spcBef>
              <a:spcAft>
                <a:spcPct val="0"/>
              </a:spcAft>
              <a:defRPr>
                <a:solidFill>
                  <a:schemeClr val="tx1"/>
                </a:solidFill>
                <a:latin typeface="Arial" charset="0"/>
              </a:defRPr>
            </a:lvl8pPr>
            <a:lvl9pPr marL="4061050" indent="-238886" eaLnBrk="0" fontAlgn="base" hangingPunct="0">
              <a:spcBef>
                <a:spcPct val="0"/>
              </a:spcBef>
              <a:spcAft>
                <a:spcPct val="0"/>
              </a:spcAft>
              <a:defRPr>
                <a:solidFill>
                  <a:schemeClr val="tx1"/>
                </a:solidFill>
                <a:latin typeface="Arial" charset="0"/>
              </a:defRPr>
            </a:lvl9pPr>
          </a:lstStyle>
          <a:p>
            <a:fld id="{B2C5C048-250E-4FD0-BBFF-9D16609A85BF}" type="slidenum">
              <a:rPr lang="en-US" altLang="en-US" smtClean="0"/>
              <a:pPr/>
              <a:t>9</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dirty="0"/>
              <a:t>Developing a PLAN.  </a:t>
            </a:r>
          </a:p>
          <a:p>
            <a:pPr eaLnBrk="1" hangingPunct="1"/>
            <a:endParaRPr lang="en-US" altLang="en-US" dirty="0"/>
          </a:p>
          <a:p>
            <a:pPr eaLnBrk="1" hangingPunct="1"/>
            <a:r>
              <a:rPr lang="en-US" altLang="en-US" dirty="0"/>
              <a:t>Getting Results Framework…business plans…grants proposals.  All are Plans for how you plan to implement a project idea.</a:t>
            </a:r>
          </a:p>
        </p:txBody>
      </p:sp>
    </p:spTree>
    <p:extLst>
      <p:ext uri="{BB962C8B-B14F-4D97-AF65-F5344CB8AC3E}">
        <p14:creationId xmlns:p14="http://schemas.microsoft.com/office/powerpoint/2010/main" val="300742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374E1F20-CAC0-4E6F-8323-D2EBD4907A7C}" type="slidenum">
              <a:rPr lang="en-US" smtClean="0"/>
              <a:pPr>
                <a:defRPr/>
              </a:pPr>
              <a:t>16</a:t>
            </a:fld>
            <a:endParaRPr lang="en-US"/>
          </a:p>
        </p:txBody>
      </p:sp>
      <p:sp>
        <p:nvSpPr>
          <p:cNvPr id="115715" name="Rectangle 2"/>
          <p:cNvSpPr>
            <a:spLocks noGrp="1" noRot="1" noChangeAspect="1" noChangeArrowheads="1" noTextEdit="1"/>
          </p:cNvSpPr>
          <p:nvPr>
            <p:ph type="sldImg"/>
          </p:nvPr>
        </p:nvSpPr>
        <p:spPr>
          <a:xfrm>
            <a:off x="471488" y="723900"/>
            <a:ext cx="6380162" cy="3589338"/>
          </a:xfrm>
          <a:ln/>
        </p:spPr>
      </p:sp>
      <p:sp>
        <p:nvSpPr>
          <p:cNvPr id="115716" name="Rectangle 3"/>
          <p:cNvSpPr>
            <a:spLocks noGrp="1" noChangeArrowheads="1"/>
          </p:cNvSpPr>
          <p:nvPr>
            <p:ph type="body" idx="1"/>
          </p:nvPr>
        </p:nvSpPr>
        <p:spPr>
          <a:xfrm>
            <a:off x="975361" y="4558907"/>
            <a:ext cx="5364480" cy="4323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8570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CF9E9A39-E5F8-46D1-B6E9-C4F833D3BEBF}" type="slidenum">
              <a:rPr lang="en-US" smtClean="0"/>
              <a:pPr/>
              <a:t>18</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75361" y="4561229"/>
            <a:ext cx="5364480" cy="4320213"/>
          </a:xfrm>
          <a:noFill/>
          <a:ln/>
        </p:spPr>
        <p:txBody>
          <a:bodyPr/>
          <a:lstStyle/>
          <a:p>
            <a:pPr eaLnBrk="1" hangingPunct="1"/>
            <a:endParaRPr lang="en-US"/>
          </a:p>
        </p:txBody>
      </p:sp>
    </p:spTree>
    <p:extLst>
      <p:ext uri="{BB962C8B-B14F-4D97-AF65-F5344CB8AC3E}">
        <p14:creationId xmlns:p14="http://schemas.microsoft.com/office/powerpoint/2010/main" val="8363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9AA4DE5-26FE-440C-91C0-BE864F572CDF}" type="slidenum">
              <a:rPr lang="en-US" smtClean="0"/>
              <a:pPr/>
              <a:t>19</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75361" y="4561229"/>
            <a:ext cx="5364480" cy="4320213"/>
          </a:xfrm>
          <a:noFill/>
          <a:ln/>
        </p:spPr>
        <p:txBody>
          <a:bodyPr/>
          <a:lstStyle/>
          <a:p>
            <a:pPr eaLnBrk="1" hangingPunct="1"/>
            <a:endParaRPr lang="en-US"/>
          </a:p>
        </p:txBody>
      </p:sp>
    </p:spTree>
    <p:extLst>
      <p:ext uri="{BB962C8B-B14F-4D97-AF65-F5344CB8AC3E}">
        <p14:creationId xmlns:p14="http://schemas.microsoft.com/office/powerpoint/2010/main" val="471155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E1F16E64-F956-4A43-8991-E3456952F99C}" type="slidenum">
              <a:rPr lang="en-US" smtClean="0"/>
              <a:pPr/>
              <a:t>20</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5361" y="4561229"/>
            <a:ext cx="5364480" cy="4320213"/>
          </a:xfrm>
          <a:noFill/>
          <a:ln/>
        </p:spPr>
        <p:txBody>
          <a:bodyPr/>
          <a:lstStyle/>
          <a:p>
            <a:pPr eaLnBrk="1" hangingPunct="1"/>
            <a:endParaRPr lang="en-US"/>
          </a:p>
        </p:txBody>
      </p:sp>
    </p:spTree>
    <p:extLst>
      <p:ext uri="{BB962C8B-B14F-4D97-AF65-F5344CB8AC3E}">
        <p14:creationId xmlns:p14="http://schemas.microsoft.com/office/powerpoint/2010/main" val="405367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E1F16E64-F956-4A43-8991-E3456952F99C}" type="slidenum">
              <a:rPr lang="en-US" smtClean="0"/>
              <a:pPr/>
              <a:t>21</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5361" y="4561229"/>
            <a:ext cx="5364480" cy="4320213"/>
          </a:xfrm>
          <a:noFill/>
          <a:ln/>
        </p:spPr>
        <p:txBody>
          <a:bodyPr/>
          <a:lstStyle/>
          <a:p>
            <a:pPr eaLnBrk="1" hangingPunct="1"/>
            <a:endParaRPr lang="en-US"/>
          </a:p>
        </p:txBody>
      </p:sp>
    </p:spTree>
    <p:extLst>
      <p:ext uri="{BB962C8B-B14F-4D97-AF65-F5344CB8AC3E}">
        <p14:creationId xmlns:p14="http://schemas.microsoft.com/office/powerpoint/2010/main" val="1846336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 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9"/>
            <a:ext cx="9144000" cy="5137302"/>
          </a:xfrm>
          <a:prstGeom prst="rect">
            <a:avLst/>
          </a:prstGeom>
        </p:spPr>
      </p:pic>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89910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52397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1B5AE0C-F5EA-4388-86FE-C48CBAC61045}" type="datetime1">
              <a:rPr lang="en-US" smtClean="0"/>
              <a:t>5/10/2022</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2098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954" y="275748"/>
            <a:ext cx="485902" cy="4412329"/>
          </a:xfrm>
        </p:spPr>
        <p:txBody>
          <a:bodyPr vert="vert270" anchor="b"/>
          <a:lstStyle>
            <a:lvl1pPr marL="0" marR="13716" algn="r">
              <a:spcBef>
                <a:spcPts val="0"/>
              </a:spcBef>
              <a:buNone/>
              <a:defRPr sz="2175" b="0" cap="all" baseline="0"/>
            </a:lvl1pPr>
          </a:lstStyle>
          <a:p>
            <a:r>
              <a:rPr kumimoji="0" lang="en-US"/>
              <a:t>Click to edit Master title style</a:t>
            </a:r>
          </a:p>
        </p:txBody>
      </p:sp>
      <p:sp>
        <p:nvSpPr>
          <p:cNvPr id="3" name="Text Placeholder 2"/>
          <p:cNvSpPr>
            <a:spLocks noGrp="1"/>
          </p:cNvSpPr>
          <p:nvPr>
            <p:ph type="body" idx="2"/>
          </p:nvPr>
        </p:nvSpPr>
        <p:spPr>
          <a:xfrm>
            <a:off x="1135856" y="275748"/>
            <a:ext cx="2438400" cy="4412329"/>
          </a:xfrm>
        </p:spPr>
        <p:txBody>
          <a:bodyPr anchor="t"/>
          <a:lstStyle>
            <a:lvl1pPr marL="0" indent="0">
              <a:spcBef>
                <a:spcPts val="0"/>
              </a:spcBef>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240030"/>
            <a:ext cx="5276088" cy="4446270"/>
          </a:xfrm>
        </p:spPr>
        <p:txBody>
          <a:bodyPr/>
          <a:lstStyle>
            <a:lvl1pPr>
              <a:spcBef>
                <a:spcPts val="0"/>
              </a:spcBef>
              <a:defRPr sz="2250"/>
            </a:lvl1pPr>
            <a:lvl2pPr>
              <a:defRPr sz="195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0"/>
          </p:nvPr>
        </p:nvSpPr>
        <p:spPr/>
        <p:txBody>
          <a:bodyPr/>
          <a:lstStyle/>
          <a:p>
            <a:fld id="{DA293579-3D96-4EB2-B4A2-A534CB28867B}" type="datetime1">
              <a:rPr lang="en-US" smtClean="0"/>
              <a:t>5/10/2022</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1542692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CDFFC9D3-44A6-467D-B529-C271BEA00B08}"/>
              </a:ext>
            </a:extLst>
          </p:cNvPr>
          <p:cNvSpPr>
            <a:spLocks noGrp="1"/>
          </p:cNvSpPr>
          <p:nvPr>
            <p:ph type="sldNum" sz="quarter" idx="12"/>
          </p:nvPr>
        </p:nvSpPr>
        <p:spPr>
          <a:xfrm>
            <a:off x="6457950" y="4767263"/>
            <a:ext cx="2057400" cy="273844"/>
          </a:xfrm>
          <a:prstGeom prst="rect">
            <a:avLst/>
          </a:prstGeom>
        </p:spPr>
        <p:txBody>
          <a:bodyPr/>
          <a:lstStyle/>
          <a:p>
            <a:fld id="{4E145064-9D3C-45D4-9025-07C0526170CE}" type="slidenum">
              <a:rPr lang="en-US" smtClean="0"/>
              <a:t>‹#›</a:t>
            </a:fld>
            <a:endParaRPr lang="en-US" dirty="0"/>
          </a:p>
        </p:txBody>
      </p:sp>
      <p:sp>
        <p:nvSpPr>
          <p:cNvPr id="5" name="Date Placeholder">
            <a:extLst>
              <a:ext uri="{FF2B5EF4-FFF2-40B4-BE49-F238E27FC236}">
                <a16:creationId xmlns:a16="http://schemas.microsoft.com/office/drawing/2014/main" id="{3E8BAA95-8D9B-450A-9307-44988C63E7CE}"/>
              </a:ext>
            </a:extLst>
          </p:cNvPr>
          <p:cNvSpPr>
            <a:spLocks noGrp="1"/>
          </p:cNvSpPr>
          <p:nvPr>
            <p:ph type="dt" sz="half" idx="10"/>
          </p:nvPr>
        </p:nvSpPr>
        <p:spPr>
          <a:xfrm>
            <a:off x="3543300" y="4767263"/>
            <a:ext cx="2057400" cy="273844"/>
          </a:xfrm>
          <a:prstGeom prst="rect">
            <a:avLst/>
          </a:prstGeom>
        </p:spPr>
        <p:txBody>
          <a:bodyPr/>
          <a:lstStyle/>
          <a:p>
            <a:fld id="{D98212DE-B1C6-41C6-92C4-3FA57F3B4679}" type="datetime4">
              <a:rPr lang="en-US" smtClean="0"/>
              <a:t>May 10, 2022</a:t>
            </a:fld>
            <a:endParaRPr lang="en-US" dirty="0"/>
          </a:p>
        </p:txBody>
      </p:sp>
      <p:sp>
        <p:nvSpPr>
          <p:cNvPr id="9" name="Content Placeholder">
            <a:extLst>
              <a:ext uri="{FF2B5EF4-FFF2-40B4-BE49-F238E27FC236}">
                <a16:creationId xmlns:a16="http://schemas.microsoft.com/office/drawing/2014/main" id="{3E1CC8DE-00C6-4A08-A721-F9E1BD8A064F}"/>
              </a:ext>
            </a:extLst>
          </p:cNvPr>
          <p:cNvSpPr>
            <a:spLocks noGrp="1"/>
          </p:cNvSpPr>
          <p:nvPr>
            <p:ph sz="quarter" idx="13"/>
          </p:nvPr>
        </p:nvSpPr>
        <p:spPr>
          <a:xfrm>
            <a:off x="3887391" y="342900"/>
            <a:ext cx="4626769" cy="4052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a:extLst>
              <a:ext uri="{FF2B5EF4-FFF2-40B4-BE49-F238E27FC236}">
                <a16:creationId xmlns:a16="http://schemas.microsoft.com/office/drawing/2014/main" id="{41980C74-562C-46E3-9791-9F799FBAFAD6}"/>
              </a:ext>
            </a:extLst>
          </p:cNvPr>
          <p:cNvSpPr>
            <a:spLocks noGrp="1"/>
          </p:cNvSpPr>
          <p:nvPr>
            <p:ph type="body" sz="quarter" idx="14"/>
          </p:nvPr>
        </p:nvSpPr>
        <p:spPr>
          <a:xfrm>
            <a:off x="628650" y="1543050"/>
            <a:ext cx="2949179" cy="2852738"/>
          </a:xfrm>
        </p:spPr>
        <p:txBody>
          <a:bodyPr>
            <a:normAutofit/>
          </a:bodyPr>
          <a:lstStyle>
            <a:lvl1pPr marL="0" indent="0">
              <a:buFont typeface="Arial" panose="020B0604020202020204" pitchFamily="34" charset="0"/>
              <a:buNone/>
              <a:defRPr sz="1200" cap="all" baseline="0">
                <a:latin typeface="Arial Black" panose="020B0A04020102020204" pitchFamily="34" charset="0"/>
              </a:defRPr>
            </a:lvl1pPr>
            <a:lvl2pPr marL="342900" indent="0">
              <a:buNone/>
              <a:defRPr sz="1200">
                <a:latin typeface="Arial Black" panose="020B0A04020102020204" pitchFamily="34" charset="0"/>
              </a:defRPr>
            </a:lvl2pPr>
            <a:lvl3pPr marL="685800" indent="0">
              <a:buNone/>
              <a:defRPr sz="1200">
                <a:latin typeface="Arial Black" panose="020B0A04020102020204" pitchFamily="34" charset="0"/>
              </a:defRPr>
            </a:lvl3pPr>
            <a:lvl4pPr marL="1028700" indent="0">
              <a:buNone/>
              <a:defRPr sz="1200">
                <a:latin typeface="Arial Black" panose="020B0A04020102020204" pitchFamily="34" charset="0"/>
              </a:defRPr>
            </a:lvl4pPr>
            <a:lvl5pPr marL="1371600" indent="0">
              <a:buNone/>
              <a:defRPr sz="1200">
                <a:latin typeface="Arial Black" panose="020B0A04020102020204" pitchFamily="34" charset="0"/>
              </a:defRPr>
            </a:lvl5pPr>
          </a:lstStyle>
          <a:p>
            <a:pPr lvl="0"/>
            <a:r>
              <a:rPr lang="en-US" dirty="0"/>
              <a:t>Edit Master text styles</a:t>
            </a:r>
          </a:p>
        </p:txBody>
      </p:sp>
      <p:sp>
        <p:nvSpPr>
          <p:cNvPr id="6" name="Title">
            <a:extLst>
              <a:ext uri="{FF2B5EF4-FFF2-40B4-BE49-F238E27FC236}">
                <a16:creationId xmlns:a16="http://schemas.microsoft.com/office/drawing/2014/main" id="{8CEBCDF9-7304-4F5E-9E62-FBDAF20244C1}"/>
              </a:ext>
            </a:extLst>
          </p:cNvPr>
          <p:cNvSpPr>
            <a:spLocks noGrp="1"/>
          </p:cNvSpPr>
          <p:nvPr>
            <p:ph type="title"/>
          </p:nvPr>
        </p:nvSpPr>
        <p:spPr>
          <a:xfrm>
            <a:off x="628650" y="342901"/>
            <a:ext cx="2949178" cy="1200149"/>
          </a:xfrm>
        </p:spPr>
        <p:txBody>
          <a:bodyPr>
            <a:no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2652834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 Sty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25234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96025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97182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3"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dirty="0"/>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527091653"/>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sp>
        <p:nvSpPr>
          <p:cNvPr id="17"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8"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311728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2949575" cy="535531"/>
          </a:xfrm>
        </p:spPr>
        <p:txBody>
          <a:bodyPr anchor="t" anchorCtr="0">
            <a:spAutoFit/>
          </a:bodyPr>
          <a:lstStyle>
            <a:lvl1pPr>
              <a:defRPr sz="3200">
                <a:solidFill>
                  <a:srgbClr val="009939"/>
                </a:solidFill>
              </a:defRPr>
            </a:lvl1pPr>
          </a:lstStyle>
          <a:p>
            <a:r>
              <a:rPr lang="en-US" dirty="0"/>
              <a:t>Slide Title</a:t>
            </a:r>
          </a:p>
        </p:txBody>
      </p:sp>
      <p:sp>
        <p:nvSpPr>
          <p:cNvPr id="3" name="Picture Placeholder 2"/>
          <p:cNvSpPr>
            <a:spLocks noGrp="1"/>
          </p:cNvSpPr>
          <p:nvPr>
            <p:ph type="pic" idx="1" hasCustomPrompt="1"/>
          </p:nvPr>
        </p:nvSpPr>
        <p:spPr>
          <a:xfrm>
            <a:off x="3887788" y="0"/>
            <a:ext cx="5256212" cy="5143500"/>
          </a:xfrm>
        </p:spPr>
        <p:txBody>
          <a:bodyPr anchor="ctr" anchorCtr="0"/>
          <a:lstStyle>
            <a:lvl1pPr marL="0" indent="0" algn="ctr">
              <a:buNone/>
              <a:defRPr sz="3200">
                <a:solidFill>
                  <a:srgbClr val="A2AAA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sp>
        <p:nvSpPr>
          <p:cNvPr id="4" name="Text Placeholder 3"/>
          <p:cNvSpPr>
            <a:spLocks noGrp="1"/>
          </p:cNvSpPr>
          <p:nvPr>
            <p:ph type="body" sz="half" idx="2" hasCustomPrompt="1"/>
          </p:nvPr>
        </p:nvSpPr>
        <p:spPr>
          <a:xfrm>
            <a:off x="465450" y="1024138"/>
            <a:ext cx="2949575" cy="1328569"/>
          </a:xfrm>
        </p:spPr>
        <p:txBody>
          <a:bodyPr>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158855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76584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7" r:id="rId4"/>
    <p:sldLayoutId id="2147483686" r:id="rId5"/>
    <p:sldLayoutId id="2147483687" r:id="rId6"/>
    <p:sldLayoutId id="2147483676" r:id="rId7"/>
    <p:sldLayoutId id="2147483680" r:id="rId8"/>
    <p:sldLayoutId id="2147483683" r:id="rId9"/>
    <p:sldLayoutId id="2147483681" r:id="rId10"/>
    <p:sldLayoutId id="2147483692" r:id="rId11"/>
    <p:sldLayoutId id="2147483693" r:id="rId12"/>
    <p:sldLayoutId id="2147483694" r:id="rId13"/>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300" userDrawn="1">
          <p15:clr>
            <a:srgbClr val="F26B43"/>
          </p15:clr>
        </p15:guide>
        <p15:guide id="3" pos="5472" userDrawn="1">
          <p15:clr>
            <a:srgbClr val="F26B43"/>
          </p15:clr>
        </p15:guide>
        <p15:guide id="4" pos="2880" userDrawn="1">
          <p15:clr>
            <a:srgbClr val="F26B43"/>
          </p15:clr>
        </p15:guide>
        <p15:guide id="5" orient="horz" pos="1620" userDrawn="1">
          <p15:clr>
            <a:srgbClr val="F26B43"/>
          </p15:clr>
        </p15:guide>
        <p15:guide id="6" orient="horz" pos="29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grantforward.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hyperlink" Target="http://www.grantforward.com/"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grants/guide/search_results.htm?scope=pa&amp;year=active"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www.grants.gov/web/grants/search-grants.html" TargetMode="External"/><Relationship Id="rId5" Type="http://schemas.openxmlformats.org/officeDocument/2006/relationships/hyperlink" Target="https://www.ojp.gov/funding/explore/current-funding-opportunities" TargetMode="External"/><Relationship Id="rId4" Type="http://schemas.openxmlformats.org/officeDocument/2006/relationships/hyperlink" Target="https://beta.nsf.gov/funding/opportuniti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rants.nih.gov/grants/guide/pa-files/PA-19-052.html" TargetMode="External"/><Relationship Id="rId2" Type="http://schemas.openxmlformats.org/officeDocument/2006/relationships/hyperlink" Target="http://wvhumanities.org/grants/aboutourgrants" TargetMode="External"/><Relationship Id="rId1" Type="http://schemas.openxmlformats.org/officeDocument/2006/relationships/slideLayout" Target="../slideLayouts/slideLayout11.xml"/><Relationship Id="rId5" Type="http://schemas.openxmlformats.org/officeDocument/2006/relationships/hyperlink" Target="http://www.marshall.edu/murc/staff" TargetMode="External"/><Relationship Id="rId4" Type="http://schemas.openxmlformats.org/officeDocument/2006/relationships/hyperlink" Target="http://www.benedum.org/about/mission.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1487"/>
            <a:ext cx="8229600" cy="1920526"/>
          </a:xfrm>
        </p:spPr>
        <p:txBody>
          <a:bodyPr/>
          <a:lstStyle/>
          <a:p>
            <a:br>
              <a:rPr lang="en-US" dirty="0"/>
            </a:br>
            <a:r>
              <a:rPr lang="en-US" dirty="0">
                <a:latin typeface="Arial" panose="020B0604020202020204" pitchFamily="34" charset="0"/>
                <a:cs typeface="Arial" panose="020B0604020202020204" pitchFamily="34" charset="0"/>
              </a:rPr>
              <a:t>Grantsmanship 101</a:t>
            </a:r>
            <a:br>
              <a:rPr lang="en-US"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by MURC</a:t>
            </a:r>
          </a:p>
        </p:txBody>
      </p:sp>
    </p:spTree>
    <p:extLst>
      <p:ext uri="{BB962C8B-B14F-4D97-AF65-F5344CB8AC3E}">
        <p14:creationId xmlns:p14="http://schemas.microsoft.com/office/powerpoint/2010/main" val="196206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143000"/>
            <a:ext cx="8229600" cy="3486150"/>
          </a:xfrm>
        </p:spPr>
        <p:txBody>
          <a:bodyPr>
            <a:normAutofit/>
          </a:bodyPr>
          <a:lstStyle/>
          <a:p>
            <a:r>
              <a:rPr lang="en-US" altLang="en-US" dirty="0"/>
              <a:t>Brief overview of the entire project and is usually the first thing the reviewer reads (and scores).</a:t>
            </a:r>
          </a:p>
          <a:p>
            <a:r>
              <a:rPr lang="en-US" altLang="en-US" dirty="0"/>
              <a:t>Typically, there are two types required:</a:t>
            </a:r>
          </a:p>
          <a:p>
            <a:r>
              <a:rPr lang="en-US" altLang="en-US" dirty="0"/>
              <a:t>Technical:  generally written for the reviewers</a:t>
            </a:r>
          </a:p>
          <a:p>
            <a:r>
              <a:rPr lang="en-US" altLang="en-US" dirty="0"/>
              <a:t>Layperson:  written for a non-expert in your field</a:t>
            </a:r>
          </a:p>
        </p:txBody>
      </p:sp>
      <p:sp>
        <p:nvSpPr>
          <p:cNvPr id="11266" name="Rectangle 2"/>
          <p:cNvSpPr>
            <a:spLocks noGrp="1" noChangeArrowheads="1"/>
          </p:cNvSpPr>
          <p:nvPr>
            <p:ph type="title"/>
          </p:nvPr>
        </p:nvSpPr>
        <p:spPr>
          <a:xfrm>
            <a:off x="564776" y="234203"/>
            <a:ext cx="8229600" cy="701731"/>
          </a:xfrm>
        </p:spPr>
        <p:txBody>
          <a:bodyPr>
            <a:normAutofit fontScale="90000"/>
          </a:bodyPr>
          <a:lstStyle/>
          <a:p>
            <a:br>
              <a:rPr lang="en-US" altLang="en-US" dirty="0"/>
            </a:br>
            <a:r>
              <a:rPr lang="en-US" altLang="en-US" dirty="0">
                <a:latin typeface="Arial" panose="020B0604020202020204" pitchFamily="34" charset="0"/>
                <a:cs typeface="Arial" panose="020B0604020202020204" pitchFamily="34" charset="0"/>
              </a:rPr>
              <a:t>Abstract</a:t>
            </a:r>
            <a:br>
              <a:rPr lang="en-US" altLang="en-US" dirty="0"/>
            </a:br>
            <a:endParaRPr lang="en-US" altLang="en-US" dirty="0"/>
          </a:p>
        </p:txBody>
      </p:sp>
      <p:sp>
        <p:nvSpPr>
          <p:cNvPr id="2" name="Slide Number Placeholder 1"/>
          <p:cNvSpPr>
            <a:spLocks noGrp="1"/>
          </p:cNvSpPr>
          <p:nvPr>
            <p:ph type="sldNum" sz="quarter" idx="11"/>
          </p:nvPr>
        </p:nvSpPr>
        <p:spPr/>
        <p:txBody>
          <a:bodyPr/>
          <a:lstStyle/>
          <a:p>
            <a:endParaRPr lang="en-US" dirty="0"/>
          </a:p>
        </p:txBody>
      </p:sp>
      <p:sp>
        <p:nvSpPr>
          <p:cNvPr id="8" name="Rectangle 3"/>
          <p:cNvSpPr txBox="1">
            <a:spLocks noChangeArrowheads="1"/>
          </p:cNvSpPr>
          <p:nvPr/>
        </p:nvSpPr>
        <p:spPr>
          <a:xfrm>
            <a:off x="1565506" y="3534605"/>
            <a:ext cx="6092594" cy="1128118"/>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buNone/>
            </a:pPr>
            <a:r>
              <a:rPr lang="en-US" altLang="en-US" sz="1950" dirty="0"/>
              <a:t>From a GRANT WRITER’S perspective, it should be written </a:t>
            </a:r>
            <a:r>
              <a:rPr lang="en-US" altLang="en-US" sz="1950" b="1" i="1" dirty="0"/>
              <a:t>LAST…but not at the last minute</a:t>
            </a:r>
            <a:r>
              <a:rPr lang="en-US" altLang="en-US" sz="2250" b="1" i="1" dirty="0"/>
              <a:t>.</a:t>
            </a:r>
          </a:p>
          <a:p>
            <a:pPr marL="48006" indent="0">
              <a:buNone/>
            </a:pPr>
            <a:endParaRPr lang="en-US" altLang="en-US" sz="2250" dirty="0"/>
          </a:p>
        </p:txBody>
      </p:sp>
    </p:spTree>
    <p:extLst>
      <p:ext uri="{BB962C8B-B14F-4D97-AF65-F5344CB8AC3E}">
        <p14:creationId xmlns:p14="http://schemas.microsoft.com/office/powerpoint/2010/main" val="1436754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143000"/>
            <a:ext cx="8229600" cy="3486150"/>
          </a:xfrm>
        </p:spPr>
        <p:txBody>
          <a:bodyPr>
            <a:normAutofit fontScale="92500" lnSpcReduction="20000"/>
          </a:bodyPr>
          <a:lstStyle/>
          <a:p>
            <a:r>
              <a:rPr lang="en-US" dirty="0"/>
              <a:t>Preliminary Studies/Needs Assessment</a:t>
            </a:r>
          </a:p>
          <a:p>
            <a:r>
              <a:rPr lang="en-US" dirty="0"/>
              <a:t>Why:  Urgency and need to solve the problem.</a:t>
            </a:r>
            <a:br>
              <a:rPr lang="en-US" dirty="0"/>
            </a:br>
            <a:r>
              <a:rPr lang="en-US" dirty="0"/>
              <a:t>Example:  xx% of West Virginians are ----- and suffer from -----, which causes many issues, including --------.</a:t>
            </a:r>
          </a:p>
          <a:p>
            <a:r>
              <a:rPr lang="en-US" dirty="0"/>
              <a:t>Goals/Objectives</a:t>
            </a:r>
          </a:p>
          <a:p>
            <a:r>
              <a:rPr lang="en-US" altLang="en-US" dirty="0"/>
              <a:t>What: Plan to solve problem with measurement indicator and performance standard.</a:t>
            </a:r>
          </a:p>
          <a:p>
            <a:pPr lvl="1"/>
            <a:r>
              <a:rPr lang="en-US" altLang="en-US" dirty="0"/>
              <a:t>Be realistic, not overly ambitious</a:t>
            </a:r>
            <a:br>
              <a:rPr lang="en-US" altLang="en-US" dirty="0"/>
            </a:br>
            <a:endParaRPr lang="en-US" altLang="en-US" dirty="0"/>
          </a:p>
        </p:txBody>
      </p:sp>
      <p:sp>
        <p:nvSpPr>
          <p:cNvPr id="11266" name="Rectangle 2"/>
          <p:cNvSpPr>
            <a:spLocks noGrp="1" noChangeArrowheads="1"/>
          </p:cNvSpPr>
          <p:nvPr>
            <p:ph type="title"/>
          </p:nvPr>
        </p:nvSpPr>
        <p:spPr>
          <a:xfrm>
            <a:off x="457200" y="476250"/>
            <a:ext cx="8229600" cy="701731"/>
          </a:xfrm>
        </p:spPr>
        <p:txBody>
          <a:bodyPr>
            <a:normAutofit/>
          </a:bodyPr>
          <a:lstStyle/>
          <a:p>
            <a:r>
              <a:rPr lang="en-US" altLang="en-US" dirty="0"/>
              <a:t>Research Plan/Strategy pt. 1</a:t>
            </a:r>
          </a:p>
        </p:txBody>
      </p:sp>
      <p:sp>
        <p:nvSpPr>
          <p:cNvPr id="2" name="Slide Number Placeholder 1"/>
          <p:cNvSpPr>
            <a:spLocks noGrp="1"/>
          </p:cNvSpPr>
          <p:nvPr>
            <p:ph type="sldNum" sz="quarter" idx="11"/>
          </p:nvPr>
        </p:nvSpPr>
        <p:spPr/>
        <p:txBody>
          <a:bodyPr/>
          <a:lstStyle/>
          <a:p>
            <a:fld id="{746FD205-8D79-439C-A802-2377436AEC8A}" type="slidenum">
              <a:rPr lang="en-US" smtClean="0"/>
              <a:pPr/>
              <a:t>11</a:t>
            </a:fld>
            <a:endParaRPr lang="en-US"/>
          </a:p>
        </p:txBody>
      </p:sp>
      <p:sp>
        <p:nvSpPr>
          <p:cNvPr id="3" name="Rectangle 2"/>
          <p:cNvSpPr/>
          <p:nvPr/>
        </p:nvSpPr>
        <p:spPr>
          <a:xfrm>
            <a:off x="531159" y="4685833"/>
            <a:ext cx="7547161" cy="248209"/>
          </a:xfrm>
          <a:prstGeom prst="rect">
            <a:avLst/>
          </a:prstGeom>
        </p:spPr>
        <p:txBody>
          <a:bodyPr wrap="square">
            <a:spAutoFit/>
          </a:bodyPr>
          <a:lstStyle/>
          <a:p>
            <a:pPr marL="329184" lvl="1" algn="ctr"/>
            <a:r>
              <a:rPr lang="en-US" altLang="en-US" sz="1013" b="1" i="1" dirty="0"/>
              <a:t>Example: First time couch-to-5K participants should not expect to qualify for the Boston Marathon as their first race attempt.</a:t>
            </a:r>
          </a:p>
        </p:txBody>
      </p:sp>
    </p:spTree>
    <p:extLst>
      <p:ext uri="{BB962C8B-B14F-4D97-AF65-F5344CB8AC3E}">
        <p14:creationId xmlns:p14="http://schemas.microsoft.com/office/powerpoint/2010/main" val="102000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7200" y="1143000"/>
            <a:ext cx="8229600" cy="3486150"/>
          </a:xfrm>
        </p:spPr>
        <p:txBody>
          <a:bodyPr>
            <a:normAutofit fontScale="92500" lnSpcReduction="20000"/>
          </a:bodyPr>
          <a:lstStyle/>
          <a:p>
            <a:r>
              <a:rPr lang="en-US" dirty="0"/>
              <a:t>Implementation Plan</a:t>
            </a:r>
          </a:p>
          <a:p>
            <a:r>
              <a:rPr lang="en-US" dirty="0"/>
              <a:t>How (specifically) you plan to solve the problem</a:t>
            </a:r>
          </a:p>
          <a:p>
            <a:endParaRPr lang="en-US" dirty="0"/>
          </a:p>
          <a:p>
            <a:r>
              <a:rPr lang="en-US" dirty="0"/>
              <a:t>Evaluation</a:t>
            </a:r>
            <a:endParaRPr lang="en-US" altLang="en-US" dirty="0"/>
          </a:p>
          <a:p>
            <a:r>
              <a:rPr lang="en-US" altLang="en-US" dirty="0"/>
              <a:t>Anticipated Results:</a:t>
            </a:r>
            <a:br>
              <a:rPr lang="en-US" altLang="en-US" dirty="0"/>
            </a:br>
            <a:r>
              <a:rPr lang="en-US" altLang="en-US" dirty="0"/>
              <a:t>Measurement of the project</a:t>
            </a:r>
          </a:p>
          <a:p>
            <a:pPr lvl="1"/>
            <a:r>
              <a:rPr lang="en-US" altLang="en-US" dirty="0"/>
              <a:t>test scores, attendance rates, surveys, opinions, etc.</a:t>
            </a:r>
          </a:p>
          <a:p>
            <a:pPr lvl="1"/>
            <a:r>
              <a:rPr lang="en-US" dirty="0"/>
              <a:t>Publication/result dissemination plan</a:t>
            </a:r>
          </a:p>
          <a:p>
            <a:pPr lvl="1"/>
            <a:r>
              <a:rPr lang="en-US" dirty="0"/>
              <a:t>Possible roadblocks</a:t>
            </a:r>
          </a:p>
        </p:txBody>
      </p:sp>
      <p:sp>
        <p:nvSpPr>
          <p:cNvPr id="11266" name="Rectangle 2"/>
          <p:cNvSpPr>
            <a:spLocks noGrp="1" noChangeArrowheads="1"/>
          </p:cNvSpPr>
          <p:nvPr>
            <p:ph type="title"/>
          </p:nvPr>
        </p:nvSpPr>
        <p:spPr>
          <a:xfrm>
            <a:off x="457200" y="476250"/>
            <a:ext cx="8229600" cy="701731"/>
          </a:xfrm>
        </p:spPr>
        <p:txBody>
          <a:bodyPr>
            <a:normAutofit/>
          </a:bodyPr>
          <a:lstStyle/>
          <a:p>
            <a:r>
              <a:rPr lang="en-US" altLang="en-US" dirty="0"/>
              <a:t>Research Plan/Strategy pt. 2</a:t>
            </a:r>
          </a:p>
        </p:txBody>
      </p:sp>
      <p:sp>
        <p:nvSpPr>
          <p:cNvPr id="2" name="Slide Number Placeholder 1"/>
          <p:cNvSpPr>
            <a:spLocks noGrp="1"/>
          </p:cNvSpPr>
          <p:nvPr>
            <p:ph type="sldNum" sz="quarter" idx="11"/>
          </p:nvPr>
        </p:nvSpPr>
        <p:spPr/>
        <p:txBody>
          <a:bodyPr/>
          <a:lstStyle/>
          <a:p>
            <a:fld id="{746FD205-8D79-439C-A802-2377436AEC8A}" type="slidenum">
              <a:rPr lang="en-US" smtClean="0"/>
              <a:pPr/>
              <a:t>12</a:t>
            </a:fld>
            <a:endParaRPr lang="en-US"/>
          </a:p>
        </p:txBody>
      </p:sp>
      <p:sp>
        <p:nvSpPr>
          <p:cNvPr id="11" name="Rectangle 10"/>
          <p:cNvSpPr/>
          <p:nvPr/>
        </p:nvSpPr>
        <p:spPr>
          <a:xfrm>
            <a:off x="873175" y="4531937"/>
            <a:ext cx="5665988" cy="248209"/>
          </a:xfrm>
          <a:prstGeom prst="rect">
            <a:avLst/>
          </a:prstGeom>
        </p:spPr>
        <p:txBody>
          <a:bodyPr wrap="square">
            <a:spAutoFit/>
          </a:bodyPr>
          <a:lstStyle/>
          <a:p>
            <a:pPr marL="329184" lvl="1" algn="ctr"/>
            <a:r>
              <a:rPr lang="en-US" altLang="en-US" sz="1013" b="1" i="1" dirty="0"/>
              <a:t>EXAMPLE:  Completing a 5K or half marathon is feasible for beginning runners/walkers.  </a:t>
            </a:r>
          </a:p>
        </p:txBody>
      </p:sp>
    </p:spTree>
    <p:extLst>
      <p:ext uri="{BB962C8B-B14F-4D97-AF65-F5344CB8AC3E}">
        <p14:creationId xmlns:p14="http://schemas.microsoft.com/office/powerpoint/2010/main" val="167400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57200" y="1143000"/>
            <a:ext cx="8229600" cy="3486150"/>
          </a:xfrm>
        </p:spPr>
        <p:txBody>
          <a:bodyPr>
            <a:normAutofit fontScale="92500" lnSpcReduction="10000"/>
          </a:bodyPr>
          <a:lstStyle/>
          <a:p>
            <a:r>
              <a:rPr lang="en-US" altLang="en-US" dirty="0"/>
              <a:t>Should tell the same “story” as the narrative.</a:t>
            </a:r>
          </a:p>
          <a:p>
            <a:r>
              <a:rPr lang="en-US" altLang="en-US" dirty="0"/>
              <a:t>If it is not mentioned in the research plan, do not put it in the budget.</a:t>
            </a:r>
          </a:p>
          <a:p>
            <a:r>
              <a:rPr lang="en-US" altLang="en-US" dirty="0"/>
              <a:t>Nope.  It is NOT an afterthought…they are real numbers.</a:t>
            </a:r>
          </a:p>
          <a:p>
            <a:r>
              <a:rPr lang="en-US" altLang="en-US" dirty="0"/>
              <a:t>If match is not required, don’t mention it in your proposal, because then you must track it for reporting purposes (and you just made extra work for yourself). </a:t>
            </a:r>
          </a:p>
        </p:txBody>
      </p:sp>
      <p:sp>
        <p:nvSpPr>
          <p:cNvPr id="6" name="Rectangle 2"/>
          <p:cNvSpPr>
            <a:spLocks noGrp="1" noChangeArrowheads="1"/>
          </p:cNvSpPr>
          <p:nvPr>
            <p:ph type="title"/>
          </p:nvPr>
        </p:nvSpPr>
        <p:spPr>
          <a:xfrm>
            <a:off x="457200" y="476250"/>
            <a:ext cx="8229600" cy="701731"/>
          </a:xfrm>
        </p:spPr>
        <p:txBody>
          <a:bodyPr>
            <a:normAutofit/>
          </a:bodyPr>
          <a:lstStyle/>
          <a:p>
            <a:r>
              <a:rPr lang="en-US" altLang="en-US" dirty="0"/>
              <a:t>Budget</a:t>
            </a:r>
          </a:p>
        </p:txBody>
      </p:sp>
      <p:sp>
        <p:nvSpPr>
          <p:cNvPr id="3" name="Slide Number Placeholder 2"/>
          <p:cNvSpPr>
            <a:spLocks noGrp="1"/>
          </p:cNvSpPr>
          <p:nvPr>
            <p:ph type="sldNum" sz="quarter" idx="11"/>
          </p:nvPr>
        </p:nvSpPr>
        <p:spPr/>
        <p:txBody>
          <a:bodyPr/>
          <a:lstStyle/>
          <a:p>
            <a:endParaRPr lang="en-US" dirty="0"/>
          </a:p>
        </p:txBody>
      </p:sp>
      <p:sp>
        <p:nvSpPr>
          <p:cNvPr id="2" name="TextBox 1"/>
          <p:cNvSpPr txBox="1"/>
          <p:nvPr/>
        </p:nvSpPr>
        <p:spPr>
          <a:xfrm>
            <a:off x="1538845" y="4448448"/>
            <a:ext cx="6119255" cy="248209"/>
          </a:xfrm>
          <a:prstGeom prst="rect">
            <a:avLst/>
          </a:prstGeom>
          <a:noFill/>
        </p:spPr>
        <p:txBody>
          <a:bodyPr wrap="square" rtlCol="0">
            <a:spAutoFit/>
          </a:bodyPr>
          <a:lstStyle/>
          <a:p>
            <a:r>
              <a:rPr lang="en-US" sz="1013" b="1" i="1" dirty="0"/>
              <a:t>Under no circumstances is a PI to negotiate F &amp; A rates with an agency.</a:t>
            </a:r>
          </a:p>
        </p:txBody>
      </p:sp>
    </p:spTree>
    <p:extLst>
      <p:ext uri="{BB962C8B-B14F-4D97-AF65-F5344CB8AC3E}">
        <p14:creationId xmlns:p14="http://schemas.microsoft.com/office/powerpoint/2010/main" val="91838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57200" y="1143000"/>
            <a:ext cx="8229600" cy="3486150"/>
          </a:xfrm>
        </p:spPr>
        <p:txBody>
          <a:bodyPr>
            <a:normAutofit fontScale="85000" lnSpcReduction="20000"/>
          </a:bodyPr>
          <a:lstStyle/>
          <a:p>
            <a:r>
              <a:rPr lang="en-US" altLang="en-US" dirty="0"/>
              <a:t>Researcher Background/Information:  </a:t>
            </a:r>
          </a:p>
          <a:p>
            <a:pPr lvl="1"/>
            <a:r>
              <a:rPr lang="en-US" altLang="en-US" dirty="0"/>
              <a:t>Shows reviewers that you have what it takes to complete the work </a:t>
            </a:r>
          </a:p>
          <a:p>
            <a:r>
              <a:rPr lang="en-US" altLang="en-US" dirty="0"/>
              <a:t>Support Letters: </a:t>
            </a:r>
          </a:p>
          <a:p>
            <a:pPr lvl="1"/>
            <a:r>
              <a:rPr lang="en-US" altLang="en-US" dirty="0"/>
              <a:t>Include statements of how others intend to support your work.  These can be from collaborators, chair, dean, and other partners. </a:t>
            </a:r>
          </a:p>
          <a:p>
            <a:r>
              <a:rPr lang="en-US" altLang="en-US" dirty="0"/>
              <a:t>Management Plan:  </a:t>
            </a:r>
          </a:p>
          <a:p>
            <a:pPr lvl="1"/>
            <a:r>
              <a:rPr lang="en-US" altLang="en-US" dirty="0"/>
              <a:t>This describes who is responsible for what by when.</a:t>
            </a:r>
          </a:p>
          <a:p>
            <a:r>
              <a:rPr lang="en-US" altLang="en-US" dirty="0"/>
              <a:t>Facilities and Other Resources:  </a:t>
            </a:r>
          </a:p>
          <a:p>
            <a:pPr lvl="1"/>
            <a:r>
              <a:rPr lang="en-US" altLang="en-US" dirty="0"/>
              <a:t>This is a description and listing of the resources readily available to you to complete the proposed work (institutional information, laboratory, equipment, etc.)</a:t>
            </a:r>
          </a:p>
          <a:p>
            <a:endParaRPr lang="en-US" altLang="en-US" dirty="0"/>
          </a:p>
        </p:txBody>
      </p:sp>
      <p:sp>
        <p:nvSpPr>
          <p:cNvPr id="6" name="Rectangle 2"/>
          <p:cNvSpPr>
            <a:spLocks noGrp="1" noChangeArrowheads="1"/>
          </p:cNvSpPr>
          <p:nvPr>
            <p:ph type="title"/>
          </p:nvPr>
        </p:nvSpPr>
        <p:spPr>
          <a:xfrm>
            <a:off x="457200" y="476250"/>
            <a:ext cx="8229600" cy="701731"/>
          </a:xfrm>
        </p:spPr>
        <p:txBody>
          <a:bodyPr>
            <a:normAutofit/>
          </a:bodyPr>
          <a:lstStyle/>
          <a:p>
            <a:r>
              <a:rPr lang="en-US" altLang="en-US" dirty="0"/>
              <a:t>PI (Principal Investigator) information</a:t>
            </a:r>
          </a:p>
        </p:txBody>
      </p:sp>
      <p:sp>
        <p:nvSpPr>
          <p:cNvPr id="2" name="Slide Number Placeholder 1"/>
          <p:cNvSpPr>
            <a:spLocks noGrp="1"/>
          </p:cNvSpPr>
          <p:nvPr>
            <p:ph type="sldNum" sz="quarter" idx="11"/>
          </p:nvPr>
        </p:nvSpPr>
        <p:spPr/>
        <p:txBody>
          <a:bodyPr/>
          <a:lstStyle/>
          <a:p>
            <a:endParaRPr lang="en-US" dirty="0"/>
          </a:p>
        </p:txBody>
      </p:sp>
      <p:sp>
        <p:nvSpPr>
          <p:cNvPr id="3" name="AutoShape 2" descr="Image result for background check"/>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4" name="AutoShape 4" descr="Image result for background check"/>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288889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10135" y="979394"/>
            <a:ext cx="8229600" cy="3486150"/>
          </a:xfrm>
        </p:spPr>
        <p:txBody>
          <a:bodyPr>
            <a:normAutofit lnSpcReduction="10000"/>
          </a:bodyPr>
          <a:lstStyle/>
          <a:p>
            <a:pPr lvl="1"/>
            <a:r>
              <a:rPr lang="en-US" altLang="en-US" dirty="0"/>
              <a:t>Certifies the institution complies with all laws, policies and regulations such as:</a:t>
            </a:r>
          </a:p>
          <a:p>
            <a:pPr lvl="1"/>
            <a:r>
              <a:rPr lang="en-US" altLang="en-US" dirty="0"/>
              <a:t>	discrimination</a:t>
            </a:r>
          </a:p>
          <a:p>
            <a:pPr lvl="1"/>
            <a:r>
              <a:rPr lang="en-US" altLang="en-US" dirty="0"/>
              <a:t>	drugfree workplace assurance</a:t>
            </a:r>
          </a:p>
          <a:p>
            <a:pPr lvl="1"/>
            <a:r>
              <a:rPr lang="en-US" altLang="en-US" dirty="0"/>
              <a:t>	human subject research</a:t>
            </a:r>
          </a:p>
          <a:p>
            <a:pPr lvl="1"/>
            <a:r>
              <a:rPr lang="en-US" altLang="en-US" dirty="0"/>
              <a:t>	vertebrate animal research</a:t>
            </a:r>
          </a:p>
          <a:p>
            <a:pPr lvl="1"/>
            <a:r>
              <a:rPr lang="en-US" altLang="en-US" dirty="0"/>
              <a:t>	prohibited research</a:t>
            </a:r>
          </a:p>
          <a:p>
            <a:pPr lvl="1"/>
            <a:r>
              <a:rPr lang="en-US" altLang="en-US" dirty="0"/>
              <a:t>	lobbying assurance</a:t>
            </a:r>
          </a:p>
          <a:p>
            <a:pPr lvl="1"/>
            <a:r>
              <a:rPr lang="en-US" altLang="en-US" dirty="0"/>
              <a:t>	financial conflict of interest</a:t>
            </a:r>
          </a:p>
          <a:p>
            <a:pPr lvl="1"/>
            <a:endParaRPr lang="en-US" altLang="en-US" dirty="0"/>
          </a:p>
          <a:p>
            <a:endParaRPr lang="en-US" altLang="en-US" dirty="0"/>
          </a:p>
          <a:p>
            <a:pPr lvl="7"/>
            <a:endParaRPr lang="en-US" altLang="en-US" dirty="0"/>
          </a:p>
          <a:p>
            <a:endParaRPr lang="en-US" altLang="en-US" dirty="0"/>
          </a:p>
        </p:txBody>
      </p:sp>
      <p:sp>
        <p:nvSpPr>
          <p:cNvPr id="6" name="Rectangle 2"/>
          <p:cNvSpPr>
            <a:spLocks noGrp="1" noChangeArrowheads="1"/>
          </p:cNvSpPr>
          <p:nvPr>
            <p:ph type="title"/>
          </p:nvPr>
        </p:nvSpPr>
        <p:spPr>
          <a:xfrm>
            <a:off x="457200" y="249385"/>
            <a:ext cx="8229600" cy="701731"/>
          </a:xfrm>
        </p:spPr>
        <p:txBody>
          <a:bodyPr>
            <a:normAutofit/>
          </a:bodyPr>
          <a:lstStyle/>
          <a:p>
            <a:r>
              <a:rPr lang="en-US" altLang="en-US" dirty="0"/>
              <a:t>Assurances</a:t>
            </a:r>
          </a:p>
        </p:txBody>
      </p:sp>
      <p:sp>
        <p:nvSpPr>
          <p:cNvPr id="2" name="Slide Number Placeholder 1"/>
          <p:cNvSpPr>
            <a:spLocks noGrp="1"/>
          </p:cNvSpPr>
          <p:nvPr>
            <p:ph type="sldNum" sz="quarter" idx="11"/>
          </p:nvPr>
        </p:nvSpPr>
        <p:spPr/>
        <p:txBody>
          <a:bodyPr/>
          <a:lstStyle/>
          <a:p>
            <a:endParaRPr lang="en-US" dirty="0"/>
          </a:p>
        </p:txBody>
      </p:sp>
      <p:sp>
        <p:nvSpPr>
          <p:cNvPr id="3" name="AutoShape 2" descr="Image result for background check"/>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4" name="AutoShape 4" descr="Image result for background check"/>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1026" name="Picture 2" descr="Image result for big bang theory research monkey">
            <a:extLst>
              <a:ext uri="{FF2B5EF4-FFF2-40B4-BE49-F238E27FC236}">
                <a16:creationId xmlns:a16="http://schemas.microsoft.com/office/drawing/2014/main" id="{84B3E4BD-F2A4-4CA2-940E-68CD66101B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77" t="13417" r="8619" b="894"/>
          <a:stretch/>
        </p:blipFill>
        <p:spPr bwMode="auto">
          <a:xfrm>
            <a:off x="5744108" y="1546154"/>
            <a:ext cx="2584571" cy="1856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62AA66-5D0D-4E4E-B1EF-894632715ACA}"/>
              </a:ext>
            </a:extLst>
          </p:cNvPr>
          <p:cNvSpPr txBox="1"/>
          <p:nvPr/>
        </p:nvSpPr>
        <p:spPr>
          <a:xfrm>
            <a:off x="504265" y="4445021"/>
            <a:ext cx="8021170" cy="248209"/>
          </a:xfrm>
          <a:prstGeom prst="rect">
            <a:avLst/>
          </a:prstGeom>
          <a:noFill/>
        </p:spPr>
        <p:txBody>
          <a:bodyPr wrap="square" rtlCol="0">
            <a:spAutoFit/>
          </a:bodyPr>
          <a:lstStyle/>
          <a:p>
            <a:pPr algn="ctr"/>
            <a:r>
              <a:rPr lang="en-US" sz="1013" b="1" i="1" dirty="0">
                <a:solidFill>
                  <a:srgbClr val="FF0000"/>
                </a:solidFill>
              </a:rPr>
              <a:t>Projects involving animal or human subject research </a:t>
            </a:r>
            <a:r>
              <a:rPr lang="en-US" sz="1013" b="1" i="1" u="sng" dirty="0">
                <a:solidFill>
                  <a:srgbClr val="FF0000"/>
                </a:solidFill>
              </a:rPr>
              <a:t>must be</a:t>
            </a:r>
            <a:r>
              <a:rPr lang="en-US" sz="1013" b="1" i="1" dirty="0">
                <a:solidFill>
                  <a:srgbClr val="FF0000"/>
                </a:solidFill>
              </a:rPr>
              <a:t> routed through appropriate channels of IRB, IACUC, etc.</a:t>
            </a:r>
          </a:p>
        </p:txBody>
      </p:sp>
    </p:spTree>
    <p:extLst>
      <p:ext uri="{BB962C8B-B14F-4D97-AF65-F5344CB8AC3E}">
        <p14:creationId xmlns:p14="http://schemas.microsoft.com/office/powerpoint/2010/main" val="293939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457200" y="1143000"/>
            <a:ext cx="8229600" cy="3486150"/>
          </a:xfrm>
        </p:spPr>
        <p:txBody>
          <a:bodyPr/>
          <a:lstStyle/>
          <a:p>
            <a:pPr marL="0" indent="0">
              <a:buNone/>
            </a:pPr>
            <a:r>
              <a:rPr lang="en-US" altLang="en-US" dirty="0"/>
              <a:t>No matter the terminology used by the agency, each component of your proposal should match the other part of the story.  </a:t>
            </a:r>
          </a:p>
          <a:p>
            <a:endParaRPr lang="en-US" altLang="en-US" dirty="0"/>
          </a:p>
          <a:p>
            <a:endParaRPr lang="en-US" altLang="en-US" dirty="0"/>
          </a:p>
        </p:txBody>
      </p:sp>
      <p:sp>
        <p:nvSpPr>
          <p:cNvPr id="67586" name="Rectangle 2"/>
          <p:cNvSpPr>
            <a:spLocks noGrp="1" noChangeArrowheads="1"/>
          </p:cNvSpPr>
          <p:nvPr>
            <p:ph type="title"/>
          </p:nvPr>
        </p:nvSpPr>
        <p:spPr>
          <a:xfrm>
            <a:off x="457200" y="476250"/>
            <a:ext cx="8229600" cy="701731"/>
          </a:xfrm>
        </p:spPr>
        <p:txBody>
          <a:bodyPr>
            <a:normAutofit/>
          </a:bodyPr>
          <a:lstStyle/>
          <a:p>
            <a:r>
              <a:rPr lang="en-US" altLang="en-US" dirty="0">
                <a:latin typeface="Arial" panose="020B0604020202020204" pitchFamily="34" charset="0"/>
                <a:cs typeface="Arial" panose="020B0604020202020204" pitchFamily="34" charset="0"/>
              </a:rPr>
              <a:t>Details matter in your writing</a:t>
            </a:r>
          </a:p>
        </p:txBody>
      </p:sp>
      <p:sp>
        <p:nvSpPr>
          <p:cNvPr id="2" name="Slide Number Placeholder 1"/>
          <p:cNvSpPr>
            <a:spLocks noGrp="1"/>
          </p:cNvSpPr>
          <p:nvPr>
            <p:ph type="sldNum" sz="quarter" idx="11"/>
          </p:nvPr>
        </p:nvSpPr>
        <p:spPr/>
        <p:txBody>
          <a:bodyPr/>
          <a:lstStyle/>
          <a:p>
            <a:endParaRPr lang="en-US" dirty="0"/>
          </a:p>
        </p:txBody>
      </p:sp>
      <p:sp>
        <p:nvSpPr>
          <p:cNvPr id="7" name="Rectangle 3"/>
          <p:cNvSpPr txBox="1">
            <a:spLocks noChangeArrowheads="1"/>
          </p:cNvSpPr>
          <p:nvPr/>
        </p:nvSpPr>
        <p:spPr>
          <a:xfrm>
            <a:off x="504264" y="2543176"/>
            <a:ext cx="7806017" cy="2135981"/>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nSpc>
                <a:spcPct val="80000"/>
              </a:lnSpc>
              <a:buNone/>
            </a:pPr>
            <a:r>
              <a:rPr lang="en-US" altLang="en-US" sz="2100" dirty="0"/>
              <a:t>A reviewer should be able to tell the basic premise of your project from each individual component.</a:t>
            </a:r>
          </a:p>
          <a:p>
            <a:pPr marL="48006" indent="0">
              <a:lnSpc>
                <a:spcPct val="80000"/>
              </a:lnSpc>
              <a:buNone/>
            </a:pPr>
            <a:endParaRPr lang="en-US" altLang="en-US" sz="2250" b="1" dirty="0"/>
          </a:p>
          <a:p>
            <a:pPr>
              <a:lnSpc>
                <a:spcPct val="80000"/>
              </a:lnSpc>
            </a:pPr>
            <a:endParaRPr lang="en-US" altLang="en-US" sz="2100" dirty="0"/>
          </a:p>
        </p:txBody>
      </p:sp>
    </p:spTree>
    <p:extLst>
      <p:ext uri="{BB962C8B-B14F-4D97-AF65-F5344CB8AC3E}">
        <p14:creationId xmlns:p14="http://schemas.microsoft.com/office/powerpoint/2010/main" val="1196798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685" y="341560"/>
            <a:ext cx="8666629" cy="784830"/>
          </a:xfrm>
          <a:prstGeom prst="rect">
            <a:avLst/>
          </a:prstGeom>
          <a:noFill/>
        </p:spPr>
        <p:txBody>
          <a:bodyPr wrap="square" rtlCol="0">
            <a:spAutoFit/>
          </a:bodyPr>
          <a:lstStyle/>
          <a:p>
            <a:pPr algn="ctr"/>
            <a:r>
              <a:rPr lang="en-US" sz="3000" dirty="0">
                <a:solidFill>
                  <a:srgbClr val="006600"/>
                </a:solidFill>
              </a:rPr>
              <a:t>Strategy #1, </a:t>
            </a:r>
            <a:r>
              <a:rPr lang="en-US" sz="1800" dirty="0">
                <a:solidFill>
                  <a:srgbClr val="006600"/>
                </a:solidFill>
              </a:rPr>
              <a:t>The </a:t>
            </a:r>
            <a:r>
              <a:rPr lang="en-US" sz="1800" i="1" dirty="0">
                <a:solidFill>
                  <a:srgbClr val="006600"/>
                </a:solidFill>
              </a:rPr>
              <a:t>problem</a:t>
            </a:r>
            <a:r>
              <a:rPr lang="en-US" sz="1800" dirty="0">
                <a:solidFill>
                  <a:srgbClr val="006600"/>
                </a:solidFill>
              </a:rPr>
              <a:t>/objective must be</a:t>
            </a:r>
          </a:p>
          <a:p>
            <a:pPr algn="ctr"/>
            <a:endParaRPr lang="en-US" sz="1500" dirty="0">
              <a:solidFill>
                <a:srgbClr val="006600"/>
              </a:solidFill>
            </a:endParaRPr>
          </a:p>
        </p:txBody>
      </p:sp>
      <p:sp>
        <p:nvSpPr>
          <p:cNvPr id="4" name="Rectangle 3"/>
          <p:cNvSpPr txBox="1">
            <a:spLocks noChangeArrowheads="1"/>
          </p:cNvSpPr>
          <p:nvPr/>
        </p:nvSpPr>
        <p:spPr>
          <a:xfrm>
            <a:off x="477372" y="1028586"/>
            <a:ext cx="7459336" cy="1321708"/>
          </a:xfrm>
          <a:prstGeom prst="rect">
            <a:avLst/>
          </a:prstGeom>
        </p:spPr>
        <p:txBody>
          <a:bodyPr vert="horz" anchor="t">
            <a:normAutofit fontScale="85000" lnSpcReduction="20000"/>
          </a:bodyPr>
          <a:lstStyle>
            <a:lvl1pPr marL="448056" indent="-384048" algn="l" rtl="0" eaLnBrk="1" latinLnBrk="0" hangingPunct="1">
              <a:spcBef>
                <a:spcPts val="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20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sz="2250" dirty="0"/>
              <a:t>In line with the agency mission</a:t>
            </a:r>
          </a:p>
          <a:p>
            <a:r>
              <a:rPr lang="en-US" sz="2250" dirty="0"/>
              <a:t>Address an important problem, issue or need.</a:t>
            </a:r>
          </a:p>
          <a:p>
            <a:r>
              <a:rPr lang="en-US" sz="2250" dirty="0"/>
              <a:t>Realistic… not overly ambitious </a:t>
            </a:r>
          </a:p>
          <a:p>
            <a:r>
              <a:rPr lang="en-US" sz="2250" dirty="0"/>
              <a:t>(SMART) Specific, Measurable, Attainable, Relevant/Realistic, Time-based</a:t>
            </a:r>
          </a:p>
          <a:p>
            <a:pPr marL="48006" indent="0">
              <a:buNone/>
            </a:pPr>
            <a:endParaRPr lang="en-US" sz="2250" dirty="0"/>
          </a:p>
        </p:txBody>
      </p:sp>
      <p:sp>
        <p:nvSpPr>
          <p:cNvPr id="7" name="Slide Number Placeholder 6"/>
          <p:cNvSpPr>
            <a:spLocks noGrp="1"/>
          </p:cNvSpPr>
          <p:nvPr>
            <p:ph type="sldNum" sz="quarter" idx="11"/>
          </p:nvPr>
        </p:nvSpPr>
        <p:spPr/>
        <p:txBody>
          <a:bodyPr/>
          <a:lstStyle/>
          <a:p>
            <a:endParaRPr lang="en-US" dirty="0"/>
          </a:p>
        </p:txBody>
      </p:sp>
      <p:sp>
        <p:nvSpPr>
          <p:cNvPr id="5" name="Rectangle 4"/>
          <p:cNvSpPr/>
          <p:nvPr/>
        </p:nvSpPr>
        <p:spPr>
          <a:xfrm>
            <a:off x="549965" y="2916575"/>
            <a:ext cx="8296834" cy="1321708"/>
          </a:xfrm>
          <a:prstGeom prst="rect">
            <a:avLst/>
          </a:prstGeom>
        </p:spPr>
        <p:txBody>
          <a:bodyPr wrap="square">
            <a:spAutoFit/>
          </a:bodyPr>
          <a:lstStyle/>
          <a:p>
            <a:pPr marL="48006"/>
            <a:r>
              <a:rPr lang="en-US" sz="1013" b="1" dirty="0"/>
              <a:t>Example #1:  (vague)</a:t>
            </a:r>
          </a:p>
          <a:p>
            <a:pPr marL="48006"/>
            <a:r>
              <a:rPr lang="en-US" sz="1275" i="1" dirty="0"/>
              <a:t>To help West Virginians become healthy.</a:t>
            </a:r>
          </a:p>
          <a:p>
            <a:pPr marL="48006"/>
            <a:endParaRPr lang="en-US" sz="1125" dirty="0"/>
          </a:p>
          <a:p>
            <a:pPr marL="48006"/>
            <a:r>
              <a:rPr lang="en-US" sz="1013" b="1" dirty="0"/>
              <a:t>Example #2:  (SMART) Specific, Measurable, Attainable, Realistic/Relevant, Time-bound</a:t>
            </a:r>
          </a:p>
          <a:p>
            <a:pPr marL="48006"/>
            <a:r>
              <a:rPr lang="en-US" sz="1275" i="1" dirty="0"/>
              <a:t>To have at least 90% of sedentary patients, upon completion of Couch-to-5K program, enter and successfully complete a selected community 5K within 6 months of their enrollment date, or by MM/DD/YYYY.</a:t>
            </a:r>
            <a:endParaRPr lang="en-US" sz="1275" dirty="0"/>
          </a:p>
          <a:p>
            <a:pPr marL="48006"/>
            <a:endParaRPr lang="en-US" sz="1013" i="1" dirty="0"/>
          </a:p>
        </p:txBody>
      </p:sp>
      <p:sp>
        <p:nvSpPr>
          <p:cNvPr id="6" name="Rectangle 3"/>
          <p:cNvSpPr txBox="1">
            <a:spLocks noChangeArrowheads="1"/>
          </p:cNvSpPr>
          <p:nvPr/>
        </p:nvSpPr>
        <p:spPr>
          <a:xfrm>
            <a:off x="611841" y="2235852"/>
            <a:ext cx="7920316" cy="892969"/>
          </a:xfrm>
          <a:prstGeom prst="rect">
            <a:avLst/>
          </a:prstGeom>
        </p:spPr>
        <p:txBody>
          <a:bodyPr vert="horz" anchor="t">
            <a:normAutofit fontScale="85000" lnSpcReduction="20000"/>
          </a:bodyPr>
          <a:lstStyle>
            <a:lvl1pPr marL="448056" indent="-384048" algn="l" rtl="0" eaLnBrk="1" latinLnBrk="0" hangingPunct="1">
              <a:spcBef>
                <a:spcPts val="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20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buNone/>
            </a:pPr>
            <a:r>
              <a:rPr lang="en-US" sz="1650" b="1" dirty="0"/>
              <a:t>Example of an objective Building Block:</a:t>
            </a:r>
          </a:p>
          <a:p>
            <a:pPr marL="48006" indent="0">
              <a:buNone/>
            </a:pPr>
            <a:r>
              <a:rPr lang="en-US" sz="1650" dirty="0"/>
              <a:t>To </a:t>
            </a:r>
            <a:r>
              <a:rPr lang="en-US" sz="1650" dirty="0">
                <a:solidFill>
                  <a:schemeClr val="accent5">
                    <a:lumMod val="50000"/>
                  </a:schemeClr>
                </a:solidFill>
              </a:rPr>
              <a:t>(</a:t>
            </a:r>
            <a:r>
              <a:rPr lang="en-US" sz="1650" b="1" i="1" dirty="0">
                <a:solidFill>
                  <a:srgbClr val="FF0000"/>
                </a:solidFill>
              </a:rPr>
              <a:t>action verb and statement reflecting your measurement indicator</a:t>
            </a:r>
            <a:r>
              <a:rPr lang="en-US" sz="1650" dirty="0">
                <a:solidFill>
                  <a:schemeClr val="accent5">
                    <a:lumMod val="50000"/>
                  </a:schemeClr>
                </a:solidFill>
              </a:rPr>
              <a:t>)</a:t>
            </a:r>
            <a:r>
              <a:rPr lang="en-US" sz="1650" dirty="0"/>
              <a:t> by </a:t>
            </a:r>
            <a:r>
              <a:rPr lang="en-US" sz="1650" dirty="0">
                <a:solidFill>
                  <a:schemeClr val="accent5">
                    <a:lumMod val="50000"/>
                  </a:schemeClr>
                </a:solidFill>
              </a:rPr>
              <a:t>(</a:t>
            </a:r>
            <a:r>
              <a:rPr lang="en-US" sz="1650" b="1" i="1" dirty="0">
                <a:solidFill>
                  <a:srgbClr val="FF0000"/>
                </a:solidFill>
              </a:rPr>
              <a:t>performance standard</a:t>
            </a:r>
            <a:r>
              <a:rPr lang="en-US" sz="1650" dirty="0">
                <a:solidFill>
                  <a:schemeClr val="accent5">
                    <a:lumMod val="50000"/>
                  </a:schemeClr>
                </a:solidFill>
              </a:rPr>
              <a:t>) </a:t>
            </a:r>
            <a:r>
              <a:rPr lang="en-US" sz="1650" dirty="0"/>
              <a:t>by </a:t>
            </a:r>
            <a:r>
              <a:rPr lang="en-US" sz="1650" dirty="0">
                <a:solidFill>
                  <a:schemeClr val="accent5">
                    <a:lumMod val="50000"/>
                  </a:schemeClr>
                </a:solidFill>
              </a:rPr>
              <a:t>(</a:t>
            </a:r>
            <a:r>
              <a:rPr lang="en-US" sz="1650" b="1" i="1" dirty="0">
                <a:solidFill>
                  <a:srgbClr val="FF0000"/>
                </a:solidFill>
              </a:rPr>
              <a:t>deadline</a:t>
            </a:r>
            <a:r>
              <a:rPr lang="en-US" sz="1650" dirty="0">
                <a:solidFill>
                  <a:schemeClr val="accent5">
                    <a:lumMod val="50000"/>
                  </a:schemeClr>
                </a:solidFill>
              </a:rPr>
              <a:t>)</a:t>
            </a:r>
          </a:p>
          <a:p>
            <a:pPr marL="48006" indent="0">
              <a:buNone/>
            </a:pPr>
            <a:r>
              <a:rPr lang="en-US" sz="2250" dirty="0"/>
              <a:t> </a:t>
            </a:r>
          </a:p>
        </p:txBody>
      </p:sp>
    </p:spTree>
    <p:extLst>
      <p:ext uri="{BB962C8B-B14F-4D97-AF65-F5344CB8AC3E}">
        <p14:creationId xmlns:p14="http://schemas.microsoft.com/office/powerpoint/2010/main" val="394489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457200" y="1351429"/>
            <a:ext cx="8229600" cy="3486150"/>
          </a:xfrm>
        </p:spPr>
        <p:txBody>
          <a:bodyPr>
            <a:normAutofit fontScale="85000" lnSpcReduction="20000"/>
          </a:bodyPr>
          <a:lstStyle/>
          <a:p>
            <a:r>
              <a:rPr lang="en-US" dirty="0"/>
              <a:t>Adequately address the problem—how you are going to do what you propose to do.</a:t>
            </a:r>
          </a:p>
          <a:p>
            <a:r>
              <a:rPr lang="en-US" dirty="0"/>
              <a:t>Limit use of acronyms; however, when used, make sure they are written out early in your proposal.</a:t>
            </a:r>
          </a:p>
          <a:p>
            <a:r>
              <a:rPr lang="en-US" dirty="0"/>
              <a:t>Use shorter words, unless technical vocabulary is necessary. This is not the time to impress readers with your awesome vocabulary skills. If your reviewer can’t follow along, it won’t get funded. </a:t>
            </a:r>
          </a:p>
          <a:p>
            <a:r>
              <a:rPr lang="en-US" dirty="0"/>
              <a:t>Avoid overly long and overly short paragraphs.</a:t>
            </a:r>
          </a:p>
          <a:p>
            <a:r>
              <a:rPr lang="en-US" dirty="0"/>
              <a:t>Condense, condense, condense (you have page limits)</a:t>
            </a:r>
          </a:p>
          <a:p>
            <a:endParaRPr lang="en-US" dirty="0"/>
          </a:p>
          <a:p>
            <a:endParaRPr lang="en-US" dirty="0"/>
          </a:p>
        </p:txBody>
      </p:sp>
      <p:sp>
        <p:nvSpPr>
          <p:cNvPr id="275458" name="Rectangle 2"/>
          <p:cNvSpPr>
            <a:spLocks noGrp="1" noChangeArrowheads="1"/>
          </p:cNvSpPr>
          <p:nvPr>
            <p:ph type="title"/>
          </p:nvPr>
        </p:nvSpPr>
        <p:spPr>
          <a:xfrm>
            <a:off x="457200" y="441269"/>
            <a:ext cx="8229600" cy="587431"/>
          </a:xfrm>
        </p:spPr>
        <p:txBody>
          <a:bodyPr>
            <a:noAutofit/>
          </a:bodyPr>
          <a:lstStyle/>
          <a:p>
            <a:r>
              <a:rPr lang="en-US" dirty="0"/>
              <a:t>Strategy #2, Simple, Yet Thorough </a:t>
            </a:r>
            <a:br>
              <a:rPr lang="en-US" dirty="0"/>
            </a:br>
            <a:endParaRPr lang="en-US" dirty="0"/>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10836742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a:xfrm>
            <a:off x="233756" y="1200469"/>
            <a:ext cx="8442731" cy="2766514"/>
          </a:xfrm>
        </p:spPr>
        <p:txBody>
          <a:bodyPr>
            <a:normAutofit fontScale="92500" lnSpcReduction="20000"/>
          </a:bodyPr>
          <a:lstStyle/>
          <a:p>
            <a:r>
              <a:rPr lang="en-US" dirty="0"/>
              <a:t>Your draft reviewers need to understand</a:t>
            </a:r>
          </a:p>
          <a:p>
            <a:pPr lvl="1"/>
            <a:r>
              <a:rPr lang="en-US" dirty="0"/>
              <a:t>What you intend to do</a:t>
            </a:r>
          </a:p>
          <a:p>
            <a:pPr lvl="1"/>
            <a:r>
              <a:rPr lang="en-US" dirty="0"/>
              <a:t>Why you believe it is important to do </a:t>
            </a:r>
          </a:p>
          <a:p>
            <a:pPr lvl="1"/>
            <a:r>
              <a:rPr lang="en-US" dirty="0"/>
              <a:t>Exactly how you are going to do it</a:t>
            </a:r>
          </a:p>
          <a:p>
            <a:r>
              <a:rPr lang="en-US" dirty="0"/>
              <a:t>If your draft reviewers don’t get it, you must revise your application</a:t>
            </a:r>
          </a:p>
          <a:p>
            <a:r>
              <a:rPr lang="en-US" dirty="0"/>
              <a:t>Don’t leave anything for the reviewers’ interpretation.</a:t>
            </a:r>
          </a:p>
          <a:p>
            <a:pPr lvl="1"/>
            <a:r>
              <a:rPr lang="en-US" dirty="0"/>
              <a:t>Make use of graphs/illustrations when appropriate</a:t>
            </a:r>
          </a:p>
          <a:p>
            <a:endParaRPr lang="en-US" dirty="0"/>
          </a:p>
        </p:txBody>
      </p:sp>
      <p:sp>
        <p:nvSpPr>
          <p:cNvPr id="230402" name="Rectangle 2"/>
          <p:cNvSpPr>
            <a:spLocks noGrp="1" noChangeArrowheads="1"/>
          </p:cNvSpPr>
          <p:nvPr>
            <p:ph type="title"/>
          </p:nvPr>
        </p:nvSpPr>
        <p:spPr>
          <a:xfrm>
            <a:off x="505326" y="297495"/>
            <a:ext cx="8229600" cy="701731"/>
          </a:xfrm>
        </p:spPr>
        <p:txBody>
          <a:bodyPr>
            <a:normAutofit/>
          </a:bodyPr>
          <a:lstStyle/>
          <a:p>
            <a:r>
              <a:rPr lang="en-US" dirty="0"/>
              <a:t>Strategy #3, Communicate Clearly  </a:t>
            </a:r>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32506164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a:extLst>
              <a:ext uri="{FF2B5EF4-FFF2-40B4-BE49-F238E27FC236}">
                <a16:creationId xmlns:a16="http://schemas.microsoft.com/office/drawing/2014/main" id="{C73D689A-59EC-403D-8590-265AF37488AB}"/>
              </a:ext>
            </a:extLst>
          </p:cNvPr>
          <p:cNvSpPr>
            <a:spLocks noGrp="1"/>
          </p:cNvSpPr>
          <p:nvPr>
            <p:ph type="body" sz="quarter" idx="14"/>
          </p:nvPr>
        </p:nvSpPr>
        <p:spPr/>
        <p:txBody>
          <a:bodyPr/>
          <a:lstStyle/>
          <a:p>
            <a:r>
              <a:rPr lang="en-US" dirty="0"/>
              <a:t>Start planning </a:t>
            </a:r>
            <a:r>
              <a:rPr lang="en-US" dirty="0">
                <a:solidFill>
                  <a:schemeClr val="accent2"/>
                </a:solidFill>
              </a:rPr>
              <a:t>early</a:t>
            </a:r>
          </a:p>
          <a:p>
            <a:endParaRPr lang="en-US" dirty="0">
              <a:solidFill>
                <a:schemeClr val="accent6">
                  <a:lumMod val="75000"/>
                </a:schemeClr>
              </a:solidFill>
            </a:endParaRPr>
          </a:p>
          <a:p>
            <a:r>
              <a:rPr lang="en-US" dirty="0">
                <a:solidFill>
                  <a:schemeClr val="accent6">
                    <a:lumMod val="75000"/>
                  </a:schemeClr>
                </a:solidFill>
              </a:rPr>
              <a:t>From “Plan” to “apply” could take 8+ Months</a:t>
            </a:r>
          </a:p>
        </p:txBody>
      </p:sp>
      <p:sp>
        <p:nvSpPr>
          <p:cNvPr id="5" name="Title">
            <a:extLst>
              <a:ext uri="{FF2B5EF4-FFF2-40B4-BE49-F238E27FC236}">
                <a16:creationId xmlns:a16="http://schemas.microsoft.com/office/drawing/2014/main" id="{5AF59D21-AF4F-4DE9-8AE4-8AFDCD82D65C}"/>
              </a:ext>
            </a:extLst>
          </p:cNvPr>
          <p:cNvSpPr>
            <a:spLocks noGrp="1"/>
          </p:cNvSpPr>
          <p:nvPr>
            <p:ph type="title"/>
          </p:nvPr>
        </p:nvSpPr>
        <p:spPr/>
        <p:txBody>
          <a:bodyPr/>
          <a:lstStyle/>
          <a:p>
            <a:r>
              <a:rPr lang="en-US" dirty="0"/>
              <a:t>The grant life cycle</a:t>
            </a:r>
          </a:p>
        </p:txBody>
      </p:sp>
      <p:pic>
        <p:nvPicPr>
          <p:cNvPr id="8" name="Picture 2" descr="http://grants.nih.gov/sites/all/themes/nih/images/wheel-back.gif&#10;&#10;Image of The Grant life-Cycle">
            <a:extLst>
              <a:ext uri="{FF2B5EF4-FFF2-40B4-BE49-F238E27FC236}">
                <a16:creationId xmlns:a16="http://schemas.microsoft.com/office/drawing/2014/main" id="{62BB3782-88DB-4F9A-869B-9ED8C989D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063" y="401933"/>
            <a:ext cx="4239491" cy="42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B69C4701-1EB1-4E40-BB53-72A58DFB55B0}"/>
              </a:ext>
              <a:ext uri="{C183D7F6-B498-43B3-948B-1728B52AA6E4}">
                <adec:decorative xmlns:adec="http://schemas.microsoft.com/office/drawing/2017/decorative" val="1"/>
              </a:ext>
            </a:extLst>
          </p:cNvPr>
          <p:cNvCxnSpPr>
            <a:cxnSpLocks/>
          </p:cNvCxnSpPr>
          <p:nvPr/>
        </p:nvCxnSpPr>
        <p:spPr>
          <a:xfrm flipH="1">
            <a:off x="7222068" y="76200"/>
            <a:ext cx="440266" cy="487291"/>
          </a:xfrm>
          <a:prstGeom prst="straightConnector1">
            <a:avLst/>
          </a:prstGeom>
          <a:ln w="76200">
            <a:solidFill>
              <a:srgbClr val="126BB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B504A76-F96C-47F5-9C57-7828A93CC794}"/>
              </a:ext>
              <a:ext uri="{C183D7F6-B498-43B3-948B-1728B52AA6E4}">
                <adec:decorative xmlns:adec="http://schemas.microsoft.com/office/drawing/2017/decorative" val="1"/>
              </a:ext>
            </a:extLst>
          </p:cNvPr>
          <p:cNvCxnSpPr>
            <a:cxnSpLocks/>
          </p:cNvCxnSpPr>
          <p:nvPr/>
        </p:nvCxnSpPr>
        <p:spPr>
          <a:xfrm flipH="1" flipV="1">
            <a:off x="8273087" y="3279601"/>
            <a:ext cx="472701" cy="327200"/>
          </a:xfrm>
          <a:prstGeom prst="straightConnector1">
            <a:avLst/>
          </a:prstGeom>
          <a:ln w="76200">
            <a:solidFill>
              <a:srgbClr val="126BB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16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idx="1"/>
          </p:nvPr>
        </p:nvSpPr>
        <p:spPr>
          <a:xfrm>
            <a:off x="457200" y="1143000"/>
            <a:ext cx="8229600" cy="3486150"/>
          </a:xfrm>
        </p:spPr>
        <p:txBody>
          <a:bodyPr>
            <a:normAutofit/>
          </a:bodyPr>
          <a:lstStyle/>
          <a:p>
            <a:r>
              <a:rPr lang="en-US" dirty="0"/>
              <a:t>Do not try to be a Lone Ranger!</a:t>
            </a:r>
          </a:p>
          <a:p>
            <a:r>
              <a:rPr lang="en-US" dirty="0"/>
              <a:t>Collaborate with other investigators</a:t>
            </a:r>
          </a:p>
          <a:p>
            <a:pPr lvl="1"/>
            <a:r>
              <a:rPr lang="en-US" dirty="0"/>
              <a:t>Fill gaps in your expertise and training</a:t>
            </a:r>
          </a:p>
          <a:p>
            <a:pPr lvl="1"/>
            <a:r>
              <a:rPr lang="en-US" dirty="0"/>
              <a:t>Add critical skills to your team</a:t>
            </a:r>
          </a:p>
          <a:p>
            <a:r>
              <a:rPr lang="en-US" dirty="0"/>
              <a:t>Most agencies prefer collaboration.</a:t>
            </a:r>
          </a:p>
          <a:p>
            <a:r>
              <a:rPr lang="en-US" dirty="0"/>
              <a:t>Use the RIGHT collaborators.</a:t>
            </a:r>
          </a:p>
          <a:p>
            <a:endParaRPr lang="en-US" dirty="0"/>
          </a:p>
        </p:txBody>
      </p:sp>
      <p:sp>
        <p:nvSpPr>
          <p:cNvPr id="222210" name="Rectangle 2"/>
          <p:cNvSpPr>
            <a:spLocks noGrp="1" noChangeArrowheads="1"/>
          </p:cNvSpPr>
          <p:nvPr>
            <p:ph type="title"/>
          </p:nvPr>
        </p:nvSpPr>
        <p:spPr>
          <a:xfrm>
            <a:off x="457200" y="476250"/>
            <a:ext cx="8229600" cy="701731"/>
          </a:xfrm>
        </p:spPr>
        <p:txBody>
          <a:bodyPr>
            <a:normAutofit/>
          </a:bodyPr>
          <a:lstStyle/>
          <a:p>
            <a:r>
              <a:rPr lang="en-US" dirty="0"/>
              <a:t>Strategy #4, Collaborate</a:t>
            </a:r>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2565131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idx="1"/>
          </p:nvPr>
        </p:nvSpPr>
        <p:spPr>
          <a:xfrm>
            <a:off x="295835" y="1050585"/>
            <a:ext cx="8229600" cy="3486150"/>
          </a:xfrm>
        </p:spPr>
        <p:txBody>
          <a:bodyPr>
            <a:normAutofit fontScale="85000" lnSpcReduction="20000"/>
          </a:bodyPr>
          <a:lstStyle/>
          <a:p>
            <a:r>
              <a:rPr lang="en-US" dirty="0"/>
              <a:t>Formatting: Know and follow all font, margin rules, and page limits specified by the agency (typically found in the program announcement or agency website) </a:t>
            </a:r>
          </a:p>
          <a:p>
            <a:r>
              <a:rPr lang="en-US" dirty="0"/>
              <a:t>Grammar/Spelling: Use correct spelling and grammar rules.  Spell check does not catch everything.  </a:t>
            </a:r>
          </a:p>
          <a:p>
            <a:r>
              <a:rPr lang="en-US" dirty="0"/>
              <a:t>Slang: Avoid slang (</a:t>
            </a:r>
            <a:r>
              <a:rPr lang="en-US" dirty="0" err="1"/>
              <a:t>ur</a:t>
            </a:r>
            <a:r>
              <a:rPr lang="en-US" dirty="0"/>
              <a:t>, thx)</a:t>
            </a:r>
          </a:p>
          <a:p>
            <a:r>
              <a:rPr lang="en-US" dirty="0"/>
              <a:t>Proofreading/review:  </a:t>
            </a:r>
          </a:p>
          <a:p>
            <a:pPr lvl="1"/>
            <a:r>
              <a:rPr lang="en-US" dirty="0"/>
              <a:t>Content:  Have someone who knows your field read your proposal to check for content/scientific accuracy.</a:t>
            </a:r>
          </a:p>
          <a:p>
            <a:pPr lvl="1"/>
            <a:r>
              <a:rPr lang="en-US" dirty="0"/>
              <a:t>Grammar:  Have someone read your proposal to check for basic sentence flow/logic/grammar, especially if English is not your first language (not your mom, grandma, or significant other)</a:t>
            </a:r>
          </a:p>
        </p:txBody>
      </p:sp>
      <p:sp>
        <p:nvSpPr>
          <p:cNvPr id="222210" name="Rectangle 2"/>
          <p:cNvSpPr>
            <a:spLocks noGrp="1" noChangeArrowheads="1"/>
          </p:cNvSpPr>
          <p:nvPr>
            <p:ph type="title"/>
          </p:nvPr>
        </p:nvSpPr>
        <p:spPr>
          <a:xfrm>
            <a:off x="295835" y="234554"/>
            <a:ext cx="8229600" cy="701731"/>
          </a:xfrm>
        </p:spPr>
        <p:txBody>
          <a:bodyPr>
            <a:normAutofit/>
          </a:bodyPr>
          <a:lstStyle/>
          <a:p>
            <a:r>
              <a:rPr lang="en-US" dirty="0"/>
              <a:t>Strategy #5 , Basic Writing Skills</a:t>
            </a:r>
          </a:p>
        </p:txBody>
      </p:sp>
      <p:sp>
        <p:nvSpPr>
          <p:cNvPr id="4" name="Slide Number Placeholder 3"/>
          <p:cNvSpPr>
            <a:spLocks noGrp="1"/>
          </p:cNvSpPr>
          <p:nvPr>
            <p:ph type="sldNum" sz="quarter" idx="11"/>
          </p:nvPr>
        </p:nvSpPr>
        <p:spPr/>
        <p:txBody>
          <a:bodyPr/>
          <a:lstStyle/>
          <a:p>
            <a:endParaRPr lang="en-US" dirty="0"/>
          </a:p>
        </p:txBody>
      </p:sp>
      <p:sp>
        <p:nvSpPr>
          <p:cNvPr id="2" name="AutoShape 2" descr="data:image/jpeg;base64,/9j/4AAQSkZJRgABAQAAAQABAAD/2wCEAAkGBxQTEhQUEhQVFBUUFBUUFBQXFBQUFBQXFBUXFxcUFBUYHCggGBolHBQUITEhJSkrLi4uFx8zODMsNygtLisBCgoKDg0OGhAQGiwcHxwsLCwsLCwsLCwsLCwsLCwsLCwsLCwsLCwsLCwsLCwsLCwsLCwsLCwsLCwsLCwsLCssLP/AABEIAMMBAgMBIgACEQEDEQH/xAAcAAABBQEBAQAAAAAAAAAAAAADAAECBAUGBwj/xABJEAABAwICBQQMCwcFAQEAAAABAAIDBBEhMQUGEkFREyJhcSM0U4GRk6Gxs9HS8BQWJDJSYnN0o7LBB0JDcoOS4RUzY8LxZFT/xAAYAQADAQEAAAAAAAAAAAAAAAAAAQIDBP/EACMRAQEAAgIDAAICAwAAAAAAAAABAhEDIRIxQRNRMlIEIkL/2gAMAwEAAhEDEQA/APPdJaTnFROGzzBrZpWtaJZA0ASOAAANgALYKvJpWow+UT+Ol9pR0qPlNR94m9K5Vps+pXrpH1bdpae3bE+fdpfaU4NKVGPZ5/HSn/sqB3IjMGlAF/1aoxPwifx8vtI9HpSci5nnPXNL7Sy3nmjpV6mbzQnE53pf/wBRn7vN46T1qLK2cHtifvzS+0hbKcBXph5WLbdIz92m8bJ6040jN3abxsnrVW6cJ6TtYlrpiP8AfmHVLIP+yrNmqN9TUePl9pEAT2SuEpzks9DRV0wH+/MeuWQ+cog0jN3aXxr/AFqrZOFUkTcqtf6jN3aXxj/WmGkZu7S+Nk9arEJIuMEyq0dJTd2l8Y/1pDSE3dpfGv8AWqwCklIm5VYGkJu7S+Mf61F+k5h/Gl8Y/wBaAVSq5LBFmjx3aNPpubdNN3pX+tV4aypcLmpnH9eX2lSpKsA4i6lVSbRt81YWx28fHYebSlS02NTP4+X2lEaYqf8A9E/jpfaQHwm4JNwFpvEYYCbBTO216+Aw6RqXHticf15faV0aVmaLGom8dIT+ZY7bkm2F1cp6PinLpnlj5VbOlqg/NmmHTysntKzTST76ic/15faUYqYK7DFZK1eOGl+hExzml78rz+q1aYv3yP8A73etUKQZLRMoCGmmlCHHJzj3yo6cc6OB7tpwIGB2jmrOh5WnAEX4LE180m0bEPE7TurcmemtoqNroInEBxdGwlxAJJLQSSTmSkiaItyENsuSjt/YE6GDyfSTflVR9vN6VyoyZlX9I9sVP283pXKgfOtUEM+8neealHvKUm4JAGQZBakYWcBd4Wk1PFlyVNOAmCmtGNNZSASAUwE5E01k4Tp7qkGSsnAT2QC2UykmCVBAIU9S1lto5qU0tgubrptp1lGeXi14+Py9ujbKHDA3WVpI2CtaKpdll95zCnWFgHOPe3qbuztWOsctRz7JCDdWHVZcQbZJPjBPNGCsQ0iwd0oBeXbkVkBOeK0YKRXYqNI+77Z0EC0YIlZbTWzUY52Ou1hu6xIHUhWtLFPBcq5LstG5VdEh7m3cQeBG7iCtKn0eL3dj0IpxVbK5x5o76OKR4xcVpmG3zbBIsJsgbVKVxDgW4ELndNseycvl523iHdHBdnDSIOsehuUgy5zecP1CNKauiXgwQkZGKMjvtCSjoZtqeEcIo/yBJNhXlOlz2eo+8T+lcs9zlb0zJ8oqB/8ARP6VyzZJs1paz12sPls1B5QkqDWk2ujCJRcj0LR4uutFoVCBhV6NaYZMeXG+xGhTAUbpGVvEeFabjG7EAUwgfCmcQl8NZ0+BV5Yz6nwyvxYITKua5vA+BQdXcGnwo/Jj+znFn+lxJUTWO3NCbl5DwHeU/lxVODNoJXWeWvObj5lIUhOZJUXmXP8AFv2haTlFrNxKzKeA3uRdbjaEKwyj6FllluunDi8ZpmGSR2A5o6B+qaOivmtuOkVmOiSttXOORkQ0atw0i1Y6RElj2Wk8BdJp46VIaVNPLsHZa0vdnYbhxJRNFSSv2HFreTebC19pu4XUpo8aln7+yHN4kW3Jyd9i3pAPE0b2gFrwDdhwcFKkp443xbLRaQEbW+9sk9NIHz0z2fOe0teOhosVf0pokNieWG+y/lGj6P0h1J6k6L32q1ujHxOMsOIzfHuI3kLdpGiRrXDIgEKGkJ3RtjfslzCOfYXIuMCrersF4gbEAlxAOGBcSMEWdD6NHSphTWctpsNgEHk7k2RoQCGC5B4q+6luLbkKBtrDgrvKWTi2Y2ANGz9HDwYJIspxPWU6TCvDNPxg1FRbPl5vSuWexjRvxVzTbflNR94n9K5VmQpWlIdso4JxIb5IkdOjsgSPQAe7in2XHMnwq42BFESD8VFtPdFjpldbGjNjQfiotpkUUyuCNEbGg/FSFMpCnV7ZT7CZ6UxThEbTq42NFZEkelVlOjtplcjhR2QoPSkymVhlL6kWWVrMyAhxaUicdkPbc9KOzE5MNFymo6uKQ2Y8E8L4oGsUbuQceq9r5EouiNDxyRQPbzXNIJIzNs2k705Otptu9RSq6cy1LYSSGhpebGxKswRGOX4PIS5kgPJuOYP0SUapj2NIR3wD2bPhv/hNpLR84qI3PsYmOLg8bm5kO8FlUib+1WhkkpXiEtDw5/NscbE44LqqjQscj2SOwczK37wtkeKzixoro3Otsvjsw9JWhp6R4I5IklrdtwHBrm/5RZbZpU19cy6lMQlLc6ecOb/K/MdS0Byr3FzWF8cwLARu3XPAZroNEULZ2zPLTsTEAAixIa2xPhutqi0cI2tY0Wa0WCq2FMdhU9ILAWwAAVxlMBuVuGFSlwUSHaz6rBZ7Xi+5c3rnrdskxQEE5OeN3QOlcjSafmafnX61VlY/kkr1psw3IkThxXlU+n53Ntt26sFGn0xMP4jkpFXlj0+Q4nrKdZ+jpi6KNxzdGwnrLQSkkl5NpaD5ROf+eY/iOQWxLV0rH2eb7aX87kBsSlpIriJEbEjhimGIPQLYlMMRQ1EEaD0C1qKxqIGKYag9IhqmGqQapAICAapBqmGqQGKBo0YVqNiqy1LWYk4IlHpBj8GuueGXnRo15rbIdVUhrS7hiptjv0KlrAy0Jt0Ik2LdK1FQbbeVlxBG01pyaM8lOLRzJ6YyhrQ4F9rADBpwB45LQpZGyUuyCLtYWuG8bI4LI0ZVuZA9gDj+8LD5txiT0YLbGVhlZ9beqjuWgfG+7gw7N3DMEXt3lT0XoxwqTHC9xZE8PdjgLW5tt54rb1Tp2fBjyeLsdrrth5LKrqUQ2aQOttPBvne4cSfOfAnrWx/XY2uVKQI5mjGNw8uI8o8qPrHWNfR7TT/uBvlOI861a9oleIBi0tcZOgWs3qO0fIuWk0DLG5wkB5NlyODjk0DpOCMMZdb+HnbLdfV6PRz6qBpZbahDGtORJDecL/2rodXNDujDnSkukfYG5vZoyai6lQ/JW4W5zr9POOK6NkSnPK/xVhJ/Kq8MFsAFabCrEcaTzZQdyBcLBec6+627N4IDzsnuG76o6UfXvXZse1BA4GTEPcMmdA+svLpJbm5xVzphyZ/DPcosdimJULp7YrTZVYY5ZzSjslSPb1fQ/a8P2Uf5Ako6EPyaD7GP8gSUNnCaTZ2aX7WT85QAxXtIt7NL9rJ+YoLWKW4Gz0KbY0YMUg1BhsYitYiBinsoMHk04Zii2TAICNiol4GaPs4XWDpmYmzb2vn1DE+/SnJssrqbbMTwRcYqhpSt2BhmcgjaHiLYgCLG58uPeWVpCMulDbX/AHd98cT1YKpj2i5f67QcxzjG1xJLsTfIXOAsehbmkqTZa17MHMtbC2AzHVZVdMUZa5rwbC1sr2tYjyXWnTvMkTtsY2I68PItLES99r1JOHAEA42OZw61ovoRKwtcMxa/+VQ0HTExRn6o3YLfpoyM8s1lrVa+4y9F6vNiDzgXFpAPAY3WbqvR9kkYcjG4EWAycB3/APK6rR1c2V0jRmy1zuN75dVlS1YpL1ErtwDh4XYdWS3xt1dscsZuSMzV2q5ATE3dZtzkC5wNrAd9X9LauScoHwtNnWcbGxa459CvM1af8IBtzNraJuP5tm3Wu0jhwyVZ5THLc72WOHljq9ac/q1oV0Qc6QkyPte5vYAYNB37/CrGsEYDWOd81rrnvNOz5bLfbGpOhBFiARwIusd97bfNRk6u0Rjp42nO1z1uN/1Wwxik1qk5TbsvXSLjZeZftI18EN6endeQiz3jHkwdw+t5lZ/aVr0KYGCA3mcMXCxEQP8A2Xh08pcSSSScSTjc8Sj0m0R8hJvfE43U21JGarAp7oRZteZUAqd1nWTtlIRtFwaG0nD1TbU8VMTBNHjXs2gD8lp/sIvyNSUdXe1Kb7CH0bU6TaOU0i3s0n2j/wAxQmtVqtHZZPtH/mKEAodCGwicmiBiKGIMFsamWIojxT7KAqTGwWBVaUeXWZYWFyTw6Bv3roaptwdwXKsjN34fvHHebnjwGC0wx2z5MrJ06aCUPAIwuP0WZJDtVLWkXAFz3vcK3oBwtsE9PAdXm8KmYvlTdwse+bcU5jqi5eWLTkZgffNctGwcuSfp23ce/wBHWuymiuO9iuWgZZ5O/avvsOcR4cfIFXHN1HLdOs+CBzbOAI4HoKjpCMMhdYWs0+HzrRgsWtI4XWfpfsjmRDHbeL9AGP6BLHdulZa1traDpw2GMAfuN82N1rOpiQRxBSpYrAD3wWhFGpvtc9OGoKeWJzmsbdzsHDPaN73vutiu11f0UIo8cXu5zj0q/HTjOyuxxLTPPbPDDx+otjRWsUwxTaFmraIYp7KkGqQSG0bWXFftG1wFFFsMIM8gIYPoje8/otvW3WFlHA6V9icmNvi924D1r5v0zpWSpmfLKbucb9AG5o6AqkRaqVMrnuc5xLnOJc4nEknMlAe1EakQlUg3TqTmqOypMrpinsk5BIkpBNZTCA9u1b7Upvu8Po2pJtW+1Kb7vD6NqSDc9Wt7LJ9o/wDMVBo/RGq29lkP/I/8xTNHBS3iTWcUQBM1GDUGiGFT2OhEAU7eEIClPDzffBcxUUvzyB812PTtcTw9S7BzcCsaipg504OPHwLXC67Z8k3GZQS7Dwb3F8ccMeC2HN+UxdTu/hksTkrHZ3g2/QuPkWtSyF74MctoeD/zyLbKb7YYXXTo3suFyNdAWyOFjnf+73867mNqpaS0OJMRgdx69x8yz48tVtyYXKMnR+lnNaGFtyBgRw6Vsau0jnOMzgb4gA+XwZeFV9H6t4jbthbK+7JddSwWAAGAV53H4njxy/6+DRMyV+BnnQI41bjbZYtViFqtNCDCFYCEpNCkAmBSSJK6qaT0gyGN0kjg1rAXOJ3AI8klhfIcV4T+0vXQ1Uhhhd2BhIJH8Vw3/wAo3eFPGbK3TI171odWy7WTBgxv0RxPSVyqk5QKus0gmuol6baWRpFyZRJTtSBw26k6nKJTsVxzcEQrWXsqQCsuYoGNUHs2rfalN93h9G1JLVvtSm+7w+jakkpjVbbyv/nd+YqLQjVTOyPP13fmTxR8FLeejbKIGqQb7+/eUgDiO+noFHGjNjTsbluUnOFrb0GDO3mniszQjOdMfrAeTd4VoVb+ad2HFVNW47se7e55PXbh77lpPSL7jI03Slrw4AWdn1jLrU9Es7LHw2s75k8Pfgug0tQbcdgOkD33etD0Noex2357hwvxWuOcmLLLjvnuNuCNWo4dyULUeMLB0JwR/qrkICGwKxG1MhowrDAgsR4wjaVhiKEOMIgCkhAoveoF685/aVrzyANPTu7M4c94/hA8PrnyKpNlaz/2p66/OpKd2eEzwcv+Mfr4F5I4p3vubk4nFCJWnplvZyVEuTEoTnKMqIm4gqJCiE91CkmokYuhJwUE0oRYIipRToxkQkpCq5kTyG6HZBx7Zq32pTfd4fRtSS1b7Upvu8Po2pIUozs577fSd5ylGxTnPPd/O7zlPb376Tc7W+/v1hSDbJ2BPZOA7VhaerC2wGZd5MSSe8uga1ZGm9FmQhzTYjduI4eTyqsdb7LLeumPPpQuZs7J2iAMN+1w8q6nRVFycbWcBj15nzrM0RoNzXbTwL35oGVuK6aGKwG9XnZ6iePHL3kdsWKsRsTxMRWrLbQmtR2BNHGjtajYOwKyxqGGqzG1G0jMaisCg1TBSAzSk96CXrgv2i69ilaYYCDO4YnMRA7z9bgFUSf9o2vgpQYICDO4YnMRA7z9bgF4lNK5xLnElziSSTcknMkoU0xc4ucS5xxJJuSTvJ4oe0jbOplye6C4p9tPyLR3uQgVIhRU7Mk91FOgJBSBUApICSIx6GCnATJYuolDBTlyCe2at9qU33eH0bUktW+1Kb7vD6NqSSgJ28938x86dg9/AnqBzndZ86ixJv8AE2ojR/nq9wmZGjMZ79X/AImDBvm/RHZF4f8A1JgRLcPeyDJkYCOGqMbLo7GIBMHDoRmxp2tRAp2E4wjxtQ424ozcEBIBEahXRGoA22ol6E6RcJr7rwKZpigIMxwJzEQO/pd0KpE1c1914bSNMURDp3DAZiO/7zungF4bU1LnuL3kuc4kuccSSd5Uamoc9xc4lznG5JxJJ3koJKe2Vuz3TEprprpEe6YpEpIBApXSSsgGSCe6SAdqkEwClZBEFMKITgoCQTgJAIrGplXs+rfalN93h9G1JLVvtSm+7w+janSUHO273DpPnUomcfcopA2j/Mce+psshvESLZIobf36P8pBu9FjabeFBmA3e/BFjZf39+lFZDh4UXZ6Etgo2d5EazgmaitCQO1qKGqLAioM4cpBD2k20iEICndIq22uE16115IOgpz2QghzxkzdZvTn1KiouvWvAhvBAQZcnuBwjHAfW8y8hqqkvcSSSSbkk3JPFNM4kkk3JzJ39arlG2OV2clJRT3QRJkySAdOmThAJJOlZBGUmtukjQs3pUCsjATPh4KbSppBT2VKyslqiY1UCMbUWyZjCckQsIzCpFr2DVztSm+7w+janS1d7UpvsIfRtSUtF2GMOa0nEloJz3i5RBA3h5SnSQe6lsDgphJJA8qltlLbKdJA8qXKn3snEx4+ZJJIeV/aXLu4+QJfCHcfIEkkx5U3Lu4+QJGY8fIEySB5UGq5zS0k2OBsS0+EYhc07UyiOJiJ/rTe2kkgbR+JFD3E+Nm9tL4j0PcPxZvbTJIIviPQ9w/Fm9tL4jUPcPxZvbSSQC+I1D3D8Wb20viNQ9w/Fm9tJJAP8R6HuH4s3tpfEeh7h+LN7aSSAXxHoe4fize2l8R6HuH4s3tpJIBfEeh7h+LN7acalUXcT46f206SAXxLou4nx0/tpfEui7kfHT+2nSSBviXRdxPjp/bSOpdF3E+On9tJJMCw6pUjfmxHxkp87lJ+qtKc4vxJfaSST2WoGJ3RdjYbMj5jBYGzW4NFzicAM0kkkjf/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3" name="AutoShape 4" descr="data:image/jpeg;base64,/9j/4AAQSkZJRgABAQAAAQABAAD/2wCEAAkGBxQTEhUUEhQWFhUXFBQXFxgUFxgYFRcYFxQXGBUUFRUYHCggGBwlHBoXITEhJSkrLi4uGB8zODMsNygtLisBCgoKDg0OGhAQGywkICQsLCwsLCwsLCwsLCwsLCwsLCwsLCwsLCwsLCwsLCwsLCwsLCwsLCwsLCwsLCwsLCwsLP/AABEIAMIBAwMBIgACEQEDEQH/xAAcAAABBQEBAQAAAAAAAAAAAAACAAEDBQYEBwj/xAA8EAABAwIEBAMGBAUDBQEAAAABAAIRAyEEEjFBBQZRYSJxgRMykaGx8FLB0eEHFCNC8RVikiRDcoKiM//EABkBAAMBAQEAAAAAAAAAAAAAAAABAgMEBf/EACcRAAICAgICAgEEAwAAAAAAAAABAhEDIRIxBEETMlEFImGBFEJx/9oADAMBAAIRAxEAPwDMUna+aJxQjVG1dB5DJKQKlITNbuiiUzJvYzAjTMHx+SlhXEiUhvRIBGGlDC1irRzykPNkgEgE4ClhYwCKEssaJIoTYUJSmBRJPQgSiThM9qmLVg3ejkxeKDQZvqJ6SsdjqwJPmrPjVWHEfSddFSe8VjOVs9rxcShGzq4VgvavDdOpj76ra08KGAMGgJ39Fn+DinSGeo4C2gu74DTQLoxPMQiKbJ1u78ghNJGfkxyZJVHossRRbBLogak7eZWZx5pycl+409EGLxdSqZe4n1sPIbIaVAnYx96dUpSs2wYXBbZA1qkZTld9PAdnfK3nC7sPhtLHUi1h80jrSsrKWEKs6PDxFx6eqsKeGB0G+xK624X49UilEr6WCFoA/TuuluCAJEg/8grCjhxv5Lq9h9/YS5FqOyta1oN7ffUpVS1zH+zcC5oJgGSIVfxvA1a+IFFphuWbm2vzVjyzy+KVRwc8OfABaBEAu1urr2K3dHBwGriPC55z03ax7zYMGVoauFc4f5VFjhVwNQlgLqL3SR3m/ktVwTFsrszs9Ru097JuvQRaWvZzDgDTefmUldFhTqbKs83a1GGk/wCEzHA/tEKZkHSfRaI8KTYbWog1O1sC/nqnzDqPiFdoxdib0RsaoX4qmNajf+Q/JR/6rRGrx6XVc4mfxzfSO1qaFwf65R6uPk1RnmCn+F//AM/qhTiH+NlfotA3skAqWpzD0pn1IUR4+7amPUk/SEnkiaLwsv4L9OAs0/jlY6Bo/wDX8yoH8QrEe+70gfRT8qNF+n5H2zXNbbT8/moqlVjfec0eZj6rJObUddxcfMk6p28PcdvkpeVmkf05e2aR3FaI1ePST9Fx4jmBn9rXHzgBV9Ph2oMbXJgjyAPTqpqfCxHUyo5M6Ifp+NfyVWNqGqZKGjgzeBoJur9vDBOgAXSMGBt8Z+CXZ2LHSpGdZgyenxn6LqpcN9Y2/JX1PCybz1++qmZhthv6TukVxKSjw6NpuNR1XbTwvb4WVs3BX39F0NwmlkFqJV0qPmuulhYAt8VYNwilqUYaevRJPZVUcVPD6fJdVOja6zrK+JxFZ9PDvDRTG41Pb4FaXgNSpVpObVaG1WEtdAidwbdgm4+xKSZna+HqYl1Q+09nRpmC5ou4jVAypVwQp1RUNbDv2dr81act0xUw2Jo/9xr6kjfxE3Erl4TiW1eG1KT9aVrxOoLTrpstOOjNltxKuym6jigJpOEPPQOIIPxhceOxHsMdTfP9Os0AkX8irHk7CitgGsrCWnMB5bfNR8zcG/6RoFzRggjXLcJquit1ZoquFa4FpaC0yIPdZnD8OOCxbQyfY1gWxsCr6oXvwWZnv+zBHnHbVUX+sjEewY4EVhUZIjpOYojF7XoJVezV+xSXd7IfcpLCirR4GcfVP9x9LIXYuobF7vimFE9F0Mwsa26KjnUF+DjcSdSfUlP7NWVPB3+lrLopYTfY7aIK4lT7BGzCk+at24XbupRS1JESRfcETZAcSnGD7EXiN9BdSNwPS58lctw9x5z16I/Y/enqmkVwKX+R0ta+sfNS/wAiN2+g1Vu2luQmDL2H7fJA+JWHh/QaAQDvqpRgQIgCe4kD4aKwZTP35I6dM/S/p1SofE4sNho/bT0U7cKNwNV1soiFOyiIm0p0UonE3CjYDXYC1tbqUUR07LubRsLTf8l0Nw9tkD4lb/J/tPXuV0Mwwhotbf8AEevddzKS62U+332RYFZTw09l1U8II0E7rrY0X03Ebqj5k43/AC7RlguOn6k9kkD1suGUOgj0KjxrvZtzQBAWcw3MmKpNa+vRBpOiHNGUwehv81f8wZXYN9RpkGmHA9iLeRTSdkqaZmeHYnG4jPUova1jSYad9wNLlX/LnExiM9Ko3JXbMibO/wDGSpOQCBg2n/c6fiNVWc2N9hi6GIZYlwDotMDW2xlVWydpWcOEqHB494qSGvmZ0IJMO9F6Dw/EU3k5HNJEExEwdCVVc1U6JoGpUphwa2R1EgQAY0XH/DvgxaDiDIFQQGzNgdZ37KpLRStPiTYzlmqzGNr4Z2Vjz/V/O3dVLeGBmOrUHD+nXYY84LhbsV6LWrtZ7xAjqfSVnOO4f/rsI8bkiesXRDfYpQ1o4+UsbloVaVQeLDlwtqWg2R4PiXtqGIa9wzNDhrq0iWwNzsubi2EqU8e9tPSvA8wSZ+mqv6/KVJ1ZrwS0WzNEQ4jT0W3xxW2KPJ6RZ8MwuWjTb0Y0fJSU+DUg/Pkbm6xf4qwp01O1i5+T9GrOcU0l0ZU6iibPn2lSPaR1FiI0U7GRoPMz+v0UwpaaR18hqETG2jv0j1QQBT/U6DfyUuTS26MDS235I29P8+adFURhg1ARlp7dtVM2lHxkypA0SgKIsn3J1TPZ330JKlZ1jQmx/VO1nYC33uU7GROA6bffmjYOylyTbX6Iy34dEDIWNPpoYtr9/NShg7D4nTaSVIxo3A9VPTZ1v97pBRFTZGn7n911U6I8+qPDsO+41C6Wti9h3nogZEKYG8fn8dFK1oFzPqpg7W+2krN8ycVNINDDL3WAE6oQWW1XiDG6uA3P+VzN5hw8wag+PyVTguWTUBqYpzyTfLoNdxP+FPgeXcNiab30mFpY8tBLiWugTMTYK/i/JnLI09I0VCH+Jpse+s91kOfaBFSkT+EwNrRYnom5dr1MNiPZgE0wctUFwgH8bSRaBFu63XMXBG4mkW6OgljrWlvu9pTUKdMTn8kdEeFwlPEYNjHDwOptBynQxEAi2souLcOaMG+kwWbThoN9JhYunVxeGY6i0tEmGN0eLeJ7RrBM+q9J4eHPoMzyHFgzecAFU8covYY2pppdmR/h1D6FSkZkG/8A7C9/iqzi3KuKFVjZdUpB4DDbwtka26Lv5SYcPjX0nTD8zANtczfjK3HGDko1HDUNP0Kv6TpoSalH/hnuN0xVwbxSdOUBpOp8EA/Rd/JNVpwjANWy06bHqFU8l1mjCVA8EzVDdbn2u/z+S4aVOvg6r2MAG3iHhcL5YHXbdV8PK17RMs6jxl/Rcc04R1Z7m0/ebhyTH/kCBbfwqbguJ/mqlDwkGgx2eRAzkBoH1Vjypgaga6rXP9SqQY/C3+1v1+Ku6GEawnK0CTJjdZ8ktezaMW9oB+FaXBxaCQLHpKlZSXQ0IxTWbl+S3KkR02KYtTtak4qDNsCElU4nj1Fji11QAg3Ep0+DMuSPICB1tZE1khTU2fevkjDNZlI2IG052F4HqpWNO9osfJG1t4k9rfmiynT8tfJMobLaw2PX5o6TLDS+w8uqJjZ++u6TX3v9beUIAYgwQenVLMItueu6kInUbfvr6pxbS29p+SQACQD9TojpNJudE500M9Z+SkGhOkGLmQD07pgPSoTboJ1vtaF002gn6enXqqnFY0U5JiLkkXAHQxuoMJzTR0OcCfeLTHkSDZDQNpGmYBH7IBiATl1tMa67R1UeGqZgCCI7SfJwnZdFKg22YAnrbRSBDDgJJtfTT13CzXA2e34ic0EU2EC0gH9b/Ja3ECGyBNvKPgsRwPFDD4l9R05faZCJEgOjxFo1g7rWMLVkTdVZsuZXmnh6hbrlcOnrZcP8NcQ3+Xewm4fPfxAHQ66aq047lqYWo5rmvAYYi4mBaZFu11leAVHUnn2bc1R7OhGYwCGBrdo/uWsYOSMMmRRkgeasMKmKLWyS7ICNAHE2sN4BuV6QXCnTBMhrW6nsN/gsJwTFhmLLsQyKmYl4kjITGUgBsER36re8dwxfQe1hAJaTJ0uNuvormtqwwy+zMZyo/wDmca6q8AjI5zbyGgGGACIndegtpwIWC5UrinXYHPdJGQh2RoAiG2BknRb7EYhjGlzjAG/zU+RFxkol+NNOLZiOccFkrNxDI2BI2e3yRcX5nbVw+W4qOAaW3m5jMOyveCcO9rhnmp/33uqW2BPh+SqMJyk6nUDqv/50xMz70XAEDs23mtsbg1+/tGGRZYyuPTIeTcK4V20v7WxUqA/iAOW3rK3r8K1xBc1pI0JAlZfldjzi6heIzMLo3AJsD6QVsw1Y+Q/36NfFivj2RspqVjEbWKVjFy2dLkC2miyoihLkrM7BJhY7nXmkYdpp071SPRo/Eeij5551ZhQadMh1YzYXDO7l5Li8eahc5xLnOMku69Y+gVJV2Y5ZOqRNUxpJJd4nEySSZJ+KS4vaBJO2c2zWNp7aef6eSfLGkfT4qVrTtrEI2uEkw0jS5ta/1UtWemQhsDbbQ6dykxhIzCZ76ehUpb0gfPToE7bbC5mbzHdMCPMDfvunfcbdO56bKR7biwnWQLdtUFUQI+esXmOm+iACtEmAY03trZEynuY0Fjt6LK8V4w5ji1kHeTFulvTRaLhNTNRY51iWjMTa5OsHTbTqm46JUrdEtR4FwdNxceqz3GOMvDslL3zAGW5GkDTf5QVY8XrllN5b/bHrrJN/hCoeX8HnrsD2u0znUAaOExcW6xqmo7ojLKtA8Ve4Oayo4vLRmdAF3Ezl17RfSVrcFwZrsKKZaCMtyJidXGG+9sdtFl8fUaMS8kyQ4OGkWsG9726Le0qjaga5sOzC299Dc2WqSROL9zpmf5TxGR1XD1D7l22MwYJAGtui1tNwgeJwj8JOvn0nZZPGYZzcbTIB8bT/AHQRbxEQL/RafDUb31vc3kdNIcs5w47NY7RZUWNdE+LQ3OvcrNcT5VPti9uhLTDRDswLo8R0F/ktXhcv10GunX8l302XEefhH13TxToicOaoz+A4E2hhHUwJe8HMTE5iDtKy/K7HMrUnBrGjOG3g1InKdNNb+i9LdTsRMAj0jULFcKoAVw1rj4a181hJqAw1sSTG8rrwzuM2cnkrg4k3NPDycRALAxwDocJc5wlogb2cfJaPh3FKZw1FznQKgDAXGczpjKToVy834WSx0lshzZF4Lvdkd9FycJmrUo0nDL7J7qjmjSQBlG8RJ+CuUFPEpP0RjycPIcfycPHuFChUdAdkd4gRmImfdcbm82ynZHhKFbEBtL2tRzZBqZmBoDJ0zXJPYrfvpBw8QlFSwwaIAA7BZPOnHa2aR8Sccl3oCjRAAA0AgeQXHxukXMDNnvY0+RcJ+itcqjxOGL2kAw6xB6EaFcye7O6f1KfhFPNisQ/YZWD0F1egLm4XgBSZBMuJLnHq4mSV3NaicreiMUeMaGajAhOGpOMLFsbYLisJ/EDnVuFb7KlDqzh/wF7lTfxB5zbg2ezpkGu4GB+AaZnLwnFYl1R7nvcXOcZJOpPdOqM2x8RWc9xe4kucSSTqSUDahCCU6RJ0DEJ1zFJOyeKPTY6WvqZ2GwTNZB6WMWGvkpcmt4gzpJ7D4JjpYQI6+h8r7JnWRTcnzJgaDck+adoBBjUQb9FX8R4kKYgusLQJgnWDH3ZUuD4/UNVrso9nngmNRfQn6J0S5JGxps8JEidRaR5gm0BVPFXFok2BOgmBAifjI9VZe1BPhg9J01BnpZV/GqeSm8zFjqDc3IidU6plS0jJ4PCurOIptc573uMASAwXJMX/AMLb4LD5KTQ4lxDj7oIaIHR3vRCrORaALXVPNms7SZBtHzWqDQfIWESIE7+Wk91qklAxxL/YxvM9OAwSBni8za5Jd+HopORsGc7nuLQ0hzLODnO8gNrLl5pptNVjCYmbE6FxA8btiAb+SvuU6IBfBJjK0nKAPCYaGvbY9ZVQW7M5u50cvNHDmtc2qKcgtIcTByta6ZBNpyyJlScu4ZzXh4ljS0PNNxdcH3XSBDRMRutTWwoe1wcBlLf7pJIBnTaIldeFoMZMBrJOka+9ve2lrRCdqhyxS5JpmV4zSnFYbzIAaDGnc3Gq1lLBztoTpr5QPyVB7Br+IUQRIaxztTN9CW/ditlSb5a6dOyWXcTaHs5W4WII9evz+wubjnEDQp5hro0TYuNhfz62V01vqs9zXhMz6ZdmNMA5oeG3bMAdbn5JePFOVMjPkcINlxwKsauHY9/vEGbAXBvAB+apOEYcVMTOuWo94BFmgWn1I1tolhuI1KVM08gIl3s/ZkHKyQJstFwDhYp0wSIc65GpEzafMraUfjT/AJOWE15Di16OrF4QVGmbdLT63UPCuFeyLi4yT0EADXzN7yVatbsnAXPzlXH0dXww5862JrOiOEg1ERZZWaexoThOxqKErG2CAja1JjU5UtkNjOWP5+5wbgqUNIdWeDkb0/3OjYKz5t5iZgqBqPuf7GjVx29N1888Y4pUxNV1WqZc4+gH4R0CaWrIbIOIY19ao6pVcXPcZJP0A2HZcqLKhLUMkcBKU0pJAEkmSQB626mRaeh17aTuuetRAAkxMxaPIjr+67MkCSO9vPt2XJiKEDM47AdTa2uvTRUjpRjeOMc6owNF3lzRPuiQJcAbA6iVB7A5AzPmYHASQMoMl0AiY7gESu3mynOSD/cRew2BIBubx8EJosIE5SA0ta1rcoLw6DOY3MXW+ON2ced1IvOCP9tTzDUWhs20gTt5KfmPDO9i/tm1O5adTOkALl4JiCKjRbJ4abZIJLm3MQfDuIiLK545SzUXkTfWZmCx9+/9vxV5IUbxyc4FdyfDqBAAytdAja2mt59VoanytMdCJIHrCp+TaZGHDY0eIg2dYZiTN91oXtmCTEaToTuO94U5FdDh9DAceLjXvrlgBoA8T9Opd3gK65SwWWpUDoLriA4+HK4SS0i09yq/ioLMQ8tAa402kEgZt80Zja6s+BVAys0SDmgTcOHhktFvE2YkxcrphjvG2cMp1mSNZBFtOk6an/ClcAIien0iTr/lKoNT29O8baqu4zjsjTYkkBrYEwZMW3XJCPJnoS6sr+AN9tjK1U+60ZGj/wCZvMXzfBbFlMH781Tcn4L2eHGYkl/iuIcQXyCRt1WgYPvvf9VeR7pEYb42SAW6J6lAPsZtp1nqCnaPv6qZgWS10XKKkqZyYbhwaZEk7SZjuB1Vgxqdg+KmDUpzb7IjCMNRVAIw1EAE5CzbKbGhOQnhO1qQhN0TgJynapEMuHi3EWYek6rUdDWiT+QXXWqgAkmAL9vNeD/xM5rOKq+yYT7Kmbf7j+I/krjG9sluij5t5ifja5qPs0WY38I/UqjKSSpkDlDCJMpAGEMI00JDFKSSSAPZnjUx0vqQZibHQ3Ufs4udZdA3uLnt+y64ibCBNo2F4HxKFjSI0F9B0urR0ox3HW5crw1xeHgi07ETofPTQLjxeDDKzTlLvaCRpDRlEuEH3p9Vac1ucGEC5L2kbnXxETYDVTcw4ZzqFOqJBa2mbWPhEGCNJELrg6OXyIty/oqMJTFM+ES4ZiXTlBIe0CAW6XgAG61mJf7SiHREjN12jraLghZAwARmJe65Oa4Fv6bSRJPey0vAsR/ScxzXZRpnJFhGcTrAPVb5E5K6Obx58ZNMHkan/wBO4xOaqSJn0kHtcbarSluaQfKNB1IHyWb5LcBTc0aZxZoMGGmQXG0rV2jS3Qm+5t8lyT0zvx7iY/maiA9rzABIBkxbJGZ57bBVDHAOhsyIqDMJe6TAJuMttAdluOPYBtRgBsJkWuToGyCsu5lRkB0tJIL8zSSZgeFgMQ1sn1C68E24nn+VjalzLzCcyANh9ngOu1stJHhJsTM+W65WMOKqEkOAuB7wDADD3aQXGwH/AJdlz4Xh9VxsaeaTcw57m+6MrTamNRePotrw7AtZJgeKC6IjSzB0aDunkcIK12GGeTM6fSOzDUoAbEAQG2i235D0XQ1vQJh9/upQPv0lcDfs9O6QbGX/AD+qma3RRtF/NTU1N6D0GwKZqjaFIs2yGIeiINTAo5UsTGhOmJSCQh0L3Qk9yw/8ROcRhKfs6ZBrPBgfhEXcY3VRjYPSsqv4i83gZsPScLD+o4dfwA+l14250n9FLUeSSSSSSSTuSTJJUULR+kZiKSaU4ClgJNKTikpGKUySYlADynTQnQB7cGmOhMHUSZMX6bJiyJ0FzJtJsbD1U4Fh96/ukWxtfqdpBmFpFWzpSMlzeP6ZO4Mkaamx+BIV+ykDQaCNWNJEyI0OWe0LOczgQHHTOz1nMIE6iVrwIps8hA6QBrH0XS+iJK5UeeslofTtMHM51/AAN7mb9oVhwyvlqtP9hp5dIm39gN2sEgknopOacI5tRjmtlpIBBdlbJNy4gaSo6VQ62e+XCIvlzQA0HaTN+2wXZg3A8rOnjnaLnk+gRTcI0qC19g4Fx6zIv2Wla3y2/wAfVUHKlJzWVGuyl8sJh1hMkglsAEaQOi0dKnbyt+kLjzqpHp+M7xpia3MIIt+14lBUwLTZ4Dh020XUKalFP7ien6rOLro2cU9M58LhGsjI1o6+EX7k7ld9Jv31iIlNSj5eqlRJ2Lil0E1imbr6IA0dfzCkaoYmrCIR023umhGwXUvoPRK0opQJ1HZKQTUSZgRAhSyWKExKZzlW8b4tTw1F1WqYa0epOzR3OiEg6ODnLmangqJe4y91qbN3O/QL584lj316jqlV2Z7jJP5DoF380cfqY2satSw0Y3Zjenn1VKVqtIybsRKZJKUAKEBcnlM5yhjBzJ86UISEgCDkghCOUAOnTBOgR7y/z6jTv9VBWJAkdBptZc9fibQ7K8gEmwLu3X0T1ao8MfPTQj6LojF2mda7MzzGXOcynbxOBJ1GVrpaAOpLvotg+nI30EbxYfksc2KuOY2IyuZv2mZJ1sB5FbltbNE9jAPyJP3ZbTVIzg7m2iq4zgw+gWAeKHCSL3gj0WWwjsoZBdmcZe+IILRZlMReFvn0wRHYfsubB8KZTcXNbBcQTN4vfXQHsnhyuKaMs/irM0QcA4c6k05tTlENMjKJje5JMnzV7TEWUdJn0/dTsbCyk7s6YY1CNIcjb/MqVn3+qBrfvqpWBZjDCNrUDfv4qQIsTCYpkNMdEWRKyRwFK1A0fYUjQobBhNCcJwnlSSJqRKZy58di2UmOqVHBrGiSSbAJEtgcSxzKFN1Sq7KxokkrwPnXmt+OqzdtJtmM7SfE7qSujn3nJ2NqZWEigw+EaFx/E4fRZIlax0ZydiJQpEpgixDpkkD3KWwBe5MFGpApGOnQyhaZQBIkU0pSgAg/skkCnQBuOOYpxq5WjLkpmTGctzGQexJMSu7/AF57cjSzN4czXkRZrSCS3pvr6LkxWDfTrEODnMeXFxaQC4GMoc42EHTopeF4E1y4BshpiSbEm8uIPigTawXr4tQ2YZJTWSkWPI+CJzYhzYLi4NkXdLrug/CVrsNT+Udeq58HRDQGtHhAGX1aCde6sGAdxpHouXNO2d+ODhCmL2d9vuVIGfGyJl4tpCkyrDky7E1vX7CWXX76Ih2RBiTkJsQBRtH38U40RsF0WAg1SgIQFI0JNisNgUjWoWhGFDYhAI2oUggGSNKTiglQYzGMpsc+o4Na0Ekk2EISJHxuMZSpuqVHBrGiXONgBuvCuf8AnR+Nf7OmYw7T4Ru8ifG78go+fec342oWMltBpOVv44Pvu/ILIgoMm7DKEoC4p3PQIcFEosyIPQmA7ioXuRuKiSAIFMkkgYkgUpShABBwRFRlG1AhBJPKZAHur6YLoIBuzUf7iuh1JoYIAFtgOqdJdy+p1v7I7MINfI/miYdfX6pJLHIXMmA+/VTnVJJZmYxUzfy/IJJKBD9PM/RSs+/ikkqYhhopxokkpAk2TpJIGxBJMkgQnaLzb+NFVww9IAkAvuJMHzG6dJNdGcujxyfohGiSSkzGITpJIAEpm/qkkgYRTt0TJIEAN0ikkgYgknSQAxRt1SSQAxSSSSA//9k="/>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pic>
        <p:nvPicPr>
          <p:cNvPr id="14342" name="Picture 6" descr="https://lh4.googleusercontent.com/-xTlB6IFLLZY/VAZM_eVYOhI/AAAAAAAAAB0/NBf-EzIuQAw/w873-h290/No-reger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360" y="2571750"/>
            <a:ext cx="2054969" cy="68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894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idx="1"/>
          </p:nvPr>
        </p:nvSpPr>
        <p:spPr>
          <a:xfrm>
            <a:off x="457200" y="1143000"/>
            <a:ext cx="8229600" cy="3486150"/>
          </a:xfrm>
        </p:spPr>
        <p:txBody>
          <a:bodyPr>
            <a:normAutofit fontScale="85000" lnSpcReduction="10000"/>
          </a:bodyPr>
          <a:lstStyle/>
          <a:p>
            <a:r>
              <a:rPr lang="en-US" dirty="0"/>
              <a:t>Never, never, never wait until the last minute.</a:t>
            </a:r>
          </a:p>
          <a:p>
            <a:r>
              <a:rPr lang="en-US" dirty="0"/>
              <a:t>Writing proposals is a time commitment.</a:t>
            </a:r>
          </a:p>
          <a:p>
            <a:r>
              <a:rPr lang="en-US" dirty="0"/>
              <a:t>Set aside a certain amount of time per day to write (even if it is just 20 minutes).</a:t>
            </a:r>
          </a:p>
          <a:p>
            <a:r>
              <a:rPr lang="en-US" dirty="0"/>
              <a:t>Leave enough time for us, your pre-award team, to make revisions too</a:t>
            </a:r>
          </a:p>
          <a:p>
            <a:r>
              <a:rPr lang="en-US" dirty="0"/>
              <a:t>Last-minute proposals are more prone to have mistakes that could have been easily corrected. </a:t>
            </a:r>
          </a:p>
          <a:p>
            <a:r>
              <a:rPr lang="en-US" dirty="0"/>
              <a:t>Make use of checklists and follow your RFA guidelines</a:t>
            </a:r>
          </a:p>
          <a:p>
            <a:endParaRPr lang="en-US" dirty="0"/>
          </a:p>
        </p:txBody>
      </p:sp>
      <p:sp>
        <p:nvSpPr>
          <p:cNvPr id="222210" name="Rectangle 2"/>
          <p:cNvSpPr>
            <a:spLocks noGrp="1" noChangeArrowheads="1"/>
          </p:cNvSpPr>
          <p:nvPr>
            <p:ph type="title"/>
          </p:nvPr>
        </p:nvSpPr>
        <p:spPr>
          <a:xfrm>
            <a:off x="457200" y="476250"/>
            <a:ext cx="8229600" cy="701731"/>
          </a:xfrm>
        </p:spPr>
        <p:txBody>
          <a:bodyPr>
            <a:normAutofit/>
          </a:bodyPr>
          <a:lstStyle/>
          <a:p>
            <a:r>
              <a:rPr lang="en-US" dirty="0"/>
              <a:t>Strategy #6, Time management</a:t>
            </a:r>
          </a:p>
        </p:txBody>
      </p:sp>
      <p:sp>
        <p:nvSpPr>
          <p:cNvPr id="5" name="Slide Number Placeholder 4"/>
          <p:cNvSpPr>
            <a:spLocks noGrp="1"/>
          </p:cNvSpPr>
          <p:nvPr>
            <p:ph type="sldNum" sz="quarter" idx="11"/>
          </p:nvPr>
        </p:nvSpPr>
        <p:spPr/>
        <p:txBody>
          <a:bodyPr/>
          <a:lstStyle/>
          <a:p>
            <a:endParaRPr lang="en-US" dirty="0"/>
          </a:p>
        </p:txBody>
      </p:sp>
      <p:sp>
        <p:nvSpPr>
          <p:cNvPr id="2" name="AutoShape 2" descr="data:image/jpeg;base64,/9j/4AAQSkZJRgABAQAAAQABAAD/2wCEAAkGBxQTEhQUEhQVFBUUFBUUFBQXFBQUFBQXFBUXFxcUFBUYHCggGBolHBQUITEhJSkrLi4uFx8zODMsNygtLisBCgoKDg0OGhAQGiwcHxwsLCwsLCwsLCwsLCwsLCwsLCwsLCwsLCwsLCwsLCwsLCwsLCwsLCwsLCwsLCwsLCssLP/AABEIAMMBAgMBIgACEQEDEQH/xAAcAAABBQEBAQAAAAAAAAAAAAADAAECBAUGBwj/xABJEAABAwICBQQMCwcFAQEAAAABAAIDBBEhMQUGEkFREyJhcSM0U4GRk6Gxs9HS8BQWJDJSYnN0o7LBB0JDcoOS4RUzY8LxZFT/xAAYAQADAQEAAAAAAAAAAAAAAAAAAQIDBP/EACMRAQEAAgIDAAICAwAAAAAAAAABAhEDIRIxQRNRMlIEIkL/2gAMAwEAAhEDEQA/APPdJaTnFROGzzBrZpWtaJZA0ASOAAANgALYKvJpWow+UT+Ol9pR0qPlNR94m9K5Vps+pXrpH1bdpae3bE+fdpfaU4NKVGPZ5/HSn/sqB3IjMGlAF/1aoxPwifx8vtI9HpSci5nnPXNL7Sy3nmjpV6mbzQnE53pf/wBRn7vN46T1qLK2cHtifvzS+0hbKcBXph5WLbdIz92m8bJ6040jN3abxsnrVW6cJ6TtYlrpiP8AfmHVLIP+yrNmqN9TUePl9pEAT2SuEpzks9DRV0wH+/MeuWQ+cog0jN3aXxr/AFqrZOFUkTcqtf6jN3aXxj/WmGkZu7S+Nk9arEJIuMEyq0dJTd2l8Y/1pDSE3dpfGv8AWqwCklIm5VYGkJu7S+Mf61F+k5h/Gl8Y/wBaAVSq5LBFmjx3aNPpubdNN3pX+tV4aypcLmpnH9eX2lSpKsA4i6lVSbRt81YWx28fHYebSlS02NTP4+X2lEaYqf8A9E/jpfaQHwm4JNwFpvEYYCbBTO216+Aw6RqXHticf15faV0aVmaLGom8dIT+ZY7bkm2F1cp6PinLpnlj5VbOlqg/NmmHTysntKzTST76ic/15faUYqYK7DFZK1eOGl+hExzml78rz+q1aYv3yP8A73etUKQZLRMoCGmmlCHHJzj3yo6cc6OB7tpwIGB2jmrOh5WnAEX4LE180m0bEPE7TurcmemtoqNroInEBxdGwlxAJJLQSSTmSkiaItyENsuSjt/YE6GDyfSTflVR9vN6VyoyZlX9I9sVP283pXKgfOtUEM+8neealHvKUm4JAGQZBakYWcBd4Wk1PFlyVNOAmCmtGNNZSASAUwE5E01k4Tp7qkGSsnAT2QC2UykmCVBAIU9S1lto5qU0tgubrptp1lGeXi14+Py9ujbKHDA3WVpI2CtaKpdll95zCnWFgHOPe3qbuztWOsctRz7JCDdWHVZcQbZJPjBPNGCsQ0iwd0oBeXbkVkBOeK0YKRXYqNI+77Z0EC0YIlZbTWzUY52Ou1hu6xIHUhWtLFPBcq5LstG5VdEh7m3cQeBG7iCtKn0eL3dj0IpxVbK5x5o76OKR4xcVpmG3zbBIsJsgbVKVxDgW4ELndNseycvl523iHdHBdnDSIOsehuUgy5zecP1CNKauiXgwQkZGKMjvtCSjoZtqeEcIo/yBJNhXlOlz2eo+8T+lcs9zlb0zJ8oqB/8ARP6VyzZJs1paz12sPls1B5QkqDWk2ujCJRcj0LR4uutFoVCBhV6NaYZMeXG+xGhTAUbpGVvEeFabjG7EAUwgfCmcQl8NZ0+BV5Yz6nwyvxYITKua5vA+BQdXcGnwo/Jj+znFn+lxJUTWO3NCbl5DwHeU/lxVODNoJXWeWvObj5lIUhOZJUXmXP8AFv2haTlFrNxKzKeA3uRdbjaEKwyj6FllluunDi8ZpmGSR2A5o6B+qaOivmtuOkVmOiSttXOORkQ0atw0i1Y6RElj2Wk8BdJp46VIaVNPLsHZa0vdnYbhxJRNFSSv2HFreTebC19pu4XUpo8aln7+yHN4kW3Jyd9i3pAPE0b2gFrwDdhwcFKkp443xbLRaQEbW+9sk9NIHz0z2fOe0teOhosVf0pokNieWG+y/lGj6P0h1J6k6L32q1ujHxOMsOIzfHuI3kLdpGiRrXDIgEKGkJ3RtjfslzCOfYXIuMCrersF4gbEAlxAOGBcSMEWdD6NHSphTWctpsNgEHk7k2RoQCGC5B4q+6luLbkKBtrDgrvKWTi2Y2ANGz9HDwYJIspxPWU6TCvDNPxg1FRbPl5vSuWexjRvxVzTbflNR94n9K5VmQpWlIdso4JxIb5IkdOjsgSPQAe7in2XHMnwq42BFESD8VFtPdFjpldbGjNjQfiotpkUUyuCNEbGg/FSFMpCnV7ZT7CZ6UxThEbTq42NFZEkelVlOjtplcjhR2QoPSkymVhlL6kWWVrMyAhxaUicdkPbc9KOzE5MNFymo6uKQ2Y8E8L4oGsUbuQceq9r5EouiNDxyRQPbzXNIJIzNs2k705Otptu9RSq6cy1LYSSGhpebGxKswRGOX4PIS5kgPJuOYP0SUapj2NIR3wD2bPhv/hNpLR84qI3PsYmOLg8bm5kO8FlUib+1WhkkpXiEtDw5/NscbE44LqqjQscj2SOwczK37wtkeKzixoro3Otsvjsw9JWhp6R4I5IklrdtwHBrm/5RZbZpU19cy6lMQlLc6ecOb/K/MdS0Byr3FzWF8cwLARu3XPAZroNEULZ2zPLTsTEAAixIa2xPhutqi0cI2tY0Wa0WCq2FMdhU9ILAWwAAVxlMBuVuGFSlwUSHaz6rBZ7Xi+5c3rnrdskxQEE5OeN3QOlcjSafmafnX61VlY/kkr1psw3IkThxXlU+n53Ntt26sFGn0xMP4jkpFXlj0+Q4nrKdZ+jpi6KNxzdGwnrLQSkkl5NpaD5ROf+eY/iOQWxLV0rH2eb7aX87kBsSlpIriJEbEjhimGIPQLYlMMRQ1EEaD0C1qKxqIGKYag9IhqmGqQapAICAapBqmGqQGKBo0YVqNiqy1LWYk4IlHpBj8GuueGXnRo15rbIdVUhrS7hiptjv0KlrAy0Jt0Ik2LdK1FQbbeVlxBG01pyaM8lOLRzJ6YyhrQ4F9rADBpwB45LQpZGyUuyCLtYWuG8bI4LI0ZVuZA9gDj+8LD5txiT0YLbGVhlZ9beqjuWgfG+7gw7N3DMEXt3lT0XoxwqTHC9xZE8PdjgLW5tt54rb1Tp2fBjyeLsdrrth5LKrqUQ2aQOttPBvne4cSfOfAnrWx/XY2uVKQI5mjGNw8uI8o8qPrHWNfR7TT/uBvlOI861a9oleIBi0tcZOgWs3qO0fIuWk0DLG5wkB5NlyODjk0DpOCMMZdb+HnbLdfV6PRz6qBpZbahDGtORJDecL/2rodXNDujDnSkukfYG5vZoyai6lQ/JW4W5zr9POOK6NkSnPK/xVhJ/Kq8MFsAFabCrEcaTzZQdyBcLBec6+627N4IDzsnuG76o6UfXvXZse1BA4GTEPcMmdA+svLpJbm5xVzphyZ/DPcosdimJULp7YrTZVYY5ZzSjslSPb1fQ/a8P2Uf5Ako6EPyaD7GP8gSUNnCaTZ2aX7WT85QAxXtIt7NL9rJ+YoLWKW4Gz0KbY0YMUg1BhsYitYiBinsoMHk04Zii2TAICNiol4GaPs4XWDpmYmzb2vn1DE+/SnJssrqbbMTwRcYqhpSt2BhmcgjaHiLYgCLG58uPeWVpCMulDbX/AHd98cT1YKpj2i5f67QcxzjG1xJLsTfIXOAsehbmkqTZa17MHMtbC2AzHVZVdMUZa5rwbC1sr2tYjyXWnTvMkTtsY2I68PItLES99r1JOHAEA42OZw61ovoRKwtcMxa/+VQ0HTExRn6o3YLfpoyM8s1lrVa+4y9F6vNiDzgXFpAPAY3WbqvR9kkYcjG4EWAycB3/APK6rR1c2V0jRmy1zuN75dVlS1YpL1ErtwDh4XYdWS3xt1dscsZuSMzV2q5ATE3dZtzkC5wNrAd9X9LauScoHwtNnWcbGxa459CvM1af8IBtzNraJuP5tm3Wu0jhwyVZ5THLc72WOHljq9ac/q1oV0Qc6QkyPte5vYAYNB37/CrGsEYDWOd81rrnvNOz5bLfbGpOhBFiARwIusd97bfNRk6u0Rjp42nO1z1uN/1Wwxik1qk5TbsvXSLjZeZftI18EN6endeQiz3jHkwdw+t5lZ/aVr0KYGCA3mcMXCxEQP8A2Xh08pcSSSScSTjc8Sj0m0R8hJvfE43U21JGarAp7oRZteZUAqd1nWTtlIRtFwaG0nD1TbU8VMTBNHjXs2gD8lp/sIvyNSUdXe1Kb7CH0bU6TaOU0i3s0n2j/wAxQmtVqtHZZPtH/mKEAodCGwicmiBiKGIMFsamWIojxT7KAqTGwWBVaUeXWZYWFyTw6Bv3roaptwdwXKsjN34fvHHebnjwGC0wx2z5MrJ06aCUPAIwuP0WZJDtVLWkXAFz3vcK3oBwtsE9PAdXm8KmYvlTdwse+bcU5jqi5eWLTkZgffNctGwcuSfp23ce/wBHWuymiuO9iuWgZZ5O/avvsOcR4cfIFXHN1HLdOs+CBzbOAI4HoKjpCMMhdYWs0+HzrRgsWtI4XWfpfsjmRDHbeL9AGP6BLHdulZa1traDpw2GMAfuN82N1rOpiQRxBSpYrAD3wWhFGpvtc9OGoKeWJzmsbdzsHDPaN73vutiu11f0UIo8cXu5zj0q/HTjOyuxxLTPPbPDDx+otjRWsUwxTaFmraIYp7KkGqQSG0bWXFftG1wFFFsMIM8gIYPoje8/otvW3WFlHA6V9icmNvi924D1r5v0zpWSpmfLKbucb9AG5o6AqkRaqVMrnuc5xLnOJc4nEknMlAe1EakQlUg3TqTmqOypMrpinsk5BIkpBNZTCA9u1b7Upvu8Po2pJtW+1Kb7vD6NqSDc9Wt7LJ9o/wDMVBo/RGq29lkP/I/8xTNHBS3iTWcUQBM1GDUGiGFT2OhEAU7eEIClPDzffBcxUUvzyB812PTtcTw9S7BzcCsaipg504OPHwLXC67Z8k3GZQS7Dwb3F8ccMeC2HN+UxdTu/hksTkrHZ3g2/QuPkWtSyF74MctoeD/zyLbKb7YYXXTo3suFyNdAWyOFjnf+73867mNqpaS0OJMRgdx69x8yz48tVtyYXKMnR+lnNaGFtyBgRw6Vsau0jnOMzgb4gA+XwZeFV9H6t4jbthbK+7JddSwWAAGAV53H4njxy/6+DRMyV+BnnQI41bjbZYtViFqtNCDCFYCEpNCkAmBSSJK6qaT0gyGN0kjg1rAXOJ3AI8klhfIcV4T+0vXQ1Uhhhd2BhIJH8Vw3/wAo3eFPGbK3TI171odWy7WTBgxv0RxPSVyqk5QKus0gmuol6baWRpFyZRJTtSBw26k6nKJTsVxzcEQrWXsqQCsuYoGNUHs2rfalN93h9G1JLVvtSm+7w+jakkpjVbbyv/nd+YqLQjVTOyPP13fmTxR8FLeejbKIGqQb7+/eUgDiO+noFHGjNjTsbluUnOFrb0GDO3mniszQjOdMfrAeTd4VoVb+ad2HFVNW47se7e55PXbh77lpPSL7jI03Slrw4AWdn1jLrU9Es7LHw2s75k8Pfgug0tQbcdgOkD33etD0Noex2357hwvxWuOcmLLLjvnuNuCNWo4dyULUeMLB0JwR/qrkICGwKxG1MhowrDAgsR4wjaVhiKEOMIgCkhAoveoF685/aVrzyANPTu7M4c94/hA8PrnyKpNlaz/2p66/OpKd2eEzwcv+Mfr4F5I4p3vubk4nFCJWnplvZyVEuTEoTnKMqIm4gqJCiE91CkmokYuhJwUE0oRYIipRToxkQkpCq5kTyG6HZBx7Zq32pTfd4fRtSS1b7Upvu8Po2pIUozs577fSd5ylGxTnPPd/O7zlPb376Tc7W+/v1hSDbJ2BPZOA7VhaerC2wGZd5MSSe8uga1ZGm9FmQhzTYjduI4eTyqsdb7LLeumPPpQuZs7J2iAMN+1w8q6nRVFycbWcBj15nzrM0RoNzXbTwL35oGVuK6aGKwG9XnZ6iePHL3kdsWKsRsTxMRWrLbQmtR2BNHGjtajYOwKyxqGGqzG1G0jMaisCg1TBSAzSk96CXrgv2i69ilaYYCDO4YnMRA7z9bgFUSf9o2vgpQYICDO4YnMRA7z9bgF4lNK5xLnElziSSTcknMkoU0xc4ucS5xxJJuSTvJ4oe0jbOplye6C4p9tPyLR3uQgVIhRU7Mk91FOgJBSBUApICSIx6GCnATJYuolDBTlyCe2at9qU33eH0bUktW+1Kb7vD6NqSSgJ28938x86dg9/AnqBzndZ86ixJv8AE2ojR/nq9wmZGjMZ79X/AImDBvm/RHZF4f8A1JgRLcPeyDJkYCOGqMbLo7GIBMHDoRmxp2tRAp2E4wjxtQ424ozcEBIBEahXRGoA22ol6E6RcJr7rwKZpigIMxwJzEQO/pd0KpE1c1914bSNMURDp3DAZiO/7zungF4bU1LnuL3kuc4kuccSSd5Uamoc9xc4lznG5JxJJ3koJKe2Vuz3TEprprpEe6YpEpIBApXSSsgGSCe6SAdqkEwClZBEFMKITgoCQTgJAIrGplXs+rfalN93h9G1JLVvtSm+7w+janSUHO273DpPnUomcfcopA2j/Mce+psshvESLZIobf36P8pBu9FjabeFBmA3e/BFjZf39+lFZDh4UXZ6Etgo2d5EazgmaitCQO1qKGqLAioM4cpBD2k20iEICndIq22uE16115IOgpz2QghzxkzdZvTn1KiouvWvAhvBAQZcnuBwjHAfW8y8hqqkvcSSSSbkk3JPFNM4kkk3JzJ39arlG2OV2clJRT3QRJkySAdOmThAJJOlZBGUmtukjQs3pUCsjATPh4KbSppBT2VKyslqiY1UCMbUWyZjCckQsIzCpFr2DVztSm+7w+janS1d7UpvsIfRtSUtF2GMOa0nEloJz3i5RBA3h5SnSQe6lsDgphJJA8qltlLbKdJA8qXKn3snEx4+ZJJIeV/aXLu4+QJfCHcfIEkkx5U3Lu4+QJGY8fIEySB5UGq5zS0k2OBsS0+EYhc07UyiOJiJ/rTe2kkgbR+JFD3E+Nm9tL4j0PcPxZvbTJIIviPQ9w/Fm9tL4jUPcPxZvbSSQC+I1D3D8Wb20viNQ9w/Fm9tJJAP8R6HuH4s3tpfEeh7h+LN7aSSAXxHoe4fize2l8R6HuH4s3tpJIBfEeh7h+LN7acalUXcT46f206SAXxLou4nx0/tpfEui7kfHT+2nSSBviXRdxPjp/bSOpdF3E+On9tJJMCw6pUjfmxHxkp87lJ+qtKc4vxJfaSST2WoGJ3RdjYbMj5jBYGzW4NFzicAM0kkkjf/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3" name="AutoShape 4" descr="data:image/jpeg;base64,/9j/4AAQSkZJRgABAQAAAQABAAD/2wCEAAkGBxQTEhUUEhQWFhUXFBQXFxgUFxgYFRcYFxQXGBUUFRUYHCggGBwlHBoXITEhJSkrLi4uGB8zODMsNygtLisBCgoKDg0OGhAQGywkICQsLCwsLCwsLCwsLCwsLCwsLCwsLCwsLCwsLCwsLCwsLCwsLCwsLCwsLCwsLCwsLCwsLP/AABEIAMIBAwMBIgACEQEDEQH/xAAcAAABBQEBAQAAAAAAAAAAAAACAAEDBQYEBwj/xAA8EAABAwIEBAMGBAUDBQEAAAABAAIRAyEEEjFBBQZRYSJxgRMykaGx8FLB0eEHFCNC8RVikiRDcoKiM//EABkBAAMBAQEAAAAAAAAAAAAAAAABAgMEBf/EACcRAAICAgICAgEEAwAAAAAAAAABAhEDIRIxBEETMlEFImGBFEJx/9oADAMBAAIRAxEAPwDMUna+aJxQjVG1dB5DJKQKlITNbuiiUzJvYzAjTMHx+SlhXEiUhvRIBGGlDC1irRzykPNkgEgE4ClhYwCKEssaJIoTYUJSmBRJPQgSiThM9qmLVg3ejkxeKDQZvqJ6SsdjqwJPmrPjVWHEfSddFSe8VjOVs9rxcShGzq4VgvavDdOpj76ra08KGAMGgJ39Fn+DinSGeo4C2gu74DTQLoxPMQiKbJ1u78ghNJGfkxyZJVHossRRbBLogak7eZWZx5pycl+409EGLxdSqZe4n1sPIbIaVAnYx96dUpSs2wYXBbZA1qkZTld9PAdnfK3nC7sPhtLHUi1h80jrSsrKWEKs6PDxFx6eqsKeGB0G+xK624X49UilEr6WCFoA/TuuluCAJEg/8grCjhxv5Lq9h9/YS5FqOyta1oN7ffUpVS1zH+zcC5oJgGSIVfxvA1a+IFFphuWbm2vzVjyzy+KVRwc8OfABaBEAu1urr2K3dHBwGriPC55z03ax7zYMGVoauFc4f5VFjhVwNQlgLqL3SR3m/ktVwTFsrszs9Ru097JuvQRaWvZzDgDTefmUldFhTqbKs83a1GGk/wCEzHA/tEKZkHSfRaI8KTYbWog1O1sC/nqnzDqPiFdoxdib0RsaoX4qmNajf+Q/JR/6rRGrx6XVc4mfxzfSO1qaFwf65R6uPk1RnmCn+F//AM/qhTiH+NlfotA3skAqWpzD0pn1IUR4+7amPUk/SEnkiaLwsv4L9OAs0/jlY6Bo/wDX8yoH8QrEe+70gfRT8qNF+n5H2zXNbbT8/moqlVjfec0eZj6rJObUddxcfMk6p28PcdvkpeVmkf05e2aR3FaI1ePST9Fx4jmBn9rXHzgBV9Ph2oMbXJgjyAPTqpqfCxHUyo5M6Ifp+NfyVWNqGqZKGjgzeBoJur9vDBOgAXSMGBt8Z+CXZ2LHSpGdZgyenxn6LqpcN9Y2/JX1PCybz1++qmZhthv6TukVxKSjw6NpuNR1XbTwvb4WVs3BX39F0NwmlkFqJV0qPmuulhYAt8VYNwilqUYaevRJPZVUcVPD6fJdVOja6zrK+JxFZ9PDvDRTG41Pb4FaXgNSpVpObVaG1WEtdAidwbdgm4+xKSZna+HqYl1Q+09nRpmC5ou4jVAypVwQp1RUNbDv2dr81act0xUw2Jo/9xr6kjfxE3Erl4TiW1eG1KT9aVrxOoLTrpstOOjNltxKuym6jigJpOEPPQOIIPxhceOxHsMdTfP9Os0AkX8irHk7CitgGsrCWnMB5bfNR8zcG/6RoFzRggjXLcJquit1ZoquFa4FpaC0yIPdZnD8OOCxbQyfY1gWxsCr6oXvwWZnv+zBHnHbVUX+sjEewY4EVhUZIjpOYojF7XoJVezV+xSXd7IfcpLCirR4GcfVP9x9LIXYuobF7vimFE9F0Mwsa26KjnUF+DjcSdSfUlP7NWVPB3+lrLopYTfY7aIK4lT7BGzCk+at24XbupRS1JESRfcETZAcSnGD7EXiN9BdSNwPS58lctw9x5z16I/Y/enqmkVwKX+R0ta+sfNS/wAiN2+g1Vu2luQmDL2H7fJA+JWHh/QaAQDvqpRgQIgCe4kD4aKwZTP35I6dM/S/p1SofE4sNho/bT0U7cKNwNV1soiFOyiIm0p0UonE3CjYDXYC1tbqUUR07LubRsLTf8l0Nw9tkD4lb/J/tPXuV0Mwwhotbf8AEevddzKS62U+332RYFZTw09l1U8II0E7rrY0X03Ebqj5k43/AC7RlguOn6k9kkD1suGUOgj0KjxrvZtzQBAWcw3MmKpNa+vRBpOiHNGUwehv81f8wZXYN9RpkGmHA9iLeRTSdkqaZmeHYnG4jPUova1jSYad9wNLlX/LnExiM9Ko3JXbMibO/wDGSpOQCBg2n/c6fiNVWc2N9hi6GIZYlwDotMDW2xlVWydpWcOEqHB494qSGvmZ0IJMO9F6Dw/EU3k5HNJEExEwdCVVc1U6JoGpUphwa2R1EgQAY0XH/DvgxaDiDIFQQGzNgdZ37KpLRStPiTYzlmqzGNr4Z2Vjz/V/O3dVLeGBmOrUHD+nXYY84LhbsV6LWrtZ7xAjqfSVnOO4f/rsI8bkiesXRDfYpQ1o4+UsbloVaVQeLDlwtqWg2R4PiXtqGIa9wzNDhrq0iWwNzsubi2EqU8e9tPSvA8wSZ+mqv6/KVJ1ZrwS0WzNEQ4jT0W3xxW2KPJ6RZ8MwuWjTb0Y0fJSU+DUg/Pkbm6xf4qwp01O1i5+T9GrOcU0l0ZU6iibPn2lSPaR1FiI0U7GRoPMz+v0UwpaaR18hqETG2jv0j1QQBT/U6DfyUuTS26MDS235I29P8+adFURhg1ARlp7dtVM2lHxkypA0SgKIsn3J1TPZ330JKlZ1jQmx/VO1nYC33uU7GROA6bffmjYOylyTbX6Iy34dEDIWNPpoYtr9/NShg7D4nTaSVIxo3A9VPTZ1v97pBRFTZGn7n911U6I8+qPDsO+41C6Wti9h3nogZEKYG8fn8dFK1oFzPqpg7W+2krN8ycVNINDDL3WAE6oQWW1XiDG6uA3P+VzN5hw8wag+PyVTguWTUBqYpzyTfLoNdxP+FPgeXcNiab30mFpY8tBLiWugTMTYK/i/JnLI09I0VCH+Jpse+s91kOfaBFSkT+EwNrRYnom5dr1MNiPZgE0wctUFwgH8bSRaBFu63XMXBG4mkW6OgljrWlvu9pTUKdMTn8kdEeFwlPEYNjHDwOptBynQxEAi2souLcOaMG+kwWbThoN9JhYunVxeGY6i0tEmGN0eLeJ7RrBM+q9J4eHPoMzyHFgzecAFU8covYY2pppdmR/h1D6FSkZkG/8A7C9/iqzi3KuKFVjZdUpB4DDbwtka26Lv5SYcPjX0nTD8zANtczfjK3HGDko1HDUNP0Kv6TpoSalH/hnuN0xVwbxSdOUBpOp8EA/Rd/JNVpwjANWy06bHqFU8l1mjCVA8EzVDdbn2u/z+S4aVOvg6r2MAG3iHhcL5YHXbdV8PK17RMs6jxl/Rcc04R1Z7m0/ebhyTH/kCBbfwqbguJ/mqlDwkGgx2eRAzkBoH1Vjypgaga6rXP9SqQY/C3+1v1+Ku6GEawnK0CTJjdZ8ktezaMW9oB+FaXBxaCQLHpKlZSXQ0IxTWbl+S3KkR02KYtTtak4qDNsCElU4nj1Fji11QAg3Ep0+DMuSPICB1tZE1khTU2fevkjDNZlI2IG052F4HqpWNO9osfJG1t4k9rfmiynT8tfJMobLaw2PX5o6TLDS+w8uqJjZ++u6TX3v9beUIAYgwQenVLMItueu6kInUbfvr6pxbS29p+SQACQD9TojpNJudE500M9Z+SkGhOkGLmQD07pgPSoTboJ1vtaF002gn6enXqqnFY0U5JiLkkXAHQxuoMJzTR0OcCfeLTHkSDZDQNpGmYBH7IBiATl1tMa67R1UeGqZgCCI7SfJwnZdFKg22YAnrbRSBDDgJJtfTT13CzXA2e34ic0EU2EC0gH9b/Ja3ECGyBNvKPgsRwPFDD4l9R05faZCJEgOjxFo1g7rWMLVkTdVZsuZXmnh6hbrlcOnrZcP8NcQ3+Xewm4fPfxAHQ66aq047lqYWo5rmvAYYi4mBaZFu11leAVHUnn2bc1R7OhGYwCGBrdo/uWsYOSMMmRRkgeasMKmKLWyS7ICNAHE2sN4BuV6QXCnTBMhrW6nsN/gsJwTFhmLLsQyKmYl4kjITGUgBsER36re8dwxfQe1hAJaTJ0uNuvormtqwwy+zMZyo/wDmca6q8AjI5zbyGgGGACIndegtpwIWC5UrinXYHPdJGQh2RoAiG2BknRb7EYhjGlzjAG/zU+RFxkol+NNOLZiOccFkrNxDI2BI2e3yRcX5nbVw+W4qOAaW3m5jMOyveCcO9rhnmp/33uqW2BPh+SqMJyk6nUDqv/50xMz70XAEDs23mtsbg1+/tGGRZYyuPTIeTcK4V20v7WxUqA/iAOW3rK3r8K1xBc1pI0JAlZfldjzi6heIzMLo3AJsD6QVsw1Y+Q/36NfFivj2RspqVjEbWKVjFy2dLkC2miyoihLkrM7BJhY7nXmkYdpp071SPRo/Eeij5551ZhQadMh1YzYXDO7l5Li8eahc5xLnOMku69Y+gVJV2Y5ZOqRNUxpJJd4nEySSZJ+KS4vaBJO2c2zWNp7aef6eSfLGkfT4qVrTtrEI2uEkw0jS5ta/1UtWemQhsDbbQ6dykxhIzCZ76ehUpb0gfPToE7bbC5mbzHdMCPMDfvunfcbdO56bKR7biwnWQLdtUFUQI+esXmOm+iACtEmAY03trZEynuY0Fjt6LK8V4w5ji1kHeTFulvTRaLhNTNRY51iWjMTa5OsHTbTqm46JUrdEtR4FwdNxceqz3GOMvDslL3zAGW5GkDTf5QVY8XrllN5b/bHrrJN/hCoeX8HnrsD2u0znUAaOExcW6xqmo7ojLKtA8Ve4Oayo4vLRmdAF3Ezl17RfSVrcFwZrsKKZaCMtyJidXGG+9sdtFl8fUaMS8kyQ4OGkWsG9726Le0qjaga5sOzC299Dc2WqSROL9zpmf5TxGR1XD1D7l22MwYJAGtui1tNwgeJwj8JOvn0nZZPGYZzcbTIB8bT/AHQRbxEQL/RafDUb31vc3kdNIcs5w47NY7RZUWNdE+LQ3OvcrNcT5VPti9uhLTDRDswLo8R0F/ktXhcv10GunX8l302XEefhH13TxToicOaoz+A4E2hhHUwJe8HMTE5iDtKy/K7HMrUnBrGjOG3g1InKdNNb+i9LdTsRMAj0jULFcKoAVw1rj4a181hJqAw1sSTG8rrwzuM2cnkrg4k3NPDycRALAxwDocJc5wlogb2cfJaPh3FKZw1FznQKgDAXGczpjKToVy834WSx0lshzZF4Lvdkd9FycJmrUo0nDL7J7qjmjSQBlG8RJ+CuUFPEpP0RjycPIcfycPHuFChUdAdkd4gRmImfdcbm82ynZHhKFbEBtL2tRzZBqZmBoDJ0zXJPYrfvpBw8QlFSwwaIAA7BZPOnHa2aR8Sccl3oCjRAAA0AgeQXHxukXMDNnvY0+RcJ+itcqjxOGL2kAw6xB6EaFcye7O6f1KfhFPNisQ/YZWD0F1egLm4XgBSZBMuJLnHq4mSV3NaicreiMUeMaGajAhOGpOMLFsbYLisJ/EDnVuFb7KlDqzh/wF7lTfxB5zbg2ezpkGu4GB+AaZnLwnFYl1R7nvcXOcZJOpPdOqM2x8RWc9xe4kucSSTqSUDahCCU6RJ0DEJ1zFJOyeKPTY6WvqZ2GwTNZB6WMWGvkpcmt4gzpJ7D4JjpYQI6+h8r7JnWRTcnzJgaDck+adoBBjUQb9FX8R4kKYgusLQJgnWDH3ZUuD4/UNVrso9nngmNRfQn6J0S5JGxps8JEidRaR5gm0BVPFXFok2BOgmBAifjI9VZe1BPhg9J01BnpZV/GqeSm8zFjqDc3IidU6plS0jJ4PCurOIptc573uMASAwXJMX/AMLb4LD5KTQ4lxDj7oIaIHR3vRCrORaALXVPNms7SZBtHzWqDQfIWESIE7+Wk91qklAxxL/YxvM9OAwSBni8za5Jd+HopORsGc7nuLQ0hzLODnO8gNrLl5pptNVjCYmbE6FxA8btiAb+SvuU6IBfBJjK0nKAPCYaGvbY9ZVQW7M5u50cvNHDmtc2qKcgtIcTByta6ZBNpyyJlScu4ZzXh4ljS0PNNxdcH3XSBDRMRutTWwoe1wcBlLf7pJIBnTaIldeFoMZMBrJOka+9ve2lrRCdqhyxS5JpmV4zSnFYbzIAaDGnc3Gq1lLBztoTpr5QPyVB7Br+IUQRIaxztTN9CW/ditlSb5a6dOyWXcTaHs5W4WII9evz+wubjnEDQp5hro0TYuNhfz62V01vqs9zXhMz6ZdmNMA5oeG3bMAdbn5JePFOVMjPkcINlxwKsauHY9/vEGbAXBvAB+apOEYcVMTOuWo94BFmgWn1I1tolhuI1KVM08gIl3s/ZkHKyQJstFwDhYp0wSIc65GpEzafMraUfjT/AJOWE15Di16OrF4QVGmbdLT63UPCuFeyLi4yT0EADXzN7yVatbsnAXPzlXH0dXww5862JrOiOEg1ERZZWaexoThOxqKErG2CAja1JjU5UtkNjOWP5+5wbgqUNIdWeDkb0/3OjYKz5t5iZgqBqPuf7GjVx29N1888Y4pUxNV1WqZc4+gH4R0CaWrIbIOIY19ao6pVcXPcZJP0A2HZcqLKhLUMkcBKU0pJAEkmSQB626mRaeh17aTuuetRAAkxMxaPIjr+67MkCSO9vPt2XJiKEDM47AdTa2uvTRUjpRjeOMc6owNF3lzRPuiQJcAbA6iVB7A5AzPmYHASQMoMl0AiY7gESu3mynOSD/cRew2BIBubx8EJosIE5SA0ta1rcoLw6DOY3MXW+ON2ced1IvOCP9tTzDUWhs20gTt5KfmPDO9i/tm1O5adTOkALl4JiCKjRbJ4abZIJLm3MQfDuIiLK545SzUXkTfWZmCx9+/9vxV5IUbxyc4FdyfDqBAAytdAja2mt59VoanytMdCJIHrCp+TaZGHDY0eIg2dYZiTN91oXtmCTEaToTuO94U5FdDh9DAceLjXvrlgBoA8T9Opd3gK65SwWWpUDoLriA4+HK4SS0i09yq/ioLMQ8tAa402kEgZt80Zja6s+BVAys0SDmgTcOHhktFvE2YkxcrphjvG2cMp1mSNZBFtOk6an/ClcAIien0iTr/lKoNT29O8baqu4zjsjTYkkBrYEwZMW3XJCPJnoS6sr+AN9tjK1U+60ZGj/wCZvMXzfBbFlMH781Tcn4L2eHGYkl/iuIcQXyCRt1WgYPvvf9VeR7pEYb42SAW6J6lAPsZtp1nqCnaPv6qZgWS10XKKkqZyYbhwaZEk7SZjuB1Vgxqdg+KmDUpzb7IjCMNRVAIw1EAE5CzbKbGhOQnhO1qQhN0TgJynapEMuHi3EWYek6rUdDWiT+QXXWqgAkmAL9vNeD/xM5rOKq+yYT7Kmbf7j+I/krjG9sluij5t5ifja5qPs0WY38I/UqjKSSpkDlDCJMpAGEMI00JDFKSSSAPZnjUx0vqQZibHQ3Ufs4udZdA3uLnt+y64ibCBNo2F4HxKFjSI0F9B0urR0ox3HW5crw1xeHgi07ETofPTQLjxeDDKzTlLvaCRpDRlEuEH3p9Vac1ucGEC5L2kbnXxETYDVTcw4ZzqFOqJBa2mbWPhEGCNJELrg6OXyIty/oqMJTFM+ES4ZiXTlBIe0CAW6XgAG61mJf7SiHREjN12jraLghZAwARmJe65Oa4Fv6bSRJPey0vAsR/ScxzXZRpnJFhGcTrAPVb5E5K6Obx58ZNMHkan/wBO4xOaqSJn0kHtcbarSluaQfKNB1IHyWb5LcBTc0aZxZoMGGmQXG0rV2jS3Qm+5t8lyT0zvx7iY/maiA9rzABIBkxbJGZ57bBVDHAOhsyIqDMJe6TAJuMttAdluOPYBtRgBsJkWuToGyCsu5lRkB0tJIL8zSSZgeFgMQ1sn1C68E24nn+VjalzLzCcyANh9ngOu1stJHhJsTM+W65WMOKqEkOAuB7wDADD3aQXGwH/AJdlz4Xh9VxsaeaTcw57m+6MrTamNRePotrw7AtZJgeKC6IjSzB0aDunkcIK12GGeTM6fSOzDUoAbEAQG2i235D0XQ1vQJh9/upQPv0lcDfs9O6QbGX/AD+qma3RRtF/NTU1N6D0GwKZqjaFIs2yGIeiINTAo5UsTGhOmJSCQh0L3Qk9yw/8ROcRhKfs6ZBrPBgfhEXcY3VRjYPSsqv4i83gZsPScLD+o4dfwA+l14250n9FLUeSSSSSSSTuSTJJUULR+kZiKSaU4ClgJNKTikpGKUySYlADynTQnQB7cGmOhMHUSZMX6bJiyJ0FzJtJsbD1U4Fh96/ukWxtfqdpBmFpFWzpSMlzeP6ZO4Mkaamx+BIV+ykDQaCNWNJEyI0OWe0LOczgQHHTOz1nMIE6iVrwIps8hA6QBrH0XS+iJK5UeeslofTtMHM51/AAN7mb9oVhwyvlqtP9hp5dIm39gN2sEgknopOacI5tRjmtlpIBBdlbJNy4gaSo6VQ62e+XCIvlzQA0HaTN+2wXZg3A8rOnjnaLnk+gRTcI0qC19g4Fx6zIv2Wla3y2/wAfVUHKlJzWVGuyl8sJh1hMkglsAEaQOi0dKnbyt+kLjzqpHp+M7xpia3MIIt+14lBUwLTZ4Dh020XUKalFP7ien6rOLro2cU9M58LhGsjI1o6+EX7k7ld9Jv31iIlNSj5eqlRJ2Lil0E1imbr6IA0dfzCkaoYmrCIR023umhGwXUvoPRK0opQJ1HZKQTUSZgRAhSyWKExKZzlW8b4tTw1F1WqYa0epOzR3OiEg6ODnLmangqJe4y91qbN3O/QL584lj316jqlV2Z7jJP5DoF380cfqY2satSw0Y3Zjenn1VKVqtIybsRKZJKUAKEBcnlM5yhjBzJ86UISEgCDkghCOUAOnTBOgR7y/z6jTv9VBWJAkdBptZc9fibQ7K8gEmwLu3X0T1ao8MfPTQj6LojF2mda7MzzGXOcynbxOBJ1GVrpaAOpLvotg+nI30EbxYfksc2KuOY2IyuZv2mZJ1sB5FbltbNE9jAPyJP3ZbTVIzg7m2iq4zgw+gWAeKHCSL3gj0WWwjsoZBdmcZe+IILRZlMReFvn0wRHYfsubB8KZTcXNbBcQTN4vfXQHsnhyuKaMs/irM0QcA4c6k05tTlENMjKJje5JMnzV7TEWUdJn0/dTsbCyk7s6YY1CNIcjb/MqVn3+qBrfvqpWBZjDCNrUDfv4qQIsTCYpkNMdEWRKyRwFK1A0fYUjQobBhNCcJwnlSSJqRKZy58di2UmOqVHBrGiSSbAJEtgcSxzKFN1Sq7KxokkrwPnXmt+OqzdtJtmM7SfE7qSujn3nJ2NqZWEigw+EaFx/E4fRZIlax0ZydiJQpEpgixDpkkD3KWwBe5MFGpApGOnQyhaZQBIkU0pSgAg/skkCnQBuOOYpxq5WjLkpmTGctzGQexJMSu7/AF57cjSzN4czXkRZrSCS3pvr6LkxWDfTrEODnMeXFxaQC4GMoc42EHTopeF4E1y4BshpiSbEm8uIPigTawXr4tQ2YZJTWSkWPI+CJzYhzYLi4NkXdLrug/CVrsNT+Udeq58HRDQGtHhAGX1aCde6sGAdxpHouXNO2d+ODhCmL2d9vuVIGfGyJl4tpCkyrDky7E1vX7CWXX76Ih2RBiTkJsQBRtH38U40RsF0WAg1SgIQFI0JNisNgUjWoWhGFDYhAI2oUggGSNKTiglQYzGMpsc+o4Na0Ekk2EISJHxuMZSpuqVHBrGiXONgBuvCuf8AnR+Nf7OmYw7T4Ru8ifG78go+fec342oWMltBpOVv44Pvu/ILIgoMm7DKEoC4p3PQIcFEosyIPQmA7ioXuRuKiSAIFMkkgYkgUpShABBwRFRlG1AhBJPKZAHur6YLoIBuzUf7iuh1JoYIAFtgOqdJdy+p1v7I7MINfI/miYdfX6pJLHIXMmA+/VTnVJJZmYxUzfy/IJJKBD9PM/RSs+/ikkqYhhopxokkpAk2TpJIGxBJMkgQnaLzb+NFVww9IAkAvuJMHzG6dJNdGcujxyfohGiSSkzGITpJIAEpm/qkkgYRTt0TJIEAN0ikkgYgknSQAxRt1SSQAxSSSSA//9k="/>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10827527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body" idx="2"/>
          </p:nvPr>
        </p:nvSpPr>
        <p:spPr>
          <a:xfrm>
            <a:off x="5669270" y="2922523"/>
            <a:ext cx="1520731" cy="1027589"/>
          </a:xfrm>
        </p:spPr>
        <p:txBody>
          <a:bodyPr>
            <a:normAutofit/>
          </a:bodyPr>
          <a:lstStyle/>
          <a:p>
            <a:r>
              <a:rPr lang="en-US" dirty="0"/>
              <a:t>Understand the review process which will be used by the agency for your proposal. (typically written in the guidelines).</a:t>
            </a:r>
          </a:p>
          <a:p>
            <a:endParaRPr lang="en-US" dirty="0"/>
          </a:p>
        </p:txBody>
      </p:sp>
      <p:sp>
        <p:nvSpPr>
          <p:cNvPr id="5" name="Content Placeholder 4"/>
          <p:cNvSpPr>
            <a:spLocks noGrp="1"/>
          </p:cNvSpPr>
          <p:nvPr>
            <p:ph sz="half" idx="1"/>
          </p:nvPr>
        </p:nvSpPr>
        <p:spPr>
          <a:xfrm>
            <a:off x="739586" y="1052792"/>
            <a:ext cx="5414385" cy="1764367"/>
          </a:xfrm>
        </p:spPr>
        <p:txBody>
          <a:bodyPr>
            <a:normAutofit lnSpcReduction="10000"/>
          </a:bodyPr>
          <a:lstStyle/>
          <a:p>
            <a:endParaRPr lang="en-US" dirty="0"/>
          </a:p>
          <a:p>
            <a:r>
              <a:rPr lang="en-US" dirty="0"/>
              <a:t>Know the audience before you start writing.  </a:t>
            </a:r>
          </a:p>
          <a:p>
            <a:r>
              <a:rPr lang="en-US" dirty="0"/>
              <a:t>Do not write the application for yourself unless you are going to fund it yourself.  </a:t>
            </a:r>
          </a:p>
          <a:p>
            <a:endParaRPr lang="en-US" dirty="0"/>
          </a:p>
        </p:txBody>
      </p:sp>
      <p:sp>
        <p:nvSpPr>
          <p:cNvPr id="4" name="Slide Number Placeholder 3"/>
          <p:cNvSpPr>
            <a:spLocks noGrp="1"/>
          </p:cNvSpPr>
          <p:nvPr>
            <p:ph type="sldNum" sz="quarter" idx="11"/>
          </p:nvPr>
        </p:nvSpPr>
        <p:spPr/>
        <p:txBody>
          <a:bodyPr/>
          <a:lstStyle/>
          <a:p>
            <a:endParaRPr lang="en-US" dirty="0"/>
          </a:p>
        </p:txBody>
      </p:sp>
      <p:sp>
        <p:nvSpPr>
          <p:cNvPr id="2" name="TextBox 1"/>
          <p:cNvSpPr txBox="1"/>
          <p:nvPr/>
        </p:nvSpPr>
        <p:spPr>
          <a:xfrm>
            <a:off x="1700212" y="312223"/>
            <a:ext cx="5743575" cy="553998"/>
          </a:xfrm>
          <a:prstGeom prst="rect">
            <a:avLst/>
          </a:prstGeom>
          <a:noFill/>
        </p:spPr>
        <p:txBody>
          <a:bodyPr wrap="square" rtlCol="0">
            <a:spAutoFit/>
          </a:bodyPr>
          <a:lstStyle/>
          <a:p>
            <a:pPr algn="ctr"/>
            <a:r>
              <a:rPr lang="en-US" sz="3000" dirty="0">
                <a:solidFill>
                  <a:srgbClr val="006600"/>
                </a:solidFill>
              </a:rPr>
              <a:t>Reviewers: </a:t>
            </a:r>
            <a:r>
              <a:rPr lang="en-US" sz="1500" dirty="0">
                <a:solidFill>
                  <a:srgbClr val="006600"/>
                </a:solidFill>
              </a:rPr>
              <a:t>What to know before you start</a:t>
            </a:r>
          </a:p>
        </p:txBody>
      </p:sp>
      <p:sp>
        <p:nvSpPr>
          <p:cNvPr id="6" name="Rectangle 5"/>
          <p:cNvSpPr/>
          <p:nvPr/>
        </p:nvSpPr>
        <p:spPr>
          <a:xfrm>
            <a:off x="515959" y="3063119"/>
            <a:ext cx="3429000" cy="1027589"/>
          </a:xfrm>
          <a:prstGeom prst="rect">
            <a:avLst/>
          </a:prstGeom>
        </p:spPr>
        <p:txBody>
          <a:bodyPr>
            <a:spAutoFit/>
          </a:bodyPr>
          <a:lstStyle/>
          <a:p>
            <a:pPr marL="48006" algn="ctr">
              <a:defRPr/>
            </a:pPr>
            <a:r>
              <a:rPr lang="en-US" sz="1013" b="1" dirty="0"/>
              <a:t>Common Review Criteria include:</a:t>
            </a:r>
          </a:p>
          <a:p>
            <a:pPr marL="48006" algn="ctr">
              <a:defRPr/>
            </a:pPr>
            <a:r>
              <a:rPr lang="en-US" sz="1013" dirty="0"/>
              <a:t>Significance</a:t>
            </a:r>
          </a:p>
          <a:p>
            <a:pPr marL="48006" algn="ctr">
              <a:defRPr/>
            </a:pPr>
            <a:r>
              <a:rPr lang="en-US" sz="1013" dirty="0"/>
              <a:t>Investigator</a:t>
            </a:r>
          </a:p>
          <a:p>
            <a:pPr marL="48006" algn="ctr">
              <a:defRPr/>
            </a:pPr>
            <a:r>
              <a:rPr lang="en-US" sz="1013" dirty="0"/>
              <a:t>Innovation</a:t>
            </a:r>
          </a:p>
          <a:p>
            <a:pPr marL="48006" algn="ctr">
              <a:defRPr/>
            </a:pPr>
            <a:r>
              <a:rPr lang="en-US" sz="1013" dirty="0"/>
              <a:t>Approach</a:t>
            </a:r>
          </a:p>
          <a:p>
            <a:pPr marL="48006" algn="ctr">
              <a:defRPr/>
            </a:pPr>
            <a:r>
              <a:rPr lang="en-US" sz="1013" dirty="0"/>
              <a:t>Environment</a:t>
            </a:r>
          </a:p>
        </p:txBody>
      </p:sp>
    </p:spTree>
    <p:extLst>
      <p:ext uri="{BB962C8B-B14F-4D97-AF65-F5344CB8AC3E}">
        <p14:creationId xmlns:p14="http://schemas.microsoft.com/office/powerpoint/2010/main" val="115966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457200" y="1143000"/>
            <a:ext cx="8229600" cy="3486150"/>
          </a:xfrm>
        </p:spPr>
        <p:txBody>
          <a:bodyPr>
            <a:normAutofit fontScale="77500" lnSpcReduction="20000"/>
          </a:bodyPr>
          <a:lstStyle/>
          <a:p>
            <a:r>
              <a:rPr lang="en-US" dirty="0"/>
              <a:t>Strong significance to an important problem in public health:  IMPACT is high</a:t>
            </a:r>
          </a:p>
          <a:p>
            <a:r>
              <a:rPr lang="en-US" dirty="0"/>
              <a:t>High degree of novelty and innovation </a:t>
            </a:r>
          </a:p>
          <a:p>
            <a:r>
              <a:rPr lang="en-US" dirty="0"/>
              <a:t>Strong track record by a well qualified applicant; compelling publications</a:t>
            </a:r>
          </a:p>
          <a:p>
            <a:r>
              <a:rPr lang="en-US" dirty="0"/>
              <a:t>Clear rationale</a:t>
            </a:r>
          </a:p>
          <a:p>
            <a:r>
              <a:rPr lang="en-US" dirty="0"/>
              <a:t>Relevant and supportive preliminary data</a:t>
            </a:r>
          </a:p>
          <a:p>
            <a:r>
              <a:rPr lang="en-US" dirty="0"/>
              <a:t>Clear and focused approach that provides unambiguous results</a:t>
            </a:r>
          </a:p>
          <a:p>
            <a:r>
              <a:rPr lang="en-US" dirty="0"/>
              <a:t>Careful attention to details:</a:t>
            </a:r>
          </a:p>
          <a:p>
            <a:pPr lvl="1"/>
            <a:r>
              <a:rPr lang="en-US" dirty="0"/>
              <a:t>Spelling, punctuation, grammar, fonts, clarity of data, error bars, etc.</a:t>
            </a:r>
          </a:p>
        </p:txBody>
      </p:sp>
      <p:sp>
        <p:nvSpPr>
          <p:cNvPr id="4" name="Title 3"/>
          <p:cNvSpPr>
            <a:spLocks noGrp="1"/>
          </p:cNvSpPr>
          <p:nvPr>
            <p:ph type="title"/>
          </p:nvPr>
        </p:nvSpPr>
        <p:spPr>
          <a:xfrm>
            <a:off x="457200" y="476250"/>
            <a:ext cx="8229600" cy="701731"/>
          </a:xfrm>
        </p:spPr>
        <p:txBody>
          <a:bodyPr>
            <a:noAutofit/>
          </a:bodyPr>
          <a:lstStyle/>
          <a:p>
            <a:r>
              <a:rPr lang="en-US" sz="3200" dirty="0">
                <a:latin typeface="Arial" panose="020B0604020202020204" pitchFamily="34" charset="0"/>
                <a:cs typeface="Arial" panose="020B0604020202020204" pitchFamily="34" charset="0"/>
              </a:rPr>
              <a:t>Hallmarks of an Outstanding Application</a:t>
            </a:r>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593310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457199" y="1244954"/>
            <a:ext cx="8229600" cy="3486150"/>
          </a:xfrm>
        </p:spPr>
        <p:txBody>
          <a:bodyPr>
            <a:normAutofit/>
          </a:bodyPr>
          <a:lstStyle/>
          <a:p>
            <a:r>
              <a:rPr lang="en-US" sz="1800" dirty="0"/>
              <a:t>Weak impact—avoid ‘descriptive’ or incremental projects</a:t>
            </a:r>
          </a:p>
          <a:p>
            <a:r>
              <a:rPr lang="en-US" sz="1800" dirty="0"/>
              <a:t>Too ambitious, lacking focus, too many unrelated aims, aim dependency</a:t>
            </a:r>
          </a:p>
          <a:p>
            <a:r>
              <a:rPr lang="en-US" sz="1800" dirty="0"/>
              <a:t>Unclear or flawed hypothesis/rationale</a:t>
            </a:r>
          </a:p>
          <a:p>
            <a:r>
              <a:rPr lang="en-US" sz="1800" dirty="0"/>
              <a:t>Applicant track record lacks appropriate expertise</a:t>
            </a:r>
          </a:p>
          <a:p>
            <a:r>
              <a:rPr lang="en-US" sz="1800" dirty="0"/>
              <a:t>No evidence of feasibility (do not assume reviewers are as familiar with the subject as you are)</a:t>
            </a:r>
          </a:p>
          <a:p>
            <a:r>
              <a:rPr lang="en-US" sz="1800" dirty="0"/>
              <a:t>Approach flawed and no discussion of pitfalls and alternative approaches</a:t>
            </a:r>
          </a:p>
          <a:p>
            <a:r>
              <a:rPr lang="en-US" sz="1800" dirty="0"/>
              <a:t>Poor writing and many errors; small figures and densely packed text</a:t>
            </a:r>
          </a:p>
        </p:txBody>
      </p:sp>
      <p:sp>
        <p:nvSpPr>
          <p:cNvPr id="4" name="Title 3"/>
          <p:cNvSpPr>
            <a:spLocks noGrp="1"/>
          </p:cNvSpPr>
          <p:nvPr>
            <p:ph type="title"/>
          </p:nvPr>
        </p:nvSpPr>
        <p:spPr>
          <a:xfrm>
            <a:off x="457199" y="476250"/>
            <a:ext cx="8390965" cy="701731"/>
          </a:xfrm>
        </p:spPr>
        <p:txBody>
          <a:bodyPr>
            <a:noAutofit/>
          </a:bodyPr>
          <a:lstStyle/>
          <a:p>
            <a:r>
              <a:rPr lang="en-US" dirty="0">
                <a:latin typeface="Arial" panose="020B0604020202020204" pitchFamily="34" charset="0"/>
                <a:cs typeface="Arial" panose="020B0604020202020204" pitchFamily="34" charset="0"/>
              </a:rPr>
              <a:t>Weak Applications usually have: </a:t>
            </a:r>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204594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3"/>
          <p:cNvSpPr>
            <a:spLocks noGrp="1" noChangeArrowheads="1"/>
          </p:cNvSpPr>
          <p:nvPr>
            <p:ph idx="1"/>
          </p:nvPr>
        </p:nvSpPr>
        <p:spPr>
          <a:xfrm>
            <a:off x="457200" y="1143000"/>
            <a:ext cx="8229600" cy="3486150"/>
          </a:xfrm>
        </p:spPr>
        <p:txBody>
          <a:bodyPr>
            <a:normAutofit/>
          </a:bodyPr>
          <a:lstStyle/>
          <a:p>
            <a:r>
              <a:rPr lang="en-US" dirty="0"/>
              <a:t>Reviewers are never right.  Reviewers are never wrong.  Do not take it personally.</a:t>
            </a:r>
          </a:p>
          <a:p>
            <a:r>
              <a:rPr lang="en-US" dirty="0"/>
              <a:t>Address the reviewer comments thoroughly with relevant updates</a:t>
            </a:r>
          </a:p>
          <a:p>
            <a:pPr lvl="1"/>
            <a:endParaRPr lang="en-US" dirty="0"/>
          </a:p>
          <a:p>
            <a:endParaRPr lang="en-US" dirty="0"/>
          </a:p>
          <a:p>
            <a:endParaRPr lang="en-US" dirty="0"/>
          </a:p>
        </p:txBody>
      </p:sp>
      <p:sp>
        <p:nvSpPr>
          <p:cNvPr id="517122" name="Rectangle 2"/>
          <p:cNvSpPr>
            <a:spLocks noGrp="1" noChangeArrowheads="1"/>
          </p:cNvSpPr>
          <p:nvPr>
            <p:ph type="title"/>
          </p:nvPr>
        </p:nvSpPr>
        <p:spPr>
          <a:xfrm>
            <a:off x="457200" y="476250"/>
            <a:ext cx="8229600" cy="701731"/>
          </a:xfrm>
        </p:spPr>
        <p:txBody>
          <a:bodyPr>
            <a:normAutofit/>
          </a:bodyPr>
          <a:lstStyle/>
          <a:p>
            <a:r>
              <a:rPr lang="en-US" dirty="0"/>
              <a:t>Not Funded? Revise and Resubmit</a:t>
            </a:r>
          </a:p>
        </p:txBody>
      </p:sp>
      <p:sp>
        <p:nvSpPr>
          <p:cNvPr id="2" name="Slide Number Placeholder 1"/>
          <p:cNvSpPr>
            <a:spLocks noGrp="1"/>
          </p:cNvSpPr>
          <p:nvPr>
            <p:ph type="sldNum" sz="quarter" idx="11"/>
          </p:nvPr>
        </p:nvSpPr>
        <p:spPr/>
        <p:txBody>
          <a:bodyPr/>
          <a:lstStyle/>
          <a:p>
            <a:endParaRPr lang="en-US" dirty="0"/>
          </a:p>
        </p:txBody>
      </p:sp>
      <p:sp>
        <p:nvSpPr>
          <p:cNvPr id="6" name="Rectangle 3"/>
          <p:cNvSpPr txBox="1">
            <a:spLocks noChangeArrowheads="1"/>
          </p:cNvSpPr>
          <p:nvPr/>
        </p:nvSpPr>
        <p:spPr>
          <a:xfrm>
            <a:off x="1987643" y="2899521"/>
            <a:ext cx="4998103" cy="2432657"/>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Clr>
                <a:srgbClr val="FF6600"/>
              </a:buClr>
            </a:pPr>
            <a:r>
              <a:rPr lang="en-US" sz="2250" dirty="0"/>
              <a:t>When responding to reviewers:</a:t>
            </a:r>
          </a:p>
          <a:p>
            <a:pPr lvl="1">
              <a:buClr>
                <a:srgbClr val="FF6600"/>
              </a:buClr>
            </a:pPr>
            <a:r>
              <a:rPr lang="en-US" sz="1950" dirty="0"/>
              <a:t>DO NOT be Argumentative!</a:t>
            </a:r>
          </a:p>
          <a:p>
            <a:pPr lvl="1">
              <a:buClr>
                <a:srgbClr val="FF6600"/>
              </a:buClr>
            </a:pPr>
            <a:r>
              <a:rPr lang="en-US" sz="1950" dirty="0"/>
              <a:t>DO NOT be Abrasive!</a:t>
            </a:r>
          </a:p>
          <a:p>
            <a:pPr lvl="1">
              <a:buClr>
                <a:srgbClr val="FF6600"/>
              </a:buClr>
            </a:pPr>
            <a:r>
              <a:rPr lang="en-US" sz="1950" dirty="0"/>
              <a:t>DO NOT be Sarcastic</a:t>
            </a:r>
          </a:p>
          <a:p>
            <a:pPr lvl="1">
              <a:buClr>
                <a:srgbClr val="FF6600"/>
              </a:buClr>
            </a:pPr>
            <a:r>
              <a:rPr lang="en-US" sz="1950" dirty="0"/>
              <a:t>DO NOT do </a:t>
            </a:r>
            <a:r>
              <a:rPr lang="en-US" sz="1950" b="1" dirty="0"/>
              <a:t>long term damage to yourself.</a:t>
            </a:r>
          </a:p>
          <a:p>
            <a:pPr marL="402908" lvl="1" indent="0">
              <a:buClr>
                <a:srgbClr val="FF6600"/>
              </a:buClr>
              <a:buNone/>
            </a:pPr>
            <a:endParaRPr lang="en-US" sz="1950" dirty="0"/>
          </a:p>
          <a:p>
            <a:pPr marL="48006" indent="0">
              <a:buClr>
                <a:srgbClr val="FF6600"/>
              </a:buClr>
              <a:buNone/>
            </a:pPr>
            <a:endParaRPr lang="en-US" sz="2250" dirty="0"/>
          </a:p>
          <a:p>
            <a:pPr>
              <a:spcBef>
                <a:spcPct val="0"/>
              </a:spcBef>
              <a:buClr>
                <a:srgbClr val="FF6600"/>
              </a:buClr>
              <a:buFont typeface="Wingdings" charset="0"/>
              <a:buNone/>
            </a:pPr>
            <a:endParaRPr lang="en-US" sz="2250" dirty="0"/>
          </a:p>
        </p:txBody>
      </p:sp>
      <p:pic>
        <p:nvPicPr>
          <p:cNvPr id="1026" name="Picture 2" descr="http://preview.images.memegenerator.net/Instance/Preview?imageID=11277&amp;generatorTypeID=&amp;panels=&amp;text0=I%27m%20the%20reviewer&amp;text1=your%20argument%20is%20invalid&amp;text2=&amp;tex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577" y="2749923"/>
            <a:ext cx="1652542" cy="2076007"/>
          </a:xfrm>
          <a:prstGeom prst="rect">
            <a:avLst/>
          </a:prstGeom>
          <a:noFill/>
          <a:ln w="41275">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13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457200" y="1143000"/>
            <a:ext cx="8229600" cy="3486150"/>
          </a:xfrm>
          <a:noFill/>
        </p:spPr>
        <p:txBody>
          <a:bodyPr vert="horz" lIns="67866" tIns="33338" rIns="67866" bIns="33338" rtlCol="0">
            <a:normAutofit/>
          </a:bodyPr>
          <a:lstStyle/>
          <a:p>
            <a:r>
              <a:rPr lang="en-US" altLang="en-US" dirty="0"/>
              <a:t>Know your potential funding agency:  mission, eligibility requirements, review criteria.</a:t>
            </a:r>
          </a:p>
          <a:p>
            <a:r>
              <a:rPr lang="en-US" altLang="en-US" dirty="0"/>
              <a:t>Follow the directions.  Follow the directions.</a:t>
            </a:r>
          </a:p>
          <a:p>
            <a:r>
              <a:rPr lang="en-US" altLang="en-US" dirty="0"/>
              <a:t>Tell the story logically, intelligently and succinctly. Story should be told in all components, including title.</a:t>
            </a:r>
          </a:p>
          <a:p>
            <a:endParaRPr lang="en-US" altLang="en-US" dirty="0"/>
          </a:p>
        </p:txBody>
      </p:sp>
      <p:sp>
        <p:nvSpPr>
          <p:cNvPr id="68610" name="Rectangle 2"/>
          <p:cNvSpPr>
            <a:spLocks noGrp="1" noChangeArrowheads="1"/>
          </p:cNvSpPr>
          <p:nvPr>
            <p:ph type="title"/>
          </p:nvPr>
        </p:nvSpPr>
        <p:spPr>
          <a:xfrm>
            <a:off x="457200" y="476250"/>
            <a:ext cx="8229600" cy="701731"/>
          </a:xfrm>
          <a:noFill/>
        </p:spPr>
        <p:txBody>
          <a:bodyPr vert="horz" wrap="square" lIns="67866" tIns="33338" rIns="67866" bIns="33338" rtlCol="0" anchor="ctr">
            <a:spAutoFit/>
          </a:bodyPr>
          <a:lstStyle/>
          <a:p>
            <a:r>
              <a:rPr lang="en-US" altLang="en-US" dirty="0"/>
              <a:t>SUMMARY</a:t>
            </a:r>
          </a:p>
        </p:txBody>
      </p:sp>
      <p:sp>
        <p:nvSpPr>
          <p:cNvPr id="2" name="Slide Number Placeholder 1"/>
          <p:cNvSpPr>
            <a:spLocks noGrp="1"/>
          </p:cNvSpPr>
          <p:nvPr>
            <p:ph type="sldNum" sz="quarter" idx="11"/>
          </p:nvPr>
        </p:nvSpPr>
        <p:spPr/>
        <p:txBody>
          <a:bodyPr/>
          <a:lstStyle/>
          <a:p>
            <a:endParaRPr lang="en-US" dirty="0"/>
          </a:p>
        </p:txBody>
      </p:sp>
      <p:sp>
        <p:nvSpPr>
          <p:cNvPr id="6" name="Rectangle 3"/>
          <p:cNvSpPr txBox="1">
            <a:spLocks noChangeArrowheads="1"/>
          </p:cNvSpPr>
          <p:nvPr/>
        </p:nvSpPr>
        <p:spPr>
          <a:xfrm>
            <a:off x="1679622" y="3542837"/>
            <a:ext cx="6899602" cy="1378787"/>
          </a:xfrm>
          <a:prstGeom prst="rect">
            <a:avLst/>
          </a:prstGeom>
          <a:noFill/>
        </p:spPr>
        <p:txBody>
          <a:bodyPr vert="horz" lIns="67866" tIns="33338" rIns="67866" bIns="33338"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214313" indent="-214313">
              <a:lnSpc>
                <a:spcPct val="90000"/>
              </a:lnSpc>
            </a:pPr>
            <a:r>
              <a:rPr lang="en-US" altLang="en-US" sz="2100" b="1" dirty="0"/>
              <a:t>Observe all institutional, college/departmental requirements.  </a:t>
            </a:r>
            <a:r>
              <a:rPr lang="en-US" altLang="en-US" sz="2100" dirty="0"/>
              <a:t>Know before you apply!</a:t>
            </a:r>
          </a:p>
          <a:p>
            <a:pPr marL="214313" indent="-214313">
              <a:lnSpc>
                <a:spcPct val="90000"/>
              </a:lnSpc>
            </a:pPr>
            <a:r>
              <a:rPr lang="en-US" altLang="en-US" sz="2100" b="1" dirty="0"/>
              <a:t>Do not give up.  Ever.</a:t>
            </a:r>
          </a:p>
          <a:p>
            <a:pPr marL="214313" indent="-214313">
              <a:lnSpc>
                <a:spcPct val="90000"/>
              </a:lnSpc>
              <a:spcBef>
                <a:spcPct val="50000"/>
              </a:spcBef>
            </a:pPr>
            <a:endParaRPr lang="en-US" altLang="en-US" sz="2100" b="1" dirty="0"/>
          </a:p>
        </p:txBody>
      </p:sp>
    </p:spTree>
    <p:extLst>
      <p:ext uri="{BB962C8B-B14F-4D97-AF65-F5344CB8AC3E}">
        <p14:creationId xmlns:p14="http://schemas.microsoft.com/office/powerpoint/2010/main" val="688270949"/>
      </p:ext>
    </p:extLst>
  </p:cSld>
  <p:clrMapOvr>
    <a:masterClrMapping/>
  </p:clrMapOvr>
  <p:transition advTm="6896"/>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69FE4F-D3F2-4F57-BA55-6FBF9E47BE01}"/>
              </a:ext>
            </a:extLst>
          </p:cNvPr>
          <p:cNvPicPr>
            <a:picLocks noChangeAspect="1"/>
          </p:cNvPicPr>
          <p:nvPr/>
        </p:nvPicPr>
        <p:blipFill rotWithShape="1">
          <a:blip r:embed="rId2"/>
          <a:srcRect t="13167" r="-1" b="2225"/>
          <a:stretch/>
        </p:blipFill>
        <p:spPr>
          <a:xfrm>
            <a:off x="2306" y="10"/>
            <a:ext cx="9141694" cy="51434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7856"/>
            <a:ext cx="8262707" cy="1696782"/>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794BE7E-4FF0-4D86-AC0A-052D1F677625}"/>
              </a:ext>
            </a:extLst>
          </p:cNvPr>
          <p:cNvSpPr>
            <a:spLocks noGrp="1"/>
          </p:cNvSpPr>
          <p:nvPr>
            <p:ph type="title"/>
          </p:nvPr>
        </p:nvSpPr>
        <p:spPr>
          <a:xfrm>
            <a:off x="463546" y="3139311"/>
            <a:ext cx="6949328" cy="467127"/>
          </a:xfrm>
        </p:spPr>
        <p:txBody>
          <a:bodyPr vert="horz" lIns="91440" tIns="45720" rIns="91440" bIns="45720" rtlCol="0" anchor="ctr">
            <a:normAutofit/>
          </a:bodyPr>
          <a:lstStyle/>
          <a:p>
            <a:r>
              <a:rPr lang="en-US" sz="2700" b="1" dirty="0">
                <a:solidFill>
                  <a:srgbClr val="009939"/>
                </a:solidFill>
                <a:latin typeface="+mj-lt"/>
                <a:ea typeface="+mj-ea"/>
                <a:cs typeface="+mj-cs"/>
              </a:rPr>
              <a:t>Contact Us -- </a:t>
            </a:r>
            <a:r>
              <a:rPr lang="en-US" sz="1800" u="sng" dirty="0">
                <a:solidFill>
                  <a:schemeClr val="bg2"/>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MURCpreaward@marshall.edu</a:t>
            </a:r>
            <a:endParaRPr lang="en-US" sz="2700" b="1" dirty="0">
              <a:solidFill>
                <a:schemeClr val="bg2"/>
              </a:solidFill>
              <a:latin typeface="+mj-lt"/>
              <a:ea typeface="+mj-ea"/>
              <a:cs typeface="+mj-cs"/>
            </a:endParaRPr>
          </a:p>
        </p:txBody>
      </p:sp>
      <p:sp>
        <p:nvSpPr>
          <p:cNvPr id="7" name="Content Placeholder 6">
            <a:extLst>
              <a:ext uri="{FF2B5EF4-FFF2-40B4-BE49-F238E27FC236}">
                <a16:creationId xmlns:a16="http://schemas.microsoft.com/office/drawing/2014/main" id="{33766A9B-75C2-4188-89D0-C37E06E5B2E8}"/>
              </a:ext>
            </a:extLst>
          </p:cNvPr>
          <p:cNvSpPr>
            <a:spLocks noGrp="1"/>
          </p:cNvSpPr>
          <p:nvPr>
            <p:ph idx="1"/>
          </p:nvPr>
        </p:nvSpPr>
        <p:spPr>
          <a:xfrm>
            <a:off x="463546" y="3598796"/>
            <a:ext cx="7173771" cy="936930"/>
          </a:xfrm>
        </p:spPr>
        <p:txBody>
          <a:bodyPr vert="horz" lIns="91440" tIns="45720" rIns="91440" bIns="45720" rtlCol="0">
            <a:normAutofit lnSpcReduction="10000"/>
          </a:bodyPr>
          <a:lstStyle/>
          <a:p>
            <a:pPr marL="0" indent="0">
              <a:buNone/>
            </a:pPr>
            <a:r>
              <a:rPr lang="en-US" dirty="0">
                <a:solidFill>
                  <a:schemeClr val="tx1"/>
                </a:solidFill>
                <a:latin typeface="+mn-lt"/>
                <a:ea typeface="+mn-ea"/>
                <a:cs typeface="+mn-cs"/>
              </a:rPr>
              <a:t>WAEC 4</a:t>
            </a:r>
            <a:r>
              <a:rPr lang="en-US" baseline="30000" dirty="0">
                <a:solidFill>
                  <a:schemeClr val="tx1"/>
                </a:solidFill>
                <a:latin typeface="+mn-lt"/>
                <a:ea typeface="+mn-ea"/>
                <a:cs typeface="+mn-cs"/>
              </a:rPr>
              <a:t>th</a:t>
            </a:r>
            <a:r>
              <a:rPr lang="en-US" dirty="0">
                <a:solidFill>
                  <a:schemeClr val="tx1"/>
                </a:solidFill>
                <a:latin typeface="+mn-lt"/>
                <a:ea typeface="+mn-ea"/>
                <a:cs typeface="+mn-cs"/>
              </a:rPr>
              <a:t> Floor</a:t>
            </a:r>
          </a:p>
          <a:p>
            <a:pPr marL="0" indent="0">
              <a:buNone/>
            </a:pPr>
            <a:r>
              <a:rPr lang="en-US" dirty="0">
                <a:solidFill>
                  <a:schemeClr val="tx1"/>
                </a:solidFill>
                <a:latin typeface="+mn-lt"/>
                <a:ea typeface="+mn-ea"/>
                <a:cs typeface="+mn-cs"/>
              </a:rPr>
              <a:t>www.marshall.edu/murc/staff</a:t>
            </a:r>
          </a:p>
          <a:p>
            <a:pPr>
              <a:buFont typeface="Arial" panose="020B0604020202020204" pitchFamily="34" charset="0"/>
              <a:buChar char="•"/>
            </a:pPr>
            <a:endParaRPr lang="en-US" sz="1400" dirty="0">
              <a:solidFill>
                <a:schemeClr val="tx1"/>
              </a:solidFill>
              <a:latin typeface="+mn-lt"/>
              <a:ea typeface="+mn-ea"/>
              <a:cs typeface="+mn-cs"/>
            </a:endParaRPr>
          </a:p>
          <a:p>
            <a:pPr>
              <a:buFont typeface="Arial" panose="020B0604020202020204" pitchFamily="34" charset="0"/>
              <a:buChar char="•"/>
            </a:pPr>
            <a:endParaRPr lang="en-US" sz="1400" dirty="0">
              <a:solidFill>
                <a:schemeClr val="tx1"/>
              </a:solidFill>
              <a:latin typeface="+mn-lt"/>
              <a:ea typeface="+mn-ea"/>
              <a:cs typeface="+mn-cs"/>
            </a:endParaRPr>
          </a:p>
        </p:txBody>
      </p:sp>
    </p:spTree>
    <p:extLst>
      <p:ext uri="{BB962C8B-B14F-4D97-AF65-F5344CB8AC3E}">
        <p14:creationId xmlns:p14="http://schemas.microsoft.com/office/powerpoint/2010/main" val="15392295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457200" y="1143000"/>
            <a:ext cx="8229600" cy="3486150"/>
          </a:xfrm>
        </p:spPr>
        <p:txBody>
          <a:bodyPr>
            <a:normAutofit/>
          </a:bodyPr>
          <a:lstStyle/>
          <a:p>
            <a:pPr marL="0" indent="0">
              <a:buNone/>
            </a:pPr>
            <a:r>
              <a:rPr lang="en-US" sz="1800" dirty="0"/>
              <a:t>If you are reading this, you are most likely interested in obtaining external funding. </a:t>
            </a:r>
          </a:p>
          <a:p>
            <a:pPr marL="0" indent="0">
              <a:buNone/>
            </a:pPr>
            <a:endParaRPr lang="en-US" sz="1800" dirty="0"/>
          </a:p>
          <a:p>
            <a:pPr marL="0" indent="0">
              <a:buNone/>
            </a:pPr>
            <a:r>
              <a:rPr lang="en-US" sz="1800" b="1" dirty="0"/>
              <a:t>Which funding agency would support your project?</a:t>
            </a:r>
          </a:p>
          <a:p>
            <a:pPr marL="0" indent="0">
              <a:buNone/>
            </a:pPr>
            <a:endParaRPr lang="en-US" sz="1800" b="1" dirty="0"/>
          </a:p>
          <a:p>
            <a:pPr marL="0" indent="0">
              <a:buNone/>
            </a:pPr>
            <a:r>
              <a:rPr lang="en-US" sz="1800" b="1" dirty="0"/>
              <a:t>Why do you think the agency should fund your project?</a:t>
            </a:r>
          </a:p>
          <a:p>
            <a:pPr marL="0" indent="0">
              <a:buNone/>
            </a:pPr>
            <a:endParaRPr lang="en-US" dirty="0"/>
          </a:p>
        </p:txBody>
      </p:sp>
      <p:sp>
        <p:nvSpPr>
          <p:cNvPr id="6" name="Title 1"/>
          <p:cNvSpPr>
            <a:spLocks noGrp="1"/>
          </p:cNvSpPr>
          <p:nvPr>
            <p:ph type="title"/>
          </p:nvPr>
        </p:nvSpPr>
        <p:spPr>
          <a:xfrm>
            <a:off x="533943" y="441269"/>
            <a:ext cx="8229600" cy="701731"/>
          </a:xfrm>
        </p:spPr>
        <p:txBody>
          <a:bodyPr>
            <a:noAutofit/>
          </a:bodyPr>
          <a:lstStyle/>
          <a:p>
            <a:r>
              <a:rPr lang="en-US" sz="2800" dirty="0">
                <a:latin typeface="Arial" panose="020B0604020202020204" pitchFamily="34" charset="0"/>
                <a:cs typeface="Arial" panose="020B0604020202020204" pitchFamily="34" charset="0"/>
              </a:rPr>
              <a:t>Getting Started</a:t>
            </a:r>
          </a:p>
        </p:txBody>
      </p:sp>
    </p:spTree>
    <p:extLst>
      <p:ext uri="{BB962C8B-B14F-4D97-AF65-F5344CB8AC3E}">
        <p14:creationId xmlns:p14="http://schemas.microsoft.com/office/powerpoint/2010/main" val="12648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457200" y="1143000"/>
            <a:ext cx="8229600" cy="3486150"/>
          </a:xfrm>
        </p:spPr>
        <p:txBody>
          <a:bodyPr>
            <a:normAutofit/>
          </a:bodyPr>
          <a:lstStyle/>
          <a:p>
            <a:pPr marL="0" indent="0">
              <a:buNone/>
            </a:pPr>
            <a:r>
              <a:rPr lang="en-US" sz="1800" dirty="0"/>
              <a:t>The </a:t>
            </a:r>
            <a:r>
              <a:rPr lang="en-US" sz="1800" u="sng" dirty="0"/>
              <a:t>best way </a:t>
            </a:r>
            <a:r>
              <a:rPr lang="en-US" sz="1800" dirty="0"/>
              <a:t>to search for potential funding sources is to use the subscription database provided by Marshall University.  This is a robust database which contains funding sources for federal, state, private and other sources.  Once you create your free account using your Marshall email address, you can conduct personalize searches using your key words and profile.  It is easy to use and FREE.</a:t>
            </a:r>
          </a:p>
          <a:p>
            <a:pPr marL="0" indent="0">
              <a:buNone/>
            </a:pPr>
            <a:endParaRPr lang="en-US" dirty="0"/>
          </a:p>
        </p:txBody>
      </p:sp>
      <p:sp>
        <p:nvSpPr>
          <p:cNvPr id="6" name="Title 1"/>
          <p:cNvSpPr>
            <a:spLocks noGrp="1"/>
          </p:cNvSpPr>
          <p:nvPr>
            <p:ph type="title"/>
          </p:nvPr>
        </p:nvSpPr>
        <p:spPr>
          <a:xfrm>
            <a:off x="533943" y="441269"/>
            <a:ext cx="8229600" cy="701731"/>
          </a:xfrm>
        </p:spPr>
        <p:txBody>
          <a:bodyPr>
            <a:noAutofit/>
          </a:bodyPr>
          <a:lstStyle/>
          <a:p>
            <a:r>
              <a:rPr lang="en-US" sz="2800" dirty="0">
                <a:latin typeface="Arial" panose="020B0604020202020204" pitchFamily="34" charset="0"/>
                <a:cs typeface="Arial" panose="020B0604020202020204" pitchFamily="34" charset="0"/>
              </a:rPr>
              <a:t>Finding Funding</a:t>
            </a:r>
          </a:p>
        </p:txBody>
      </p:sp>
      <p:pic>
        <p:nvPicPr>
          <p:cNvPr id="3" name="Picture 2" descr="GrantForward-Logo-Badge">
            <a:hlinkClick r:id="rId3"/>
            <a:extLst>
              <a:ext uri="{FF2B5EF4-FFF2-40B4-BE49-F238E27FC236}">
                <a16:creationId xmlns:a16="http://schemas.microsoft.com/office/drawing/2014/main" id="{73FC5469-E27D-4211-A0AC-2CE691D3F4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23131"/>
            <a:ext cx="3831879" cy="1679100"/>
          </a:xfrm>
          <a:prstGeom prst="rect">
            <a:avLst/>
          </a:prstGeom>
          <a:noFill/>
          <a:ln>
            <a:noFill/>
          </a:ln>
        </p:spPr>
      </p:pic>
      <p:sp>
        <p:nvSpPr>
          <p:cNvPr id="4" name="TextBox 3">
            <a:extLst>
              <a:ext uri="{FF2B5EF4-FFF2-40B4-BE49-F238E27FC236}">
                <a16:creationId xmlns:a16="http://schemas.microsoft.com/office/drawing/2014/main" id="{1F82B4E6-2458-426A-94A0-E17368AF6BF7}"/>
              </a:ext>
            </a:extLst>
          </p:cNvPr>
          <p:cNvSpPr txBox="1"/>
          <p:nvPr/>
        </p:nvSpPr>
        <p:spPr>
          <a:xfrm>
            <a:off x="4648743" y="2893832"/>
            <a:ext cx="5186506" cy="323165"/>
          </a:xfrm>
          <a:prstGeom prst="rect">
            <a:avLst/>
          </a:prstGeom>
          <a:noFill/>
        </p:spPr>
        <p:txBody>
          <a:bodyPr wrap="square" rtlCol="0">
            <a:spAutoFit/>
          </a:bodyPr>
          <a:lstStyle/>
          <a:p>
            <a:r>
              <a:rPr lang="en-US" sz="1500" dirty="0">
                <a:hlinkClick r:id="rId5"/>
              </a:rPr>
              <a:t>www.grantforward.com</a:t>
            </a:r>
            <a:r>
              <a:rPr lang="en-US" sz="1500" dirty="0"/>
              <a:t> is the first place to search! </a:t>
            </a:r>
          </a:p>
        </p:txBody>
      </p:sp>
    </p:spTree>
    <p:extLst>
      <p:ext uri="{BB962C8B-B14F-4D97-AF65-F5344CB8AC3E}">
        <p14:creationId xmlns:p14="http://schemas.microsoft.com/office/powerpoint/2010/main" val="275481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457200" y="1143000"/>
            <a:ext cx="8229600" cy="3486150"/>
          </a:xfrm>
        </p:spPr>
        <p:txBody>
          <a:bodyPr>
            <a:noAutofit/>
          </a:bodyPr>
          <a:lstStyle/>
          <a:p>
            <a:r>
              <a:rPr lang="en-US" sz="1800" b="1" dirty="0"/>
              <a:t>Federal agency websites:  </a:t>
            </a:r>
            <a:r>
              <a:rPr lang="en-US" sz="1800" dirty="0"/>
              <a:t>a Google search of XYZ agency funding opportunities will pull up searches for most agencies.  Examples</a:t>
            </a:r>
            <a:r>
              <a:rPr lang="en-US" sz="1400" dirty="0"/>
              <a:t>:</a:t>
            </a:r>
          </a:p>
          <a:p>
            <a:pPr lvl="1"/>
            <a:r>
              <a:rPr lang="en-US" sz="1400" b="1" dirty="0"/>
              <a:t>NIH:  </a:t>
            </a:r>
            <a:r>
              <a:rPr lang="en-US" sz="1400" dirty="0">
                <a:hlinkClick r:id="rId3"/>
              </a:rPr>
              <a:t>https://grants.nih.gov/grants/guide/search_results.htm?scope=pa&amp;year=active</a:t>
            </a:r>
            <a:r>
              <a:rPr lang="en-US" sz="1400" dirty="0"/>
              <a:t> </a:t>
            </a:r>
          </a:p>
          <a:p>
            <a:pPr lvl="1"/>
            <a:r>
              <a:rPr lang="en-US" sz="1400" b="1" dirty="0"/>
              <a:t>NSF:  </a:t>
            </a:r>
            <a:r>
              <a:rPr lang="en-US" sz="1400" dirty="0">
                <a:hlinkClick r:id="rId4"/>
              </a:rPr>
              <a:t>https://beta.nsf.gov/funding/opportunities</a:t>
            </a:r>
            <a:r>
              <a:rPr lang="en-US" sz="1400" dirty="0"/>
              <a:t> </a:t>
            </a:r>
          </a:p>
          <a:p>
            <a:pPr lvl="1"/>
            <a:r>
              <a:rPr lang="en-US" sz="1400" b="1" dirty="0"/>
              <a:t>DOJ</a:t>
            </a:r>
            <a:r>
              <a:rPr lang="en-US" sz="1400" dirty="0"/>
              <a:t>:  </a:t>
            </a:r>
            <a:r>
              <a:rPr lang="en-US" sz="1400" dirty="0">
                <a:hlinkClick r:id="rId5"/>
              </a:rPr>
              <a:t>https://www.ojp.gov/funding/explore/current-funding-opportunities</a:t>
            </a:r>
            <a:r>
              <a:rPr lang="en-US" sz="1400" dirty="0"/>
              <a:t> </a:t>
            </a:r>
          </a:p>
          <a:p>
            <a:r>
              <a:rPr lang="en-US" sz="1800" b="1" dirty="0"/>
              <a:t>Grants.gov</a:t>
            </a:r>
            <a:r>
              <a:rPr lang="en-US" sz="1800" dirty="0"/>
              <a:t>: This searches most federal agencies </a:t>
            </a:r>
            <a:r>
              <a:rPr lang="en-US" sz="1400" dirty="0">
                <a:hlinkClick r:id="rId6"/>
              </a:rPr>
              <a:t>https://www.grants.gov/web/grants/search-grants.html</a:t>
            </a:r>
            <a:r>
              <a:rPr lang="en-US" sz="1400" dirty="0"/>
              <a:t> </a:t>
            </a:r>
          </a:p>
          <a:p>
            <a:r>
              <a:rPr lang="en-US" sz="1800" b="1" dirty="0"/>
              <a:t>Networking:  </a:t>
            </a:r>
            <a:r>
              <a:rPr lang="en-US" sz="1800" dirty="0"/>
              <a:t>Find out from your peers which agencies are most likely to fund your area of interest.</a:t>
            </a:r>
            <a:endParaRPr lang="en-US" sz="1800" b="1" dirty="0"/>
          </a:p>
          <a:p>
            <a:r>
              <a:rPr lang="en-US" sz="1800" dirty="0"/>
              <a:t>Industry</a:t>
            </a:r>
          </a:p>
          <a:p>
            <a:pPr marL="0" indent="0">
              <a:buNone/>
            </a:pPr>
            <a:endParaRPr lang="en-US" dirty="0"/>
          </a:p>
        </p:txBody>
      </p:sp>
      <p:sp>
        <p:nvSpPr>
          <p:cNvPr id="6" name="Title 1"/>
          <p:cNvSpPr>
            <a:spLocks noGrp="1"/>
          </p:cNvSpPr>
          <p:nvPr>
            <p:ph type="title"/>
          </p:nvPr>
        </p:nvSpPr>
        <p:spPr>
          <a:xfrm>
            <a:off x="457200" y="476250"/>
            <a:ext cx="8229600" cy="701731"/>
          </a:xfrm>
        </p:spPr>
        <p:txBody>
          <a:bodyPr>
            <a:noAutofit/>
          </a:bodyPr>
          <a:lstStyle/>
          <a:p>
            <a:r>
              <a:rPr lang="en-US" sz="2800" dirty="0">
                <a:latin typeface="Arial" panose="020B0604020202020204" pitchFamily="34" charset="0"/>
                <a:cs typeface="Arial" panose="020B0604020202020204" pitchFamily="34" charset="0"/>
              </a:rPr>
              <a:t>Finding Funding—more options</a:t>
            </a:r>
          </a:p>
        </p:txBody>
      </p:sp>
    </p:spTree>
    <p:extLst>
      <p:ext uri="{BB962C8B-B14F-4D97-AF65-F5344CB8AC3E}">
        <p14:creationId xmlns:p14="http://schemas.microsoft.com/office/powerpoint/2010/main" val="16530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normAutofit fontScale="85000" lnSpcReduction="20000"/>
          </a:bodyPr>
          <a:lstStyle/>
          <a:p>
            <a:r>
              <a:rPr lang="en-US" dirty="0">
                <a:latin typeface="Arial" panose="020B0604020202020204" pitchFamily="34" charset="0"/>
                <a:cs typeface="Arial" panose="020B0604020202020204" pitchFamily="34" charset="0"/>
              </a:rPr>
              <a:t>WV Humanities Council:</a:t>
            </a:r>
          </a:p>
          <a:p>
            <a:pPr marL="0" indent="0">
              <a:buNone/>
            </a:pPr>
            <a:r>
              <a:rPr lang="en-US" dirty="0">
                <a:latin typeface="Arial" panose="020B0604020202020204" pitchFamily="34" charset="0"/>
                <a:cs typeface="Arial" panose="020B0604020202020204" pitchFamily="34" charset="0"/>
                <a:hlinkClick r:id="rId2"/>
              </a:rPr>
              <a:t>http://wvhumanities.org/grants/aboutourgrants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National Institutes of Health:</a:t>
            </a:r>
          </a:p>
          <a:p>
            <a:pPr marL="0" indent="0">
              <a:buNone/>
            </a:pPr>
            <a:r>
              <a:rPr lang="en-US" dirty="0">
                <a:latin typeface="Arial" panose="020B0604020202020204" pitchFamily="34" charset="0"/>
                <a:cs typeface="Arial" panose="020B0604020202020204" pitchFamily="34" charset="0"/>
                <a:hlinkClick r:id="rId3"/>
              </a:rPr>
              <a:t>https://grants.nih.gov/grants/guide/pa-files/PA-19-052.html</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Claude Worthington Benedum Foundation:</a:t>
            </a:r>
          </a:p>
          <a:p>
            <a:pPr marL="0" indent="0">
              <a:buNone/>
            </a:pPr>
            <a:r>
              <a:rPr lang="en-US" dirty="0">
                <a:latin typeface="Arial" panose="020B0604020202020204" pitchFamily="34" charset="0"/>
                <a:cs typeface="Arial" panose="020B0604020202020204" pitchFamily="34" charset="0"/>
                <a:hlinkClick r:id="rId4"/>
              </a:rPr>
              <a:t>http://www.benedum.org/about/mission.shtml</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Your MURC pre-award staff is here to help you navigate through the guidelines!   </a:t>
            </a:r>
            <a:r>
              <a:rPr lang="en-US" dirty="0">
                <a:latin typeface="Arial" panose="020B0604020202020204" pitchFamily="34" charset="0"/>
                <a:cs typeface="Arial" panose="020B0604020202020204" pitchFamily="34" charset="0"/>
                <a:hlinkClick r:id="rId5"/>
              </a:rPr>
              <a:t>www.marshall.edu/murc/staff</a:t>
            </a:r>
            <a:endParaRPr lang="en-US" dirty="0">
              <a:latin typeface="Arial" panose="020B0604020202020204" pitchFamily="34" charset="0"/>
              <a:cs typeface="Arial" panose="020B0604020202020204" pitchFamily="34" charset="0"/>
            </a:endParaRPr>
          </a:p>
          <a:p>
            <a:endParaRPr lang="en-US" dirty="0"/>
          </a:p>
          <a:p>
            <a:endParaRPr lang="en-US" dirty="0"/>
          </a:p>
          <a:p>
            <a:endParaRPr lang="en-US" dirty="0"/>
          </a:p>
        </p:txBody>
      </p:sp>
      <p:sp>
        <p:nvSpPr>
          <p:cNvPr id="11" name="Title 10">
            <a:extLst>
              <a:ext uri="{FF2B5EF4-FFF2-40B4-BE49-F238E27FC236}">
                <a16:creationId xmlns:a16="http://schemas.microsoft.com/office/drawing/2014/main" id="{8BF81CE5-8628-471A-8AE7-E2E7BC61FE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Examples of Funding </a:t>
            </a:r>
          </a:p>
        </p:txBody>
      </p:sp>
      <p:sp>
        <p:nvSpPr>
          <p:cNvPr id="6" name="Slide Number Placeholder 5"/>
          <p:cNvSpPr>
            <a:spLocks noGrp="1"/>
          </p:cNvSpPr>
          <p:nvPr>
            <p:ph type="sldNum" sz="quarter" idx="11"/>
          </p:nvPr>
        </p:nvSpPr>
        <p:spPr/>
        <p:txBody>
          <a:bodyPr/>
          <a:lstStyle/>
          <a:p>
            <a:fld id="{746FD205-8D79-439C-A802-2377436AEC8A}" type="slidenum">
              <a:rPr lang="en-US" smtClean="0"/>
              <a:pPr/>
              <a:t>6</a:t>
            </a:fld>
            <a:endParaRPr lang="en-US"/>
          </a:p>
        </p:txBody>
      </p:sp>
      <p:sp>
        <p:nvSpPr>
          <p:cNvPr id="4" name="Content Placeholder 2"/>
          <p:cNvSpPr txBox="1">
            <a:spLocks/>
          </p:cNvSpPr>
          <p:nvPr/>
        </p:nvSpPr>
        <p:spPr>
          <a:xfrm>
            <a:off x="1287463" y="3547528"/>
            <a:ext cx="6172200" cy="2053172"/>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Clr>
                <a:srgbClr val="FF0000"/>
              </a:buClr>
              <a:buFont typeface="Wingdings" pitchFamily="2" charset="2"/>
              <a:buChar char="§"/>
            </a:pPr>
            <a:endParaRPr lang="en-US" sz="2250" dirty="0"/>
          </a:p>
          <a:p>
            <a:endParaRPr lang="en-US" sz="2250" dirty="0"/>
          </a:p>
        </p:txBody>
      </p:sp>
    </p:spTree>
    <p:extLst>
      <p:ext uri="{BB962C8B-B14F-4D97-AF65-F5344CB8AC3E}">
        <p14:creationId xmlns:p14="http://schemas.microsoft.com/office/powerpoint/2010/main" val="426528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751872" y="1192533"/>
            <a:ext cx="8135897" cy="2011709"/>
          </a:xfrm>
        </p:spPr>
        <p:txBody>
          <a:bodyPr/>
          <a:lstStyle/>
          <a:p>
            <a:r>
              <a:rPr lang="en-US" dirty="0"/>
              <a:t>Read the application instructions carefully</a:t>
            </a:r>
          </a:p>
          <a:p>
            <a:r>
              <a:rPr lang="en-US" dirty="0"/>
              <a:t>Make notes and highlight details you need to remember</a:t>
            </a:r>
          </a:p>
          <a:p>
            <a:r>
              <a:rPr lang="en-US" dirty="0"/>
              <a:t>Don’t forget … </a:t>
            </a:r>
          </a:p>
          <a:p>
            <a:r>
              <a:rPr lang="en-US" dirty="0"/>
              <a:t>   ... follow the application instructions (page limits, margins, fonts… DO make a difference)</a:t>
            </a:r>
          </a:p>
        </p:txBody>
      </p:sp>
      <p:sp>
        <p:nvSpPr>
          <p:cNvPr id="4" name="Slide Number Placeholder 3"/>
          <p:cNvSpPr>
            <a:spLocks noGrp="1"/>
          </p:cNvSpPr>
          <p:nvPr>
            <p:ph type="sldNum" sz="quarter" idx="11"/>
          </p:nvPr>
        </p:nvSpPr>
        <p:spPr/>
        <p:txBody>
          <a:bodyPr/>
          <a:lstStyle/>
          <a:p>
            <a:endParaRPr lang="en-US" dirty="0"/>
          </a:p>
        </p:txBody>
      </p:sp>
      <p:sp>
        <p:nvSpPr>
          <p:cNvPr id="2" name="TextBox 1"/>
          <p:cNvSpPr txBox="1"/>
          <p:nvPr/>
        </p:nvSpPr>
        <p:spPr>
          <a:xfrm>
            <a:off x="-106828" y="411071"/>
            <a:ext cx="9062569" cy="553998"/>
          </a:xfrm>
          <a:prstGeom prst="rect">
            <a:avLst/>
          </a:prstGeom>
          <a:noFill/>
        </p:spPr>
        <p:txBody>
          <a:bodyPr wrap="square" rtlCol="0">
            <a:spAutoFit/>
          </a:bodyPr>
          <a:lstStyle/>
          <a:p>
            <a:pPr algn="ctr"/>
            <a:r>
              <a:rPr lang="en-US" sz="3000" dirty="0">
                <a:solidFill>
                  <a:srgbClr val="009939"/>
                </a:solidFill>
              </a:rPr>
              <a:t>Basic Grantsmanship </a:t>
            </a:r>
            <a:r>
              <a:rPr lang="en-US" sz="1500" dirty="0">
                <a:solidFill>
                  <a:srgbClr val="009939"/>
                </a:solidFill>
              </a:rPr>
              <a:t>(from a NIH program officer’s presentation)</a:t>
            </a:r>
          </a:p>
        </p:txBody>
      </p:sp>
      <p:sp>
        <p:nvSpPr>
          <p:cNvPr id="3" name="TextBox 2"/>
          <p:cNvSpPr txBox="1"/>
          <p:nvPr/>
        </p:nvSpPr>
        <p:spPr>
          <a:xfrm>
            <a:off x="1588684" y="4345230"/>
            <a:ext cx="6060471" cy="248209"/>
          </a:xfrm>
          <a:prstGeom prst="rect">
            <a:avLst/>
          </a:prstGeom>
          <a:noFill/>
        </p:spPr>
        <p:txBody>
          <a:bodyPr wrap="square" rtlCol="0">
            <a:spAutoFit/>
          </a:bodyPr>
          <a:lstStyle/>
          <a:p>
            <a:r>
              <a:rPr lang="en-US" sz="1013" b="1" i="1" dirty="0"/>
              <a:t>Know the agency requirements (forms, page limits, formatting, etc.) </a:t>
            </a:r>
            <a:r>
              <a:rPr lang="en-US" sz="1013" b="1" i="1" u="sng" dirty="0"/>
              <a:t>before</a:t>
            </a:r>
            <a:r>
              <a:rPr lang="en-US" sz="1013" b="1" i="1" dirty="0"/>
              <a:t> you start writing.</a:t>
            </a:r>
          </a:p>
        </p:txBody>
      </p:sp>
    </p:spTree>
    <p:extLst>
      <p:ext uri="{BB962C8B-B14F-4D97-AF65-F5344CB8AC3E}">
        <p14:creationId xmlns:p14="http://schemas.microsoft.com/office/powerpoint/2010/main" val="241783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9DDB481-1728-4280-8884-8D86938BE3ED}"/>
              </a:ext>
            </a:extLst>
          </p:cNvPr>
          <p:cNvSpPr txBox="1">
            <a:spLocks/>
          </p:cNvSpPr>
          <p:nvPr/>
        </p:nvSpPr>
        <p:spPr>
          <a:xfrm>
            <a:off x="437509" y="935184"/>
            <a:ext cx="8637814" cy="1779200"/>
          </a:xfrm>
          <a:prstGeom prst="rect">
            <a:avLst/>
          </a:prstGeom>
        </p:spPr>
        <p:txBody>
          <a:bodyPr>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algn="just">
              <a:buClrTx/>
              <a:buNone/>
            </a:pPr>
            <a:endParaRPr lang="en-US" sz="1600" b="1" dirty="0">
              <a:latin typeface="Arial" panose="020B0604020202020204" pitchFamily="34" charset="0"/>
              <a:cs typeface="Arial" panose="020B0604020202020204" pitchFamily="34" charset="0"/>
            </a:endParaRPr>
          </a:p>
          <a:p>
            <a:pPr marL="0" indent="0" algn="just">
              <a:buClrTx/>
              <a:buNone/>
            </a:pPr>
            <a:r>
              <a:rPr lang="en-US" sz="1600" b="1" dirty="0">
                <a:latin typeface="Arial" panose="020B0604020202020204" pitchFamily="34" charset="0"/>
                <a:cs typeface="Arial" panose="020B0604020202020204" pitchFamily="34" charset="0"/>
              </a:rPr>
              <a:t>Program mission/goals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Does what I want to do fit with the agency/organization?</a:t>
            </a:r>
            <a:endParaRPr lang="en-US" sz="1600" dirty="0">
              <a:latin typeface="Arial" panose="020B0604020202020204" pitchFamily="34" charset="0"/>
              <a:cs typeface="Arial" panose="020B0604020202020204" pitchFamily="34" charset="0"/>
            </a:endParaRPr>
          </a:p>
          <a:p>
            <a:pPr marL="0" indent="0" algn="just">
              <a:buClrTx/>
              <a:buNone/>
            </a:pPr>
            <a:r>
              <a:rPr lang="en-US" sz="1600" b="1" dirty="0">
                <a:latin typeface="Arial" panose="020B0604020202020204" pitchFamily="34" charset="0"/>
                <a:cs typeface="Arial" panose="020B0604020202020204" pitchFamily="34" charset="0"/>
              </a:rPr>
              <a:t>Eligibility Requirements: </a:t>
            </a:r>
            <a:r>
              <a:rPr lang="en-US" sz="1600" i="1" dirty="0">
                <a:latin typeface="Arial" panose="020B0604020202020204" pitchFamily="34" charset="0"/>
                <a:cs typeface="Arial" panose="020B0604020202020204" pitchFamily="34" charset="0"/>
              </a:rPr>
              <a:t>Am I/we eligible to apply? </a:t>
            </a:r>
          </a:p>
          <a:p>
            <a:pPr marL="0" indent="0" algn="just">
              <a:buClrTx/>
              <a:buNone/>
            </a:pPr>
            <a:r>
              <a:rPr lang="en-US" sz="1600" b="1" dirty="0">
                <a:latin typeface="Arial" panose="020B0604020202020204" pitchFamily="34" charset="0"/>
                <a:cs typeface="Arial" panose="020B0604020202020204" pitchFamily="34" charset="0"/>
              </a:rPr>
              <a:t>Funding amounts:  </a:t>
            </a:r>
            <a:r>
              <a:rPr lang="en-US" sz="1600" i="1" dirty="0">
                <a:latin typeface="Arial" panose="020B0604020202020204" pitchFamily="34" charset="0"/>
                <a:cs typeface="Arial" panose="020B0604020202020204" pitchFamily="34" charset="0"/>
              </a:rPr>
              <a:t>Is the amount to be awarded, enough to successfully complete the project?</a:t>
            </a:r>
            <a:endParaRPr lang="en-US" sz="1600" dirty="0">
              <a:latin typeface="Arial" panose="020B0604020202020204" pitchFamily="34" charset="0"/>
              <a:cs typeface="Arial" panose="020B0604020202020204" pitchFamily="34" charset="0"/>
            </a:endParaRPr>
          </a:p>
          <a:p>
            <a:pPr marL="0" indent="0" algn="just">
              <a:buClrTx/>
              <a:buNone/>
            </a:pPr>
            <a:r>
              <a:rPr lang="en-US" sz="1600" b="1" dirty="0">
                <a:latin typeface="Arial" panose="020B0604020202020204" pitchFamily="34" charset="0"/>
                <a:cs typeface="Arial" panose="020B0604020202020204" pitchFamily="34" charset="0"/>
              </a:rPr>
              <a:t>Application Deadline:  </a:t>
            </a:r>
            <a:r>
              <a:rPr lang="en-US" sz="1600" i="1" dirty="0">
                <a:latin typeface="Arial" panose="020B0604020202020204" pitchFamily="34" charset="0"/>
                <a:cs typeface="Arial" panose="020B0604020202020204" pitchFamily="34" charset="0"/>
              </a:rPr>
              <a:t>Do I have enough time to prepare a competitive application?</a:t>
            </a:r>
          </a:p>
          <a:p>
            <a:pPr marL="0" indent="0" algn="just">
              <a:buClrTx/>
              <a:buNone/>
            </a:pPr>
            <a:endParaRPr lang="en-US" sz="1600" dirty="0">
              <a:latin typeface="Arial" panose="020B0604020202020204" pitchFamily="34" charset="0"/>
              <a:cs typeface="Arial" panose="020B0604020202020204" pitchFamily="34" charset="0"/>
            </a:endParaRPr>
          </a:p>
          <a:p>
            <a:pPr marL="48006" indent="0">
              <a:buClr>
                <a:srgbClr val="FF0000"/>
              </a:buClr>
              <a:buNone/>
            </a:pPr>
            <a:endParaRPr lang="en-US" sz="2250" dirty="0">
              <a:latin typeface="Arial" panose="020B0604020202020204" pitchFamily="34" charset="0"/>
              <a:cs typeface="Arial" panose="020B0604020202020204" pitchFamily="34" charset="0"/>
            </a:endParaRPr>
          </a:p>
          <a:p>
            <a:pPr marL="48006" indent="0">
              <a:buNone/>
            </a:pPr>
            <a:endParaRPr lang="en-US" sz="2250"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2AA17539-10E1-47C3-ACA0-BE508241F957}"/>
              </a:ext>
            </a:extLst>
          </p:cNvPr>
          <p:cNvSpPr txBox="1">
            <a:spLocks noChangeArrowheads="1"/>
          </p:cNvSpPr>
          <p:nvPr/>
        </p:nvSpPr>
        <p:spPr>
          <a:xfrm>
            <a:off x="371475" y="2714384"/>
            <a:ext cx="8401050" cy="1285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fontAlgn="base">
              <a:lnSpc>
                <a:spcPct val="100000"/>
              </a:lnSpc>
              <a:spcBef>
                <a:spcPct val="20000"/>
              </a:spcBef>
              <a:spcAft>
                <a:spcPct val="0"/>
              </a:spcAft>
              <a:buClr>
                <a:schemeClr val="hlink"/>
              </a:buClr>
              <a:buSzPct val="70000"/>
              <a:buFont typeface="Arial"/>
              <a:buNone/>
              <a:defRPr/>
            </a:pPr>
            <a:r>
              <a:rPr lang="en-US" sz="1600" b="1" dirty="0">
                <a:latin typeface="Arial" panose="020B0604020202020204" pitchFamily="34" charset="0"/>
                <a:cs typeface="Arial" panose="020B0604020202020204" pitchFamily="34" charset="0"/>
              </a:rPr>
              <a:t>Searching agency web sites is a good start … </a:t>
            </a:r>
            <a:r>
              <a:rPr lang="en-US" sz="1600" b="1" i="1" dirty="0">
                <a:latin typeface="Arial" panose="020B0604020202020204" pitchFamily="34" charset="0"/>
                <a:cs typeface="Arial" panose="020B0604020202020204" pitchFamily="34" charset="0"/>
              </a:rPr>
              <a:t>but follow up with personal contact, especially with foundations and industry.</a:t>
            </a:r>
          </a:p>
          <a:p>
            <a:pPr marL="0" indent="0" defTabSz="685800" fontAlgn="base">
              <a:lnSpc>
                <a:spcPct val="100000"/>
              </a:lnSpc>
              <a:spcBef>
                <a:spcPct val="20000"/>
              </a:spcBef>
              <a:spcAft>
                <a:spcPct val="0"/>
              </a:spcAft>
              <a:buClr>
                <a:schemeClr val="hlink"/>
              </a:buClr>
              <a:buSzPct val="70000"/>
              <a:buFont typeface="Arial"/>
              <a:buNone/>
              <a:defRPr/>
            </a:pPr>
            <a:endParaRPr lang="en-US" sz="1600" b="1" i="1"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Contact agency program staff </a:t>
            </a:r>
            <a:r>
              <a:rPr lang="en-US" sz="1600" i="1" dirty="0">
                <a:latin typeface="Arial" panose="020B0604020202020204" pitchFamily="34" charset="0"/>
                <a:cs typeface="Arial" panose="020B0604020202020204" pitchFamily="34" charset="0"/>
              </a:rPr>
              <a:t>early (But</a:t>
            </a:r>
            <a:r>
              <a:rPr lang="en-US" sz="1600" i="1" u="sng" dirty="0">
                <a:latin typeface="Arial" panose="020B0604020202020204" pitchFamily="34" charset="0"/>
                <a:cs typeface="Arial" panose="020B0604020202020204" pitchFamily="34" charset="0"/>
              </a:rPr>
              <a:t> never </a:t>
            </a:r>
            <a:r>
              <a:rPr lang="en-US" sz="1600" i="1" dirty="0">
                <a:latin typeface="Arial" panose="020B0604020202020204" pitchFamily="34" charset="0"/>
                <a:cs typeface="Arial" panose="020B0604020202020204" pitchFamily="34" charset="0"/>
              </a:rPr>
              <a:t>negotiate terms and F &amp; A rates…save that for the admin folks.)</a:t>
            </a:r>
          </a:p>
          <a:p>
            <a:pPr>
              <a:defRPr/>
            </a:pPr>
            <a:r>
              <a:rPr lang="en-US" sz="1600" dirty="0">
                <a:latin typeface="Arial" panose="020B0604020202020204" pitchFamily="34" charset="0"/>
                <a:cs typeface="Arial" panose="020B0604020202020204" pitchFamily="34" charset="0"/>
              </a:rPr>
              <a:t>Find out if your project would be a “good fit”.</a:t>
            </a:r>
          </a:p>
          <a:p>
            <a:pPr>
              <a:defRPr/>
            </a:pPr>
            <a:r>
              <a:rPr lang="en-US" sz="1600" dirty="0">
                <a:latin typeface="Arial" panose="020B0604020202020204" pitchFamily="34" charset="0"/>
                <a:cs typeface="Arial" panose="020B0604020202020204" pitchFamily="34" charset="0"/>
              </a:rPr>
              <a:t>Are there other related announcements?</a:t>
            </a:r>
          </a:p>
        </p:txBody>
      </p:sp>
      <p:sp>
        <p:nvSpPr>
          <p:cNvPr id="2" name="Title 1">
            <a:extLst>
              <a:ext uri="{FF2B5EF4-FFF2-40B4-BE49-F238E27FC236}">
                <a16:creationId xmlns:a16="http://schemas.microsoft.com/office/drawing/2014/main" id="{99BC9AE4-CEC7-4DD2-B88D-2CF55A11B7FA}"/>
              </a:ext>
            </a:extLst>
          </p:cNvPr>
          <p:cNvSpPr>
            <a:spLocks noGrp="1"/>
          </p:cNvSpPr>
          <p:nvPr>
            <p:ph type="title"/>
          </p:nvPr>
        </p:nvSpPr>
        <p:spPr>
          <a:xfrm>
            <a:off x="371475" y="209450"/>
            <a:ext cx="8564096" cy="757130"/>
          </a:xfrm>
        </p:spPr>
        <p:txBody>
          <a:bodyPr/>
          <a:lstStyle/>
          <a:p>
            <a:r>
              <a:rPr lang="en-US" sz="2400" dirty="0">
                <a:latin typeface="Arial" panose="020B0604020202020204" pitchFamily="34" charset="0"/>
                <a:cs typeface="Arial" panose="020B0604020202020204" pitchFamily="34" charset="0"/>
              </a:rPr>
              <a:t>Look for the following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when searching through funding announcements:</a:t>
            </a:r>
            <a:endParaRPr lang="en-US" sz="2400" dirty="0"/>
          </a:p>
        </p:txBody>
      </p:sp>
    </p:spTree>
    <p:extLst>
      <p:ext uri="{BB962C8B-B14F-4D97-AF65-F5344CB8AC3E}">
        <p14:creationId xmlns:p14="http://schemas.microsoft.com/office/powerpoint/2010/main" val="166325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1143000"/>
            <a:ext cx="8229600" cy="3486150"/>
          </a:xfrm>
        </p:spPr>
        <p:txBody>
          <a:bodyPr>
            <a:normAutofit/>
          </a:bodyPr>
          <a:lstStyle/>
          <a:p>
            <a:r>
              <a:rPr lang="en-US" altLang="en-US" sz="1600" dirty="0"/>
              <a:t>Proposals are generally comprised of these sections:</a:t>
            </a:r>
          </a:p>
          <a:p>
            <a:endParaRPr lang="en-US" altLang="en-US" dirty="0"/>
          </a:p>
          <a:p>
            <a:endParaRPr lang="en-US" altLang="en-US" dirty="0"/>
          </a:p>
        </p:txBody>
      </p:sp>
      <p:sp>
        <p:nvSpPr>
          <p:cNvPr id="10242" name="Rectangle 2"/>
          <p:cNvSpPr>
            <a:spLocks noGrp="1" noChangeArrowheads="1"/>
          </p:cNvSpPr>
          <p:nvPr>
            <p:ph type="title"/>
          </p:nvPr>
        </p:nvSpPr>
        <p:spPr>
          <a:xfrm>
            <a:off x="457200" y="476250"/>
            <a:ext cx="8229600" cy="701731"/>
          </a:xfrm>
        </p:spPr>
        <p:txBody>
          <a:bodyPr>
            <a:normAutofit/>
          </a:bodyPr>
          <a:lstStyle/>
          <a:p>
            <a:r>
              <a:rPr lang="en-US" altLang="en-US" dirty="0"/>
              <a:t>Proposal Components</a:t>
            </a:r>
          </a:p>
        </p:txBody>
      </p:sp>
      <p:sp>
        <p:nvSpPr>
          <p:cNvPr id="2" name="Slide Number Placeholder 1"/>
          <p:cNvSpPr>
            <a:spLocks noGrp="1"/>
          </p:cNvSpPr>
          <p:nvPr>
            <p:ph type="sldNum" sz="quarter" idx="11"/>
          </p:nvPr>
        </p:nvSpPr>
        <p:spPr/>
        <p:txBody>
          <a:bodyPr/>
          <a:lstStyle/>
          <a:p>
            <a:fld id="{746FD205-8D79-439C-A802-2377436AEC8A}" type="slidenum">
              <a:rPr lang="en-US" smtClean="0"/>
              <a:pPr/>
              <a:t>9</a:t>
            </a:fld>
            <a:endParaRPr lang="en-US"/>
          </a:p>
        </p:txBody>
      </p:sp>
      <p:sp>
        <p:nvSpPr>
          <p:cNvPr id="6" name="Rectangle 3"/>
          <p:cNvSpPr txBox="1">
            <a:spLocks noChangeArrowheads="1"/>
          </p:cNvSpPr>
          <p:nvPr/>
        </p:nvSpPr>
        <p:spPr>
          <a:xfrm>
            <a:off x="615203" y="1452282"/>
            <a:ext cx="7913594" cy="2897841"/>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lvl="1">
              <a:buClr>
                <a:schemeClr val="tx2"/>
              </a:buClr>
            </a:pPr>
            <a:r>
              <a:rPr lang="en-US" altLang="en-US" sz="1500" dirty="0"/>
              <a:t>Abstract</a:t>
            </a:r>
          </a:p>
          <a:p>
            <a:pPr lvl="1">
              <a:buClr>
                <a:schemeClr val="tx2"/>
              </a:buClr>
            </a:pPr>
            <a:r>
              <a:rPr lang="en-US" altLang="en-US" sz="1500" dirty="0"/>
              <a:t>Research Plan</a:t>
            </a:r>
          </a:p>
          <a:p>
            <a:pPr lvl="2">
              <a:buClrTx/>
            </a:pPr>
            <a:r>
              <a:rPr lang="en-US" altLang="en-US" sz="1500" dirty="0"/>
              <a:t>Preliminary Data/Needs Assessment</a:t>
            </a:r>
          </a:p>
          <a:p>
            <a:pPr lvl="2">
              <a:buClrTx/>
            </a:pPr>
            <a:r>
              <a:rPr lang="en-US" altLang="en-US" sz="1500" dirty="0"/>
              <a:t>Project Goals (Specific Aims)</a:t>
            </a:r>
          </a:p>
          <a:p>
            <a:pPr lvl="2">
              <a:buClrTx/>
            </a:pPr>
            <a:r>
              <a:rPr lang="en-US" altLang="en-US" sz="1500" dirty="0"/>
              <a:t>Implementation Plan</a:t>
            </a:r>
          </a:p>
          <a:p>
            <a:pPr lvl="2">
              <a:buClrTx/>
            </a:pPr>
            <a:r>
              <a:rPr lang="en-US" altLang="en-US" sz="1500" dirty="0"/>
              <a:t>Evaluation Plan</a:t>
            </a:r>
          </a:p>
          <a:p>
            <a:pPr lvl="1">
              <a:buClr>
                <a:schemeClr val="tx2"/>
              </a:buClr>
            </a:pPr>
            <a:r>
              <a:rPr lang="en-US" altLang="en-US" sz="1500" dirty="0"/>
              <a:t>Budget and budget narrative/justification</a:t>
            </a:r>
          </a:p>
          <a:p>
            <a:pPr lvl="1">
              <a:buClr>
                <a:schemeClr val="tx2"/>
              </a:buClr>
            </a:pPr>
            <a:r>
              <a:rPr lang="en-US" altLang="en-US" sz="1500" dirty="0"/>
              <a:t>PI Information (biosketch)</a:t>
            </a:r>
          </a:p>
          <a:p>
            <a:pPr lvl="1">
              <a:buClr>
                <a:schemeClr val="tx2"/>
              </a:buClr>
            </a:pPr>
            <a:r>
              <a:rPr lang="en-US" altLang="en-US" sz="1500" dirty="0"/>
              <a:t>Assurances</a:t>
            </a:r>
          </a:p>
          <a:p>
            <a:pPr marL="64008" indent="0">
              <a:buNone/>
            </a:pPr>
            <a:r>
              <a:rPr lang="en-US" altLang="en-US" sz="1800" b="1" dirty="0"/>
              <a:t>Read the program guidelines carefully for specific requirements.</a:t>
            </a:r>
            <a:endParaRPr lang="en-US" altLang="en-US" sz="1800" dirty="0"/>
          </a:p>
          <a:p>
            <a:pPr>
              <a:buFontTx/>
              <a:buNone/>
            </a:pPr>
            <a:endParaRPr lang="en-US" altLang="en-US" sz="2250" dirty="0"/>
          </a:p>
          <a:p>
            <a:endParaRPr lang="en-US" altLang="en-US" sz="2250" dirty="0"/>
          </a:p>
        </p:txBody>
      </p:sp>
      <p:sp>
        <p:nvSpPr>
          <p:cNvPr id="3" name="TextBox 2"/>
          <p:cNvSpPr txBox="1"/>
          <p:nvPr/>
        </p:nvSpPr>
        <p:spPr>
          <a:xfrm>
            <a:off x="800101" y="4393591"/>
            <a:ext cx="7913594" cy="276999"/>
          </a:xfrm>
          <a:prstGeom prst="rect">
            <a:avLst/>
          </a:prstGeom>
          <a:noFill/>
        </p:spPr>
        <p:txBody>
          <a:bodyPr wrap="square" rtlCol="0">
            <a:spAutoFit/>
          </a:bodyPr>
          <a:lstStyle/>
          <a:p>
            <a:r>
              <a:rPr lang="en-US" sz="1200" b="1" i="1" dirty="0"/>
              <a:t>To avoid proposal FAIL, always consult with your Grants Officer before the deadline. We submit on your behalf! </a:t>
            </a:r>
          </a:p>
        </p:txBody>
      </p:sp>
    </p:spTree>
    <p:extLst>
      <p:ext uri="{BB962C8B-B14F-4D97-AF65-F5344CB8AC3E}">
        <p14:creationId xmlns:p14="http://schemas.microsoft.com/office/powerpoint/2010/main" val="820889392"/>
      </p:ext>
    </p:extLst>
  </p:cSld>
  <p:clrMapOvr>
    <a:masterClrMapping/>
  </p:clrMapOvr>
</p:sld>
</file>

<file path=ppt/theme/theme1.xml><?xml version="1.0" encoding="utf-8"?>
<a:theme xmlns:a="http://schemas.openxmlformats.org/drawingml/2006/main" name="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8684</TotalTime>
  <Words>2090</Words>
  <Application>Microsoft Office PowerPoint</Application>
  <PresentationFormat>On-screen Show (16:9)</PresentationFormat>
  <Paragraphs>232</Paragraphs>
  <Slides>28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Black</vt:lpstr>
      <vt:lpstr>Calibri</vt:lpstr>
      <vt:lpstr>Calibri Light</vt:lpstr>
      <vt:lpstr>Tahoma</vt:lpstr>
      <vt:lpstr>Times New Roman</vt:lpstr>
      <vt:lpstr>Verdana</vt:lpstr>
      <vt:lpstr>Wingdings</vt:lpstr>
      <vt:lpstr>Wingdings 2</vt:lpstr>
      <vt:lpstr>Marshall Template</vt:lpstr>
      <vt:lpstr> Grantsmanship 101 by MURC</vt:lpstr>
      <vt:lpstr>The grant life cycle</vt:lpstr>
      <vt:lpstr>Getting Started</vt:lpstr>
      <vt:lpstr>Finding Funding</vt:lpstr>
      <vt:lpstr>Finding Funding—more options</vt:lpstr>
      <vt:lpstr>Examples of Funding </vt:lpstr>
      <vt:lpstr>PowerPoint Presentation</vt:lpstr>
      <vt:lpstr>Look for the following  when searching through funding announcements:</vt:lpstr>
      <vt:lpstr>Proposal Components</vt:lpstr>
      <vt:lpstr> Abstract </vt:lpstr>
      <vt:lpstr>Research Plan/Strategy pt. 1</vt:lpstr>
      <vt:lpstr>Research Plan/Strategy pt. 2</vt:lpstr>
      <vt:lpstr>Budget</vt:lpstr>
      <vt:lpstr>PI (Principal Investigator) information</vt:lpstr>
      <vt:lpstr>Assurances</vt:lpstr>
      <vt:lpstr>Details matter in your writing</vt:lpstr>
      <vt:lpstr>PowerPoint Presentation</vt:lpstr>
      <vt:lpstr>Strategy #2, Simple, Yet Thorough  </vt:lpstr>
      <vt:lpstr>Strategy #3, Communicate Clearly  </vt:lpstr>
      <vt:lpstr>Strategy #4, Collaborate</vt:lpstr>
      <vt:lpstr>Strategy #5 , Basic Writing Skills</vt:lpstr>
      <vt:lpstr>Strategy #6, Time management</vt:lpstr>
      <vt:lpstr>PowerPoint Presentation</vt:lpstr>
      <vt:lpstr>Hallmarks of an Outstanding Application</vt:lpstr>
      <vt:lpstr>Weak Applications usually have: </vt:lpstr>
      <vt:lpstr>Not Funded? Revise and Resubmit</vt:lpstr>
      <vt:lpstr>SUMMARY</vt:lpstr>
      <vt:lpstr>Contact Us -- MURCpreaward@marshall.edu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Luckett</dc:creator>
  <cp:lastModifiedBy>Artayet Shepherd, Anastasia</cp:lastModifiedBy>
  <cp:revision>96</cp:revision>
  <dcterms:created xsi:type="dcterms:W3CDTF">2016-12-07T23:59:14Z</dcterms:created>
  <dcterms:modified xsi:type="dcterms:W3CDTF">2022-05-10T15:06:42Z</dcterms:modified>
</cp:coreProperties>
</file>