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7" r:id="rId31"/>
    <p:sldId id="285" r:id="rId32"/>
    <p:sldId id="286" r:id="rId33"/>
  </p:sldIdLst>
  <p:sldSz cx="18288000" cy="10287000"/>
  <p:notesSz cx="6858000" cy="9144000"/>
  <p:embeddedFontLst>
    <p:embeddedFont>
      <p:font typeface="Archivo Black" panose="020B0604020202020204" charset="0"/>
      <p:regular r:id="rId34"/>
    </p:embeddedFont>
    <p:embeddedFont>
      <p:font typeface="Calibri" panose="020F0502020204030204" pitchFamily="34" charset="0"/>
      <p:regular r:id="rId35"/>
      <p:bold r:id="rId36"/>
      <p:italic r:id="rId37"/>
      <p:boldItalic r:id="rId38"/>
    </p:embeddedFont>
    <p:embeddedFont>
      <p:font typeface="Inter" panose="020B0604020202020204" charset="0"/>
      <p:regular r:id="rId39"/>
    </p:embeddedFont>
    <p:embeddedFont>
      <p:font typeface="Inter Bold" panose="020B0604020202020204" charset="0"/>
      <p:regular r:id="rId40"/>
    </p:embeddedFont>
    <p:embeddedFont>
      <p:font typeface="Inter Bold Italics" panose="020B0604020202020204" charset="0"/>
      <p:regular r:id="rId41"/>
    </p:embeddedFont>
    <p:embeddedFont>
      <p:font typeface="Inter Italics" panose="020B0604020202020204" charset="0"/>
      <p:regular r:id="rId42"/>
    </p:embeddedFont>
    <p:embeddedFont>
      <p:font typeface="Open Sans 1" panose="020B0604020202020204" charset="0"/>
      <p:regular r:id="rId43"/>
    </p:embeddedFont>
    <p:embeddedFont>
      <p:font typeface="Open Sans 1 Bold" panose="020B0604020202020204" charset="0"/>
      <p:regular r:id="rId44"/>
    </p:embeddedFont>
    <p:embeddedFont>
      <p:font typeface="Open Sans 1 Bold Italics" panose="020B0604020202020204" charset="0"/>
      <p:regular r:id="rId45"/>
    </p:embeddedFont>
    <p:embeddedFont>
      <p:font typeface="Open Sans 1 Italics" panose="020B0604020202020204" charset="0"/>
      <p:regular r:id="rId46"/>
    </p:embeddedFont>
    <p:embeddedFont>
      <p:font typeface="Open Sans 1 Light" panose="020B0604020202020204" charset="0"/>
      <p:regular r:id="rId47"/>
    </p:embeddedFont>
    <p:embeddedFont>
      <p:font typeface="Open Sans 2" panose="020B0604020202020204" charset="0"/>
      <p:regular r:id="rId48"/>
    </p:embeddedFont>
    <p:embeddedFont>
      <p:font typeface="Open Sans 2 Bold" panose="020B0604020202020204" charset="0"/>
      <p:regular r:id="rId49"/>
    </p:embeddedFont>
    <p:embeddedFont>
      <p:font typeface="Open Sans 2 Italics" panose="020B0604020202020204" charset="0"/>
      <p:regular r:id="rId5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F0F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69" d="100"/>
          <a:sy n="69" d="100"/>
        </p:scale>
        <p:origin x="114" y="45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6.fntdata"/><Relationship Id="rId21" Type="http://schemas.openxmlformats.org/officeDocument/2006/relationships/slide" Target="slides/slide20.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font" Target="fonts/font14.fntdata"/><Relationship Id="rId50" Type="http://schemas.openxmlformats.org/officeDocument/2006/relationships/font" Target="fonts/font17.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font" Target="fonts/font12.fntdata"/><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1.fntdata"/><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font" Target="fonts/font15.fntdata"/><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5.fntdata"/><Relationship Id="rId46" Type="http://schemas.openxmlformats.org/officeDocument/2006/relationships/font" Target="fonts/font13.fntdata"/><Relationship Id="rId20" Type="http://schemas.openxmlformats.org/officeDocument/2006/relationships/slide" Target="slides/slide19.xml"/><Relationship Id="rId41" Type="http://schemas.openxmlformats.org/officeDocument/2006/relationships/font" Target="fonts/font8.fntdata"/><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3.fntdata"/><Relationship Id="rId49" Type="http://schemas.openxmlformats.org/officeDocument/2006/relationships/font" Target="fonts/font16.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9/19/2023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9/19/2023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9/19/2023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9/19/2023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4.svg"/><Relationship Id="rId7" Type="http://schemas.openxmlformats.org/officeDocument/2006/relationships/hyperlink" Target="mailto:murcpreaward@marshall.edu" TargetMode="External"/><Relationship Id="rId12" Type="http://schemas.openxmlformats.org/officeDocument/2006/relationships/image" Target="../media/image21.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hyperlink" Target="https://www.marshall.edu/murc/training-workshops/" TargetMode="External"/><Relationship Id="rId11" Type="http://schemas.openxmlformats.org/officeDocument/2006/relationships/image" Target="../media/image20.png"/><Relationship Id="rId5" Type="http://schemas.openxmlformats.org/officeDocument/2006/relationships/image" Target="../media/image16.svg"/><Relationship Id="rId10" Type="http://schemas.openxmlformats.org/officeDocument/2006/relationships/image" Target="../media/image19.svg"/><Relationship Id="rId4" Type="http://schemas.openxmlformats.org/officeDocument/2006/relationships/image" Target="../media/image15.png"/><Relationship Id="rId9" Type="http://schemas.openxmlformats.org/officeDocument/2006/relationships/image" Target="../media/image18.png"/></Relationships>
</file>

<file path=ppt/slides/_rels/slide2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hyperlink" Target="https://www.marshall.edu/murc/grants-development-office/" TargetMode="External"/><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hyperlink" Target="https://www.marshall.edu/murc/grants-development-office/" TargetMode="External"/><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hyperlink" Target="mailto:MURCprewaward@marshall.edu" TargetMode="External"/><Relationship Id="rId4" Type="http://schemas.openxmlformats.org/officeDocument/2006/relationships/hyperlink" Target="http://www.grantforward.com" TargetMode="External"/></Relationships>
</file>

<file path=ppt/slides/_rels/slide3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png"/><Relationship Id="rId3" Type="http://schemas.openxmlformats.org/officeDocument/2006/relationships/image" Target="../media/image26.png"/><Relationship Id="rId7" Type="http://schemas.openxmlformats.org/officeDocument/2006/relationships/image" Target="../media/image30.png"/><Relationship Id="rId12" Type="http://schemas.openxmlformats.org/officeDocument/2006/relationships/image" Target="../media/image35.pn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png"/><Relationship Id="rId14" Type="http://schemas.openxmlformats.org/officeDocument/2006/relationships/image" Target="../media/image37.png"/></Relationships>
</file>

<file path=ppt/slides/_rels/slide32.xml.rels><?xml version="1.0" encoding="UTF-8" standalone="yes"?>
<Relationships xmlns="http://schemas.openxmlformats.org/package/2006/relationships"><Relationship Id="rId3" Type="http://schemas.openxmlformats.org/officeDocument/2006/relationships/hyperlink" Target="https://www.marshall.edu/murc/our-staff-new/" TargetMode="External"/><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grants.gov/web/grants/search-grants.html" TargetMode="Externa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hyperlink" Target="mailto:MURCpreaward@marshall.edu" TargetMode="External"/><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hyperlink" Target="https://www.marshall.edu/murc/niki-rowe-fortner/" TargetMode="Externa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A950"/>
        </a:solidFill>
        <a:effectLst/>
      </p:bgPr>
    </p:bg>
    <p:spTree>
      <p:nvGrpSpPr>
        <p:cNvPr id="1" name=""/>
        <p:cNvGrpSpPr/>
        <p:nvPr/>
      </p:nvGrpSpPr>
      <p:grpSpPr>
        <a:xfrm>
          <a:off x="0" y="0"/>
          <a:ext cx="0" cy="0"/>
          <a:chOff x="0" y="0"/>
          <a:chExt cx="0" cy="0"/>
        </a:xfrm>
      </p:grpSpPr>
      <p:sp>
        <p:nvSpPr>
          <p:cNvPr id="2" name="AutoShape 2"/>
          <p:cNvSpPr/>
          <p:nvPr/>
        </p:nvSpPr>
        <p:spPr>
          <a:xfrm>
            <a:off x="14111902" y="4837920"/>
            <a:ext cx="4176098" cy="5449080"/>
          </a:xfrm>
          <a:prstGeom prst="rect">
            <a:avLst/>
          </a:prstGeom>
          <a:solidFill>
            <a:srgbClr val="EBEBEB"/>
          </a:solidFill>
        </p:spPr>
        <p:txBody>
          <a:bodyPr/>
          <a:lstStyle/>
          <a:p>
            <a:endParaRPr lang="en-US"/>
          </a:p>
        </p:txBody>
      </p:sp>
      <p:sp>
        <p:nvSpPr>
          <p:cNvPr id="3" name="Freeform 3"/>
          <p:cNvSpPr/>
          <p:nvPr/>
        </p:nvSpPr>
        <p:spPr>
          <a:xfrm>
            <a:off x="14696449" y="6144787"/>
            <a:ext cx="3007005" cy="2835345"/>
          </a:xfrm>
          <a:custGeom>
            <a:avLst/>
            <a:gdLst/>
            <a:ahLst/>
            <a:cxnLst/>
            <a:rect l="l" t="t" r="r" b="b"/>
            <a:pathLst>
              <a:path w="3007005" h="2835345">
                <a:moveTo>
                  <a:pt x="0" y="0"/>
                </a:moveTo>
                <a:lnTo>
                  <a:pt x="3007005" y="0"/>
                </a:lnTo>
                <a:lnTo>
                  <a:pt x="3007005" y="2835346"/>
                </a:lnTo>
                <a:lnTo>
                  <a:pt x="0" y="2835346"/>
                </a:lnTo>
                <a:lnTo>
                  <a:pt x="0" y="0"/>
                </a:lnTo>
                <a:close/>
              </a:path>
            </a:pathLst>
          </a:custGeom>
          <a:blipFill>
            <a:blip r:embed="rId2"/>
            <a:stretch>
              <a:fillRect/>
            </a:stretch>
          </a:blipFill>
        </p:spPr>
        <p:txBody>
          <a:bodyPr/>
          <a:lstStyle/>
          <a:p>
            <a:endParaRPr lang="en-US"/>
          </a:p>
        </p:txBody>
      </p:sp>
      <p:sp>
        <p:nvSpPr>
          <p:cNvPr id="4" name="Freeform 4"/>
          <p:cNvSpPr/>
          <p:nvPr/>
        </p:nvSpPr>
        <p:spPr>
          <a:xfrm>
            <a:off x="0" y="4837920"/>
            <a:ext cx="14111902" cy="5449080"/>
          </a:xfrm>
          <a:custGeom>
            <a:avLst/>
            <a:gdLst/>
            <a:ahLst/>
            <a:cxnLst/>
            <a:rect l="l" t="t" r="r" b="b"/>
            <a:pathLst>
              <a:path w="14111902" h="5449080">
                <a:moveTo>
                  <a:pt x="0" y="0"/>
                </a:moveTo>
                <a:lnTo>
                  <a:pt x="14111902" y="0"/>
                </a:lnTo>
                <a:lnTo>
                  <a:pt x="14111902" y="5449080"/>
                </a:lnTo>
                <a:lnTo>
                  <a:pt x="0" y="5449080"/>
                </a:lnTo>
                <a:lnTo>
                  <a:pt x="0" y="0"/>
                </a:lnTo>
                <a:close/>
              </a:path>
            </a:pathLst>
          </a:custGeom>
          <a:blipFill>
            <a:blip r:embed="rId3"/>
            <a:stretch>
              <a:fillRect t="-6888" b="-38786"/>
            </a:stretch>
          </a:blipFill>
        </p:spPr>
        <p:txBody>
          <a:bodyPr/>
          <a:lstStyle/>
          <a:p>
            <a:endParaRPr lang="en-US"/>
          </a:p>
        </p:txBody>
      </p:sp>
      <p:sp>
        <p:nvSpPr>
          <p:cNvPr id="5" name="TextBox 5"/>
          <p:cNvSpPr txBox="1"/>
          <p:nvPr/>
        </p:nvSpPr>
        <p:spPr>
          <a:xfrm>
            <a:off x="567908" y="1845958"/>
            <a:ext cx="17614891" cy="874395"/>
          </a:xfrm>
          <a:prstGeom prst="rect">
            <a:avLst/>
          </a:prstGeom>
        </p:spPr>
        <p:txBody>
          <a:bodyPr lIns="0" tIns="0" rIns="0" bIns="0" rtlCol="0" anchor="t">
            <a:spAutoFit/>
          </a:bodyPr>
          <a:lstStyle/>
          <a:p>
            <a:pPr marL="0" lvl="0" indent="0" algn="l">
              <a:lnSpc>
                <a:spcPts val="7020"/>
              </a:lnSpc>
              <a:spcBef>
                <a:spcPct val="0"/>
              </a:spcBef>
            </a:pPr>
            <a:r>
              <a:rPr lang="en-US" sz="5400">
                <a:solidFill>
                  <a:srgbClr val="FFFFFF"/>
                </a:solidFill>
                <a:latin typeface="Open Sans 1 Bold"/>
              </a:rPr>
              <a:t>Grantsmanship 101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18288000" cy="1984917"/>
          </a:xfrm>
          <a:prstGeom prst="rect">
            <a:avLst/>
          </a:prstGeom>
          <a:solidFill>
            <a:srgbClr val="00A950"/>
          </a:solidFill>
        </p:spPr>
        <p:txBody>
          <a:bodyPr/>
          <a:lstStyle/>
          <a:p>
            <a:endParaRPr lang="en-US"/>
          </a:p>
        </p:txBody>
      </p:sp>
      <p:sp>
        <p:nvSpPr>
          <p:cNvPr id="3" name="TextBox 3"/>
          <p:cNvSpPr txBox="1"/>
          <p:nvPr/>
        </p:nvSpPr>
        <p:spPr>
          <a:xfrm>
            <a:off x="561917" y="2354307"/>
            <a:ext cx="17164167" cy="5703218"/>
          </a:xfrm>
          <a:prstGeom prst="rect">
            <a:avLst/>
          </a:prstGeom>
        </p:spPr>
        <p:txBody>
          <a:bodyPr lIns="0" tIns="0" rIns="0" bIns="0" rtlCol="0" anchor="t">
            <a:spAutoFit/>
          </a:bodyPr>
          <a:lstStyle/>
          <a:p>
            <a:pPr>
              <a:lnSpc>
                <a:spcPts val="3799"/>
              </a:lnSpc>
            </a:pPr>
            <a:r>
              <a:rPr lang="en-US" sz="2713">
                <a:solidFill>
                  <a:srgbClr val="00A950"/>
                </a:solidFill>
                <a:latin typeface="Open Sans 1"/>
              </a:rPr>
              <a:t>The abstract is a brief overview of the entire project and is usually the first thing the reviewer reads (and scores).</a:t>
            </a:r>
          </a:p>
          <a:p>
            <a:pPr>
              <a:lnSpc>
                <a:spcPts val="3799"/>
              </a:lnSpc>
            </a:pPr>
            <a:endParaRPr lang="en-US" sz="2713">
              <a:solidFill>
                <a:srgbClr val="00A950"/>
              </a:solidFill>
              <a:latin typeface="Open Sans 1"/>
            </a:endParaRPr>
          </a:p>
          <a:p>
            <a:pPr>
              <a:lnSpc>
                <a:spcPts val="3799"/>
              </a:lnSpc>
            </a:pPr>
            <a:r>
              <a:rPr lang="en-US" sz="2713">
                <a:solidFill>
                  <a:srgbClr val="000000"/>
                </a:solidFill>
                <a:latin typeface="Open Sans 1"/>
              </a:rPr>
              <a:t>In many cases, there are two types of abstracts required in an application:</a:t>
            </a:r>
          </a:p>
          <a:p>
            <a:pPr marL="585921" lvl="1" indent="-292960">
              <a:lnSpc>
                <a:spcPts val="3799"/>
              </a:lnSpc>
              <a:buFont typeface="Arial"/>
              <a:buChar char="•"/>
            </a:pPr>
            <a:r>
              <a:rPr lang="en-US" sz="2713">
                <a:solidFill>
                  <a:srgbClr val="000000"/>
                </a:solidFill>
                <a:latin typeface="Open Sans 1 Bold"/>
              </a:rPr>
              <a:t>Technical</a:t>
            </a:r>
            <a:r>
              <a:rPr lang="en-US" sz="2713">
                <a:solidFill>
                  <a:srgbClr val="000000"/>
                </a:solidFill>
                <a:latin typeface="Open Sans 1"/>
              </a:rPr>
              <a:t>: This type is written for the reviewers who will have either expertise in your field or a general knowledge of your field—enough knowledge to understand “science-ese”</a:t>
            </a:r>
          </a:p>
          <a:p>
            <a:pPr marL="585921" lvl="1" indent="-292960">
              <a:lnSpc>
                <a:spcPts val="3799"/>
              </a:lnSpc>
              <a:buFont typeface="Arial"/>
              <a:buChar char="•"/>
            </a:pPr>
            <a:r>
              <a:rPr lang="en-US" sz="2713">
                <a:solidFill>
                  <a:srgbClr val="000000"/>
                </a:solidFill>
                <a:latin typeface="Open Sans 1 Bold"/>
              </a:rPr>
              <a:t>Layperson</a:t>
            </a:r>
            <a:r>
              <a:rPr lang="en-US" sz="2713">
                <a:solidFill>
                  <a:srgbClr val="000000"/>
                </a:solidFill>
                <a:latin typeface="Open Sans 1"/>
              </a:rPr>
              <a:t>: This type is written for a non-expert in your field, or for the general public.</a:t>
            </a:r>
          </a:p>
          <a:p>
            <a:pPr>
              <a:lnSpc>
                <a:spcPts val="3799"/>
              </a:lnSpc>
            </a:pPr>
            <a:endParaRPr lang="en-US" sz="2713">
              <a:solidFill>
                <a:srgbClr val="000000"/>
              </a:solidFill>
              <a:latin typeface="Open Sans 1"/>
            </a:endParaRPr>
          </a:p>
          <a:p>
            <a:pPr>
              <a:lnSpc>
                <a:spcPts val="3799"/>
              </a:lnSpc>
            </a:pPr>
            <a:endParaRPr lang="en-US" sz="2713">
              <a:solidFill>
                <a:srgbClr val="000000"/>
              </a:solidFill>
              <a:latin typeface="Open Sans 1"/>
            </a:endParaRPr>
          </a:p>
          <a:p>
            <a:pPr>
              <a:lnSpc>
                <a:spcPts val="3799"/>
              </a:lnSpc>
            </a:pPr>
            <a:r>
              <a:rPr lang="en-US" sz="2713">
                <a:solidFill>
                  <a:srgbClr val="00A950"/>
                </a:solidFill>
                <a:latin typeface="Open Sans 1 Bold"/>
              </a:rPr>
              <a:t>From a GRANT WRITER’S perspective, it should be written LAST…but not at the last minute.</a:t>
            </a:r>
          </a:p>
          <a:p>
            <a:pPr>
              <a:lnSpc>
                <a:spcPts val="3799"/>
              </a:lnSpc>
            </a:pPr>
            <a:endParaRPr lang="en-US" sz="2713">
              <a:solidFill>
                <a:srgbClr val="00A950"/>
              </a:solidFill>
              <a:latin typeface="Open Sans 1 Bold"/>
            </a:endParaRPr>
          </a:p>
          <a:p>
            <a:pPr>
              <a:lnSpc>
                <a:spcPts val="3799"/>
              </a:lnSpc>
              <a:spcBef>
                <a:spcPct val="0"/>
              </a:spcBef>
            </a:pPr>
            <a:endParaRPr lang="en-US" sz="2713">
              <a:solidFill>
                <a:srgbClr val="00A950"/>
              </a:solidFill>
              <a:latin typeface="Open Sans 1 Bold"/>
            </a:endParaRPr>
          </a:p>
        </p:txBody>
      </p:sp>
      <p:sp>
        <p:nvSpPr>
          <p:cNvPr id="4" name="TextBox 4"/>
          <p:cNvSpPr txBox="1"/>
          <p:nvPr/>
        </p:nvSpPr>
        <p:spPr>
          <a:xfrm>
            <a:off x="540438" y="752983"/>
            <a:ext cx="16487063" cy="811149"/>
          </a:xfrm>
          <a:prstGeom prst="rect">
            <a:avLst/>
          </a:prstGeom>
        </p:spPr>
        <p:txBody>
          <a:bodyPr lIns="0" tIns="0" rIns="0" bIns="0" rtlCol="0" anchor="t">
            <a:spAutoFit/>
          </a:bodyPr>
          <a:lstStyle/>
          <a:p>
            <a:pPr marL="0" lvl="0" indent="0" algn="l">
              <a:lnSpc>
                <a:spcPts val="6317"/>
              </a:lnSpc>
            </a:pPr>
            <a:r>
              <a:rPr lang="en-US" sz="5400">
                <a:solidFill>
                  <a:srgbClr val="FFFFFF"/>
                </a:solidFill>
                <a:latin typeface="Open Sans 1 Bold"/>
              </a:rPr>
              <a:t>Abstract</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18288000" cy="1984917"/>
          </a:xfrm>
          <a:prstGeom prst="rect">
            <a:avLst/>
          </a:prstGeom>
          <a:solidFill>
            <a:srgbClr val="00A950"/>
          </a:solidFill>
        </p:spPr>
        <p:txBody>
          <a:bodyPr/>
          <a:lstStyle/>
          <a:p>
            <a:endParaRPr lang="en-US"/>
          </a:p>
        </p:txBody>
      </p:sp>
      <p:sp>
        <p:nvSpPr>
          <p:cNvPr id="3" name="TextBox 3"/>
          <p:cNvSpPr txBox="1"/>
          <p:nvPr/>
        </p:nvSpPr>
        <p:spPr>
          <a:xfrm>
            <a:off x="561917" y="2373357"/>
            <a:ext cx="16960049" cy="7490883"/>
          </a:xfrm>
          <a:prstGeom prst="rect">
            <a:avLst/>
          </a:prstGeom>
        </p:spPr>
        <p:txBody>
          <a:bodyPr lIns="0" tIns="0" rIns="0" bIns="0" rtlCol="0" anchor="t">
            <a:spAutoFit/>
          </a:bodyPr>
          <a:lstStyle/>
          <a:p>
            <a:pPr marL="530761" lvl="1" indent="-265381">
              <a:lnSpc>
                <a:spcPts val="3441"/>
              </a:lnSpc>
              <a:buFont typeface="Arial"/>
              <a:buChar char="•"/>
            </a:pPr>
            <a:r>
              <a:rPr lang="en-US" sz="2458">
                <a:solidFill>
                  <a:srgbClr val="000000"/>
                </a:solidFill>
                <a:latin typeface="Open Sans 1"/>
              </a:rPr>
              <a:t>In line with the agency's mission, address an important problem, issue, or need.</a:t>
            </a:r>
          </a:p>
          <a:p>
            <a:pPr marL="530761" lvl="1" indent="-265381">
              <a:lnSpc>
                <a:spcPts val="3441"/>
              </a:lnSpc>
              <a:buFont typeface="Arial"/>
              <a:buChar char="•"/>
            </a:pPr>
            <a:r>
              <a:rPr lang="en-US" sz="2458">
                <a:solidFill>
                  <a:srgbClr val="000000"/>
                </a:solidFill>
                <a:latin typeface="Open Sans 1"/>
              </a:rPr>
              <a:t>Make sure to be realistic and not overly ambitious.</a:t>
            </a:r>
          </a:p>
          <a:p>
            <a:pPr marL="1061522" lvl="2" indent="-353841">
              <a:lnSpc>
                <a:spcPts val="3441"/>
              </a:lnSpc>
              <a:buFont typeface="Arial"/>
              <a:buChar char="⚬"/>
            </a:pPr>
            <a:r>
              <a:rPr lang="en-US" sz="2458">
                <a:solidFill>
                  <a:srgbClr val="000000"/>
                </a:solidFill>
                <a:latin typeface="Open Sans 1 Bold"/>
              </a:rPr>
              <a:t>Unrealistic</a:t>
            </a:r>
            <a:r>
              <a:rPr lang="en-US" sz="2458">
                <a:solidFill>
                  <a:srgbClr val="000000"/>
                </a:solidFill>
                <a:latin typeface="Open Sans 1"/>
              </a:rPr>
              <a:t>: First-time couch-to-5K participants should expect to qualify for the Boston Marathon as their first race attempt.</a:t>
            </a:r>
          </a:p>
          <a:p>
            <a:pPr marL="1061522" lvl="2" indent="-353841">
              <a:lnSpc>
                <a:spcPts val="3441"/>
              </a:lnSpc>
              <a:buFont typeface="Arial"/>
              <a:buChar char="⚬"/>
            </a:pPr>
            <a:r>
              <a:rPr lang="en-US" sz="2458">
                <a:solidFill>
                  <a:srgbClr val="000000"/>
                </a:solidFill>
                <a:latin typeface="Open Sans 1 Bold"/>
              </a:rPr>
              <a:t>Realistic</a:t>
            </a:r>
            <a:r>
              <a:rPr lang="en-US" sz="2458">
                <a:solidFill>
                  <a:srgbClr val="000000"/>
                </a:solidFill>
                <a:latin typeface="Open Sans 1"/>
              </a:rPr>
              <a:t>: Completing a 5K or half marathon is feasible for beginning runners/walkers. </a:t>
            </a:r>
          </a:p>
          <a:p>
            <a:pPr marL="530761" lvl="1" indent="-265381">
              <a:lnSpc>
                <a:spcPts val="3441"/>
              </a:lnSpc>
              <a:buFont typeface="Arial"/>
              <a:buChar char="•"/>
            </a:pPr>
            <a:r>
              <a:rPr lang="en-US" sz="2458">
                <a:solidFill>
                  <a:srgbClr val="000000"/>
                </a:solidFill>
                <a:latin typeface="Open Sans 1"/>
              </a:rPr>
              <a:t>(SMART) Specific, Measurable, Attainable, Relevant/Realistic, Time-based</a:t>
            </a:r>
          </a:p>
          <a:p>
            <a:pPr>
              <a:lnSpc>
                <a:spcPts val="3441"/>
              </a:lnSpc>
            </a:pPr>
            <a:endParaRPr lang="en-US" sz="2458">
              <a:solidFill>
                <a:srgbClr val="000000"/>
              </a:solidFill>
              <a:latin typeface="Open Sans 1"/>
            </a:endParaRPr>
          </a:p>
          <a:p>
            <a:pPr>
              <a:lnSpc>
                <a:spcPts val="3441"/>
              </a:lnSpc>
            </a:pPr>
            <a:r>
              <a:rPr lang="en-US" sz="2458">
                <a:solidFill>
                  <a:srgbClr val="000000"/>
                </a:solidFill>
                <a:latin typeface="Open Sans 1 Bold"/>
              </a:rPr>
              <a:t>Example of an objective Building Block:</a:t>
            </a:r>
          </a:p>
          <a:p>
            <a:pPr marL="530761" lvl="1" indent="-265381">
              <a:lnSpc>
                <a:spcPts val="3441"/>
              </a:lnSpc>
              <a:buFont typeface="Arial"/>
              <a:buChar char="•"/>
            </a:pPr>
            <a:r>
              <a:rPr lang="en-US" sz="2458">
                <a:solidFill>
                  <a:srgbClr val="000000"/>
                </a:solidFill>
                <a:latin typeface="Open Sans 1 Bold"/>
              </a:rPr>
              <a:t>To (</a:t>
            </a:r>
            <a:r>
              <a:rPr lang="en-US" sz="2458">
                <a:solidFill>
                  <a:srgbClr val="00A950"/>
                </a:solidFill>
                <a:latin typeface="Open Sans 1 Bold Italics"/>
              </a:rPr>
              <a:t>action verb and statement reflecting your measurement indicator</a:t>
            </a:r>
            <a:r>
              <a:rPr lang="en-US" sz="2458">
                <a:solidFill>
                  <a:srgbClr val="000000"/>
                </a:solidFill>
                <a:latin typeface="Open Sans 1 Bold"/>
              </a:rPr>
              <a:t>) by (</a:t>
            </a:r>
            <a:r>
              <a:rPr lang="en-US" sz="2458">
                <a:solidFill>
                  <a:srgbClr val="00A950"/>
                </a:solidFill>
                <a:latin typeface="Open Sans 1 Bold Italics"/>
              </a:rPr>
              <a:t>performance standard</a:t>
            </a:r>
            <a:r>
              <a:rPr lang="en-US" sz="2458">
                <a:solidFill>
                  <a:srgbClr val="000000"/>
                </a:solidFill>
                <a:latin typeface="Open Sans 1 Bold"/>
              </a:rPr>
              <a:t>) by (</a:t>
            </a:r>
            <a:r>
              <a:rPr lang="en-US" sz="2458">
                <a:solidFill>
                  <a:srgbClr val="00A950"/>
                </a:solidFill>
                <a:latin typeface="Open Sans 1 Bold Italics"/>
              </a:rPr>
              <a:t>deadline</a:t>
            </a:r>
            <a:r>
              <a:rPr lang="en-US" sz="2458">
                <a:solidFill>
                  <a:srgbClr val="000000"/>
                </a:solidFill>
                <a:latin typeface="Open Sans 1 Bold"/>
              </a:rPr>
              <a:t>)</a:t>
            </a:r>
          </a:p>
          <a:p>
            <a:pPr>
              <a:lnSpc>
                <a:spcPts val="3441"/>
              </a:lnSpc>
            </a:pPr>
            <a:endParaRPr lang="en-US" sz="2458">
              <a:solidFill>
                <a:srgbClr val="000000"/>
              </a:solidFill>
              <a:latin typeface="Open Sans 1 Bold"/>
            </a:endParaRPr>
          </a:p>
          <a:p>
            <a:pPr>
              <a:lnSpc>
                <a:spcPts val="3441"/>
              </a:lnSpc>
            </a:pPr>
            <a:r>
              <a:rPr lang="en-US" sz="2458">
                <a:solidFill>
                  <a:srgbClr val="000000"/>
                </a:solidFill>
                <a:latin typeface="Open Sans 1 Bold"/>
              </a:rPr>
              <a:t>Example #1: (vague)</a:t>
            </a:r>
          </a:p>
          <a:p>
            <a:pPr>
              <a:lnSpc>
                <a:spcPts val="2881"/>
              </a:lnSpc>
            </a:pPr>
            <a:r>
              <a:rPr lang="en-US" sz="2058">
                <a:solidFill>
                  <a:srgbClr val="000000"/>
                </a:solidFill>
                <a:latin typeface="Open Sans 1"/>
              </a:rPr>
              <a:t>To help West Virginians become healthy.</a:t>
            </a:r>
          </a:p>
          <a:p>
            <a:pPr>
              <a:lnSpc>
                <a:spcPts val="3441"/>
              </a:lnSpc>
            </a:pPr>
            <a:endParaRPr lang="en-US" sz="2058">
              <a:solidFill>
                <a:srgbClr val="000000"/>
              </a:solidFill>
              <a:latin typeface="Open Sans 1"/>
            </a:endParaRPr>
          </a:p>
          <a:p>
            <a:pPr>
              <a:lnSpc>
                <a:spcPts val="3441"/>
              </a:lnSpc>
            </a:pPr>
            <a:r>
              <a:rPr lang="en-US" sz="2458">
                <a:solidFill>
                  <a:srgbClr val="000000"/>
                </a:solidFill>
                <a:latin typeface="Open Sans 1 Bold"/>
              </a:rPr>
              <a:t>Example #2: (SMART) Specific, Measurable, Attainable, Realistic/Relevant, Time-bound</a:t>
            </a:r>
          </a:p>
          <a:p>
            <a:pPr>
              <a:lnSpc>
                <a:spcPts val="2881"/>
              </a:lnSpc>
            </a:pPr>
            <a:r>
              <a:rPr lang="en-US" sz="2058">
                <a:solidFill>
                  <a:srgbClr val="000000"/>
                </a:solidFill>
                <a:latin typeface="Open Sans 1"/>
              </a:rPr>
              <a:t>To have at least 90% of sedentary patients, upon completion of the Couch-to-5K program, enter and successfully complete a selected community 5K within 6 months of their enrollment date, or by MM/DD/YYYY.</a:t>
            </a:r>
          </a:p>
          <a:p>
            <a:pPr>
              <a:lnSpc>
                <a:spcPts val="3441"/>
              </a:lnSpc>
              <a:spcBef>
                <a:spcPct val="0"/>
              </a:spcBef>
            </a:pPr>
            <a:endParaRPr lang="en-US" sz="2058">
              <a:solidFill>
                <a:srgbClr val="000000"/>
              </a:solidFill>
              <a:latin typeface="Open Sans 1"/>
            </a:endParaRPr>
          </a:p>
        </p:txBody>
      </p:sp>
      <p:sp>
        <p:nvSpPr>
          <p:cNvPr id="4" name="TextBox 4"/>
          <p:cNvSpPr txBox="1"/>
          <p:nvPr/>
        </p:nvSpPr>
        <p:spPr>
          <a:xfrm>
            <a:off x="540438" y="752983"/>
            <a:ext cx="16487063" cy="811149"/>
          </a:xfrm>
          <a:prstGeom prst="rect">
            <a:avLst/>
          </a:prstGeom>
        </p:spPr>
        <p:txBody>
          <a:bodyPr lIns="0" tIns="0" rIns="0" bIns="0" rtlCol="0" anchor="t">
            <a:spAutoFit/>
          </a:bodyPr>
          <a:lstStyle/>
          <a:p>
            <a:pPr marL="0" lvl="0" indent="0" algn="l">
              <a:lnSpc>
                <a:spcPts val="6317"/>
              </a:lnSpc>
            </a:pPr>
            <a:r>
              <a:rPr lang="en-US" sz="5400">
                <a:solidFill>
                  <a:srgbClr val="FFFFFF"/>
                </a:solidFill>
                <a:latin typeface="Open Sans 1 Bold"/>
              </a:rPr>
              <a:t>Goals/Objectives (Specific Aims)</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18288000" cy="1984917"/>
          </a:xfrm>
          <a:prstGeom prst="rect">
            <a:avLst/>
          </a:prstGeom>
          <a:solidFill>
            <a:srgbClr val="00A950"/>
          </a:solidFill>
        </p:spPr>
        <p:txBody>
          <a:bodyPr/>
          <a:lstStyle/>
          <a:p>
            <a:endParaRPr lang="en-US"/>
          </a:p>
        </p:txBody>
      </p:sp>
      <p:grpSp>
        <p:nvGrpSpPr>
          <p:cNvPr id="3" name="Group 3"/>
          <p:cNvGrpSpPr/>
          <p:nvPr/>
        </p:nvGrpSpPr>
        <p:grpSpPr>
          <a:xfrm>
            <a:off x="1146981" y="3208370"/>
            <a:ext cx="7644603" cy="5401852"/>
            <a:chOff x="0" y="0"/>
            <a:chExt cx="17051744" cy="12049154"/>
          </a:xfrm>
        </p:grpSpPr>
        <p:sp>
          <p:nvSpPr>
            <p:cNvPr id="4" name="Freeform 4"/>
            <p:cNvSpPr/>
            <p:nvPr/>
          </p:nvSpPr>
          <p:spPr>
            <a:xfrm>
              <a:off x="0" y="0"/>
              <a:ext cx="17051744" cy="12049154"/>
            </a:xfrm>
            <a:custGeom>
              <a:avLst/>
              <a:gdLst/>
              <a:ahLst/>
              <a:cxnLst/>
              <a:rect l="l" t="t" r="r" b="b"/>
              <a:pathLst>
                <a:path w="17051744" h="12049154">
                  <a:moveTo>
                    <a:pt x="0" y="0"/>
                  </a:moveTo>
                  <a:lnTo>
                    <a:pt x="0" y="12049154"/>
                  </a:lnTo>
                  <a:lnTo>
                    <a:pt x="17051744" y="12049154"/>
                  </a:lnTo>
                  <a:lnTo>
                    <a:pt x="17051744" y="0"/>
                  </a:lnTo>
                  <a:lnTo>
                    <a:pt x="0" y="0"/>
                  </a:lnTo>
                  <a:close/>
                  <a:moveTo>
                    <a:pt x="16990783" y="11988194"/>
                  </a:moveTo>
                  <a:lnTo>
                    <a:pt x="59690" y="11988194"/>
                  </a:lnTo>
                  <a:lnTo>
                    <a:pt x="59690" y="59690"/>
                  </a:lnTo>
                  <a:lnTo>
                    <a:pt x="16990783" y="59690"/>
                  </a:lnTo>
                  <a:lnTo>
                    <a:pt x="16990783" y="11988194"/>
                  </a:lnTo>
                  <a:close/>
                </a:path>
              </a:pathLst>
            </a:custGeom>
            <a:solidFill>
              <a:srgbClr val="00A950"/>
            </a:solidFill>
          </p:spPr>
          <p:txBody>
            <a:bodyPr/>
            <a:lstStyle/>
            <a:p>
              <a:endParaRPr lang="en-US"/>
            </a:p>
          </p:txBody>
        </p:sp>
      </p:grpSp>
      <p:sp>
        <p:nvSpPr>
          <p:cNvPr id="5" name="TextBox 5"/>
          <p:cNvSpPr txBox="1"/>
          <p:nvPr/>
        </p:nvSpPr>
        <p:spPr>
          <a:xfrm>
            <a:off x="2158733" y="3603737"/>
            <a:ext cx="5621099" cy="361315"/>
          </a:xfrm>
          <a:prstGeom prst="rect">
            <a:avLst/>
          </a:prstGeom>
        </p:spPr>
        <p:txBody>
          <a:bodyPr lIns="0" tIns="0" rIns="0" bIns="0" rtlCol="0" anchor="t">
            <a:spAutoFit/>
          </a:bodyPr>
          <a:lstStyle/>
          <a:p>
            <a:pPr marL="0" lvl="0" indent="0" algn="ctr">
              <a:lnSpc>
                <a:spcPts val="2990"/>
              </a:lnSpc>
            </a:pPr>
            <a:r>
              <a:rPr lang="en-US" sz="2300" spc="-69">
                <a:solidFill>
                  <a:srgbClr val="191919"/>
                </a:solidFill>
                <a:latin typeface="Open Sans 2 Bold"/>
              </a:rPr>
              <a:t>Significance:</a:t>
            </a:r>
          </a:p>
        </p:txBody>
      </p:sp>
      <p:sp>
        <p:nvSpPr>
          <p:cNvPr id="6" name="TextBox 6"/>
          <p:cNvSpPr txBox="1"/>
          <p:nvPr/>
        </p:nvSpPr>
        <p:spPr>
          <a:xfrm>
            <a:off x="1555688" y="4381054"/>
            <a:ext cx="6827187" cy="2659972"/>
          </a:xfrm>
          <a:prstGeom prst="rect">
            <a:avLst/>
          </a:prstGeom>
        </p:spPr>
        <p:txBody>
          <a:bodyPr lIns="0" tIns="0" rIns="0" bIns="0" rtlCol="0" anchor="t">
            <a:spAutoFit/>
          </a:bodyPr>
          <a:lstStyle/>
          <a:p>
            <a:pPr marL="464547" lvl="1" indent="-232273">
              <a:lnSpc>
                <a:spcPts val="3012"/>
              </a:lnSpc>
              <a:buFont typeface="Arial"/>
              <a:buChar char="•"/>
            </a:pPr>
            <a:r>
              <a:rPr lang="en-US" sz="2151">
                <a:solidFill>
                  <a:srgbClr val="191919"/>
                </a:solidFill>
                <a:latin typeface="Open Sans 1"/>
              </a:rPr>
              <a:t>Answers the “so what” question</a:t>
            </a:r>
          </a:p>
          <a:p>
            <a:pPr marL="464547" lvl="1" indent="-232273">
              <a:lnSpc>
                <a:spcPts val="3012"/>
              </a:lnSpc>
              <a:buFont typeface="Arial"/>
              <a:buChar char="•"/>
            </a:pPr>
            <a:r>
              <a:rPr lang="en-US" sz="2151">
                <a:solidFill>
                  <a:srgbClr val="191919"/>
                </a:solidFill>
                <a:latin typeface="Open Sans 1"/>
              </a:rPr>
              <a:t> Shows overall understanding of the field </a:t>
            </a:r>
          </a:p>
          <a:p>
            <a:pPr marL="464547" lvl="1" indent="-232273">
              <a:lnSpc>
                <a:spcPts val="3012"/>
              </a:lnSpc>
              <a:buFont typeface="Arial"/>
              <a:buChar char="•"/>
            </a:pPr>
            <a:r>
              <a:rPr lang="en-US" sz="2151">
                <a:solidFill>
                  <a:srgbClr val="191919"/>
                </a:solidFill>
                <a:latin typeface="Open Sans 1"/>
              </a:rPr>
              <a:t> Demonstrates that questions are novel, important, and represent a logical next step in research</a:t>
            </a:r>
          </a:p>
          <a:p>
            <a:pPr marL="464547" lvl="1" indent="-232273">
              <a:lnSpc>
                <a:spcPts val="3012"/>
              </a:lnSpc>
              <a:buFont typeface="Arial"/>
              <a:buChar char="•"/>
            </a:pPr>
            <a:r>
              <a:rPr lang="en-US" sz="2151">
                <a:solidFill>
                  <a:srgbClr val="191919"/>
                </a:solidFill>
                <a:latin typeface="Open Sans 1"/>
              </a:rPr>
              <a:t> Highlights critical gaps that will be addressed by the proposed research</a:t>
            </a:r>
          </a:p>
        </p:txBody>
      </p:sp>
      <p:sp>
        <p:nvSpPr>
          <p:cNvPr id="7" name="TextBox 7"/>
          <p:cNvSpPr txBox="1"/>
          <p:nvPr/>
        </p:nvSpPr>
        <p:spPr>
          <a:xfrm>
            <a:off x="721106" y="526686"/>
            <a:ext cx="12413869" cy="874395"/>
          </a:xfrm>
          <a:prstGeom prst="rect">
            <a:avLst/>
          </a:prstGeom>
        </p:spPr>
        <p:txBody>
          <a:bodyPr lIns="0" tIns="0" rIns="0" bIns="0" rtlCol="0" anchor="t">
            <a:spAutoFit/>
          </a:bodyPr>
          <a:lstStyle/>
          <a:p>
            <a:pPr marL="0" lvl="0" indent="0">
              <a:lnSpc>
                <a:spcPts val="7019"/>
              </a:lnSpc>
              <a:spcBef>
                <a:spcPct val="0"/>
              </a:spcBef>
            </a:pPr>
            <a:r>
              <a:rPr lang="en-US" sz="5399">
                <a:solidFill>
                  <a:srgbClr val="FFFFFF"/>
                </a:solidFill>
                <a:latin typeface="Open Sans 1 Bold"/>
              </a:rPr>
              <a:t>Developing your Research Plan</a:t>
            </a:r>
          </a:p>
        </p:txBody>
      </p:sp>
      <p:grpSp>
        <p:nvGrpSpPr>
          <p:cNvPr id="8" name="Group 8"/>
          <p:cNvGrpSpPr/>
          <p:nvPr/>
        </p:nvGrpSpPr>
        <p:grpSpPr>
          <a:xfrm>
            <a:off x="9496416" y="3208370"/>
            <a:ext cx="7644603" cy="5401852"/>
            <a:chOff x="0" y="0"/>
            <a:chExt cx="17051744" cy="12049154"/>
          </a:xfrm>
        </p:grpSpPr>
        <p:sp>
          <p:nvSpPr>
            <p:cNvPr id="9" name="Freeform 9"/>
            <p:cNvSpPr/>
            <p:nvPr/>
          </p:nvSpPr>
          <p:spPr>
            <a:xfrm>
              <a:off x="0" y="0"/>
              <a:ext cx="17051744" cy="12049154"/>
            </a:xfrm>
            <a:custGeom>
              <a:avLst/>
              <a:gdLst/>
              <a:ahLst/>
              <a:cxnLst/>
              <a:rect l="l" t="t" r="r" b="b"/>
              <a:pathLst>
                <a:path w="17051744" h="12049154">
                  <a:moveTo>
                    <a:pt x="0" y="0"/>
                  </a:moveTo>
                  <a:lnTo>
                    <a:pt x="0" y="12049154"/>
                  </a:lnTo>
                  <a:lnTo>
                    <a:pt x="17051744" y="12049154"/>
                  </a:lnTo>
                  <a:lnTo>
                    <a:pt x="17051744" y="0"/>
                  </a:lnTo>
                  <a:lnTo>
                    <a:pt x="0" y="0"/>
                  </a:lnTo>
                  <a:close/>
                  <a:moveTo>
                    <a:pt x="16990783" y="11988194"/>
                  </a:moveTo>
                  <a:lnTo>
                    <a:pt x="59690" y="11988194"/>
                  </a:lnTo>
                  <a:lnTo>
                    <a:pt x="59690" y="59690"/>
                  </a:lnTo>
                  <a:lnTo>
                    <a:pt x="16990783" y="59690"/>
                  </a:lnTo>
                  <a:lnTo>
                    <a:pt x="16990783" y="11988194"/>
                  </a:lnTo>
                  <a:close/>
                </a:path>
              </a:pathLst>
            </a:custGeom>
            <a:solidFill>
              <a:srgbClr val="00A950"/>
            </a:solidFill>
          </p:spPr>
          <p:txBody>
            <a:bodyPr/>
            <a:lstStyle/>
            <a:p>
              <a:endParaRPr lang="en-US"/>
            </a:p>
          </p:txBody>
        </p:sp>
      </p:grpSp>
      <p:sp>
        <p:nvSpPr>
          <p:cNvPr id="10" name="TextBox 10"/>
          <p:cNvSpPr txBox="1"/>
          <p:nvPr/>
        </p:nvSpPr>
        <p:spPr>
          <a:xfrm>
            <a:off x="9905124" y="3603737"/>
            <a:ext cx="6827187" cy="361315"/>
          </a:xfrm>
          <a:prstGeom prst="rect">
            <a:avLst/>
          </a:prstGeom>
        </p:spPr>
        <p:txBody>
          <a:bodyPr lIns="0" tIns="0" rIns="0" bIns="0" rtlCol="0" anchor="t">
            <a:spAutoFit/>
          </a:bodyPr>
          <a:lstStyle/>
          <a:p>
            <a:pPr marL="0" lvl="0" indent="0" algn="ctr">
              <a:lnSpc>
                <a:spcPts val="2990"/>
              </a:lnSpc>
            </a:pPr>
            <a:r>
              <a:rPr lang="en-US" sz="2300" spc="-69">
                <a:solidFill>
                  <a:srgbClr val="191919"/>
                </a:solidFill>
                <a:latin typeface="Open Sans 2 Bold"/>
              </a:rPr>
              <a:t>Innovation:</a:t>
            </a:r>
          </a:p>
        </p:txBody>
      </p:sp>
      <p:sp>
        <p:nvSpPr>
          <p:cNvPr id="11" name="TextBox 11"/>
          <p:cNvSpPr txBox="1"/>
          <p:nvPr/>
        </p:nvSpPr>
        <p:spPr>
          <a:xfrm>
            <a:off x="0" y="2380330"/>
            <a:ext cx="18288000" cy="361315"/>
          </a:xfrm>
          <a:prstGeom prst="rect">
            <a:avLst/>
          </a:prstGeom>
        </p:spPr>
        <p:txBody>
          <a:bodyPr lIns="0" tIns="0" rIns="0" bIns="0" rtlCol="0" anchor="t">
            <a:spAutoFit/>
          </a:bodyPr>
          <a:lstStyle/>
          <a:p>
            <a:pPr marL="0" lvl="0" indent="0" algn="ctr">
              <a:lnSpc>
                <a:spcPts val="2990"/>
              </a:lnSpc>
            </a:pPr>
            <a:r>
              <a:rPr lang="en-US" sz="2300" spc="-69">
                <a:solidFill>
                  <a:srgbClr val="191919"/>
                </a:solidFill>
                <a:latin typeface="Open Sans 2 Bold"/>
              </a:rPr>
              <a:t>Write your proposal to answer the core review criteria.</a:t>
            </a:r>
          </a:p>
        </p:txBody>
      </p:sp>
      <p:sp>
        <p:nvSpPr>
          <p:cNvPr id="12" name="TextBox 12"/>
          <p:cNvSpPr txBox="1"/>
          <p:nvPr/>
        </p:nvSpPr>
        <p:spPr>
          <a:xfrm>
            <a:off x="9905124" y="4381054"/>
            <a:ext cx="6827187" cy="3040972"/>
          </a:xfrm>
          <a:prstGeom prst="rect">
            <a:avLst/>
          </a:prstGeom>
        </p:spPr>
        <p:txBody>
          <a:bodyPr lIns="0" tIns="0" rIns="0" bIns="0" rtlCol="0" anchor="t">
            <a:spAutoFit/>
          </a:bodyPr>
          <a:lstStyle/>
          <a:p>
            <a:pPr>
              <a:lnSpc>
                <a:spcPts val="3012"/>
              </a:lnSpc>
            </a:pPr>
            <a:r>
              <a:rPr lang="en-US" sz="2151">
                <a:solidFill>
                  <a:srgbClr val="191919"/>
                </a:solidFill>
                <a:latin typeface="Open Sans 1"/>
              </a:rPr>
              <a:t>Shows that the proposed research is new and unique by showing:</a:t>
            </a:r>
          </a:p>
          <a:p>
            <a:pPr marL="464547" lvl="1" indent="-232273">
              <a:lnSpc>
                <a:spcPts val="3012"/>
              </a:lnSpc>
              <a:buFont typeface="Arial"/>
              <a:buChar char="•"/>
            </a:pPr>
            <a:r>
              <a:rPr lang="en-US" sz="2151">
                <a:solidFill>
                  <a:srgbClr val="191919"/>
                </a:solidFill>
                <a:latin typeface="Open Sans 1"/>
              </a:rPr>
              <a:t>How your proposed research refines, improves, or proposes a new application of an existing concept or method, or</a:t>
            </a:r>
          </a:p>
          <a:p>
            <a:pPr marL="464547" lvl="1" indent="-232273">
              <a:lnSpc>
                <a:spcPts val="3012"/>
              </a:lnSpc>
              <a:buFont typeface="Arial"/>
              <a:buChar char="•"/>
            </a:pPr>
            <a:r>
              <a:rPr lang="en-US" sz="2151">
                <a:solidFill>
                  <a:srgbClr val="191919"/>
                </a:solidFill>
                <a:latin typeface="Open Sans 1"/>
              </a:rPr>
              <a:t>How your proposed research would shift a current paradigm</a:t>
            </a:r>
          </a:p>
          <a:p>
            <a:pPr>
              <a:lnSpc>
                <a:spcPts val="3012"/>
              </a:lnSpc>
            </a:pPr>
            <a:endParaRPr lang="en-US" sz="2151">
              <a:solidFill>
                <a:srgbClr val="191919"/>
              </a:solidFill>
              <a:latin typeface="Open Sans 1"/>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18288000" cy="1984917"/>
          </a:xfrm>
          <a:prstGeom prst="rect">
            <a:avLst/>
          </a:prstGeom>
          <a:solidFill>
            <a:srgbClr val="00A950"/>
          </a:solidFill>
        </p:spPr>
        <p:txBody>
          <a:bodyPr/>
          <a:lstStyle/>
          <a:p>
            <a:endParaRPr lang="en-US"/>
          </a:p>
        </p:txBody>
      </p:sp>
      <p:sp>
        <p:nvSpPr>
          <p:cNvPr id="3" name="TextBox 3"/>
          <p:cNvSpPr txBox="1"/>
          <p:nvPr/>
        </p:nvSpPr>
        <p:spPr>
          <a:xfrm>
            <a:off x="721106" y="2614746"/>
            <a:ext cx="10324763" cy="1212070"/>
          </a:xfrm>
          <a:prstGeom prst="rect">
            <a:avLst/>
          </a:prstGeom>
        </p:spPr>
        <p:txBody>
          <a:bodyPr lIns="0" tIns="0" rIns="0" bIns="0" rtlCol="0" anchor="t">
            <a:spAutoFit/>
          </a:bodyPr>
          <a:lstStyle/>
          <a:p>
            <a:pPr>
              <a:lnSpc>
                <a:spcPts val="3287"/>
              </a:lnSpc>
            </a:pPr>
            <a:r>
              <a:rPr lang="en-US" sz="2528" spc="-75">
                <a:solidFill>
                  <a:srgbClr val="191919"/>
                </a:solidFill>
                <a:latin typeface="Open Sans 2 Bold"/>
              </a:rPr>
              <a:t>Write your proposal to answer the core review criteria</a:t>
            </a:r>
          </a:p>
          <a:p>
            <a:pPr>
              <a:lnSpc>
                <a:spcPts val="3287"/>
              </a:lnSpc>
            </a:pPr>
            <a:endParaRPr lang="en-US" sz="2528" spc="-75">
              <a:solidFill>
                <a:srgbClr val="191919"/>
              </a:solidFill>
              <a:latin typeface="Open Sans 2 Bold"/>
            </a:endParaRPr>
          </a:p>
          <a:p>
            <a:pPr marL="0" lvl="0" indent="0">
              <a:lnSpc>
                <a:spcPts val="3287"/>
              </a:lnSpc>
            </a:pPr>
            <a:r>
              <a:rPr lang="en-US" sz="2528" spc="-75">
                <a:solidFill>
                  <a:srgbClr val="191919"/>
                </a:solidFill>
                <a:latin typeface="Open Sans 2 Bold"/>
              </a:rPr>
              <a:t>Preliminary Studies:</a:t>
            </a:r>
          </a:p>
        </p:txBody>
      </p:sp>
      <p:sp>
        <p:nvSpPr>
          <p:cNvPr id="4" name="TextBox 4"/>
          <p:cNvSpPr txBox="1"/>
          <p:nvPr/>
        </p:nvSpPr>
        <p:spPr>
          <a:xfrm>
            <a:off x="721106" y="3944038"/>
            <a:ext cx="16719283" cy="3338331"/>
          </a:xfrm>
          <a:prstGeom prst="rect">
            <a:avLst/>
          </a:prstGeom>
        </p:spPr>
        <p:txBody>
          <a:bodyPr lIns="0" tIns="0" rIns="0" bIns="0" rtlCol="0" anchor="t">
            <a:spAutoFit/>
          </a:bodyPr>
          <a:lstStyle/>
          <a:p>
            <a:pPr marL="510695" lvl="1" indent="-255347">
              <a:lnSpc>
                <a:spcPts val="3311"/>
              </a:lnSpc>
              <a:buFont typeface="Arial"/>
              <a:buChar char="•"/>
            </a:pPr>
            <a:r>
              <a:rPr lang="en-US" sz="2365">
                <a:solidFill>
                  <a:srgbClr val="191919"/>
                </a:solidFill>
                <a:latin typeface="Open Sans 1"/>
              </a:rPr>
              <a:t>Strengthen your application</a:t>
            </a:r>
          </a:p>
          <a:p>
            <a:pPr marL="510695" lvl="1" indent="-255347">
              <a:lnSpc>
                <a:spcPts val="3311"/>
              </a:lnSpc>
              <a:buFont typeface="Arial"/>
              <a:buChar char="•"/>
            </a:pPr>
            <a:r>
              <a:rPr lang="en-US" sz="2365">
                <a:solidFill>
                  <a:srgbClr val="191919"/>
                </a:solidFill>
                <a:latin typeface="Open Sans 1"/>
              </a:rPr>
              <a:t>Show availability of key resources, familiarity with proposed methods, and approach to interpreting results</a:t>
            </a:r>
          </a:p>
          <a:p>
            <a:pPr marL="510695" lvl="1" indent="-255347">
              <a:lnSpc>
                <a:spcPts val="3311"/>
              </a:lnSpc>
              <a:buFont typeface="Arial"/>
              <a:buChar char="•"/>
            </a:pPr>
            <a:r>
              <a:rPr lang="en-US" sz="2365">
                <a:solidFill>
                  <a:srgbClr val="191919"/>
                </a:solidFill>
                <a:latin typeface="Open Sans 1"/>
              </a:rPr>
              <a:t>Show that work is promising, feasible, and has a potential impact</a:t>
            </a:r>
          </a:p>
          <a:p>
            <a:pPr marL="510695" lvl="1" indent="-255347">
              <a:lnSpc>
                <a:spcPts val="3311"/>
              </a:lnSpc>
              <a:buFont typeface="Arial"/>
              <a:buChar char="•"/>
            </a:pPr>
            <a:r>
              <a:rPr lang="en-US" sz="2365">
                <a:solidFill>
                  <a:srgbClr val="191919"/>
                </a:solidFill>
                <a:latin typeface="Open Sans 1"/>
              </a:rPr>
              <a:t>Can be qualitative, quantitative, and/or come from a collaborator</a:t>
            </a:r>
          </a:p>
          <a:p>
            <a:pPr>
              <a:lnSpc>
                <a:spcPts val="3311"/>
              </a:lnSpc>
            </a:pPr>
            <a:r>
              <a:rPr lang="en-US" sz="2365">
                <a:solidFill>
                  <a:srgbClr val="191919"/>
                </a:solidFill>
                <a:latin typeface="Open Sans 1 Bold"/>
              </a:rPr>
              <a:t>Why</a:t>
            </a:r>
            <a:r>
              <a:rPr lang="en-US" sz="2365">
                <a:solidFill>
                  <a:srgbClr val="191919"/>
                </a:solidFill>
                <a:latin typeface="Open Sans 1"/>
              </a:rPr>
              <a:t>: Urgency and need to solve the problem</a:t>
            </a:r>
          </a:p>
          <a:p>
            <a:pPr>
              <a:lnSpc>
                <a:spcPts val="3311"/>
              </a:lnSpc>
            </a:pPr>
            <a:r>
              <a:rPr lang="en-US" sz="2365">
                <a:solidFill>
                  <a:srgbClr val="00A950"/>
                </a:solidFill>
                <a:latin typeface="Open Sans 1 Italics"/>
              </a:rPr>
              <a:t>Example: xx% of West Virginians are ------- and suffer from -----, which causes many issues, including ----</a:t>
            </a:r>
          </a:p>
          <a:p>
            <a:pPr>
              <a:lnSpc>
                <a:spcPts val="3311"/>
              </a:lnSpc>
            </a:pPr>
            <a:endParaRPr lang="en-US" sz="2365">
              <a:solidFill>
                <a:srgbClr val="00A950"/>
              </a:solidFill>
              <a:latin typeface="Open Sans 1 Italics"/>
            </a:endParaRPr>
          </a:p>
          <a:p>
            <a:pPr>
              <a:lnSpc>
                <a:spcPts val="3311"/>
              </a:lnSpc>
            </a:pPr>
            <a:endParaRPr lang="en-US" sz="2365">
              <a:solidFill>
                <a:srgbClr val="00A950"/>
              </a:solidFill>
              <a:latin typeface="Open Sans 1 Italics"/>
            </a:endParaRPr>
          </a:p>
        </p:txBody>
      </p:sp>
      <p:sp>
        <p:nvSpPr>
          <p:cNvPr id="5" name="TextBox 5"/>
          <p:cNvSpPr txBox="1"/>
          <p:nvPr/>
        </p:nvSpPr>
        <p:spPr>
          <a:xfrm>
            <a:off x="721106" y="526686"/>
            <a:ext cx="12413869" cy="874395"/>
          </a:xfrm>
          <a:prstGeom prst="rect">
            <a:avLst/>
          </a:prstGeom>
        </p:spPr>
        <p:txBody>
          <a:bodyPr lIns="0" tIns="0" rIns="0" bIns="0" rtlCol="0" anchor="t">
            <a:spAutoFit/>
          </a:bodyPr>
          <a:lstStyle/>
          <a:p>
            <a:pPr marL="0" lvl="0" indent="0">
              <a:lnSpc>
                <a:spcPts val="7019"/>
              </a:lnSpc>
              <a:spcBef>
                <a:spcPct val="0"/>
              </a:spcBef>
            </a:pPr>
            <a:r>
              <a:rPr lang="en-US" sz="5399">
                <a:solidFill>
                  <a:srgbClr val="FFFFFF"/>
                </a:solidFill>
                <a:latin typeface="Open Sans 1 Bold"/>
              </a:rPr>
              <a:t>Developing your Research Plan</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18288000" cy="1984917"/>
          </a:xfrm>
          <a:prstGeom prst="rect">
            <a:avLst/>
          </a:prstGeom>
          <a:solidFill>
            <a:srgbClr val="00A950"/>
          </a:solidFill>
        </p:spPr>
        <p:txBody>
          <a:bodyPr/>
          <a:lstStyle/>
          <a:p>
            <a:endParaRPr lang="en-US"/>
          </a:p>
        </p:txBody>
      </p:sp>
      <p:sp>
        <p:nvSpPr>
          <p:cNvPr id="3" name="TextBox 3"/>
          <p:cNvSpPr txBox="1"/>
          <p:nvPr/>
        </p:nvSpPr>
        <p:spPr>
          <a:xfrm>
            <a:off x="721106" y="2260142"/>
            <a:ext cx="11097840" cy="1264968"/>
          </a:xfrm>
          <a:prstGeom prst="rect">
            <a:avLst/>
          </a:prstGeom>
        </p:spPr>
        <p:txBody>
          <a:bodyPr lIns="0" tIns="0" rIns="0" bIns="0" rtlCol="0" anchor="t">
            <a:spAutoFit/>
          </a:bodyPr>
          <a:lstStyle/>
          <a:p>
            <a:pPr>
              <a:lnSpc>
                <a:spcPts val="2530"/>
              </a:lnSpc>
            </a:pPr>
            <a:r>
              <a:rPr lang="en-US" sz="1946" spc="-58">
                <a:solidFill>
                  <a:srgbClr val="191919"/>
                </a:solidFill>
                <a:latin typeface="Open Sans 2 Bold"/>
              </a:rPr>
              <a:t>Write your proposal to answer the core review criteria</a:t>
            </a:r>
          </a:p>
          <a:p>
            <a:pPr>
              <a:lnSpc>
                <a:spcPts val="2530"/>
              </a:lnSpc>
            </a:pPr>
            <a:endParaRPr lang="en-US" sz="1946" spc="-58">
              <a:solidFill>
                <a:srgbClr val="191919"/>
              </a:solidFill>
              <a:latin typeface="Open Sans 2 Bold"/>
            </a:endParaRPr>
          </a:p>
          <a:p>
            <a:pPr>
              <a:lnSpc>
                <a:spcPts val="2530"/>
              </a:lnSpc>
            </a:pPr>
            <a:r>
              <a:rPr lang="en-US" sz="1946" spc="-58">
                <a:solidFill>
                  <a:srgbClr val="191919"/>
                </a:solidFill>
                <a:latin typeface="Open Sans 2 Bold"/>
              </a:rPr>
              <a:t>Research Plan/ Approach: </a:t>
            </a:r>
            <a:r>
              <a:rPr lang="en-US" sz="1946" spc="-58">
                <a:solidFill>
                  <a:srgbClr val="191919"/>
                </a:solidFill>
                <a:latin typeface="Open Sans 2"/>
              </a:rPr>
              <a:t>How you </a:t>
            </a:r>
            <a:r>
              <a:rPr lang="en-US" sz="1946" spc="-58">
                <a:solidFill>
                  <a:srgbClr val="00B13F"/>
                </a:solidFill>
                <a:latin typeface="Open Sans 2 Italics"/>
              </a:rPr>
              <a:t>specifically</a:t>
            </a:r>
            <a:r>
              <a:rPr lang="en-US" sz="1946" spc="-58">
                <a:solidFill>
                  <a:srgbClr val="191919"/>
                </a:solidFill>
                <a:latin typeface="Open Sans 2"/>
              </a:rPr>
              <a:t> plan to accomplish the objectives</a:t>
            </a:r>
          </a:p>
          <a:p>
            <a:pPr marL="0" lvl="0" indent="0">
              <a:lnSpc>
                <a:spcPts val="2530"/>
              </a:lnSpc>
            </a:pPr>
            <a:endParaRPr lang="en-US" sz="1946" spc="-58">
              <a:solidFill>
                <a:srgbClr val="191919"/>
              </a:solidFill>
              <a:latin typeface="Open Sans 2"/>
            </a:endParaRPr>
          </a:p>
        </p:txBody>
      </p:sp>
      <p:sp>
        <p:nvSpPr>
          <p:cNvPr id="4" name="TextBox 4"/>
          <p:cNvSpPr txBox="1"/>
          <p:nvPr/>
        </p:nvSpPr>
        <p:spPr>
          <a:xfrm>
            <a:off x="721106" y="3305385"/>
            <a:ext cx="15291573" cy="7383461"/>
          </a:xfrm>
          <a:prstGeom prst="rect">
            <a:avLst/>
          </a:prstGeom>
        </p:spPr>
        <p:txBody>
          <a:bodyPr lIns="0" tIns="0" rIns="0" bIns="0" rtlCol="0" anchor="t">
            <a:spAutoFit/>
          </a:bodyPr>
          <a:lstStyle/>
          <a:p>
            <a:pPr marL="393116" lvl="1" indent="-196558">
              <a:lnSpc>
                <a:spcPts val="2549"/>
              </a:lnSpc>
              <a:buFont typeface="Arial"/>
              <a:buChar char="•"/>
            </a:pPr>
            <a:r>
              <a:rPr lang="en-US" sz="1820">
                <a:solidFill>
                  <a:srgbClr val="191919"/>
                </a:solidFill>
                <a:latin typeface="Open Sans 1"/>
              </a:rPr>
              <a:t>Does your plan flow logically from the literature review and prior studies?</a:t>
            </a:r>
          </a:p>
          <a:p>
            <a:pPr marL="393116" lvl="1" indent="-196558">
              <a:lnSpc>
                <a:spcPts val="2549"/>
              </a:lnSpc>
              <a:buFont typeface="Arial"/>
              <a:buChar char="•"/>
            </a:pPr>
            <a:r>
              <a:rPr lang="en-US" sz="1820">
                <a:solidFill>
                  <a:srgbClr val="191919"/>
                </a:solidFill>
                <a:latin typeface="Open Sans 1"/>
              </a:rPr>
              <a:t> How will each hypothesis be tested?</a:t>
            </a:r>
          </a:p>
          <a:p>
            <a:pPr marL="393116" lvl="1" indent="-196558">
              <a:lnSpc>
                <a:spcPts val="2549"/>
              </a:lnSpc>
              <a:buFont typeface="Arial"/>
              <a:buChar char="•"/>
            </a:pPr>
            <a:r>
              <a:rPr lang="en-US" sz="1820">
                <a:solidFill>
                  <a:srgbClr val="191919"/>
                </a:solidFill>
                <a:latin typeface="Open Sans 1"/>
              </a:rPr>
              <a:t> Do your measures capture the variables needed to test hypotheses? </a:t>
            </a:r>
          </a:p>
          <a:p>
            <a:pPr marL="393116" lvl="1" indent="-196558">
              <a:lnSpc>
                <a:spcPts val="2549"/>
              </a:lnSpc>
              <a:buFont typeface="Arial"/>
              <a:buChar char="•"/>
            </a:pPr>
            <a:r>
              <a:rPr lang="en-US" sz="1820">
                <a:solidFill>
                  <a:srgbClr val="191919"/>
                </a:solidFill>
                <a:latin typeface="Open Sans 1"/>
              </a:rPr>
              <a:t> Why did you choose those measures?</a:t>
            </a:r>
          </a:p>
          <a:p>
            <a:pPr marL="393116" lvl="1" indent="-196558">
              <a:lnSpc>
                <a:spcPts val="2549"/>
              </a:lnSpc>
              <a:buFont typeface="Arial"/>
              <a:buChar char="•"/>
            </a:pPr>
            <a:r>
              <a:rPr lang="en-US" sz="1820">
                <a:solidFill>
                  <a:srgbClr val="191919"/>
                </a:solidFill>
                <a:latin typeface="Open Sans 1"/>
              </a:rPr>
              <a:t> Methods and analyses must match. </a:t>
            </a:r>
          </a:p>
          <a:p>
            <a:pPr>
              <a:lnSpc>
                <a:spcPts val="2549"/>
              </a:lnSpc>
            </a:pPr>
            <a:r>
              <a:rPr lang="en-US" sz="1820">
                <a:solidFill>
                  <a:srgbClr val="00A950"/>
                </a:solidFill>
                <a:latin typeface="Open Sans 1 Italics"/>
              </a:rPr>
              <a:t>Example: Couch to 5K program will be advertised (give examples how) and registered participants (describe how they will be recruited and registered) will begin training (describe in as much detail as possible the type of training/qualification of trainers/how trainers will be selected). </a:t>
            </a:r>
          </a:p>
          <a:p>
            <a:pPr>
              <a:lnSpc>
                <a:spcPts val="2549"/>
              </a:lnSpc>
            </a:pPr>
            <a:r>
              <a:rPr lang="en-US" sz="1820">
                <a:solidFill>
                  <a:srgbClr val="00A950"/>
                </a:solidFill>
                <a:latin typeface="Open Sans 1 Italics"/>
              </a:rPr>
              <a:t> Detail, detail, detail</a:t>
            </a:r>
          </a:p>
          <a:p>
            <a:pPr>
              <a:lnSpc>
                <a:spcPts val="2549"/>
              </a:lnSpc>
            </a:pPr>
            <a:endParaRPr lang="en-US" sz="1820">
              <a:solidFill>
                <a:srgbClr val="00A950"/>
              </a:solidFill>
              <a:latin typeface="Open Sans 1 Italics"/>
            </a:endParaRPr>
          </a:p>
          <a:p>
            <a:pPr>
              <a:lnSpc>
                <a:spcPts val="2730"/>
              </a:lnSpc>
            </a:pPr>
            <a:r>
              <a:rPr lang="en-US" sz="1950">
                <a:solidFill>
                  <a:srgbClr val="000000"/>
                </a:solidFill>
                <a:latin typeface="Open Sans 1 Bold"/>
              </a:rPr>
              <a:t>Evaluation: Anticipated Results: </a:t>
            </a:r>
          </a:p>
          <a:p>
            <a:pPr marL="393116" lvl="1" indent="-196558">
              <a:lnSpc>
                <a:spcPts val="2549"/>
              </a:lnSpc>
              <a:buFont typeface="Arial"/>
              <a:buChar char="•"/>
            </a:pPr>
            <a:r>
              <a:rPr lang="en-US" sz="1820">
                <a:solidFill>
                  <a:srgbClr val="000000"/>
                </a:solidFill>
                <a:latin typeface="Open Sans 1"/>
              </a:rPr>
              <a:t>How will you measure your results? (test scores, attendance rates, publications, data, etc.)</a:t>
            </a:r>
          </a:p>
          <a:p>
            <a:pPr marL="393116" lvl="1" indent="-196558">
              <a:lnSpc>
                <a:spcPts val="2549"/>
              </a:lnSpc>
              <a:buFont typeface="Arial"/>
              <a:buChar char="•"/>
            </a:pPr>
            <a:r>
              <a:rPr lang="en-US" sz="1820">
                <a:solidFill>
                  <a:srgbClr val="000000"/>
                </a:solidFill>
                <a:latin typeface="Open Sans 1"/>
              </a:rPr>
              <a:t>How will each hypothesis be tested?</a:t>
            </a:r>
          </a:p>
          <a:p>
            <a:pPr marL="393116" lvl="1" indent="-196558">
              <a:lnSpc>
                <a:spcPts val="2549"/>
              </a:lnSpc>
              <a:buFont typeface="Arial"/>
              <a:buChar char="•"/>
            </a:pPr>
            <a:r>
              <a:rPr lang="en-US" sz="1820">
                <a:solidFill>
                  <a:srgbClr val="000000"/>
                </a:solidFill>
                <a:latin typeface="Open Sans 1"/>
              </a:rPr>
              <a:t> Do your measures capture the variables needed to test hypotheses? </a:t>
            </a:r>
            <a:r>
              <a:rPr lang="en-US" sz="1820">
                <a:solidFill>
                  <a:srgbClr val="000000"/>
                </a:solidFill>
                <a:latin typeface="Open Sans 1 Bold"/>
              </a:rPr>
              <a:t>CAN YOUR RESULTS BE REPLICATED?</a:t>
            </a:r>
          </a:p>
          <a:p>
            <a:pPr marL="393116" lvl="1" indent="-196558">
              <a:lnSpc>
                <a:spcPts val="2549"/>
              </a:lnSpc>
              <a:buFont typeface="Arial"/>
              <a:buChar char="•"/>
            </a:pPr>
            <a:r>
              <a:rPr lang="en-US" sz="1820">
                <a:solidFill>
                  <a:srgbClr val="000000"/>
                </a:solidFill>
                <a:latin typeface="Open Sans 1"/>
              </a:rPr>
              <a:t>Why did you choose those measures?</a:t>
            </a:r>
          </a:p>
          <a:p>
            <a:pPr marL="393116" lvl="1" indent="-196558">
              <a:lnSpc>
                <a:spcPts val="2549"/>
              </a:lnSpc>
              <a:buFont typeface="Arial"/>
              <a:buChar char="•"/>
            </a:pPr>
            <a:r>
              <a:rPr lang="en-US" sz="1820">
                <a:solidFill>
                  <a:srgbClr val="000000"/>
                </a:solidFill>
                <a:latin typeface="Open Sans 1"/>
              </a:rPr>
              <a:t>Methods and analyses must match.</a:t>
            </a:r>
          </a:p>
          <a:p>
            <a:pPr>
              <a:lnSpc>
                <a:spcPts val="2549"/>
              </a:lnSpc>
            </a:pPr>
            <a:r>
              <a:rPr lang="en-US" sz="1820">
                <a:solidFill>
                  <a:srgbClr val="00A950"/>
                </a:solidFill>
                <a:latin typeface="Open Sans 1 Italics"/>
              </a:rPr>
              <a:t>Example: xx% of Couch to 5K participants will successfully complete the designated 5K on xx/xx/xxxx</a:t>
            </a:r>
          </a:p>
          <a:p>
            <a:pPr>
              <a:lnSpc>
                <a:spcPts val="2549"/>
              </a:lnSpc>
            </a:pPr>
            <a:endParaRPr lang="en-US" sz="1820">
              <a:solidFill>
                <a:srgbClr val="00A950"/>
              </a:solidFill>
              <a:latin typeface="Open Sans 1 Italics"/>
            </a:endParaRPr>
          </a:p>
          <a:p>
            <a:pPr>
              <a:lnSpc>
                <a:spcPts val="2730"/>
              </a:lnSpc>
            </a:pPr>
            <a:r>
              <a:rPr lang="en-US" sz="1950">
                <a:solidFill>
                  <a:srgbClr val="000000"/>
                </a:solidFill>
                <a:latin typeface="Open Sans 1 Bold"/>
              </a:rPr>
              <a:t>It is also important to list possible roadblocks/ alternative methods</a:t>
            </a:r>
          </a:p>
          <a:p>
            <a:pPr>
              <a:lnSpc>
                <a:spcPts val="2549"/>
              </a:lnSpc>
            </a:pPr>
            <a:r>
              <a:rPr lang="en-US" sz="1820">
                <a:solidFill>
                  <a:srgbClr val="00A950"/>
                </a:solidFill>
                <a:latin typeface="Open Sans 1 Italics"/>
              </a:rPr>
              <a:t> Examples: injuries, illness, bad weather/canceled race, etc.</a:t>
            </a:r>
          </a:p>
          <a:p>
            <a:pPr>
              <a:lnSpc>
                <a:spcPts val="2549"/>
              </a:lnSpc>
            </a:pPr>
            <a:r>
              <a:rPr lang="en-US" sz="1820">
                <a:solidFill>
                  <a:srgbClr val="000000"/>
                </a:solidFill>
                <a:latin typeface="Open Sans 1"/>
              </a:rPr>
              <a:t> </a:t>
            </a:r>
          </a:p>
          <a:p>
            <a:pPr>
              <a:lnSpc>
                <a:spcPts val="2549"/>
              </a:lnSpc>
            </a:pPr>
            <a:endParaRPr lang="en-US" sz="1820">
              <a:solidFill>
                <a:srgbClr val="000000"/>
              </a:solidFill>
              <a:latin typeface="Open Sans 1"/>
            </a:endParaRPr>
          </a:p>
          <a:p>
            <a:pPr>
              <a:lnSpc>
                <a:spcPts val="2549"/>
              </a:lnSpc>
            </a:pPr>
            <a:endParaRPr lang="en-US" sz="1820">
              <a:solidFill>
                <a:srgbClr val="000000"/>
              </a:solidFill>
              <a:latin typeface="Open Sans 1"/>
            </a:endParaRPr>
          </a:p>
          <a:p>
            <a:pPr>
              <a:lnSpc>
                <a:spcPts val="2549"/>
              </a:lnSpc>
            </a:pPr>
            <a:endParaRPr lang="en-US" sz="1820">
              <a:solidFill>
                <a:srgbClr val="000000"/>
              </a:solidFill>
              <a:latin typeface="Open Sans 1"/>
            </a:endParaRPr>
          </a:p>
        </p:txBody>
      </p:sp>
      <p:sp>
        <p:nvSpPr>
          <p:cNvPr id="5" name="TextBox 5"/>
          <p:cNvSpPr txBox="1"/>
          <p:nvPr/>
        </p:nvSpPr>
        <p:spPr>
          <a:xfrm>
            <a:off x="721106" y="526686"/>
            <a:ext cx="12413869" cy="874395"/>
          </a:xfrm>
          <a:prstGeom prst="rect">
            <a:avLst/>
          </a:prstGeom>
        </p:spPr>
        <p:txBody>
          <a:bodyPr lIns="0" tIns="0" rIns="0" bIns="0" rtlCol="0" anchor="t">
            <a:spAutoFit/>
          </a:bodyPr>
          <a:lstStyle/>
          <a:p>
            <a:pPr marL="0" lvl="0" indent="0">
              <a:lnSpc>
                <a:spcPts val="7019"/>
              </a:lnSpc>
              <a:spcBef>
                <a:spcPct val="0"/>
              </a:spcBef>
            </a:pPr>
            <a:r>
              <a:rPr lang="en-US" sz="5399">
                <a:solidFill>
                  <a:srgbClr val="FFFFFF"/>
                </a:solidFill>
                <a:latin typeface="Open Sans 1 Bold"/>
              </a:rPr>
              <a:t>Developing your Research Plan</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18288000" cy="1984917"/>
          </a:xfrm>
          <a:prstGeom prst="rect">
            <a:avLst/>
          </a:prstGeom>
          <a:solidFill>
            <a:srgbClr val="00A950"/>
          </a:solidFill>
        </p:spPr>
        <p:txBody>
          <a:bodyPr/>
          <a:lstStyle/>
          <a:p>
            <a:endParaRPr lang="en-US"/>
          </a:p>
        </p:txBody>
      </p:sp>
      <p:sp>
        <p:nvSpPr>
          <p:cNvPr id="3" name="TextBox 3"/>
          <p:cNvSpPr txBox="1"/>
          <p:nvPr/>
        </p:nvSpPr>
        <p:spPr>
          <a:xfrm>
            <a:off x="721106" y="3170766"/>
            <a:ext cx="16323280" cy="2975301"/>
          </a:xfrm>
          <a:prstGeom prst="rect">
            <a:avLst/>
          </a:prstGeom>
        </p:spPr>
        <p:txBody>
          <a:bodyPr lIns="0" tIns="0" rIns="0" bIns="0" rtlCol="0" anchor="t">
            <a:spAutoFit/>
          </a:bodyPr>
          <a:lstStyle/>
          <a:p>
            <a:pPr marL="471715" lvl="1" indent="-235858">
              <a:lnSpc>
                <a:spcPts val="3058"/>
              </a:lnSpc>
              <a:buFont typeface="Arial"/>
              <a:buChar char="•"/>
            </a:pPr>
            <a:r>
              <a:rPr lang="en-US" sz="2184">
                <a:solidFill>
                  <a:srgbClr val="000000"/>
                </a:solidFill>
                <a:latin typeface="Open Sans 1"/>
              </a:rPr>
              <a:t>Should tell the same “story” as the narrative.</a:t>
            </a:r>
          </a:p>
          <a:p>
            <a:pPr marL="471715" lvl="1" indent="-235858">
              <a:lnSpc>
                <a:spcPts val="3058"/>
              </a:lnSpc>
              <a:buFont typeface="Arial"/>
              <a:buChar char="•"/>
            </a:pPr>
            <a:r>
              <a:rPr lang="en-US" sz="2184">
                <a:solidFill>
                  <a:srgbClr val="000000"/>
                </a:solidFill>
                <a:latin typeface="Open Sans 1"/>
              </a:rPr>
              <a:t>If it is not mentioned in the research plan, do not put it in the budget.</a:t>
            </a:r>
          </a:p>
          <a:p>
            <a:pPr marL="471715" lvl="1" indent="-235858">
              <a:lnSpc>
                <a:spcPts val="3058"/>
              </a:lnSpc>
              <a:buFont typeface="Arial"/>
              <a:buChar char="•"/>
            </a:pPr>
            <a:r>
              <a:rPr lang="en-US" sz="2184">
                <a:solidFill>
                  <a:srgbClr val="000000"/>
                </a:solidFill>
                <a:latin typeface="Open Sans 1"/>
              </a:rPr>
              <a:t>Budget figures are NOT an afterthought…they are real numbers.</a:t>
            </a:r>
          </a:p>
          <a:p>
            <a:pPr marL="471715" lvl="1" indent="-235858">
              <a:lnSpc>
                <a:spcPts val="3058"/>
              </a:lnSpc>
              <a:buFont typeface="Arial"/>
              <a:buChar char="•"/>
            </a:pPr>
            <a:r>
              <a:rPr lang="en-US" sz="2184">
                <a:solidFill>
                  <a:srgbClr val="000000"/>
                </a:solidFill>
                <a:latin typeface="Open Sans 1"/>
              </a:rPr>
              <a:t>If </a:t>
            </a:r>
            <a:r>
              <a:rPr lang="en-US" sz="2184">
                <a:solidFill>
                  <a:srgbClr val="000000"/>
                </a:solidFill>
                <a:latin typeface="Open Sans 1 Bold"/>
              </a:rPr>
              <a:t>*match</a:t>
            </a:r>
            <a:r>
              <a:rPr lang="en-US" sz="2184">
                <a:solidFill>
                  <a:srgbClr val="000000"/>
                </a:solidFill>
                <a:latin typeface="Open Sans 1"/>
              </a:rPr>
              <a:t> is not required, don’t mention it in your proposal, because then you must track it for reporting purposes—this adds an unnecessary administrative burden to both MURC and you.</a:t>
            </a:r>
          </a:p>
          <a:p>
            <a:pPr>
              <a:lnSpc>
                <a:spcPts val="2855"/>
              </a:lnSpc>
            </a:pPr>
            <a:endParaRPr lang="en-US" sz="2184">
              <a:solidFill>
                <a:srgbClr val="000000"/>
              </a:solidFill>
              <a:latin typeface="Open Sans 1"/>
            </a:endParaRPr>
          </a:p>
          <a:p>
            <a:pPr>
              <a:lnSpc>
                <a:spcPts val="2855"/>
              </a:lnSpc>
            </a:pPr>
            <a:endParaRPr lang="en-US" sz="2184">
              <a:solidFill>
                <a:srgbClr val="000000"/>
              </a:solidFill>
              <a:latin typeface="Open Sans 1"/>
            </a:endParaRPr>
          </a:p>
          <a:p>
            <a:pPr>
              <a:lnSpc>
                <a:spcPts val="2855"/>
              </a:lnSpc>
            </a:pPr>
            <a:endParaRPr lang="en-US" sz="2184">
              <a:solidFill>
                <a:srgbClr val="000000"/>
              </a:solidFill>
              <a:latin typeface="Open Sans 1"/>
            </a:endParaRPr>
          </a:p>
        </p:txBody>
      </p:sp>
      <p:sp>
        <p:nvSpPr>
          <p:cNvPr id="4" name="TextBox 4"/>
          <p:cNvSpPr txBox="1"/>
          <p:nvPr/>
        </p:nvSpPr>
        <p:spPr>
          <a:xfrm>
            <a:off x="721106" y="526686"/>
            <a:ext cx="12413869" cy="874395"/>
          </a:xfrm>
          <a:prstGeom prst="rect">
            <a:avLst/>
          </a:prstGeom>
        </p:spPr>
        <p:txBody>
          <a:bodyPr lIns="0" tIns="0" rIns="0" bIns="0" rtlCol="0" anchor="t">
            <a:spAutoFit/>
          </a:bodyPr>
          <a:lstStyle/>
          <a:p>
            <a:pPr marL="0" lvl="0" indent="0">
              <a:lnSpc>
                <a:spcPts val="7019"/>
              </a:lnSpc>
              <a:spcBef>
                <a:spcPct val="0"/>
              </a:spcBef>
            </a:pPr>
            <a:r>
              <a:rPr lang="en-US" sz="5399">
                <a:solidFill>
                  <a:srgbClr val="FFFFFF"/>
                </a:solidFill>
                <a:latin typeface="Open Sans 1 Bold"/>
              </a:rPr>
              <a:t>Budget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DFDFC"/>
        </a:solidFill>
        <a:effectLst/>
      </p:bgPr>
    </p:bg>
    <p:spTree>
      <p:nvGrpSpPr>
        <p:cNvPr id="1" name=""/>
        <p:cNvGrpSpPr/>
        <p:nvPr/>
      </p:nvGrpSpPr>
      <p:grpSpPr>
        <a:xfrm>
          <a:off x="0" y="0"/>
          <a:ext cx="0" cy="0"/>
          <a:chOff x="0" y="0"/>
          <a:chExt cx="0" cy="0"/>
        </a:xfrm>
      </p:grpSpPr>
      <p:sp>
        <p:nvSpPr>
          <p:cNvPr id="2" name="AutoShape 2"/>
          <p:cNvSpPr/>
          <p:nvPr/>
        </p:nvSpPr>
        <p:spPr>
          <a:xfrm>
            <a:off x="12213" y="0"/>
            <a:ext cx="18288000" cy="1565577"/>
          </a:xfrm>
          <a:prstGeom prst="rect">
            <a:avLst/>
          </a:prstGeom>
          <a:solidFill>
            <a:srgbClr val="00A950"/>
          </a:solidFill>
        </p:spPr>
        <p:txBody>
          <a:bodyPr/>
          <a:lstStyle/>
          <a:p>
            <a:endParaRPr lang="en-US"/>
          </a:p>
        </p:txBody>
      </p:sp>
      <p:sp>
        <p:nvSpPr>
          <p:cNvPr id="3" name="TextBox 3"/>
          <p:cNvSpPr txBox="1"/>
          <p:nvPr/>
        </p:nvSpPr>
        <p:spPr>
          <a:xfrm>
            <a:off x="713224" y="345073"/>
            <a:ext cx="15744750" cy="874395"/>
          </a:xfrm>
          <a:prstGeom prst="rect">
            <a:avLst/>
          </a:prstGeom>
        </p:spPr>
        <p:txBody>
          <a:bodyPr lIns="0" tIns="0" rIns="0" bIns="0" rtlCol="0" anchor="t">
            <a:spAutoFit/>
          </a:bodyPr>
          <a:lstStyle/>
          <a:p>
            <a:pPr marL="0" lvl="0" indent="0" algn="l">
              <a:lnSpc>
                <a:spcPts val="7020"/>
              </a:lnSpc>
              <a:spcBef>
                <a:spcPct val="0"/>
              </a:spcBef>
            </a:pPr>
            <a:r>
              <a:rPr lang="en-US" sz="5400">
                <a:solidFill>
                  <a:srgbClr val="FFFFFF"/>
                </a:solidFill>
                <a:latin typeface="Open Sans 1 Bold"/>
              </a:rPr>
              <a:t>PI (Principal Investigator) information</a:t>
            </a:r>
          </a:p>
        </p:txBody>
      </p:sp>
      <p:grpSp>
        <p:nvGrpSpPr>
          <p:cNvPr id="4" name="Group 4"/>
          <p:cNvGrpSpPr/>
          <p:nvPr/>
        </p:nvGrpSpPr>
        <p:grpSpPr>
          <a:xfrm>
            <a:off x="460631" y="2867233"/>
            <a:ext cx="16911553" cy="5686208"/>
            <a:chOff x="0" y="0"/>
            <a:chExt cx="22548737" cy="7581610"/>
          </a:xfrm>
        </p:grpSpPr>
        <p:sp>
          <p:nvSpPr>
            <p:cNvPr id="5" name="AutoShape 5"/>
            <p:cNvSpPr/>
            <p:nvPr/>
          </p:nvSpPr>
          <p:spPr>
            <a:xfrm>
              <a:off x="0" y="0"/>
              <a:ext cx="6415230" cy="7581610"/>
            </a:xfrm>
            <a:prstGeom prst="rect">
              <a:avLst/>
            </a:prstGeom>
            <a:solidFill>
              <a:srgbClr val="00A950"/>
            </a:solidFill>
          </p:spPr>
          <p:txBody>
            <a:bodyPr/>
            <a:lstStyle/>
            <a:p>
              <a:endParaRPr lang="en-US"/>
            </a:p>
          </p:txBody>
        </p:sp>
        <p:sp>
          <p:nvSpPr>
            <p:cNvPr id="6" name="TextBox 6"/>
            <p:cNvSpPr txBox="1"/>
            <p:nvPr/>
          </p:nvSpPr>
          <p:spPr>
            <a:xfrm>
              <a:off x="600728" y="267213"/>
              <a:ext cx="5213775" cy="1415862"/>
            </a:xfrm>
            <a:prstGeom prst="rect">
              <a:avLst/>
            </a:prstGeom>
          </p:spPr>
          <p:txBody>
            <a:bodyPr lIns="0" tIns="0" rIns="0" bIns="0" rtlCol="0" anchor="t">
              <a:spAutoFit/>
            </a:bodyPr>
            <a:lstStyle/>
            <a:p>
              <a:pPr>
                <a:lnSpc>
                  <a:spcPts val="2836"/>
                </a:lnSpc>
              </a:pPr>
              <a:r>
                <a:rPr lang="en-US" sz="2181" spc="-65">
                  <a:solidFill>
                    <a:srgbClr val="FFFFFF"/>
                  </a:solidFill>
                  <a:latin typeface="Open Sans 2 Bold"/>
                </a:rPr>
                <a:t>Researcher Background/Information: </a:t>
              </a:r>
            </a:p>
            <a:p>
              <a:pPr marL="0" lvl="0" indent="0" algn="l">
                <a:lnSpc>
                  <a:spcPts val="2836"/>
                </a:lnSpc>
              </a:pPr>
              <a:endParaRPr lang="en-US" sz="2181" spc="-65">
                <a:solidFill>
                  <a:srgbClr val="FFFFFF"/>
                </a:solidFill>
                <a:latin typeface="Open Sans 2 Bold"/>
              </a:endParaRPr>
            </a:p>
          </p:txBody>
        </p:sp>
        <p:sp>
          <p:nvSpPr>
            <p:cNvPr id="7" name="TextBox 7"/>
            <p:cNvSpPr txBox="1"/>
            <p:nvPr/>
          </p:nvSpPr>
          <p:spPr>
            <a:xfrm>
              <a:off x="600497" y="2169268"/>
              <a:ext cx="4835198" cy="460024"/>
            </a:xfrm>
            <a:prstGeom prst="rect">
              <a:avLst/>
            </a:prstGeom>
          </p:spPr>
          <p:txBody>
            <a:bodyPr lIns="0" tIns="0" rIns="0" bIns="0" rtlCol="0" anchor="t">
              <a:spAutoFit/>
            </a:bodyPr>
            <a:lstStyle/>
            <a:p>
              <a:pPr marL="0" lvl="0" indent="0" algn="l">
                <a:lnSpc>
                  <a:spcPts val="2836"/>
                </a:lnSpc>
              </a:pPr>
              <a:r>
                <a:rPr lang="en-US" sz="2181" spc="-65">
                  <a:solidFill>
                    <a:srgbClr val="FFFFFF"/>
                  </a:solidFill>
                  <a:latin typeface="Open Sans 2 Bold"/>
                </a:rPr>
                <a:t>Support Letters: </a:t>
              </a:r>
            </a:p>
          </p:txBody>
        </p:sp>
        <p:sp>
          <p:nvSpPr>
            <p:cNvPr id="8" name="TextBox 8"/>
            <p:cNvSpPr txBox="1"/>
            <p:nvPr/>
          </p:nvSpPr>
          <p:spPr>
            <a:xfrm>
              <a:off x="600497" y="3580776"/>
              <a:ext cx="4999328" cy="460024"/>
            </a:xfrm>
            <a:prstGeom prst="rect">
              <a:avLst/>
            </a:prstGeom>
          </p:spPr>
          <p:txBody>
            <a:bodyPr lIns="0" tIns="0" rIns="0" bIns="0" rtlCol="0" anchor="t">
              <a:spAutoFit/>
            </a:bodyPr>
            <a:lstStyle/>
            <a:p>
              <a:pPr marL="0" lvl="0" indent="0" algn="l">
                <a:lnSpc>
                  <a:spcPts val="2836"/>
                </a:lnSpc>
              </a:pPr>
              <a:r>
                <a:rPr lang="en-US" sz="2181" spc="-65">
                  <a:solidFill>
                    <a:srgbClr val="FFFFFF"/>
                  </a:solidFill>
                  <a:latin typeface="Open Sans 2 Bold"/>
                </a:rPr>
                <a:t>Management Plan: </a:t>
              </a:r>
            </a:p>
          </p:txBody>
        </p:sp>
        <p:sp>
          <p:nvSpPr>
            <p:cNvPr id="9" name="AutoShape 9"/>
            <p:cNvSpPr/>
            <p:nvPr/>
          </p:nvSpPr>
          <p:spPr>
            <a:xfrm>
              <a:off x="6415299" y="3510365"/>
              <a:ext cx="14179563" cy="76761"/>
            </a:xfrm>
            <a:prstGeom prst="line">
              <a:avLst/>
            </a:prstGeom>
            <a:ln w="25400" cap="rnd">
              <a:solidFill>
                <a:srgbClr val="191919"/>
              </a:solidFill>
              <a:prstDash val="solid"/>
              <a:headEnd type="none" w="sm" len="sm"/>
              <a:tailEnd type="none" w="sm" len="sm"/>
            </a:ln>
          </p:spPr>
          <p:txBody>
            <a:bodyPr/>
            <a:lstStyle/>
            <a:p>
              <a:endParaRPr lang="en-US"/>
            </a:p>
          </p:txBody>
        </p:sp>
        <p:sp>
          <p:nvSpPr>
            <p:cNvPr id="10" name="TextBox 10"/>
            <p:cNvSpPr txBox="1"/>
            <p:nvPr/>
          </p:nvSpPr>
          <p:spPr>
            <a:xfrm>
              <a:off x="6583407" y="338346"/>
              <a:ext cx="15965330" cy="1522603"/>
            </a:xfrm>
            <a:prstGeom prst="rect">
              <a:avLst/>
            </a:prstGeom>
          </p:spPr>
          <p:txBody>
            <a:bodyPr lIns="0" tIns="0" rIns="0" bIns="0" rtlCol="0" anchor="t">
              <a:spAutoFit/>
            </a:bodyPr>
            <a:lstStyle/>
            <a:p>
              <a:pPr>
                <a:lnSpc>
                  <a:spcPts val="1871"/>
                </a:lnSpc>
              </a:pPr>
              <a:r>
                <a:rPr lang="en-US" sz="1599">
                  <a:solidFill>
                    <a:srgbClr val="191919"/>
                  </a:solidFill>
                  <a:latin typeface="Open Sans 1"/>
                </a:rPr>
                <a:t>Shows reviewers that you have what it takes to complete the work—and/or that you have access to collaborators who have a proven track record.</a:t>
              </a:r>
            </a:p>
            <a:p>
              <a:pPr>
                <a:lnSpc>
                  <a:spcPts val="1871"/>
                </a:lnSpc>
              </a:pPr>
              <a:r>
                <a:rPr lang="en-US" sz="1599">
                  <a:solidFill>
                    <a:srgbClr val="00A950"/>
                  </a:solidFill>
                  <a:latin typeface="Open Sans 1 Italics"/>
                </a:rPr>
                <a:t>Example: PI is an avid runner who won the gold medal in the Barcelona Olympics for the Marathon event; Couch to 5K trainers are seasoned local runners and fitness coaches</a:t>
              </a:r>
            </a:p>
            <a:p>
              <a:pPr>
                <a:lnSpc>
                  <a:spcPts val="1871"/>
                </a:lnSpc>
              </a:pPr>
              <a:endParaRPr lang="en-US" sz="1599">
                <a:solidFill>
                  <a:srgbClr val="00A950"/>
                </a:solidFill>
                <a:latin typeface="Open Sans 1 Italics"/>
              </a:endParaRPr>
            </a:p>
          </p:txBody>
        </p:sp>
        <p:sp>
          <p:nvSpPr>
            <p:cNvPr id="11" name="TextBox 11"/>
            <p:cNvSpPr txBox="1"/>
            <p:nvPr/>
          </p:nvSpPr>
          <p:spPr>
            <a:xfrm>
              <a:off x="6583407" y="2140162"/>
              <a:ext cx="15965330" cy="913003"/>
            </a:xfrm>
            <a:prstGeom prst="rect">
              <a:avLst/>
            </a:prstGeom>
          </p:spPr>
          <p:txBody>
            <a:bodyPr lIns="0" tIns="0" rIns="0" bIns="0" rtlCol="0" anchor="t">
              <a:spAutoFit/>
            </a:bodyPr>
            <a:lstStyle/>
            <a:p>
              <a:pPr>
                <a:lnSpc>
                  <a:spcPts val="1871"/>
                </a:lnSpc>
              </a:pPr>
              <a:r>
                <a:rPr lang="en-US" sz="1599">
                  <a:solidFill>
                    <a:srgbClr val="191919"/>
                  </a:solidFill>
                  <a:latin typeface="Open Sans 1"/>
                </a:rPr>
                <a:t>Include statements of how others intend to support your work. These can be from collaborators, the chair, the dean, and other partners. </a:t>
              </a:r>
            </a:p>
            <a:p>
              <a:pPr>
                <a:lnSpc>
                  <a:spcPts val="1871"/>
                </a:lnSpc>
              </a:pPr>
              <a:endParaRPr lang="en-US" sz="1599">
                <a:solidFill>
                  <a:srgbClr val="191919"/>
                </a:solidFill>
                <a:latin typeface="Open Sans 1"/>
              </a:endParaRPr>
            </a:p>
          </p:txBody>
        </p:sp>
        <p:sp>
          <p:nvSpPr>
            <p:cNvPr id="12" name="TextBox 12"/>
            <p:cNvSpPr txBox="1"/>
            <p:nvPr/>
          </p:nvSpPr>
          <p:spPr>
            <a:xfrm>
              <a:off x="6794800" y="4081568"/>
              <a:ext cx="11852626" cy="608203"/>
            </a:xfrm>
            <a:prstGeom prst="rect">
              <a:avLst/>
            </a:prstGeom>
          </p:spPr>
          <p:txBody>
            <a:bodyPr lIns="0" tIns="0" rIns="0" bIns="0" rtlCol="0" anchor="t">
              <a:spAutoFit/>
            </a:bodyPr>
            <a:lstStyle/>
            <a:p>
              <a:pPr>
                <a:lnSpc>
                  <a:spcPts val="1871"/>
                </a:lnSpc>
              </a:pPr>
              <a:r>
                <a:rPr lang="en-US" sz="1599">
                  <a:solidFill>
                    <a:srgbClr val="191919"/>
                  </a:solidFill>
                  <a:latin typeface="Open Sans 1"/>
                </a:rPr>
                <a:t>This describes who is responsible for what by when.</a:t>
              </a:r>
            </a:p>
            <a:p>
              <a:pPr>
                <a:lnSpc>
                  <a:spcPts val="1871"/>
                </a:lnSpc>
              </a:pPr>
              <a:endParaRPr lang="en-US" sz="1599">
                <a:solidFill>
                  <a:srgbClr val="191919"/>
                </a:solidFill>
                <a:latin typeface="Open Sans 1"/>
              </a:endParaRPr>
            </a:p>
          </p:txBody>
        </p:sp>
        <p:sp>
          <p:nvSpPr>
            <p:cNvPr id="13" name="TextBox 13"/>
            <p:cNvSpPr txBox="1"/>
            <p:nvPr/>
          </p:nvSpPr>
          <p:spPr>
            <a:xfrm>
              <a:off x="600728" y="5498805"/>
              <a:ext cx="5618841" cy="460024"/>
            </a:xfrm>
            <a:prstGeom prst="rect">
              <a:avLst/>
            </a:prstGeom>
          </p:spPr>
          <p:txBody>
            <a:bodyPr lIns="0" tIns="0" rIns="0" bIns="0" rtlCol="0" anchor="t">
              <a:spAutoFit/>
            </a:bodyPr>
            <a:lstStyle/>
            <a:p>
              <a:pPr marL="0" lvl="0" indent="0" algn="l">
                <a:lnSpc>
                  <a:spcPts val="2836"/>
                </a:lnSpc>
              </a:pPr>
              <a:r>
                <a:rPr lang="en-US" sz="2181" spc="-65">
                  <a:solidFill>
                    <a:srgbClr val="FFFFFF"/>
                  </a:solidFill>
                  <a:latin typeface="Open Sans 2 Bold"/>
                </a:rPr>
                <a:t>Facilities and Other Resources: </a:t>
              </a:r>
            </a:p>
          </p:txBody>
        </p:sp>
        <p:sp>
          <p:nvSpPr>
            <p:cNvPr id="14" name="TextBox 14"/>
            <p:cNvSpPr txBox="1"/>
            <p:nvPr/>
          </p:nvSpPr>
          <p:spPr>
            <a:xfrm>
              <a:off x="6794800" y="5525487"/>
              <a:ext cx="15753937" cy="1217803"/>
            </a:xfrm>
            <a:prstGeom prst="rect">
              <a:avLst/>
            </a:prstGeom>
          </p:spPr>
          <p:txBody>
            <a:bodyPr lIns="0" tIns="0" rIns="0" bIns="0" rtlCol="0" anchor="t">
              <a:spAutoFit/>
            </a:bodyPr>
            <a:lstStyle/>
            <a:p>
              <a:pPr>
                <a:lnSpc>
                  <a:spcPts val="1871"/>
                </a:lnSpc>
              </a:pPr>
              <a:r>
                <a:rPr lang="en-US" sz="1599">
                  <a:solidFill>
                    <a:srgbClr val="191919"/>
                  </a:solidFill>
                  <a:latin typeface="Open Sans 1"/>
                </a:rPr>
                <a:t>This is a description and listing of the resources readily available to you to complete the proposed work (IRB, IACUC, institutional information, laboratory, equipment, etc.). </a:t>
              </a:r>
            </a:p>
            <a:p>
              <a:pPr>
                <a:lnSpc>
                  <a:spcPts val="1871"/>
                </a:lnSpc>
              </a:pPr>
              <a:r>
                <a:rPr lang="en-US" sz="1599">
                  <a:solidFill>
                    <a:srgbClr val="00A950"/>
                  </a:solidFill>
                  <a:latin typeface="Open Sans 1 Italics"/>
                </a:rPr>
                <a:t>Example: Do not study the ocean from the middle of a desert; do not propose a clinical trial at an institution without an IRB</a:t>
              </a:r>
            </a:p>
            <a:p>
              <a:pPr>
                <a:lnSpc>
                  <a:spcPts val="1871"/>
                </a:lnSpc>
              </a:pPr>
              <a:endParaRPr lang="en-US" sz="1599">
                <a:solidFill>
                  <a:srgbClr val="00A950"/>
                </a:solidFill>
                <a:latin typeface="Open Sans 1 Italics"/>
              </a:endParaRPr>
            </a:p>
          </p:txBody>
        </p:sp>
        <p:sp>
          <p:nvSpPr>
            <p:cNvPr id="15" name="AutoShape 15"/>
            <p:cNvSpPr/>
            <p:nvPr/>
          </p:nvSpPr>
          <p:spPr>
            <a:xfrm>
              <a:off x="6583476" y="1873649"/>
              <a:ext cx="14179563" cy="76761"/>
            </a:xfrm>
            <a:prstGeom prst="line">
              <a:avLst/>
            </a:prstGeom>
            <a:ln w="25400" cap="rnd">
              <a:solidFill>
                <a:srgbClr val="191919"/>
              </a:solidFill>
              <a:prstDash val="solid"/>
              <a:headEnd type="none" w="sm" len="sm"/>
              <a:tailEnd type="none" w="sm" len="sm"/>
            </a:ln>
          </p:spPr>
          <p:txBody>
            <a:bodyPr/>
            <a:lstStyle/>
            <a:p>
              <a:endParaRPr lang="en-US"/>
            </a:p>
          </p:txBody>
        </p:sp>
        <p:sp>
          <p:nvSpPr>
            <p:cNvPr id="16" name="AutoShape 16"/>
            <p:cNvSpPr/>
            <p:nvPr/>
          </p:nvSpPr>
          <p:spPr>
            <a:xfrm>
              <a:off x="6583476" y="5020507"/>
              <a:ext cx="14179563" cy="76761"/>
            </a:xfrm>
            <a:prstGeom prst="line">
              <a:avLst/>
            </a:prstGeom>
            <a:ln w="25400" cap="rnd">
              <a:solidFill>
                <a:srgbClr val="191919"/>
              </a:solidFill>
              <a:prstDash val="solid"/>
              <a:headEnd type="none" w="sm" len="sm"/>
              <a:tailEnd type="none" w="sm" len="sm"/>
            </a:ln>
          </p:spPr>
          <p:txBody>
            <a:bodyPr/>
            <a:lstStyle/>
            <a:p>
              <a:endParaRPr lang="en-US"/>
            </a:p>
          </p:txBody>
        </p:sp>
        <p:sp>
          <p:nvSpPr>
            <p:cNvPr id="17" name="AutoShape 17"/>
            <p:cNvSpPr/>
            <p:nvPr/>
          </p:nvSpPr>
          <p:spPr>
            <a:xfrm>
              <a:off x="6583476" y="7492149"/>
              <a:ext cx="14179563" cy="76761"/>
            </a:xfrm>
            <a:prstGeom prst="line">
              <a:avLst/>
            </a:prstGeom>
            <a:ln w="25400" cap="rnd">
              <a:solidFill>
                <a:srgbClr val="191919"/>
              </a:solidFill>
              <a:prstDash val="solid"/>
              <a:headEnd type="none" w="sm" len="sm"/>
              <a:tailEnd type="none" w="sm" len="sm"/>
            </a:ln>
          </p:spPr>
          <p:txBody>
            <a:bodyPr/>
            <a:lstStyle/>
            <a:p>
              <a:endParaRPr lang="en-US"/>
            </a:p>
          </p:txBody>
        </p:sp>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18288000" cy="1984917"/>
          </a:xfrm>
          <a:prstGeom prst="rect">
            <a:avLst/>
          </a:prstGeom>
          <a:solidFill>
            <a:srgbClr val="00A950"/>
          </a:solidFill>
        </p:spPr>
        <p:txBody>
          <a:bodyPr/>
          <a:lstStyle/>
          <a:p>
            <a:endParaRPr lang="en-US"/>
          </a:p>
        </p:txBody>
      </p:sp>
      <p:sp>
        <p:nvSpPr>
          <p:cNvPr id="3" name="Freeform 3"/>
          <p:cNvSpPr/>
          <p:nvPr/>
        </p:nvSpPr>
        <p:spPr>
          <a:xfrm>
            <a:off x="13861720" y="3689857"/>
            <a:ext cx="3797270" cy="2907285"/>
          </a:xfrm>
          <a:custGeom>
            <a:avLst/>
            <a:gdLst/>
            <a:ahLst/>
            <a:cxnLst/>
            <a:rect l="l" t="t" r="r" b="b"/>
            <a:pathLst>
              <a:path w="3797270" h="2907285">
                <a:moveTo>
                  <a:pt x="0" y="0"/>
                </a:moveTo>
                <a:lnTo>
                  <a:pt x="3797271" y="0"/>
                </a:lnTo>
                <a:lnTo>
                  <a:pt x="3797271" y="2907286"/>
                </a:lnTo>
                <a:lnTo>
                  <a:pt x="0" y="2907286"/>
                </a:lnTo>
                <a:lnTo>
                  <a:pt x="0" y="0"/>
                </a:lnTo>
                <a:close/>
              </a:path>
            </a:pathLst>
          </a:custGeom>
          <a:blipFill>
            <a:blip r:embed="rId2"/>
            <a:stretch>
              <a:fillRect/>
            </a:stretch>
          </a:blipFill>
        </p:spPr>
        <p:txBody>
          <a:bodyPr/>
          <a:lstStyle/>
          <a:p>
            <a:endParaRPr lang="en-US"/>
          </a:p>
        </p:txBody>
      </p:sp>
      <p:sp>
        <p:nvSpPr>
          <p:cNvPr id="4" name="TextBox 4"/>
          <p:cNvSpPr txBox="1"/>
          <p:nvPr/>
        </p:nvSpPr>
        <p:spPr>
          <a:xfrm>
            <a:off x="721106" y="3170766"/>
            <a:ext cx="12055581" cy="4554604"/>
          </a:xfrm>
          <a:prstGeom prst="rect">
            <a:avLst/>
          </a:prstGeom>
        </p:spPr>
        <p:txBody>
          <a:bodyPr lIns="0" tIns="0" rIns="0" bIns="0" rtlCol="0" anchor="t">
            <a:spAutoFit/>
          </a:bodyPr>
          <a:lstStyle/>
          <a:p>
            <a:pPr>
              <a:lnSpc>
                <a:spcPts val="3058"/>
              </a:lnSpc>
            </a:pPr>
            <a:r>
              <a:rPr lang="en-US" sz="2184">
                <a:solidFill>
                  <a:srgbClr val="000000"/>
                </a:solidFill>
                <a:latin typeface="Open Sans 1"/>
              </a:rPr>
              <a:t>The applicant (MURC obo the PI) must certify that all required federal assurances are on file with the US government. MURC updates these assurances as required by law, which are monitored in the eraCommons module.</a:t>
            </a:r>
          </a:p>
          <a:p>
            <a:pPr>
              <a:lnSpc>
                <a:spcPts val="3058"/>
              </a:lnSpc>
            </a:pPr>
            <a:endParaRPr lang="en-US" sz="2184">
              <a:solidFill>
                <a:srgbClr val="000000"/>
              </a:solidFill>
              <a:latin typeface="Open Sans 1"/>
            </a:endParaRPr>
          </a:p>
          <a:p>
            <a:pPr>
              <a:lnSpc>
                <a:spcPts val="3058"/>
              </a:lnSpc>
            </a:pPr>
            <a:r>
              <a:rPr lang="en-US" sz="2184">
                <a:solidFill>
                  <a:srgbClr val="000000"/>
                </a:solidFill>
                <a:latin typeface="Open Sans 1"/>
              </a:rPr>
              <a:t>The applicant (MURC obo the PI) must certify that the project meets all institutional requirements for the project. This</a:t>
            </a:r>
          </a:p>
          <a:p>
            <a:pPr>
              <a:lnSpc>
                <a:spcPts val="3058"/>
              </a:lnSpc>
            </a:pPr>
            <a:r>
              <a:rPr lang="en-US" sz="2184">
                <a:solidFill>
                  <a:srgbClr val="000000"/>
                </a:solidFill>
                <a:latin typeface="Open Sans 1"/>
              </a:rPr>
              <a:t> includes, but is not limited to:</a:t>
            </a:r>
          </a:p>
          <a:p>
            <a:pPr marL="471715" lvl="1" indent="-235858">
              <a:lnSpc>
                <a:spcPts val="3058"/>
              </a:lnSpc>
              <a:buFont typeface="Arial"/>
              <a:buChar char="•"/>
            </a:pPr>
            <a:r>
              <a:rPr lang="en-US" sz="2184">
                <a:solidFill>
                  <a:srgbClr val="000000"/>
                </a:solidFill>
                <a:latin typeface="Open Sans 1"/>
              </a:rPr>
              <a:t>Conflicts of interest</a:t>
            </a:r>
          </a:p>
          <a:p>
            <a:pPr marL="471715" lvl="1" indent="-235858">
              <a:lnSpc>
                <a:spcPts val="3058"/>
              </a:lnSpc>
              <a:buFont typeface="Arial"/>
              <a:buChar char="•"/>
            </a:pPr>
            <a:r>
              <a:rPr lang="en-US" sz="2184">
                <a:solidFill>
                  <a:srgbClr val="000000"/>
                </a:solidFill>
                <a:latin typeface="Open Sans 1"/>
              </a:rPr>
              <a:t> Significant Financial Interest Disclosures</a:t>
            </a:r>
          </a:p>
          <a:p>
            <a:pPr marL="471715" lvl="1" indent="-235858">
              <a:lnSpc>
                <a:spcPts val="3058"/>
              </a:lnSpc>
              <a:buFont typeface="Arial"/>
              <a:buChar char="•"/>
            </a:pPr>
            <a:r>
              <a:rPr lang="en-US" sz="2184">
                <a:solidFill>
                  <a:srgbClr val="000000"/>
                </a:solidFill>
                <a:latin typeface="Open Sans 1"/>
              </a:rPr>
              <a:t> Required federal training for Pis and research personnel (PHS COI course and the NSF RCR)</a:t>
            </a:r>
          </a:p>
          <a:p>
            <a:pPr marL="471715" lvl="1" indent="-235858">
              <a:lnSpc>
                <a:spcPts val="3058"/>
              </a:lnSpc>
              <a:buFont typeface="Arial"/>
              <a:buChar char="•"/>
            </a:pPr>
            <a:r>
              <a:rPr lang="en-US" sz="2184">
                <a:solidFill>
                  <a:srgbClr val="000000"/>
                </a:solidFill>
                <a:latin typeface="Open Sans 1"/>
              </a:rPr>
              <a:t> Required protocols (IACUC, IRB, Biohazards, rDNA, etc.)</a:t>
            </a:r>
          </a:p>
        </p:txBody>
      </p:sp>
      <p:sp>
        <p:nvSpPr>
          <p:cNvPr id="5" name="TextBox 5"/>
          <p:cNvSpPr txBox="1"/>
          <p:nvPr/>
        </p:nvSpPr>
        <p:spPr>
          <a:xfrm>
            <a:off x="721106" y="526686"/>
            <a:ext cx="12413869" cy="874395"/>
          </a:xfrm>
          <a:prstGeom prst="rect">
            <a:avLst/>
          </a:prstGeom>
        </p:spPr>
        <p:txBody>
          <a:bodyPr lIns="0" tIns="0" rIns="0" bIns="0" rtlCol="0" anchor="t">
            <a:spAutoFit/>
          </a:bodyPr>
          <a:lstStyle/>
          <a:p>
            <a:pPr marL="0" lvl="0" indent="0">
              <a:lnSpc>
                <a:spcPts val="7019"/>
              </a:lnSpc>
              <a:spcBef>
                <a:spcPct val="0"/>
              </a:spcBef>
            </a:pPr>
            <a:r>
              <a:rPr lang="en-US" sz="5399">
                <a:solidFill>
                  <a:srgbClr val="FFFFFF"/>
                </a:solidFill>
                <a:latin typeface="Open Sans 1 Bold"/>
              </a:rPr>
              <a:t>Assurances</a:t>
            </a:r>
          </a:p>
        </p:txBody>
      </p:sp>
      <p:sp>
        <p:nvSpPr>
          <p:cNvPr id="6" name="TextBox 6"/>
          <p:cNvSpPr txBox="1"/>
          <p:nvPr/>
        </p:nvSpPr>
        <p:spPr>
          <a:xfrm>
            <a:off x="-1109339" y="8914481"/>
            <a:ext cx="19984169" cy="343819"/>
          </a:xfrm>
          <a:prstGeom prst="rect">
            <a:avLst/>
          </a:prstGeom>
        </p:spPr>
        <p:txBody>
          <a:bodyPr lIns="0" tIns="0" rIns="0" bIns="0" rtlCol="0" anchor="t">
            <a:spAutoFit/>
          </a:bodyPr>
          <a:lstStyle/>
          <a:p>
            <a:pPr algn="ctr">
              <a:lnSpc>
                <a:spcPts val="2830"/>
              </a:lnSpc>
              <a:spcBef>
                <a:spcPct val="0"/>
              </a:spcBef>
            </a:pPr>
            <a:r>
              <a:rPr lang="en-US" sz="2177">
                <a:solidFill>
                  <a:srgbClr val="00A950"/>
                </a:solidFill>
                <a:latin typeface="Open Sans 1 Bold Italics"/>
              </a:rPr>
              <a:t>Projects involving animal or human subject research must be routed through appropriate channels of IRB, IACUC, etc.</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18288000" cy="1984917"/>
          </a:xfrm>
          <a:prstGeom prst="rect">
            <a:avLst/>
          </a:prstGeom>
          <a:solidFill>
            <a:srgbClr val="00A950"/>
          </a:solidFill>
        </p:spPr>
        <p:txBody>
          <a:bodyPr/>
          <a:lstStyle/>
          <a:p>
            <a:endParaRPr lang="en-US"/>
          </a:p>
        </p:txBody>
      </p:sp>
      <p:sp>
        <p:nvSpPr>
          <p:cNvPr id="3" name="TextBox 3"/>
          <p:cNvSpPr txBox="1"/>
          <p:nvPr/>
        </p:nvSpPr>
        <p:spPr>
          <a:xfrm>
            <a:off x="721106" y="2991151"/>
            <a:ext cx="16039955" cy="1633341"/>
          </a:xfrm>
          <a:prstGeom prst="rect">
            <a:avLst/>
          </a:prstGeom>
        </p:spPr>
        <p:txBody>
          <a:bodyPr lIns="0" tIns="0" rIns="0" bIns="0" rtlCol="0" anchor="t">
            <a:spAutoFit/>
          </a:bodyPr>
          <a:lstStyle/>
          <a:p>
            <a:pPr>
              <a:lnSpc>
                <a:spcPts val="3302"/>
              </a:lnSpc>
            </a:pPr>
            <a:r>
              <a:rPr lang="en-US" sz="2359">
                <a:solidFill>
                  <a:srgbClr val="000000"/>
                </a:solidFill>
                <a:latin typeface="Open Sans 1"/>
              </a:rPr>
              <a:t>No matter the terminology used by the agency, each component of your proposal should match the other part of the story.</a:t>
            </a:r>
          </a:p>
          <a:p>
            <a:pPr>
              <a:lnSpc>
                <a:spcPts val="3302"/>
              </a:lnSpc>
            </a:pPr>
            <a:endParaRPr lang="en-US" sz="2359">
              <a:solidFill>
                <a:srgbClr val="000000"/>
              </a:solidFill>
              <a:latin typeface="Open Sans 1"/>
            </a:endParaRPr>
          </a:p>
          <a:p>
            <a:pPr>
              <a:lnSpc>
                <a:spcPts val="3302"/>
              </a:lnSpc>
            </a:pPr>
            <a:r>
              <a:rPr lang="en-US" sz="2359">
                <a:solidFill>
                  <a:srgbClr val="000000"/>
                </a:solidFill>
                <a:latin typeface="Open Sans 1"/>
              </a:rPr>
              <a:t>A reviewer should be able to tell the basic premise of your project from each individual component.</a:t>
            </a:r>
          </a:p>
        </p:txBody>
      </p:sp>
      <p:sp>
        <p:nvSpPr>
          <p:cNvPr id="4" name="TextBox 4"/>
          <p:cNvSpPr txBox="1"/>
          <p:nvPr/>
        </p:nvSpPr>
        <p:spPr>
          <a:xfrm>
            <a:off x="721106" y="526686"/>
            <a:ext cx="12413869" cy="874395"/>
          </a:xfrm>
          <a:prstGeom prst="rect">
            <a:avLst/>
          </a:prstGeom>
        </p:spPr>
        <p:txBody>
          <a:bodyPr lIns="0" tIns="0" rIns="0" bIns="0" rtlCol="0" anchor="t">
            <a:spAutoFit/>
          </a:bodyPr>
          <a:lstStyle/>
          <a:p>
            <a:pPr marL="0" lvl="0" indent="0">
              <a:lnSpc>
                <a:spcPts val="7019"/>
              </a:lnSpc>
              <a:spcBef>
                <a:spcPct val="0"/>
              </a:spcBef>
            </a:pPr>
            <a:r>
              <a:rPr lang="en-US" sz="5399">
                <a:solidFill>
                  <a:srgbClr val="FFFFFF"/>
                </a:solidFill>
                <a:latin typeface="Open Sans 1 Bold"/>
              </a:rPr>
              <a:t>Basic Writing: It should all match</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6574181" y="2174240"/>
            <a:ext cx="10685119" cy="7084060"/>
          </a:xfrm>
          <a:prstGeom prst="rect">
            <a:avLst/>
          </a:prstGeom>
        </p:spPr>
        <p:txBody>
          <a:bodyPr lIns="0" tIns="0" rIns="0" bIns="0" rtlCol="0" anchor="t">
            <a:spAutoFit/>
          </a:bodyPr>
          <a:lstStyle/>
          <a:p>
            <a:pPr marL="539749" lvl="1" indent="-269875">
              <a:lnSpc>
                <a:spcPts val="2749"/>
              </a:lnSpc>
              <a:buFont typeface="Arial"/>
              <a:buChar char="•"/>
            </a:pPr>
            <a:r>
              <a:rPr lang="en-US" sz="2499">
                <a:solidFill>
                  <a:srgbClr val="191919"/>
                </a:solidFill>
                <a:latin typeface="Open Sans 1 Bold"/>
              </a:rPr>
              <a:t>Adequately address the problem</a:t>
            </a:r>
            <a:r>
              <a:rPr lang="en-US" sz="2499">
                <a:solidFill>
                  <a:srgbClr val="191919"/>
                </a:solidFill>
                <a:latin typeface="Open Sans 1"/>
              </a:rPr>
              <a:t>: Make sure you convey to the reviewers how you are going to do what you propose to do.</a:t>
            </a:r>
          </a:p>
          <a:p>
            <a:pPr>
              <a:lnSpc>
                <a:spcPts val="2749"/>
              </a:lnSpc>
            </a:pPr>
            <a:endParaRPr lang="en-US" sz="2499">
              <a:solidFill>
                <a:srgbClr val="191919"/>
              </a:solidFill>
              <a:latin typeface="Open Sans 1"/>
            </a:endParaRPr>
          </a:p>
          <a:p>
            <a:pPr marL="539749" lvl="1" indent="-269875">
              <a:lnSpc>
                <a:spcPts val="2749"/>
              </a:lnSpc>
              <a:buFont typeface="Arial"/>
              <a:buChar char="•"/>
            </a:pPr>
            <a:r>
              <a:rPr lang="en-US" sz="2499">
                <a:solidFill>
                  <a:srgbClr val="191919"/>
                </a:solidFill>
                <a:latin typeface="Open Sans 1 Bold"/>
              </a:rPr>
              <a:t>Limit the use of acronyms</a:t>
            </a:r>
            <a:r>
              <a:rPr lang="en-US" sz="2499">
                <a:solidFill>
                  <a:srgbClr val="191919"/>
                </a:solidFill>
                <a:latin typeface="Open Sans 1"/>
              </a:rPr>
              <a:t>: When they must used, make sure they are written out early in your proposal.</a:t>
            </a:r>
          </a:p>
          <a:p>
            <a:pPr>
              <a:lnSpc>
                <a:spcPts val="2749"/>
              </a:lnSpc>
            </a:pPr>
            <a:endParaRPr lang="en-US" sz="2499">
              <a:solidFill>
                <a:srgbClr val="191919"/>
              </a:solidFill>
              <a:latin typeface="Open Sans 1"/>
            </a:endParaRPr>
          </a:p>
          <a:p>
            <a:pPr marL="539749" lvl="1" indent="-269875">
              <a:lnSpc>
                <a:spcPts val="2749"/>
              </a:lnSpc>
              <a:buFont typeface="Arial"/>
              <a:buChar char="•"/>
            </a:pPr>
            <a:r>
              <a:rPr lang="en-US" sz="2499">
                <a:solidFill>
                  <a:srgbClr val="191919"/>
                </a:solidFill>
                <a:latin typeface="Open Sans 1 Bold"/>
              </a:rPr>
              <a:t>Use shorter words, unless technical vocabulary is necessary:</a:t>
            </a:r>
            <a:r>
              <a:rPr lang="en-US" sz="2499">
                <a:solidFill>
                  <a:srgbClr val="191919"/>
                </a:solidFill>
                <a:latin typeface="Open Sans 1"/>
              </a:rPr>
              <a:t> This is not the time to impress readers with your awesome vocabulary skills. If your reviewer can’t follow along, it won’t get funded. </a:t>
            </a:r>
          </a:p>
          <a:p>
            <a:pPr>
              <a:lnSpc>
                <a:spcPts val="2749"/>
              </a:lnSpc>
            </a:pPr>
            <a:endParaRPr lang="en-US" sz="2499">
              <a:solidFill>
                <a:srgbClr val="191919"/>
              </a:solidFill>
              <a:latin typeface="Open Sans 1"/>
            </a:endParaRPr>
          </a:p>
          <a:p>
            <a:pPr marL="539749" lvl="1" indent="-269875">
              <a:lnSpc>
                <a:spcPts val="2749"/>
              </a:lnSpc>
              <a:buFont typeface="Arial"/>
              <a:buChar char="•"/>
            </a:pPr>
            <a:r>
              <a:rPr lang="en-US" sz="2499">
                <a:solidFill>
                  <a:srgbClr val="191919"/>
                </a:solidFill>
                <a:latin typeface="Open Sans 1 Bold"/>
              </a:rPr>
              <a:t>Use “White Space” to your advantage:</a:t>
            </a:r>
            <a:r>
              <a:rPr lang="en-US" sz="2499">
                <a:solidFill>
                  <a:srgbClr val="191919"/>
                </a:solidFill>
                <a:latin typeface="Open Sans 1"/>
              </a:rPr>
              <a:t> Avoid overly long and overly short paragraphs. You do not want to annoy the reviewer with a wall of words.</a:t>
            </a:r>
          </a:p>
          <a:p>
            <a:pPr>
              <a:lnSpc>
                <a:spcPts val="2749"/>
              </a:lnSpc>
            </a:pPr>
            <a:endParaRPr lang="en-US" sz="2499">
              <a:solidFill>
                <a:srgbClr val="191919"/>
              </a:solidFill>
              <a:latin typeface="Open Sans 1"/>
            </a:endParaRPr>
          </a:p>
          <a:p>
            <a:pPr marL="539749" lvl="1" indent="-269875">
              <a:lnSpc>
                <a:spcPts val="2749"/>
              </a:lnSpc>
              <a:buFont typeface="Arial"/>
              <a:buChar char="•"/>
            </a:pPr>
            <a:r>
              <a:rPr lang="en-US" sz="2499">
                <a:solidFill>
                  <a:srgbClr val="191919"/>
                </a:solidFill>
                <a:latin typeface="Open Sans 1 Bold"/>
              </a:rPr>
              <a:t>Condense:</a:t>
            </a:r>
            <a:r>
              <a:rPr lang="en-US" sz="2499">
                <a:solidFill>
                  <a:srgbClr val="191919"/>
                </a:solidFill>
                <a:latin typeface="Open Sans 1"/>
              </a:rPr>
              <a:t> Condense…and condense (you have page limits)</a:t>
            </a:r>
          </a:p>
          <a:p>
            <a:pPr>
              <a:lnSpc>
                <a:spcPts val="2749"/>
              </a:lnSpc>
            </a:pPr>
            <a:endParaRPr lang="en-US" sz="2499">
              <a:solidFill>
                <a:srgbClr val="191919"/>
              </a:solidFill>
              <a:latin typeface="Open Sans 1"/>
            </a:endParaRPr>
          </a:p>
          <a:p>
            <a:pPr>
              <a:lnSpc>
                <a:spcPts val="2749"/>
              </a:lnSpc>
            </a:pPr>
            <a:endParaRPr lang="en-US" sz="2499">
              <a:solidFill>
                <a:srgbClr val="191919"/>
              </a:solidFill>
              <a:latin typeface="Open Sans 1"/>
            </a:endParaRPr>
          </a:p>
          <a:p>
            <a:pPr>
              <a:lnSpc>
                <a:spcPts val="2749"/>
              </a:lnSpc>
            </a:pPr>
            <a:endParaRPr lang="en-US" sz="2499">
              <a:solidFill>
                <a:srgbClr val="191919"/>
              </a:solidFill>
              <a:latin typeface="Open Sans 1"/>
            </a:endParaRPr>
          </a:p>
          <a:p>
            <a:pPr>
              <a:lnSpc>
                <a:spcPts val="2749"/>
              </a:lnSpc>
            </a:pPr>
            <a:endParaRPr lang="en-US" sz="2499">
              <a:solidFill>
                <a:srgbClr val="191919"/>
              </a:solidFill>
              <a:latin typeface="Open Sans 1"/>
            </a:endParaRPr>
          </a:p>
          <a:p>
            <a:pPr>
              <a:lnSpc>
                <a:spcPts val="1760"/>
              </a:lnSpc>
            </a:pPr>
            <a:endParaRPr lang="en-US" sz="2499">
              <a:solidFill>
                <a:srgbClr val="191919"/>
              </a:solidFill>
              <a:latin typeface="Open Sans 1"/>
            </a:endParaRPr>
          </a:p>
        </p:txBody>
      </p:sp>
      <p:sp>
        <p:nvSpPr>
          <p:cNvPr id="3" name="TextBox 3"/>
          <p:cNvSpPr txBox="1"/>
          <p:nvPr/>
        </p:nvSpPr>
        <p:spPr>
          <a:xfrm>
            <a:off x="6574181" y="803773"/>
            <a:ext cx="11257778" cy="675475"/>
          </a:xfrm>
          <a:prstGeom prst="rect">
            <a:avLst/>
          </a:prstGeom>
        </p:spPr>
        <p:txBody>
          <a:bodyPr lIns="0" tIns="0" rIns="0" bIns="0" rtlCol="0" anchor="t">
            <a:spAutoFit/>
          </a:bodyPr>
          <a:lstStyle/>
          <a:p>
            <a:pPr marL="0" lvl="0" indent="0" algn="l">
              <a:lnSpc>
                <a:spcPts val="5358"/>
              </a:lnSpc>
              <a:spcBef>
                <a:spcPct val="0"/>
              </a:spcBef>
            </a:pPr>
            <a:r>
              <a:rPr lang="en-US" sz="4465">
                <a:solidFill>
                  <a:srgbClr val="00A950"/>
                </a:solidFill>
                <a:latin typeface="Open Sans 1 Bold"/>
              </a:rPr>
              <a:t>Basic Writing: Simple, Simple, Simple</a:t>
            </a:r>
          </a:p>
        </p:txBody>
      </p:sp>
      <p:sp>
        <p:nvSpPr>
          <p:cNvPr id="4" name="Freeform 4"/>
          <p:cNvSpPr/>
          <p:nvPr/>
        </p:nvSpPr>
        <p:spPr>
          <a:xfrm>
            <a:off x="0" y="0"/>
            <a:ext cx="5902624" cy="10287000"/>
          </a:xfrm>
          <a:custGeom>
            <a:avLst/>
            <a:gdLst/>
            <a:ahLst/>
            <a:cxnLst/>
            <a:rect l="l" t="t" r="r" b="b"/>
            <a:pathLst>
              <a:path w="5902624" h="10287000">
                <a:moveTo>
                  <a:pt x="0" y="0"/>
                </a:moveTo>
                <a:lnTo>
                  <a:pt x="5902624" y="0"/>
                </a:lnTo>
                <a:lnTo>
                  <a:pt x="5902624" y="10287000"/>
                </a:lnTo>
                <a:lnTo>
                  <a:pt x="0" y="10287000"/>
                </a:lnTo>
                <a:lnTo>
                  <a:pt x="0" y="0"/>
                </a:lnTo>
                <a:close/>
              </a:path>
            </a:pathLst>
          </a:custGeom>
          <a:blipFill>
            <a:blip r:embed="rId2"/>
            <a:stretch>
              <a:fillRect l="-58925" r="-102410"/>
            </a:stretch>
          </a:blipFill>
        </p:spPr>
        <p:txBody>
          <a:bodyPr/>
          <a:lstStyle/>
          <a:p>
            <a:endParaRPr 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5477865" y="-21481"/>
            <a:ext cx="2981139" cy="3943912"/>
            <a:chOff x="0" y="0"/>
            <a:chExt cx="3974852" cy="5258550"/>
          </a:xfrm>
        </p:grpSpPr>
        <p:sp>
          <p:nvSpPr>
            <p:cNvPr id="3" name="AutoShape 3"/>
            <p:cNvSpPr/>
            <p:nvPr/>
          </p:nvSpPr>
          <p:spPr>
            <a:xfrm>
              <a:off x="788973" y="2057400"/>
              <a:ext cx="3185879" cy="3201150"/>
            </a:xfrm>
            <a:prstGeom prst="rect">
              <a:avLst/>
            </a:prstGeom>
            <a:solidFill>
              <a:srgbClr val="FFFFFF"/>
            </a:solidFill>
          </p:spPr>
          <p:txBody>
            <a:bodyPr/>
            <a:lstStyle/>
            <a:p>
              <a:endParaRPr lang="en-US"/>
            </a:p>
          </p:txBody>
        </p:sp>
        <p:grpSp>
          <p:nvGrpSpPr>
            <p:cNvPr id="4" name="Group 4"/>
            <p:cNvGrpSpPr/>
            <p:nvPr/>
          </p:nvGrpSpPr>
          <p:grpSpPr>
            <a:xfrm>
              <a:off x="0" y="0"/>
              <a:ext cx="3729038" cy="4114800"/>
              <a:chOff x="0" y="0"/>
              <a:chExt cx="736600" cy="812800"/>
            </a:xfrm>
          </p:grpSpPr>
          <p:sp>
            <p:nvSpPr>
              <p:cNvPr id="5" name="Freeform 5"/>
              <p:cNvSpPr/>
              <p:nvPr/>
            </p:nvSpPr>
            <p:spPr>
              <a:xfrm>
                <a:off x="0" y="0"/>
                <a:ext cx="736600" cy="812800"/>
              </a:xfrm>
              <a:custGeom>
                <a:avLst/>
                <a:gdLst/>
                <a:ahLst/>
                <a:cxnLst/>
                <a:rect l="l" t="t" r="r" b="b"/>
                <a:pathLst>
                  <a:path w="736600" h="812800">
                    <a:moveTo>
                      <a:pt x="736600" y="0"/>
                    </a:moveTo>
                    <a:lnTo>
                      <a:pt x="736600" y="812800"/>
                    </a:lnTo>
                    <a:lnTo>
                      <a:pt x="368300" y="685800"/>
                    </a:lnTo>
                    <a:lnTo>
                      <a:pt x="0" y="812800"/>
                    </a:lnTo>
                    <a:lnTo>
                      <a:pt x="0" y="0"/>
                    </a:lnTo>
                    <a:lnTo>
                      <a:pt x="736600" y="0"/>
                    </a:lnTo>
                    <a:close/>
                  </a:path>
                </a:pathLst>
              </a:custGeom>
              <a:solidFill>
                <a:srgbClr val="00A950"/>
              </a:solidFill>
            </p:spPr>
            <p:txBody>
              <a:bodyPr/>
              <a:lstStyle/>
              <a:p>
                <a:endParaRPr lang="en-US"/>
              </a:p>
            </p:txBody>
          </p:sp>
          <p:sp>
            <p:nvSpPr>
              <p:cNvPr id="6" name="TextBox 6"/>
              <p:cNvSpPr txBox="1"/>
              <p:nvPr/>
            </p:nvSpPr>
            <p:spPr>
              <a:xfrm>
                <a:off x="0" y="28575"/>
                <a:ext cx="736600" cy="657225"/>
              </a:xfrm>
              <a:prstGeom prst="rect">
                <a:avLst/>
              </a:prstGeom>
            </p:spPr>
            <p:txBody>
              <a:bodyPr lIns="50800" tIns="50800" rIns="50800" bIns="50800" rtlCol="0" anchor="ctr"/>
              <a:lstStyle/>
              <a:p>
                <a:pPr algn="ctr">
                  <a:lnSpc>
                    <a:spcPts val="1385"/>
                  </a:lnSpc>
                </a:pPr>
                <a:endParaRPr/>
              </a:p>
            </p:txBody>
          </p:sp>
        </p:grpSp>
        <p:sp>
          <p:nvSpPr>
            <p:cNvPr id="7" name="Freeform 7"/>
            <p:cNvSpPr/>
            <p:nvPr/>
          </p:nvSpPr>
          <p:spPr>
            <a:xfrm>
              <a:off x="455727" y="433551"/>
              <a:ext cx="2774761" cy="2616359"/>
            </a:xfrm>
            <a:custGeom>
              <a:avLst/>
              <a:gdLst/>
              <a:ahLst/>
              <a:cxnLst/>
              <a:rect l="l" t="t" r="r" b="b"/>
              <a:pathLst>
                <a:path w="2774761" h="2616359">
                  <a:moveTo>
                    <a:pt x="0" y="0"/>
                  </a:moveTo>
                  <a:lnTo>
                    <a:pt x="2774761" y="0"/>
                  </a:lnTo>
                  <a:lnTo>
                    <a:pt x="2774761" y="2616359"/>
                  </a:lnTo>
                  <a:lnTo>
                    <a:pt x="0" y="2616359"/>
                  </a:lnTo>
                  <a:lnTo>
                    <a:pt x="0" y="0"/>
                  </a:lnTo>
                  <a:close/>
                </a:path>
              </a:pathLst>
            </a:custGeom>
            <a:blipFill>
              <a:blip r:embed="rId2"/>
              <a:stretch>
                <a:fillRect/>
              </a:stretch>
            </a:blipFill>
          </p:spPr>
          <p:txBody>
            <a:bodyPr/>
            <a:lstStyle/>
            <a:p>
              <a:endParaRPr lang="en-US"/>
            </a:p>
          </p:txBody>
        </p:sp>
      </p:grpSp>
      <p:sp>
        <p:nvSpPr>
          <p:cNvPr id="8" name="Freeform 8"/>
          <p:cNvSpPr/>
          <p:nvPr/>
        </p:nvSpPr>
        <p:spPr>
          <a:xfrm>
            <a:off x="8535902" y="2337839"/>
            <a:ext cx="6685697" cy="6676091"/>
          </a:xfrm>
          <a:custGeom>
            <a:avLst/>
            <a:gdLst/>
            <a:ahLst/>
            <a:cxnLst/>
            <a:rect l="l" t="t" r="r" b="b"/>
            <a:pathLst>
              <a:path w="6685697" h="6676091">
                <a:moveTo>
                  <a:pt x="0" y="0"/>
                </a:moveTo>
                <a:lnTo>
                  <a:pt x="6685697" y="0"/>
                </a:lnTo>
                <a:lnTo>
                  <a:pt x="6685697" y="6676091"/>
                </a:lnTo>
                <a:lnTo>
                  <a:pt x="0" y="6676091"/>
                </a:lnTo>
                <a:lnTo>
                  <a:pt x="0" y="0"/>
                </a:lnTo>
                <a:close/>
              </a:path>
            </a:pathLst>
          </a:custGeom>
          <a:blipFill>
            <a:blip r:embed="rId3"/>
            <a:stretch>
              <a:fillRect/>
            </a:stretch>
          </a:blipFill>
        </p:spPr>
        <p:txBody>
          <a:bodyPr/>
          <a:lstStyle/>
          <a:p>
            <a:endParaRPr lang="en-US"/>
          </a:p>
        </p:txBody>
      </p:sp>
      <p:sp>
        <p:nvSpPr>
          <p:cNvPr id="9" name="Freeform 9"/>
          <p:cNvSpPr/>
          <p:nvPr/>
        </p:nvSpPr>
        <p:spPr>
          <a:xfrm>
            <a:off x="13198386" y="1615929"/>
            <a:ext cx="1362313" cy="1443819"/>
          </a:xfrm>
          <a:custGeom>
            <a:avLst/>
            <a:gdLst/>
            <a:ahLst/>
            <a:cxnLst/>
            <a:rect l="l" t="t" r="r" b="b"/>
            <a:pathLst>
              <a:path w="1362313" h="1443819">
                <a:moveTo>
                  <a:pt x="0" y="0"/>
                </a:moveTo>
                <a:lnTo>
                  <a:pt x="1362313" y="0"/>
                </a:lnTo>
                <a:lnTo>
                  <a:pt x="1362313" y="1443819"/>
                </a:lnTo>
                <a:lnTo>
                  <a:pt x="0" y="1443819"/>
                </a:lnTo>
                <a:lnTo>
                  <a:pt x="0" y="0"/>
                </a:lnTo>
                <a:close/>
              </a:path>
            </a:pathLst>
          </a:custGeom>
          <a:blipFill>
            <a:blip r:embed="rId4"/>
            <a:stretch>
              <a:fillRect/>
            </a:stretch>
          </a:blipFill>
        </p:spPr>
        <p:txBody>
          <a:bodyPr/>
          <a:lstStyle/>
          <a:p>
            <a:endParaRPr lang="en-US"/>
          </a:p>
        </p:txBody>
      </p:sp>
      <p:sp>
        <p:nvSpPr>
          <p:cNvPr id="10" name="Freeform 10"/>
          <p:cNvSpPr/>
          <p:nvPr/>
        </p:nvSpPr>
        <p:spPr>
          <a:xfrm>
            <a:off x="14773263" y="6468547"/>
            <a:ext cx="1409205" cy="1152986"/>
          </a:xfrm>
          <a:custGeom>
            <a:avLst/>
            <a:gdLst/>
            <a:ahLst/>
            <a:cxnLst/>
            <a:rect l="l" t="t" r="r" b="b"/>
            <a:pathLst>
              <a:path w="1409205" h="1152986">
                <a:moveTo>
                  <a:pt x="0" y="0"/>
                </a:moveTo>
                <a:lnTo>
                  <a:pt x="1409205" y="0"/>
                </a:lnTo>
                <a:lnTo>
                  <a:pt x="1409205" y="1152986"/>
                </a:lnTo>
                <a:lnTo>
                  <a:pt x="0" y="1152986"/>
                </a:lnTo>
                <a:lnTo>
                  <a:pt x="0" y="0"/>
                </a:lnTo>
                <a:close/>
              </a:path>
            </a:pathLst>
          </a:custGeom>
          <a:blipFill>
            <a:blip r:embed="rId5"/>
            <a:stretch>
              <a:fillRect/>
            </a:stretch>
          </a:blipFill>
        </p:spPr>
        <p:txBody>
          <a:bodyPr/>
          <a:lstStyle/>
          <a:p>
            <a:endParaRPr lang="en-US"/>
          </a:p>
        </p:txBody>
      </p:sp>
      <p:sp>
        <p:nvSpPr>
          <p:cNvPr id="11" name="TextBox 11"/>
          <p:cNvSpPr txBox="1"/>
          <p:nvPr/>
        </p:nvSpPr>
        <p:spPr>
          <a:xfrm>
            <a:off x="650937" y="633413"/>
            <a:ext cx="13349178" cy="781050"/>
          </a:xfrm>
          <a:prstGeom prst="rect">
            <a:avLst/>
          </a:prstGeom>
        </p:spPr>
        <p:txBody>
          <a:bodyPr lIns="0" tIns="0" rIns="0" bIns="0" rtlCol="0" anchor="t">
            <a:spAutoFit/>
          </a:bodyPr>
          <a:lstStyle/>
          <a:p>
            <a:pPr>
              <a:lnSpc>
                <a:spcPts val="6120"/>
              </a:lnSpc>
            </a:pPr>
            <a:r>
              <a:rPr lang="en-US" sz="5100">
                <a:solidFill>
                  <a:srgbClr val="00A950"/>
                </a:solidFill>
                <a:latin typeface="Open Sans 1 Bold"/>
              </a:rPr>
              <a:t>The Grant Life Cycle</a:t>
            </a:r>
          </a:p>
        </p:txBody>
      </p:sp>
      <p:sp>
        <p:nvSpPr>
          <p:cNvPr id="12" name="TextBox 12"/>
          <p:cNvSpPr txBox="1"/>
          <p:nvPr/>
        </p:nvSpPr>
        <p:spPr>
          <a:xfrm>
            <a:off x="650937" y="3329016"/>
            <a:ext cx="6418957" cy="1380824"/>
          </a:xfrm>
          <a:prstGeom prst="rect">
            <a:avLst/>
          </a:prstGeom>
        </p:spPr>
        <p:txBody>
          <a:bodyPr lIns="0" tIns="0" rIns="0" bIns="0" rtlCol="0" anchor="t">
            <a:spAutoFit/>
          </a:bodyPr>
          <a:lstStyle/>
          <a:p>
            <a:pPr>
              <a:lnSpc>
                <a:spcPts val="3691"/>
              </a:lnSpc>
              <a:spcBef>
                <a:spcPct val="0"/>
              </a:spcBef>
            </a:pPr>
            <a:r>
              <a:rPr lang="en-US" sz="2636" spc="-79">
                <a:solidFill>
                  <a:srgbClr val="000000"/>
                </a:solidFill>
                <a:latin typeface="Open Sans 2 Bold"/>
              </a:rPr>
              <a:t>Start planning early</a:t>
            </a:r>
          </a:p>
          <a:p>
            <a:pPr>
              <a:lnSpc>
                <a:spcPts val="3691"/>
              </a:lnSpc>
              <a:spcBef>
                <a:spcPct val="0"/>
              </a:spcBef>
            </a:pPr>
            <a:endParaRPr lang="en-US" sz="2636" spc="-79">
              <a:solidFill>
                <a:srgbClr val="000000"/>
              </a:solidFill>
              <a:latin typeface="Open Sans 2 Bold"/>
            </a:endParaRPr>
          </a:p>
          <a:p>
            <a:pPr>
              <a:lnSpc>
                <a:spcPts val="3691"/>
              </a:lnSpc>
              <a:spcBef>
                <a:spcPct val="0"/>
              </a:spcBef>
            </a:pPr>
            <a:r>
              <a:rPr lang="en-US" sz="2636" spc="-79">
                <a:solidFill>
                  <a:srgbClr val="000000"/>
                </a:solidFill>
                <a:latin typeface="Open Sans 2"/>
              </a:rPr>
              <a:t>From “Plan” to “apply” could take 8+ Months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6574181" y="1831340"/>
            <a:ext cx="10685119" cy="7769860"/>
          </a:xfrm>
          <a:prstGeom prst="rect">
            <a:avLst/>
          </a:prstGeom>
        </p:spPr>
        <p:txBody>
          <a:bodyPr lIns="0" tIns="0" rIns="0" bIns="0" rtlCol="0" anchor="t">
            <a:spAutoFit/>
          </a:bodyPr>
          <a:lstStyle/>
          <a:p>
            <a:pPr marL="539749" lvl="1" indent="-269875">
              <a:lnSpc>
                <a:spcPts val="2749"/>
              </a:lnSpc>
              <a:buFont typeface="Arial"/>
              <a:buChar char="•"/>
            </a:pPr>
            <a:r>
              <a:rPr lang="en-US" sz="2499">
                <a:solidFill>
                  <a:srgbClr val="191919"/>
                </a:solidFill>
                <a:latin typeface="Open Sans 1 Bold"/>
              </a:rPr>
              <a:t>Formatting: </a:t>
            </a:r>
            <a:r>
              <a:rPr lang="en-US" sz="2499">
                <a:solidFill>
                  <a:srgbClr val="191919"/>
                </a:solidFill>
                <a:latin typeface="Open Sans 1"/>
              </a:rPr>
              <a:t>Know and follow all font, margin rules, and page limits specified by the agency (typically found in the program announcement or agency website). This is another reason to read the guidelines carefully.</a:t>
            </a:r>
          </a:p>
          <a:p>
            <a:pPr>
              <a:lnSpc>
                <a:spcPts val="2749"/>
              </a:lnSpc>
            </a:pPr>
            <a:endParaRPr lang="en-US" sz="2499">
              <a:solidFill>
                <a:srgbClr val="191919"/>
              </a:solidFill>
              <a:latin typeface="Open Sans 1"/>
            </a:endParaRPr>
          </a:p>
          <a:p>
            <a:pPr marL="539749" lvl="1" indent="-269875">
              <a:lnSpc>
                <a:spcPts val="2749"/>
              </a:lnSpc>
              <a:buFont typeface="Arial"/>
              <a:buChar char="•"/>
            </a:pPr>
            <a:r>
              <a:rPr lang="en-US" sz="2499">
                <a:solidFill>
                  <a:srgbClr val="191919"/>
                </a:solidFill>
                <a:latin typeface="Open Sans 1 Bold"/>
              </a:rPr>
              <a:t>Grammar/Spelling: </a:t>
            </a:r>
            <a:r>
              <a:rPr lang="en-US" sz="2499">
                <a:solidFill>
                  <a:srgbClr val="191919"/>
                </a:solidFill>
                <a:latin typeface="Open Sans 1"/>
              </a:rPr>
              <a:t>Use correct spelling and grammar rules. Spell check does not catch everything. </a:t>
            </a:r>
          </a:p>
          <a:p>
            <a:pPr>
              <a:lnSpc>
                <a:spcPts val="2749"/>
              </a:lnSpc>
            </a:pPr>
            <a:endParaRPr lang="en-US" sz="2499">
              <a:solidFill>
                <a:srgbClr val="191919"/>
              </a:solidFill>
              <a:latin typeface="Open Sans 1"/>
            </a:endParaRPr>
          </a:p>
          <a:p>
            <a:pPr marL="539749" lvl="1" indent="-269875">
              <a:lnSpc>
                <a:spcPts val="2749"/>
              </a:lnSpc>
              <a:buFont typeface="Arial"/>
              <a:buChar char="•"/>
            </a:pPr>
            <a:r>
              <a:rPr lang="en-US" sz="2499">
                <a:solidFill>
                  <a:srgbClr val="191919"/>
                </a:solidFill>
                <a:latin typeface="Open Sans 1 Bold"/>
              </a:rPr>
              <a:t>Slang: </a:t>
            </a:r>
            <a:r>
              <a:rPr lang="en-US" sz="2499">
                <a:solidFill>
                  <a:srgbClr val="191919"/>
                </a:solidFill>
                <a:latin typeface="Open Sans 1"/>
              </a:rPr>
              <a:t>Avoid slang (ur, thx). Yes. We are serious—we have actually seen this in a formal proposal.</a:t>
            </a:r>
          </a:p>
          <a:p>
            <a:pPr>
              <a:lnSpc>
                <a:spcPts val="2749"/>
              </a:lnSpc>
            </a:pPr>
            <a:endParaRPr lang="en-US" sz="2499">
              <a:solidFill>
                <a:srgbClr val="191919"/>
              </a:solidFill>
              <a:latin typeface="Open Sans 1"/>
            </a:endParaRPr>
          </a:p>
          <a:p>
            <a:pPr marL="539749" lvl="1" indent="-269875">
              <a:lnSpc>
                <a:spcPts val="2749"/>
              </a:lnSpc>
              <a:buFont typeface="Arial"/>
              <a:buChar char="•"/>
            </a:pPr>
            <a:r>
              <a:rPr lang="en-US" sz="2499">
                <a:solidFill>
                  <a:srgbClr val="191919"/>
                </a:solidFill>
                <a:latin typeface="Open Sans 1 Bold"/>
              </a:rPr>
              <a:t>Proofreading/review: </a:t>
            </a:r>
          </a:p>
          <a:p>
            <a:pPr marL="1079499" lvl="2" indent="-359833">
              <a:lnSpc>
                <a:spcPts val="2749"/>
              </a:lnSpc>
              <a:buFont typeface="Arial"/>
              <a:buChar char="⚬"/>
            </a:pPr>
            <a:r>
              <a:rPr lang="en-US" sz="2499">
                <a:solidFill>
                  <a:srgbClr val="191919"/>
                </a:solidFill>
                <a:latin typeface="Open Sans 1 Bold"/>
              </a:rPr>
              <a:t>Content: </a:t>
            </a:r>
            <a:r>
              <a:rPr lang="en-US" sz="2499">
                <a:solidFill>
                  <a:srgbClr val="191919"/>
                </a:solidFill>
                <a:latin typeface="Open Sans 1"/>
              </a:rPr>
              <a:t>Have someone who knows your field read your proposal to check for content/scientific accuracy. (Peers, departmental chair, dean, etc.)</a:t>
            </a:r>
          </a:p>
          <a:p>
            <a:pPr marL="1079499" lvl="2" indent="-359833">
              <a:lnSpc>
                <a:spcPts val="2749"/>
              </a:lnSpc>
              <a:buFont typeface="Arial"/>
              <a:buChar char="⚬"/>
            </a:pPr>
            <a:r>
              <a:rPr lang="en-US" sz="2499">
                <a:solidFill>
                  <a:srgbClr val="191919"/>
                </a:solidFill>
                <a:latin typeface="Open Sans 1 Bold"/>
              </a:rPr>
              <a:t>Grammar: </a:t>
            </a:r>
            <a:r>
              <a:rPr lang="en-US" sz="2499">
                <a:solidFill>
                  <a:srgbClr val="191919"/>
                </a:solidFill>
                <a:latin typeface="Open Sans 1"/>
              </a:rPr>
              <a:t>Have someone read your proposal to check for basic sentence flow/logic/grammar, especially if English is not your first language—or even if English IS your first language. (not your mom, grandma, or significant other, unless they happen to be a legit, unbiased Professor of English)</a:t>
            </a:r>
          </a:p>
          <a:p>
            <a:pPr>
              <a:lnSpc>
                <a:spcPts val="2749"/>
              </a:lnSpc>
            </a:pPr>
            <a:endParaRPr lang="en-US" sz="2499">
              <a:solidFill>
                <a:srgbClr val="191919"/>
              </a:solidFill>
              <a:latin typeface="Open Sans 1"/>
            </a:endParaRPr>
          </a:p>
          <a:p>
            <a:pPr>
              <a:lnSpc>
                <a:spcPts val="2749"/>
              </a:lnSpc>
            </a:pPr>
            <a:endParaRPr lang="en-US" sz="2499">
              <a:solidFill>
                <a:srgbClr val="191919"/>
              </a:solidFill>
              <a:latin typeface="Open Sans 1"/>
            </a:endParaRPr>
          </a:p>
          <a:p>
            <a:pPr>
              <a:lnSpc>
                <a:spcPts val="1760"/>
              </a:lnSpc>
            </a:pPr>
            <a:endParaRPr lang="en-US" sz="2499">
              <a:solidFill>
                <a:srgbClr val="191919"/>
              </a:solidFill>
              <a:latin typeface="Open Sans 1"/>
            </a:endParaRPr>
          </a:p>
        </p:txBody>
      </p:sp>
      <p:sp>
        <p:nvSpPr>
          <p:cNvPr id="3" name="TextBox 3"/>
          <p:cNvSpPr txBox="1"/>
          <p:nvPr/>
        </p:nvSpPr>
        <p:spPr>
          <a:xfrm>
            <a:off x="6574181" y="803773"/>
            <a:ext cx="11257778" cy="675475"/>
          </a:xfrm>
          <a:prstGeom prst="rect">
            <a:avLst/>
          </a:prstGeom>
        </p:spPr>
        <p:txBody>
          <a:bodyPr lIns="0" tIns="0" rIns="0" bIns="0" rtlCol="0" anchor="t">
            <a:spAutoFit/>
          </a:bodyPr>
          <a:lstStyle/>
          <a:p>
            <a:pPr marL="0" lvl="0" indent="0" algn="l">
              <a:lnSpc>
                <a:spcPts val="5358"/>
              </a:lnSpc>
              <a:spcBef>
                <a:spcPct val="0"/>
              </a:spcBef>
            </a:pPr>
            <a:r>
              <a:rPr lang="en-US" sz="4465">
                <a:solidFill>
                  <a:srgbClr val="00A950"/>
                </a:solidFill>
                <a:latin typeface="Open Sans 1 Bold"/>
              </a:rPr>
              <a:t>Basic Writing: The Little Things</a:t>
            </a:r>
          </a:p>
        </p:txBody>
      </p:sp>
      <p:sp>
        <p:nvSpPr>
          <p:cNvPr id="4" name="Freeform 4"/>
          <p:cNvSpPr/>
          <p:nvPr/>
        </p:nvSpPr>
        <p:spPr>
          <a:xfrm>
            <a:off x="0" y="0"/>
            <a:ext cx="5902624" cy="10287000"/>
          </a:xfrm>
          <a:custGeom>
            <a:avLst/>
            <a:gdLst/>
            <a:ahLst/>
            <a:cxnLst/>
            <a:rect l="l" t="t" r="r" b="b"/>
            <a:pathLst>
              <a:path w="5902624" h="10287000">
                <a:moveTo>
                  <a:pt x="0" y="0"/>
                </a:moveTo>
                <a:lnTo>
                  <a:pt x="5902624" y="0"/>
                </a:lnTo>
                <a:lnTo>
                  <a:pt x="5902624" y="10287000"/>
                </a:lnTo>
                <a:lnTo>
                  <a:pt x="0" y="10287000"/>
                </a:lnTo>
                <a:lnTo>
                  <a:pt x="0" y="0"/>
                </a:lnTo>
                <a:close/>
              </a:path>
            </a:pathLst>
          </a:custGeom>
          <a:blipFill>
            <a:blip r:embed="rId2"/>
            <a:stretch>
              <a:fillRect l="-80708" r="-80708"/>
            </a:stretch>
          </a:blipFill>
        </p:spPr>
        <p:txBody>
          <a:bodyPr/>
          <a:lstStyle/>
          <a:p>
            <a:endParaRPr lang="en-US"/>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6574181" y="3260709"/>
            <a:ext cx="10685119" cy="6055360"/>
          </a:xfrm>
          <a:prstGeom prst="rect">
            <a:avLst/>
          </a:prstGeom>
        </p:spPr>
        <p:txBody>
          <a:bodyPr lIns="0" tIns="0" rIns="0" bIns="0" rtlCol="0" anchor="t">
            <a:spAutoFit/>
          </a:bodyPr>
          <a:lstStyle/>
          <a:p>
            <a:pPr>
              <a:lnSpc>
                <a:spcPts val="2749"/>
              </a:lnSpc>
            </a:pPr>
            <a:r>
              <a:rPr lang="en-US" sz="2499">
                <a:solidFill>
                  <a:srgbClr val="191919"/>
                </a:solidFill>
                <a:latin typeface="Open Sans 1 Bold"/>
              </a:rPr>
              <a:t>Your writing should be clear enough that the draft reviewers can understand:</a:t>
            </a:r>
          </a:p>
          <a:p>
            <a:pPr>
              <a:lnSpc>
                <a:spcPts val="2749"/>
              </a:lnSpc>
            </a:pPr>
            <a:endParaRPr lang="en-US" sz="2499">
              <a:solidFill>
                <a:srgbClr val="191919"/>
              </a:solidFill>
              <a:latin typeface="Open Sans 1 Bold"/>
            </a:endParaRPr>
          </a:p>
          <a:p>
            <a:pPr marL="539749" lvl="1" indent="-269875">
              <a:lnSpc>
                <a:spcPts val="2749"/>
              </a:lnSpc>
              <a:buFont typeface="Arial"/>
              <a:buChar char="•"/>
            </a:pPr>
            <a:r>
              <a:rPr lang="en-US" sz="2499">
                <a:solidFill>
                  <a:srgbClr val="191919"/>
                </a:solidFill>
                <a:latin typeface="Open Sans 1 Bold"/>
              </a:rPr>
              <a:t>What </a:t>
            </a:r>
            <a:r>
              <a:rPr lang="en-US" sz="2499">
                <a:solidFill>
                  <a:srgbClr val="191919"/>
                </a:solidFill>
                <a:latin typeface="Open Sans 1"/>
              </a:rPr>
              <a:t>you intend to do</a:t>
            </a:r>
          </a:p>
          <a:p>
            <a:pPr>
              <a:lnSpc>
                <a:spcPts val="2749"/>
              </a:lnSpc>
            </a:pPr>
            <a:endParaRPr lang="en-US" sz="2499">
              <a:solidFill>
                <a:srgbClr val="191919"/>
              </a:solidFill>
              <a:latin typeface="Open Sans 1"/>
            </a:endParaRPr>
          </a:p>
          <a:p>
            <a:pPr marL="539749" lvl="1" indent="-269875">
              <a:lnSpc>
                <a:spcPts val="2749"/>
              </a:lnSpc>
              <a:buFont typeface="Arial"/>
              <a:buChar char="•"/>
            </a:pPr>
            <a:r>
              <a:rPr lang="en-US" sz="2499">
                <a:solidFill>
                  <a:srgbClr val="191919"/>
                </a:solidFill>
                <a:latin typeface="Open Sans 1 Bold"/>
              </a:rPr>
              <a:t>Why </a:t>
            </a:r>
            <a:r>
              <a:rPr lang="en-US" sz="2499">
                <a:solidFill>
                  <a:srgbClr val="191919"/>
                </a:solidFill>
                <a:latin typeface="Open Sans 1"/>
              </a:rPr>
              <a:t>you believe it is important to do </a:t>
            </a:r>
          </a:p>
          <a:p>
            <a:pPr>
              <a:lnSpc>
                <a:spcPts val="2749"/>
              </a:lnSpc>
            </a:pPr>
            <a:endParaRPr lang="en-US" sz="2499">
              <a:solidFill>
                <a:srgbClr val="191919"/>
              </a:solidFill>
              <a:latin typeface="Open Sans 1"/>
            </a:endParaRPr>
          </a:p>
          <a:p>
            <a:pPr marL="539749" lvl="1" indent="-269875">
              <a:lnSpc>
                <a:spcPts val="2749"/>
              </a:lnSpc>
              <a:buFont typeface="Arial"/>
              <a:buChar char="•"/>
            </a:pPr>
            <a:r>
              <a:rPr lang="en-US" sz="2499">
                <a:solidFill>
                  <a:srgbClr val="191919"/>
                </a:solidFill>
                <a:latin typeface="Open Sans 1 Bold"/>
              </a:rPr>
              <a:t>Exactly how </a:t>
            </a:r>
            <a:r>
              <a:rPr lang="en-US" sz="2499">
                <a:solidFill>
                  <a:srgbClr val="191919"/>
                </a:solidFill>
                <a:latin typeface="Open Sans 1"/>
              </a:rPr>
              <a:t>you are going to accomplish what you are proposing</a:t>
            </a:r>
          </a:p>
          <a:p>
            <a:pPr>
              <a:lnSpc>
                <a:spcPts val="2749"/>
              </a:lnSpc>
            </a:pPr>
            <a:endParaRPr lang="en-US" sz="2499">
              <a:solidFill>
                <a:srgbClr val="191919"/>
              </a:solidFill>
              <a:latin typeface="Open Sans 1"/>
            </a:endParaRPr>
          </a:p>
          <a:p>
            <a:pPr>
              <a:lnSpc>
                <a:spcPts val="2749"/>
              </a:lnSpc>
            </a:pPr>
            <a:r>
              <a:rPr lang="en-US" sz="2499">
                <a:solidFill>
                  <a:srgbClr val="191919"/>
                </a:solidFill>
                <a:latin typeface="Open Sans 1"/>
              </a:rPr>
              <a:t>If your draft reviewers don’t get it, you must revise your application before submitting it. </a:t>
            </a:r>
          </a:p>
          <a:p>
            <a:pPr>
              <a:lnSpc>
                <a:spcPts val="2749"/>
              </a:lnSpc>
            </a:pPr>
            <a:endParaRPr lang="en-US" sz="2499">
              <a:solidFill>
                <a:srgbClr val="191919"/>
              </a:solidFill>
              <a:latin typeface="Open Sans 1"/>
            </a:endParaRPr>
          </a:p>
          <a:p>
            <a:pPr>
              <a:lnSpc>
                <a:spcPts val="2749"/>
              </a:lnSpc>
            </a:pPr>
            <a:r>
              <a:rPr lang="en-US" sz="2499">
                <a:solidFill>
                  <a:srgbClr val="191919"/>
                </a:solidFill>
                <a:latin typeface="Open Sans 1"/>
              </a:rPr>
              <a:t>Don’t leave anything for the reviewers’ interpretation.</a:t>
            </a:r>
          </a:p>
          <a:p>
            <a:pPr>
              <a:lnSpc>
                <a:spcPts val="2749"/>
              </a:lnSpc>
            </a:pPr>
            <a:endParaRPr lang="en-US" sz="2499">
              <a:solidFill>
                <a:srgbClr val="191919"/>
              </a:solidFill>
              <a:latin typeface="Open Sans 1"/>
            </a:endParaRPr>
          </a:p>
          <a:p>
            <a:pPr>
              <a:lnSpc>
                <a:spcPts val="2749"/>
              </a:lnSpc>
            </a:pPr>
            <a:r>
              <a:rPr lang="en-US" sz="2499">
                <a:solidFill>
                  <a:srgbClr val="191919"/>
                </a:solidFill>
                <a:latin typeface="Open Sans 1"/>
              </a:rPr>
              <a:t>Make use of graphs/illustrations when appropriate—but make sure the captions are legible. You do not want to annoy the reviewer.</a:t>
            </a:r>
          </a:p>
          <a:p>
            <a:pPr>
              <a:lnSpc>
                <a:spcPts val="2749"/>
              </a:lnSpc>
            </a:pPr>
            <a:endParaRPr lang="en-US" sz="2499">
              <a:solidFill>
                <a:srgbClr val="191919"/>
              </a:solidFill>
              <a:latin typeface="Open Sans 1"/>
            </a:endParaRPr>
          </a:p>
          <a:p>
            <a:pPr>
              <a:lnSpc>
                <a:spcPts val="1760"/>
              </a:lnSpc>
            </a:pPr>
            <a:endParaRPr lang="en-US" sz="2499">
              <a:solidFill>
                <a:srgbClr val="191919"/>
              </a:solidFill>
              <a:latin typeface="Open Sans 1"/>
            </a:endParaRPr>
          </a:p>
        </p:txBody>
      </p:sp>
      <p:sp>
        <p:nvSpPr>
          <p:cNvPr id="3" name="TextBox 3"/>
          <p:cNvSpPr txBox="1"/>
          <p:nvPr/>
        </p:nvSpPr>
        <p:spPr>
          <a:xfrm>
            <a:off x="6574181" y="466036"/>
            <a:ext cx="11257778" cy="1350951"/>
          </a:xfrm>
          <a:prstGeom prst="rect">
            <a:avLst/>
          </a:prstGeom>
        </p:spPr>
        <p:txBody>
          <a:bodyPr lIns="0" tIns="0" rIns="0" bIns="0" rtlCol="0" anchor="t">
            <a:spAutoFit/>
          </a:bodyPr>
          <a:lstStyle/>
          <a:p>
            <a:pPr marL="0" lvl="0" indent="0" algn="l">
              <a:lnSpc>
                <a:spcPts val="5358"/>
              </a:lnSpc>
              <a:spcBef>
                <a:spcPct val="0"/>
              </a:spcBef>
            </a:pPr>
            <a:r>
              <a:rPr lang="en-US" sz="4465">
                <a:solidFill>
                  <a:srgbClr val="00A950"/>
                </a:solidFill>
                <a:latin typeface="Open Sans 1 Bold"/>
              </a:rPr>
              <a:t>Basic Writing: Communicate Clearly (Draft Review)</a:t>
            </a:r>
          </a:p>
        </p:txBody>
      </p:sp>
      <p:sp>
        <p:nvSpPr>
          <p:cNvPr id="4" name="Freeform 4"/>
          <p:cNvSpPr/>
          <p:nvPr/>
        </p:nvSpPr>
        <p:spPr>
          <a:xfrm>
            <a:off x="0" y="0"/>
            <a:ext cx="5902624" cy="10287000"/>
          </a:xfrm>
          <a:custGeom>
            <a:avLst/>
            <a:gdLst/>
            <a:ahLst/>
            <a:cxnLst/>
            <a:rect l="l" t="t" r="r" b="b"/>
            <a:pathLst>
              <a:path w="5902624" h="10287000">
                <a:moveTo>
                  <a:pt x="0" y="0"/>
                </a:moveTo>
                <a:lnTo>
                  <a:pt x="5902624" y="0"/>
                </a:lnTo>
                <a:lnTo>
                  <a:pt x="5902624" y="10287000"/>
                </a:lnTo>
                <a:lnTo>
                  <a:pt x="0" y="10287000"/>
                </a:lnTo>
                <a:lnTo>
                  <a:pt x="0" y="0"/>
                </a:lnTo>
                <a:close/>
              </a:path>
            </a:pathLst>
          </a:custGeom>
          <a:blipFill>
            <a:blip r:embed="rId2"/>
            <a:stretch>
              <a:fillRect l="-80708" r="-80708"/>
            </a:stretch>
          </a:blipFill>
        </p:spPr>
        <p:txBody>
          <a:bodyPr/>
          <a:lstStyle/>
          <a:p>
            <a:endParaRPr lang="en-US"/>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18288000" cy="1984917"/>
          </a:xfrm>
          <a:prstGeom prst="rect">
            <a:avLst/>
          </a:prstGeom>
          <a:solidFill>
            <a:srgbClr val="00A950"/>
          </a:solidFill>
        </p:spPr>
        <p:txBody>
          <a:bodyPr/>
          <a:lstStyle/>
          <a:p>
            <a:endParaRPr lang="en-US"/>
          </a:p>
        </p:txBody>
      </p:sp>
      <p:sp>
        <p:nvSpPr>
          <p:cNvPr id="3" name="TextBox 3"/>
          <p:cNvSpPr txBox="1"/>
          <p:nvPr/>
        </p:nvSpPr>
        <p:spPr>
          <a:xfrm>
            <a:off x="651193" y="2420197"/>
            <a:ext cx="14564290" cy="2184400"/>
          </a:xfrm>
          <a:prstGeom prst="rect">
            <a:avLst/>
          </a:prstGeom>
        </p:spPr>
        <p:txBody>
          <a:bodyPr lIns="0" tIns="0" rIns="0" bIns="0" rtlCol="0" anchor="t">
            <a:spAutoFit/>
          </a:bodyPr>
          <a:lstStyle/>
          <a:p>
            <a:pPr marL="539751" lvl="1" indent="-269876">
              <a:lnSpc>
                <a:spcPts val="3500"/>
              </a:lnSpc>
              <a:buFont typeface="Arial"/>
              <a:buChar char="•"/>
            </a:pPr>
            <a:r>
              <a:rPr lang="en-US" sz="2500">
                <a:solidFill>
                  <a:srgbClr val="191919"/>
                </a:solidFill>
                <a:latin typeface="Open Sans 1"/>
              </a:rPr>
              <a:t>Know the audience before you start writing. </a:t>
            </a:r>
          </a:p>
          <a:p>
            <a:pPr marL="539751" lvl="1" indent="-269876">
              <a:lnSpc>
                <a:spcPts val="3500"/>
              </a:lnSpc>
              <a:buFont typeface="Arial"/>
              <a:buChar char="•"/>
            </a:pPr>
            <a:r>
              <a:rPr lang="en-US" sz="2500">
                <a:solidFill>
                  <a:srgbClr val="191919"/>
                </a:solidFill>
                <a:latin typeface="Open Sans 1"/>
              </a:rPr>
              <a:t>Do not write the application for yourself unless you are going to fund it yourself. </a:t>
            </a:r>
          </a:p>
          <a:p>
            <a:pPr marL="539751" lvl="1" indent="-269876">
              <a:lnSpc>
                <a:spcPts val="3500"/>
              </a:lnSpc>
              <a:buFont typeface="Arial"/>
              <a:buChar char="•"/>
            </a:pPr>
            <a:r>
              <a:rPr lang="en-US" sz="2500">
                <a:solidFill>
                  <a:srgbClr val="191919"/>
                </a:solidFill>
                <a:latin typeface="Open Sans 1"/>
              </a:rPr>
              <a:t>Understand the review process which will be used by the agency for your proposal. (typically written in the guidelines).</a:t>
            </a:r>
          </a:p>
          <a:p>
            <a:pPr>
              <a:lnSpc>
                <a:spcPts val="3500"/>
              </a:lnSpc>
              <a:spcBef>
                <a:spcPct val="0"/>
              </a:spcBef>
            </a:pPr>
            <a:endParaRPr lang="en-US" sz="2500">
              <a:solidFill>
                <a:srgbClr val="191919"/>
              </a:solidFill>
              <a:latin typeface="Open Sans 1"/>
            </a:endParaRPr>
          </a:p>
        </p:txBody>
      </p:sp>
      <p:sp>
        <p:nvSpPr>
          <p:cNvPr id="4" name="TextBox 4"/>
          <p:cNvSpPr txBox="1"/>
          <p:nvPr/>
        </p:nvSpPr>
        <p:spPr>
          <a:xfrm>
            <a:off x="651193" y="712470"/>
            <a:ext cx="16487063" cy="727710"/>
          </a:xfrm>
          <a:prstGeom prst="rect">
            <a:avLst/>
          </a:prstGeom>
        </p:spPr>
        <p:txBody>
          <a:bodyPr lIns="0" tIns="0" rIns="0" bIns="0" rtlCol="0" anchor="t">
            <a:spAutoFit/>
          </a:bodyPr>
          <a:lstStyle/>
          <a:p>
            <a:pPr marL="0" lvl="0" indent="0" algn="l">
              <a:lnSpc>
                <a:spcPts val="5400"/>
              </a:lnSpc>
            </a:pPr>
            <a:r>
              <a:rPr lang="en-US" sz="5400">
                <a:solidFill>
                  <a:srgbClr val="FFFFFF"/>
                </a:solidFill>
                <a:latin typeface="Open Sans 1 Bold"/>
              </a:rPr>
              <a:t>Reviewers</a:t>
            </a:r>
            <a:r>
              <a:rPr lang="en-US" sz="5400" u="none" strike="noStrike">
                <a:solidFill>
                  <a:srgbClr val="FFFFFF"/>
                </a:solidFill>
                <a:latin typeface="Open Sans 1 Bold"/>
              </a:rPr>
              <a:t>: What to know before you start </a:t>
            </a:r>
          </a:p>
        </p:txBody>
      </p:sp>
      <p:sp>
        <p:nvSpPr>
          <p:cNvPr id="5" name="AutoShape 5"/>
          <p:cNvSpPr/>
          <p:nvPr/>
        </p:nvSpPr>
        <p:spPr>
          <a:xfrm>
            <a:off x="5222821" y="5359427"/>
            <a:ext cx="7842358" cy="4503705"/>
          </a:xfrm>
          <a:prstGeom prst="rect">
            <a:avLst/>
          </a:prstGeom>
          <a:solidFill>
            <a:srgbClr val="EBEBEB"/>
          </a:solidFill>
        </p:spPr>
        <p:txBody>
          <a:bodyPr/>
          <a:lstStyle/>
          <a:p>
            <a:endParaRPr lang="en-US"/>
          </a:p>
        </p:txBody>
      </p:sp>
      <p:sp>
        <p:nvSpPr>
          <p:cNvPr id="6" name="AutoShape 6"/>
          <p:cNvSpPr/>
          <p:nvPr/>
        </p:nvSpPr>
        <p:spPr>
          <a:xfrm>
            <a:off x="5222821" y="5359427"/>
            <a:ext cx="7842358" cy="841571"/>
          </a:xfrm>
          <a:prstGeom prst="rect">
            <a:avLst/>
          </a:prstGeom>
          <a:solidFill>
            <a:srgbClr val="00A950"/>
          </a:solidFill>
        </p:spPr>
        <p:txBody>
          <a:bodyPr/>
          <a:lstStyle/>
          <a:p>
            <a:endParaRPr lang="en-US"/>
          </a:p>
        </p:txBody>
      </p:sp>
      <p:sp>
        <p:nvSpPr>
          <p:cNvPr id="7" name="TextBox 7"/>
          <p:cNvSpPr txBox="1"/>
          <p:nvPr/>
        </p:nvSpPr>
        <p:spPr>
          <a:xfrm>
            <a:off x="5696223" y="6934423"/>
            <a:ext cx="6598374" cy="1847214"/>
          </a:xfrm>
          <a:prstGeom prst="rect">
            <a:avLst/>
          </a:prstGeom>
        </p:spPr>
        <p:txBody>
          <a:bodyPr lIns="0" tIns="0" rIns="0" bIns="0" rtlCol="0" anchor="t">
            <a:spAutoFit/>
          </a:bodyPr>
          <a:lstStyle/>
          <a:p>
            <a:pPr algn="ctr">
              <a:lnSpc>
                <a:spcPts val="2990"/>
              </a:lnSpc>
            </a:pPr>
            <a:r>
              <a:rPr lang="en-US" sz="2300">
                <a:solidFill>
                  <a:srgbClr val="191919"/>
                </a:solidFill>
                <a:latin typeface="Open Sans 1"/>
              </a:rPr>
              <a:t>Significance</a:t>
            </a:r>
          </a:p>
          <a:p>
            <a:pPr algn="ctr">
              <a:lnSpc>
                <a:spcPts val="2990"/>
              </a:lnSpc>
            </a:pPr>
            <a:r>
              <a:rPr lang="en-US" sz="2300">
                <a:solidFill>
                  <a:srgbClr val="191919"/>
                </a:solidFill>
                <a:latin typeface="Open Sans 1"/>
              </a:rPr>
              <a:t>Investigator</a:t>
            </a:r>
          </a:p>
          <a:p>
            <a:pPr algn="ctr">
              <a:lnSpc>
                <a:spcPts val="2990"/>
              </a:lnSpc>
            </a:pPr>
            <a:r>
              <a:rPr lang="en-US" sz="2300">
                <a:solidFill>
                  <a:srgbClr val="191919"/>
                </a:solidFill>
                <a:latin typeface="Open Sans 1"/>
              </a:rPr>
              <a:t>Innovation</a:t>
            </a:r>
          </a:p>
          <a:p>
            <a:pPr algn="ctr">
              <a:lnSpc>
                <a:spcPts val="2990"/>
              </a:lnSpc>
            </a:pPr>
            <a:r>
              <a:rPr lang="en-US" sz="2300">
                <a:solidFill>
                  <a:srgbClr val="191919"/>
                </a:solidFill>
                <a:latin typeface="Open Sans 1"/>
              </a:rPr>
              <a:t>Approach</a:t>
            </a:r>
          </a:p>
          <a:p>
            <a:pPr algn="ctr">
              <a:lnSpc>
                <a:spcPts val="2990"/>
              </a:lnSpc>
            </a:pPr>
            <a:r>
              <a:rPr lang="en-US" sz="2300">
                <a:solidFill>
                  <a:srgbClr val="191919"/>
                </a:solidFill>
                <a:latin typeface="Open Sans 1"/>
              </a:rPr>
              <a:t>Environment</a:t>
            </a:r>
          </a:p>
        </p:txBody>
      </p:sp>
      <p:sp>
        <p:nvSpPr>
          <p:cNvPr id="8" name="TextBox 8"/>
          <p:cNvSpPr txBox="1"/>
          <p:nvPr/>
        </p:nvSpPr>
        <p:spPr>
          <a:xfrm>
            <a:off x="5788999" y="5508750"/>
            <a:ext cx="6710002" cy="495301"/>
          </a:xfrm>
          <a:prstGeom prst="rect">
            <a:avLst/>
          </a:prstGeom>
        </p:spPr>
        <p:txBody>
          <a:bodyPr lIns="0" tIns="0" rIns="0" bIns="0" rtlCol="0" anchor="t">
            <a:spAutoFit/>
          </a:bodyPr>
          <a:lstStyle/>
          <a:p>
            <a:pPr algn="ctr">
              <a:lnSpc>
                <a:spcPts val="4199"/>
              </a:lnSpc>
              <a:spcBef>
                <a:spcPct val="0"/>
              </a:spcBef>
            </a:pPr>
            <a:r>
              <a:rPr lang="en-US" sz="2999">
                <a:solidFill>
                  <a:srgbClr val="FFFFFF"/>
                </a:solidFill>
                <a:latin typeface="Open Sans 1 Bold"/>
              </a:rPr>
              <a:t>Common Review Criteria include:</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18288000" cy="1984917"/>
          </a:xfrm>
          <a:prstGeom prst="rect">
            <a:avLst/>
          </a:prstGeom>
          <a:solidFill>
            <a:srgbClr val="00A950"/>
          </a:solidFill>
        </p:spPr>
        <p:txBody>
          <a:bodyPr/>
          <a:lstStyle/>
          <a:p>
            <a:endParaRPr lang="en-US"/>
          </a:p>
        </p:txBody>
      </p:sp>
      <p:sp>
        <p:nvSpPr>
          <p:cNvPr id="3" name="TextBox 3"/>
          <p:cNvSpPr txBox="1"/>
          <p:nvPr/>
        </p:nvSpPr>
        <p:spPr>
          <a:xfrm>
            <a:off x="651193" y="2420197"/>
            <a:ext cx="16608107" cy="4694944"/>
          </a:xfrm>
          <a:prstGeom prst="rect">
            <a:avLst/>
          </a:prstGeom>
        </p:spPr>
        <p:txBody>
          <a:bodyPr lIns="0" tIns="0" rIns="0" bIns="0" rtlCol="0" anchor="t">
            <a:spAutoFit/>
          </a:bodyPr>
          <a:lstStyle/>
          <a:p>
            <a:pPr marL="579725" lvl="1" indent="-289863">
              <a:lnSpc>
                <a:spcPts val="3759"/>
              </a:lnSpc>
              <a:buFont typeface="Arial"/>
              <a:buChar char="•"/>
            </a:pPr>
            <a:r>
              <a:rPr lang="en-US" sz="2685">
                <a:solidFill>
                  <a:srgbClr val="191919"/>
                </a:solidFill>
                <a:latin typeface="Open Sans 1"/>
              </a:rPr>
              <a:t>Strong significance to an important problem in public health: IMPACT is high</a:t>
            </a:r>
          </a:p>
          <a:p>
            <a:pPr marL="579725" lvl="1" indent="-289863">
              <a:lnSpc>
                <a:spcPts val="3759"/>
              </a:lnSpc>
              <a:buFont typeface="Arial"/>
              <a:buChar char="•"/>
            </a:pPr>
            <a:r>
              <a:rPr lang="en-US" sz="2685">
                <a:solidFill>
                  <a:srgbClr val="191919"/>
                </a:solidFill>
                <a:latin typeface="Open Sans 1"/>
              </a:rPr>
              <a:t>High degree of novelty and innovation </a:t>
            </a:r>
          </a:p>
          <a:p>
            <a:pPr marL="579725" lvl="1" indent="-289863">
              <a:lnSpc>
                <a:spcPts val="3759"/>
              </a:lnSpc>
              <a:buFont typeface="Arial"/>
              <a:buChar char="•"/>
            </a:pPr>
            <a:r>
              <a:rPr lang="en-US" sz="2685">
                <a:solidFill>
                  <a:srgbClr val="191919"/>
                </a:solidFill>
                <a:latin typeface="Open Sans 1"/>
              </a:rPr>
              <a:t>Strong track record by a well-qualified applicant; compelling publications</a:t>
            </a:r>
          </a:p>
          <a:p>
            <a:pPr marL="579725" lvl="1" indent="-289863">
              <a:lnSpc>
                <a:spcPts val="3759"/>
              </a:lnSpc>
              <a:buFont typeface="Arial"/>
              <a:buChar char="•"/>
            </a:pPr>
            <a:r>
              <a:rPr lang="en-US" sz="2685">
                <a:solidFill>
                  <a:srgbClr val="191919"/>
                </a:solidFill>
                <a:latin typeface="Open Sans 1"/>
              </a:rPr>
              <a:t>Clear rationale: </a:t>
            </a:r>
            <a:r>
              <a:rPr lang="en-US" sz="2685">
                <a:solidFill>
                  <a:srgbClr val="00A950"/>
                </a:solidFill>
                <a:latin typeface="Open Sans 1 Italics"/>
              </a:rPr>
              <a:t>Clearly state the </a:t>
            </a:r>
            <a:r>
              <a:rPr lang="en-US" sz="2685">
                <a:solidFill>
                  <a:srgbClr val="00A950"/>
                </a:solidFill>
                <a:latin typeface="Open Sans 1 Bold Italics"/>
              </a:rPr>
              <a:t>why</a:t>
            </a:r>
          </a:p>
          <a:p>
            <a:pPr marL="579725" lvl="1" indent="-289863">
              <a:lnSpc>
                <a:spcPts val="3759"/>
              </a:lnSpc>
              <a:buFont typeface="Arial"/>
              <a:buChar char="•"/>
            </a:pPr>
            <a:r>
              <a:rPr lang="en-US" sz="2685">
                <a:solidFill>
                  <a:srgbClr val="191919"/>
                </a:solidFill>
                <a:latin typeface="Open Sans 1"/>
              </a:rPr>
              <a:t>Relevant and supportive preliminary data</a:t>
            </a:r>
          </a:p>
          <a:p>
            <a:pPr marL="579725" lvl="1" indent="-289863">
              <a:lnSpc>
                <a:spcPts val="3759"/>
              </a:lnSpc>
              <a:buFont typeface="Arial"/>
              <a:buChar char="•"/>
            </a:pPr>
            <a:r>
              <a:rPr lang="en-US" sz="2685">
                <a:solidFill>
                  <a:srgbClr val="191919"/>
                </a:solidFill>
                <a:latin typeface="Open Sans 1"/>
              </a:rPr>
              <a:t>Clear and focused approach that provides unambiguous results</a:t>
            </a:r>
          </a:p>
          <a:p>
            <a:pPr>
              <a:lnSpc>
                <a:spcPts val="3759"/>
              </a:lnSpc>
            </a:pPr>
            <a:r>
              <a:rPr lang="en-US" sz="2685">
                <a:solidFill>
                  <a:srgbClr val="00B13F"/>
                </a:solidFill>
                <a:latin typeface="Open Sans 1 Italics"/>
              </a:rPr>
              <a:t>      Can your results be replicated by others and will others come to the same conclusion</a:t>
            </a:r>
          </a:p>
          <a:p>
            <a:pPr marL="579725" lvl="1" indent="-289863">
              <a:lnSpc>
                <a:spcPts val="3759"/>
              </a:lnSpc>
              <a:buFont typeface="Arial"/>
              <a:buChar char="•"/>
            </a:pPr>
            <a:r>
              <a:rPr lang="en-US" sz="2685">
                <a:solidFill>
                  <a:srgbClr val="191919"/>
                </a:solidFill>
                <a:latin typeface="Open Sans 1"/>
              </a:rPr>
              <a:t>Careful attention to details:</a:t>
            </a:r>
          </a:p>
          <a:p>
            <a:pPr>
              <a:lnSpc>
                <a:spcPts val="3759"/>
              </a:lnSpc>
            </a:pPr>
            <a:r>
              <a:rPr lang="en-US" sz="2685">
                <a:solidFill>
                  <a:srgbClr val="00B13F"/>
                </a:solidFill>
                <a:latin typeface="Open Sans 1 Italics"/>
              </a:rPr>
              <a:t>       Spelling, punctuation, grammar, fonts, clarity of data, error bars, etc.</a:t>
            </a:r>
          </a:p>
          <a:p>
            <a:pPr>
              <a:lnSpc>
                <a:spcPts val="3759"/>
              </a:lnSpc>
              <a:spcBef>
                <a:spcPct val="0"/>
              </a:spcBef>
            </a:pPr>
            <a:endParaRPr lang="en-US" sz="2685">
              <a:solidFill>
                <a:srgbClr val="00B13F"/>
              </a:solidFill>
              <a:latin typeface="Open Sans 1 Italics"/>
            </a:endParaRPr>
          </a:p>
        </p:txBody>
      </p:sp>
      <p:sp>
        <p:nvSpPr>
          <p:cNvPr id="4" name="TextBox 4"/>
          <p:cNvSpPr txBox="1"/>
          <p:nvPr/>
        </p:nvSpPr>
        <p:spPr>
          <a:xfrm>
            <a:off x="651193" y="712470"/>
            <a:ext cx="16487063" cy="727710"/>
          </a:xfrm>
          <a:prstGeom prst="rect">
            <a:avLst/>
          </a:prstGeom>
        </p:spPr>
        <p:txBody>
          <a:bodyPr lIns="0" tIns="0" rIns="0" bIns="0" rtlCol="0" anchor="t">
            <a:spAutoFit/>
          </a:bodyPr>
          <a:lstStyle/>
          <a:p>
            <a:pPr marL="0" lvl="0" indent="0" algn="l">
              <a:lnSpc>
                <a:spcPts val="5400"/>
              </a:lnSpc>
            </a:pPr>
            <a:r>
              <a:rPr lang="en-US" sz="5400">
                <a:solidFill>
                  <a:srgbClr val="FFFFFF"/>
                </a:solidFill>
                <a:latin typeface="Open Sans 1 Bold"/>
              </a:rPr>
              <a:t>Hallmarks of an Outstanding Application</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18288000" cy="1984917"/>
          </a:xfrm>
          <a:prstGeom prst="rect">
            <a:avLst/>
          </a:prstGeom>
          <a:solidFill>
            <a:srgbClr val="00A950"/>
          </a:solidFill>
        </p:spPr>
        <p:txBody>
          <a:bodyPr/>
          <a:lstStyle/>
          <a:p>
            <a:endParaRPr lang="en-US"/>
          </a:p>
        </p:txBody>
      </p:sp>
      <p:sp>
        <p:nvSpPr>
          <p:cNvPr id="3" name="TextBox 3"/>
          <p:cNvSpPr txBox="1"/>
          <p:nvPr/>
        </p:nvSpPr>
        <p:spPr>
          <a:xfrm>
            <a:off x="651193" y="2420197"/>
            <a:ext cx="16608107" cy="4224344"/>
          </a:xfrm>
          <a:prstGeom prst="rect">
            <a:avLst/>
          </a:prstGeom>
        </p:spPr>
        <p:txBody>
          <a:bodyPr lIns="0" tIns="0" rIns="0" bIns="0" rtlCol="0" anchor="t">
            <a:spAutoFit/>
          </a:bodyPr>
          <a:lstStyle/>
          <a:p>
            <a:pPr marL="579725" lvl="1" indent="-289863">
              <a:lnSpc>
                <a:spcPts val="3759"/>
              </a:lnSpc>
              <a:buFont typeface="Arial"/>
              <a:buChar char="•"/>
            </a:pPr>
            <a:r>
              <a:rPr lang="en-US" sz="2685">
                <a:solidFill>
                  <a:srgbClr val="191919"/>
                </a:solidFill>
                <a:latin typeface="Open Sans 1"/>
              </a:rPr>
              <a:t>Weak impact—avoid ‘descriptive’ or incremental projects</a:t>
            </a:r>
          </a:p>
          <a:p>
            <a:pPr marL="579725" lvl="1" indent="-289863">
              <a:lnSpc>
                <a:spcPts val="3759"/>
              </a:lnSpc>
              <a:buFont typeface="Arial"/>
              <a:buChar char="•"/>
            </a:pPr>
            <a:r>
              <a:rPr lang="en-US" sz="2685">
                <a:solidFill>
                  <a:srgbClr val="191919"/>
                </a:solidFill>
                <a:latin typeface="Open Sans 1"/>
              </a:rPr>
              <a:t>Too ambitious, lacking focus, too many unrelated aims, aim dependency</a:t>
            </a:r>
          </a:p>
          <a:p>
            <a:pPr marL="579725" lvl="1" indent="-289863">
              <a:lnSpc>
                <a:spcPts val="3759"/>
              </a:lnSpc>
              <a:buFont typeface="Arial"/>
              <a:buChar char="•"/>
            </a:pPr>
            <a:r>
              <a:rPr lang="en-US" sz="2685">
                <a:solidFill>
                  <a:srgbClr val="191919"/>
                </a:solidFill>
                <a:latin typeface="Open Sans 1"/>
              </a:rPr>
              <a:t>Unclear or flawed hypothesis/rationale</a:t>
            </a:r>
          </a:p>
          <a:p>
            <a:pPr marL="579725" lvl="1" indent="-289863">
              <a:lnSpc>
                <a:spcPts val="3759"/>
              </a:lnSpc>
              <a:buFont typeface="Arial"/>
              <a:buChar char="•"/>
            </a:pPr>
            <a:r>
              <a:rPr lang="en-US" sz="2685">
                <a:solidFill>
                  <a:srgbClr val="191919"/>
                </a:solidFill>
                <a:latin typeface="Open Sans 1"/>
              </a:rPr>
              <a:t>Applicant's track record lacks appropriate expertise</a:t>
            </a:r>
          </a:p>
          <a:p>
            <a:pPr marL="579725" lvl="1" indent="-289863">
              <a:lnSpc>
                <a:spcPts val="3759"/>
              </a:lnSpc>
              <a:buFont typeface="Arial"/>
              <a:buChar char="•"/>
            </a:pPr>
            <a:r>
              <a:rPr lang="en-US" sz="2685">
                <a:solidFill>
                  <a:srgbClr val="191919"/>
                </a:solidFill>
                <a:latin typeface="Open Sans 1"/>
              </a:rPr>
              <a:t>No evidence of feasibility (do not assume reviewers are as familiar with the subject as you are)</a:t>
            </a:r>
          </a:p>
          <a:p>
            <a:pPr marL="579725" lvl="1" indent="-289863">
              <a:lnSpc>
                <a:spcPts val="3759"/>
              </a:lnSpc>
              <a:buFont typeface="Arial"/>
              <a:buChar char="•"/>
            </a:pPr>
            <a:r>
              <a:rPr lang="en-US" sz="2685">
                <a:solidFill>
                  <a:srgbClr val="191919"/>
                </a:solidFill>
                <a:latin typeface="Open Sans 1"/>
              </a:rPr>
              <a:t>Approach is flawed and no discussion of pitfalls and alternative approaches</a:t>
            </a:r>
          </a:p>
          <a:p>
            <a:pPr marL="579725" lvl="1" indent="-289863">
              <a:lnSpc>
                <a:spcPts val="3759"/>
              </a:lnSpc>
              <a:buFont typeface="Arial"/>
              <a:buChar char="•"/>
            </a:pPr>
            <a:r>
              <a:rPr lang="en-US" sz="2685">
                <a:solidFill>
                  <a:srgbClr val="191919"/>
                </a:solidFill>
                <a:latin typeface="Open Sans 1"/>
              </a:rPr>
              <a:t>Poor writing and many errors; small figures and densely packed text</a:t>
            </a:r>
          </a:p>
          <a:p>
            <a:pPr>
              <a:lnSpc>
                <a:spcPts val="3759"/>
              </a:lnSpc>
            </a:pPr>
            <a:endParaRPr lang="en-US" sz="2685">
              <a:solidFill>
                <a:srgbClr val="191919"/>
              </a:solidFill>
              <a:latin typeface="Open Sans 1"/>
            </a:endParaRPr>
          </a:p>
          <a:p>
            <a:pPr>
              <a:lnSpc>
                <a:spcPts val="3759"/>
              </a:lnSpc>
              <a:spcBef>
                <a:spcPct val="0"/>
              </a:spcBef>
            </a:pPr>
            <a:endParaRPr lang="en-US" sz="2685">
              <a:solidFill>
                <a:srgbClr val="191919"/>
              </a:solidFill>
              <a:latin typeface="Open Sans 1"/>
            </a:endParaRPr>
          </a:p>
        </p:txBody>
      </p:sp>
      <p:sp>
        <p:nvSpPr>
          <p:cNvPr id="4" name="TextBox 4"/>
          <p:cNvSpPr txBox="1"/>
          <p:nvPr/>
        </p:nvSpPr>
        <p:spPr>
          <a:xfrm>
            <a:off x="651193" y="712470"/>
            <a:ext cx="16487063" cy="727710"/>
          </a:xfrm>
          <a:prstGeom prst="rect">
            <a:avLst/>
          </a:prstGeom>
        </p:spPr>
        <p:txBody>
          <a:bodyPr lIns="0" tIns="0" rIns="0" bIns="0" rtlCol="0" anchor="t">
            <a:spAutoFit/>
          </a:bodyPr>
          <a:lstStyle/>
          <a:p>
            <a:pPr marL="0" lvl="0" indent="0" algn="l">
              <a:lnSpc>
                <a:spcPts val="5400"/>
              </a:lnSpc>
            </a:pPr>
            <a:r>
              <a:rPr lang="en-US" sz="5400">
                <a:solidFill>
                  <a:srgbClr val="FFFFFF"/>
                </a:solidFill>
                <a:latin typeface="Open Sans 1 Bold"/>
              </a:rPr>
              <a:t>Components of a Weak Application: </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18288000" cy="1984917"/>
          </a:xfrm>
          <a:prstGeom prst="rect">
            <a:avLst/>
          </a:prstGeom>
          <a:solidFill>
            <a:srgbClr val="00A950"/>
          </a:solidFill>
        </p:spPr>
        <p:txBody>
          <a:bodyPr/>
          <a:lstStyle/>
          <a:p>
            <a:endParaRPr lang="en-US"/>
          </a:p>
        </p:txBody>
      </p:sp>
      <p:sp>
        <p:nvSpPr>
          <p:cNvPr id="3" name="TextBox 3"/>
          <p:cNvSpPr txBox="1"/>
          <p:nvPr/>
        </p:nvSpPr>
        <p:spPr>
          <a:xfrm>
            <a:off x="651193" y="2791302"/>
            <a:ext cx="16608107" cy="5703947"/>
          </a:xfrm>
          <a:prstGeom prst="rect">
            <a:avLst/>
          </a:prstGeom>
        </p:spPr>
        <p:txBody>
          <a:bodyPr lIns="0" tIns="0" rIns="0" bIns="0" rtlCol="0" anchor="t">
            <a:spAutoFit/>
          </a:bodyPr>
          <a:lstStyle/>
          <a:p>
            <a:pPr marL="579726" lvl="1" indent="-289863">
              <a:lnSpc>
                <a:spcPts val="3759"/>
              </a:lnSpc>
              <a:buFont typeface="Arial"/>
              <a:buChar char="•"/>
            </a:pPr>
            <a:r>
              <a:rPr lang="en-US" sz="2685">
                <a:solidFill>
                  <a:srgbClr val="191919"/>
                </a:solidFill>
                <a:latin typeface="Open Sans 1"/>
              </a:rPr>
              <a:t>Reviewers are never right. Reviewers are never wrong. Do not take it personally.</a:t>
            </a:r>
          </a:p>
          <a:p>
            <a:pPr marL="579726" lvl="1" indent="-289863">
              <a:lnSpc>
                <a:spcPts val="3759"/>
              </a:lnSpc>
              <a:buFont typeface="Arial"/>
              <a:buChar char="•"/>
            </a:pPr>
            <a:r>
              <a:rPr lang="en-US" sz="2685">
                <a:solidFill>
                  <a:srgbClr val="191919"/>
                </a:solidFill>
                <a:latin typeface="Open Sans 1"/>
              </a:rPr>
              <a:t>Address the reviewer's comments thoroughly with relevant updates</a:t>
            </a:r>
          </a:p>
          <a:p>
            <a:pPr>
              <a:lnSpc>
                <a:spcPts val="3759"/>
              </a:lnSpc>
            </a:pPr>
            <a:endParaRPr lang="en-US" sz="2685">
              <a:solidFill>
                <a:srgbClr val="191919"/>
              </a:solidFill>
              <a:latin typeface="Open Sans 1"/>
            </a:endParaRPr>
          </a:p>
          <a:p>
            <a:pPr>
              <a:lnSpc>
                <a:spcPts val="3759"/>
              </a:lnSpc>
            </a:pPr>
            <a:endParaRPr lang="en-US" sz="2685">
              <a:solidFill>
                <a:srgbClr val="191919"/>
              </a:solidFill>
              <a:latin typeface="Open Sans 1"/>
            </a:endParaRPr>
          </a:p>
          <a:p>
            <a:pPr marL="579726" lvl="1" indent="-289863">
              <a:lnSpc>
                <a:spcPts val="3759"/>
              </a:lnSpc>
              <a:buFont typeface="Arial"/>
              <a:buChar char="•"/>
            </a:pPr>
            <a:r>
              <a:rPr lang="en-US" sz="2685">
                <a:solidFill>
                  <a:srgbClr val="191919"/>
                </a:solidFill>
                <a:latin typeface="Open Sans 1"/>
              </a:rPr>
              <a:t>When responding to reviewers:</a:t>
            </a:r>
          </a:p>
          <a:p>
            <a:pPr marL="1159451" lvl="2" indent="-386484">
              <a:lnSpc>
                <a:spcPts val="3759"/>
              </a:lnSpc>
              <a:buFont typeface="Arial"/>
              <a:buChar char="⚬"/>
            </a:pPr>
            <a:r>
              <a:rPr lang="en-US" sz="2685">
                <a:solidFill>
                  <a:srgbClr val="191919"/>
                </a:solidFill>
                <a:latin typeface="Open Sans 1"/>
              </a:rPr>
              <a:t>Do not be Argumentative</a:t>
            </a:r>
          </a:p>
          <a:p>
            <a:pPr marL="1159451" lvl="2" indent="-386484">
              <a:lnSpc>
                <a:spcPts val="3759"/>
              </a:lnSpc>
              <a:buFont typeface="Arial"/>
              <a:buChar char="⚬"/>
            </a:pPr>
            <a:r>
              <a:rPr lang="en-US" sz="2685">
                <a:solidFill>
                  <a:srgbClr val="191919"/>
                </a:solidFill>
                <a:latin typeface="Open Sans 1"/>
              </a:rPr>
              <a:t>Do not be Abrasive</a:t>
            </a:r>
          </a:p>
          <a:p>
            <a:pPr marL="1159451" lvl="2" indent="-386484">
              <a:lnSpc>
                <a:spcPts val="3759"/>
              </a:lnSpc>
              <a:buFont typeface="Arial"/>
              <a:buChar char="⚬"/>
            </a:pPr>
            <a:r>
              <a:rPr lang="en-US" sz="2685">
                <a:solidFill>
                  <a:srgbClr val="191919"/>
                </a:solidFill>
                <a:latin typeface="Open Sans 1"/>
              </a:rPr>
              <a:t>Do not be Sarcastic</a:t>
            </a:r>
          </a:p>
          <a:p>
            <a:pPr marL="1159451" lvl="2" indent="-386484">
              <a:lnSpc>
                <a:spcPts val="3759"/>
              </a:lnSpc>
              <a:buFont typeface="Arial"/>
              <a:buChar char="⚬"/>
            </a:pPr>
            <a:r>
              <a:rPr lang="en-US" sz="2685">
                <a:solidFill>
                  <a:srgbClr val="191919"/>
                </a:solidFill>
                <a:latin typeface="Open Sans 1"/>
              </a:rPr>
              <a:t>Do not do </a:t>
            </a:r>
            <a:r>
              <a:rPr lang="en-US" sz="2685">
                <a:solidFill>
                  <a:srgbClr val="191919"/>
                </a:solidFill>
                <a:latin typeface="Open Sans 1 Bold"/>
              </a:rPr>
              <a:t>long-term damage to yourself.</a:t>
            </a:r>
          </a:p>
          <a:p>
            <a:pPr>
              <a:lnSpc>
                <a:spcPts val="3759"/>
              </a:lnSpc>
            </a:pPr>
            <a:endParaRPr lang="en-US" sz="2685">
              <a:solidFill>
                <a:srgbClr val="191919"/>
              </a:solidFill>
              <a:latin typeface="Open Sans 1 Bold"/>
            </a:endParaRPr>
          </a:p>
          <a:p>
            <a:pPr>
              <a:lnSpc>
                <a:spcPts val="3759"/>
              </a:lnSpc>
            </a:pPr>
            <a:endParaRPr lang="en-US" sz="2685">
              <a:solidFill>
                <a:srgbClr val="191919"/>
              </a:solidFill>
              <a:latin typeface="Open Sans 1 Bold"/>
            </a:endParaRPr>
          </a:p>
          <a:p>
            <a:pPr>
              <a:lnSpc>
                <a:spcPts val="3759"/>
              </a:lnSpc>
              <a:spcBef>
                <a:spcPct val="0"/>
              </a:spcBef>
            </a:pPr>
            <a:endParaRPr lang="en-US" sz="2685">
              <a:solidFill>
                <a:srgbClr val="191919"/>
              </a:solidFill>
              <a:latin typeface="Open Sans 1 Bold"/>
            </a:endParaRPr>
          </a:p>
        </p:txBody>
      </p:sp>
      <p:sp>
        <p:nvSpPr>
          <p:cNvPr id="4" name="TextBox 4"/>
          <p:cNvSpPr txBox="1"/>
          <p:nvPr/>
        </p:nvSpPr>
        <p:spPr>
          <a:xfrm>
            <a:off x="651193" y="712470"/>
            <a:ext cx="16487063" cy="727710"/>
          </a:xfrm>
          <a:prstGeom prst="rect">
            <a:avLst/>
          </a:prstGeom>
        </p:spPr>
        <p:txBody>
          <a:bodyPr lIns="0" tIns="0" rIns="0" bIns="0" rtlCol="0" anchor="t">
            <a:spAutoFit/>
          </a:bodyPr>
          <a:lstStyle/>
          <a:p>
            <a:pPr marL="0" lvl="0" indent="0" algn="l">
              <a:lnSpc>
                <a:spcPts val="5400"/>
              </a:lnSpc>
            </a:pPr>
            <a:r>
              <a:rPr lang="en-US" sz="5400">
                <a:solidFill>
                  <a:srgbClr val="FFFFFF"/>
                </a:solidFill>
                <a:latin typeface="Open Sans 1 Bold"/>
              </a:rPr>
              <a:t>Not Funded? Revise and Resubmit</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11329795" cy="1984917"/>
          </a:xfrm>
          <a:prstGeom prst="rect">
            <a:avLst/>
          </a:prstGeom>
          <a:solidFill>
            <a:srgbClr val="00A950"/>
          </a:solidFill>
        </p:spPr>
        <p:txBody>
          <a:bodyPr/>
          <a:lstStyle/>
          <a:p>
            <a:endParaRPr lang="en-US"/>
          </a:p>
        </p:txBody>
      </p:sp>
      <p:sp>
        <p:nvSpPr>
          <p:cNvPr id="3" name="TextBox 3"/>
          <p:cNvSpPr txBox="1"/>
          <p:nvPr/>
        </p:nvSpPr>
        <p:spPr>
          <a:xfrm>
            <a:off x="590672" y="2961391"/>
            <a:ext cx="16608107" cy="6180197"/>
          </a:xfrm>
          <a:prstGeom prst="rect">
            <a:avLst/>
          </a:prstGeom>
        </p:spPr>
        <p:txBody>
          <a:bodyPr lIns="0" tIns="0" rIns="0" bIns="0" rtlCol="0" anchor="t">
            <a:spAutoFit/>
          </a:bodyPr>
          <a:lstStyle/>
          <a:p>
            <a:pPr>
              <a:lnSpc>
                <a:spcPts val="3759"/>
              </a:lnSpc>
            </a:pPr>
            <a:r>
              <a:rPr lang="en-US" sz="2685">
                <a:solidFill>
                  <a:srgbClr val="191919"/>
                </a:solidFill>
                <a:latin typeface="Open Sans 1"/>
              </a:rPr>
              <a:t>Cayuse is a sponsored project lifecycle management system from proposal creation to project closeout. </a:t>
            </a:r>
          </a:p>
          <a:p>
            <a:pPr>
              <a:lnSpc>
                <a:spcPts val="3759"/>
              </a:lnSpc>
            </a:pPr>
            <a:endParaRPr lang="en-US" sz="2685">
              <a:solidFill>
                <a:srgbClr val="191919"/>
              </a:solidFill>
              <a:latin typeface="Open Sans 1"/>
            </a:endParaRPr>
          </a:p>
          <a:p>
            <a:pPr>
              <a:lnSpc>
                <a:spcPts val="3759"/>
              </a:lnSpc>
            </a:pPr>
            <a:r>
              <a:rPr lang="en-US" sz="2685">
                <a:solidFill>
                  <a:srgbClr val="191919"/>
                </a:solidFill>
                <a:latin typeface="Open Sans 1 Bold"/>
              </a:rPr>
              <a:t>Cayuse Sponsored Projects 4.0:</a:t>
            </a:r>
          </a:p>
          <a:p>
            <a:pPr>
              <a:lnSpc>
                <a:spcPts val="3759"/>
              </a:lnSpc>
            </a:pPr>
            <a:r>
              <a:rPr lang="en-US" sz="2685">
                <a:solidFill>
                  <a:srgbClr val="191919"/>
                </a:solidFill>
                <a:latin typeface="Open Sans 1"/>
              </a:rPr>
              <a:t>It will help eliminate administrative burdens by allowing PIs to quickly and accurately prepare a proposal for internal routing and review. This module will replace the current ATS form routing process.</a:t>
            </a:r>
          </a:p>
          <a:p>
            <a:pPr>
              <a:lnSpc>
                <a:spcPts val="3759"/>
              </a:lnSpc>
            </a:pPr>
            <a:endParaRPr lang="en-US" sz="2685">
              <a:solidFill>
                <a:srgbClr val="191919"/>
              </a:solidFill>
              <a:latin typeface="Open Sans 1"/>
            </a:endParaRPr>
          </a:p>
          <a:p>
            <a:pPr>
              <a:lnSpc>
                <a:spcPts val="3759"/>
              </a:lnSpc>
            </a:pPr>
            <a:r>
              <a:rPr lang="en-US" sz="2685">
                <a:solidFill>
                  <a:srgbClr val="191919"/>
                </a:solidFill>
                <a:latin typeface="Open Sans 1 Bold"/>
              </a:rPr>
              <a:t>Cayuse Proposals S2S (system to system):</a:t>
            </a:r>
          </a:p>
          <a:p>
            <a:pPr>
              <a:lnSpc>
                <a:spcPts val="3759"/>
              </a:lnSpc>
            </a:pPr>
            <a:r>
              <a:rPr lang="en-US" sz="2685">
                <a:solidFill>
                  <a:srgbClr val="191919"/>
                </a:solidFill>
                <a:latin typeface="Open Sans 1"/>
              </a:rPr>
              <a:t>This module is a fast, easy-to-use Web application created specifically to simplify the creation, review, approval, and electronic submission of Grants.gov proposal applications. Anything that can be submitted via Grants.gov will be using Proposals S2S</a:t>
            </a:r>
          </a:p>
          <a:p>
            <a:pPr>
              <a:lnSpc>
                <a:spcPts val="3759"/>
              </a:lnSpc>
            </a:pPr>
            <a:endParaRPr lang="en-US" sz="2685">
              <a:solidFill>
                <a:srgbClr val="191919"/>
              </a:solidFill>
              <a:latin typeface="Open Sans 1"/>
            </a:endParaRPr>
          </a:p>
          <a:p>
            <a:pPr>
              <a:lnSpc>
                <a:spcPts val="3759"/>
              </a:lnSpc>
            </a:pPr>
            <a:r>
              <a:rPr lang="en-US" sz="2685">
                <a:solidFill>
                  <a:srgbClr val="191919"/>
                </a:solidFill>
                <a:latin typeface="Open Sans 1"/>
              </a:rPr>
              <a:t>Watch for further press releases and user training videos/guides coming soon.</a:t>
            </a:r>
          </a:p>
          <a:p>
            <a:pPr>
              <a:lnSpc>
                <a:spcPts val="3759"/>
              </a:lnSpc>
              <a:spcBef>
                <a:spcPct val="0"/>
              </a:spcBef>
            </a:pPr>
            <a:endParaRPr lang="en-US" sz="2685">
              <a:solidFill>
                <a:srgbClr val="191919"/>
              </a:solidFill>
              <a:latin typeface="Open Sans 1"/>
            </a:endParaRPr>
          </a:p>
        </p:txBody>
      </p:sp>
      <p:sp>
        <p:nvSpPr>
          <p:cNvPr id="4" name="Freeform 4"/>
          <p:cNvSpPr/>
          <p:nvPr/>
        </p:nvSpPr>
        <p:spPr>
          <a:xfrm>
            <a:off x="13749530" y="313911"/>
            <a:ext cx="3509770" cy="2252539"/>
          </a:xfrm>
          <a:custGeom>
            <a:avLst/>
            <a:gdLst/>
            <a:ahLst/>
            <a:cxnLst/>
            <a:rect l="l" t="t" r="r" b="b"/>
            <a:pathLst>
              <a:path w="3509770" h="2252539">
                <a:moveTo>
                  <a:pt x="0" y="0"/>
                </a:moveTo>
                <a:lnTo>
                  <a:pt x="3509770" y="0"/>
                </a:lnTo>
                <a:lnTo>
                  <a:pt x="3509770" y="2252538"/>
                </a:lnTo>
                <a:lnTo>
                  <a:pt x="0" y="2252538"/>
                </a:lnTo>
                <a:lnTo>
                  <a:pt x="0" y="0"/>
                </a:lnTo>
                <a:close/>
              </a:path>
            </a:pathLst>
          </a:custGeom>
          <a:blipFill>
            <a:blip r:embed="rId2"/>
            <a:stretch>
              <a:fillRect/>
            </a:stretch>
          </a:blipFill>
        </p:spPr>
        <p:txBody>
          <a:bodyPr/>
          <a:lstStyle/>
          <a:p>
            <a:endParaRPr lang="en-US"/>
          </a:p>
        </p:txBody>
      </p:sp>
      <p:sp>
        <p:nvSpPr>
          <p:cNvPr id="5" name="TextBox 5"/>
          <p:cNvSpPr txBox="1"/>
          <p:nvPr/>
        </p:nvSpPr>
        <p:spPr>
          <a:xfrm>
            <a:off x="651193" y="712470"/>
            <a:ext cx="16487063" cy="727710"/>
          </a:xfrm>
          <a:prstGeom prst="rect">
            <a:avLst/>
          </a:prstGeom>
        </p:spPr>
        <p:txBody>
          <a:bodyPr lIns="0" tIns="0" rIns="0" bIns="0" rtlCol="0" anchor="t">
            <a:spAutoFit/>
          </a:bodyPr>
          <a:lstStyle/>
          <a:p>
            <a:pPr marL="0" lvl="0" indent="0" algn="l">
              <a:lnSpc>
                <a:spcPts val="5400"/>
              </a:lnSpc>
            </a:pPr>
            <a:r>
              <a:rPr lang="en-US" sz="5400">
                <a:solidFill>
                  <a:srgbClr val="FFFFFF"/>
                </a:solidFill>
                <a:latin typeface="Open Sans 1 Bold"/>
              </a:rPr>
              <a:t>MURC is moving to Cayuse</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148669" y="8402934"/>
            <a:ext cx="11990661" cy="1835724"/>
            <a:chOff x="0" y="0"/>
            <a:chExt cx="15987548" cy="2447632"/>
          </a:xfrm>
        </p:grpSpPr>
        <p:sp>
          <p:nvSpPr>
            <p:cNvPr id="3" name="Freeform 3"/>
            <p:cNvSpPr/>
            <p:nvPr/>
          </p:nvSpPr>
          <p:spPr>
            <a:xfrm>
              <a:off x="13756949" y="280843"/>
              <a:ext cx="2013567" cy="2013567"/>
            </a:xfrm>
            <a:custGeom>
              <a:avLst/>
              <a:gdLst/>
              <a:ahLst/>
              <a:cxnLst/>
              <a:rect l="l" t="t" r="r" b="b"/>
              <a:pathLst>
                <a:path w="2013567" h="2013567">
                  <a:moveTo>
                    <a:pt x="0" y="0"/>
                  </a:moveTo>
                  <a:lnTo>
                    <a:pt x="2013567" y="0"/>
                  </a:lnTo>
                  <a:lnTo>
                    <a:pt x="2013567" y="2013566"/>
                  </a:lnTo>
                  <a:lnTo>
                    <a:pt x="0" y="201356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13539916" y="0"/>
              <a:ext cx="2447632" cy="2447632"/>
            </a:xfrm>
            <a:custGeom>
              <a:avLst/>
              <a:gdLst/>
              <a:ahLst/>
              <a:cxnLst/>
              <a:rect l="l" t="t" r="r" b="b"/>
              <a:pathLst>
                <a:path w="2447632" h="2447632">
                  <a:moveTo>
                    <a:pt x="0" y="0"/>
                  </a:moveTo>
                  <a:lnTo>
                    <a:pt x="2447632" y="0"/>
                  </a:lnTo>
                  <a:lnTo>
                    <a:pt x="2447632" y="2447632"/>
                  </a:lnTo>
                  <a:lnTo>
                    <a:pt x="0" y="244763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TextBox 5"/>
            <p:cNvSpPr txBox="1"/>
            <p:nvPr/>
          </p:nvSpPr>
          <p:spPr>
            <a:xfrm>
              <a:off x="37749" y="15399"/>
              <a:ext cx="10486757" cy="1020710"/>
            </a:xfrm>
            <a:prstGeom prst="rect">
              <a:avLst/>
            </a:prstGeom>
          </p:spPr>
          <p:txBody>
            <a:bodyPr lIns="0" tIns="0" rIns="0" bIns="0" rtlCol="0" anchor="t">
              <a:spAutoFit/>
            </a:bodyPr>
            <a:lstStyle/>
            <a:p>
              <a:pPr algn="ctr">
                <a:lnSpc>
                  <a:spcPts val="3048"/>
                </a:lnSpc>
              </a:pPr>
              <a:r>
                <a:rPr lang="en-US" sz="2540">
                  <a:solidFill>
                    <a:srgbClr val="00B13F"/>
                  </a:solidFill>
                  <a:latin typeface="Inter Bold Italics"/>
                </a:rPr>
                <a:t>Register by scanning the QR Code or visiting</a:t>
              </a:r>
            </a:p>
            <a:p>
              <a:pPr algn="ctr">
                <a:lnSpc>
                  <a:spcPts val="3048"/>
                </a:lnSpc>
              </a:pPr>
              <a:r>
                <a:rPr lang="en-US" sz="2540" u="sng">
                  <a:solidFill>
                    <a:srgbClr val="00B13F"/>
                  </a:solidFill>
                  <a:latin typeface="Inter Bold Italics"/>
                  <a:hlinkClick r:id="rId6" tooltip="https://www.marshall.edu/murc/training-workshops/"/>
                </a:rPr>
                <a:t>www.marshall.edu/murc/training-workshops/</a:t>
              </a:r>
            </a:p>
          </p:txBody>
        </p:sp>
        <p:sp>
          <p:nvSpPr>
            <p:cNvPr id="6" name="TextBox 6"/>
            <p:cNvSpPr txBox="1"/>
            <p:nvPr/>
          </p:nvSpPr>
          <p:spPr>
            <a:xfrm>
              <a:off x="0" y="1639706"/>
              <a:ext cx="10562254" cy="502294"/>
            </a:xfrm>
            <a:prstGeom prst="rect">
              <a:avLst/>
            </a:prstGeom>
          </p:spPr>
          <p:txBody>
            <a:bodyPr lIns="0" tIns="0" rIns="0" bIns="0" rtlCol="0" anchor="t">
              <a:spAutoFit/>
            </a:bodyPr>
            <a:lstStyle/>
            <a:p>
              <a:pPr algn="ctr">
                <a:lnSpc>
                  <a:spcPts val="2919"/>
                </a:lnSpc>
              </a:pPr>
              <a:r>
                <a:rPr lang="en-US" sz="2433">
                  <a:solidFill>
                    <a:srgbClr val="00B13F"/>
                  </a:solidFill>
                  <a:latin typeface="Inter Italics"/>
                </a:rPr>
                <a:t>Questions? Contact </a:t>
              </a:r>
              <a:r>
                <a:rPr lang="en-US" sz="2433" u="sng">
                  <a:solidFill>
                    <a:srgbClr val="00B13F"/>
                  </a:solidFill>
                  <a:latin typeface="Inter Italics"/>
                  <a:hlinkClick r:id="rId7" tooltip="mailto:murcpreaward@marshall.edu"/>
                </a:rPr>
                <a:t>murcpreaward@marshall.edu</a:t>
              </a:r>
              <a:r>
                <a:rPr lang="en-US" sz="2433">
                  <a:solidFill>
                    <a:srgbClr val="00B13F"/>
                  </a:solidFill>
                  <a:latin typeface="Inter Italics"/>
                </a:rPr>
                <a:t> </a:t>
              </a:r>
            </a:p>
          </p:txBody>
        </p:sp>
      </p:grpSp>
      <p:grpSp>
        <p:nvGrpSpPr>
          <p:cNvPr id="7" name="Group 7"/>
          <p:cNvGrpSpPr/>
          <p:nvPr/>
        </p:nvGrpSpPr>
        <p:grpSpPr>
          <a:xfrm>
            <a:off x="0" y="0"/>
            <a:ext cx="18288000" cy="2121372"/>
            <a:chOff x="0" y="0"/>
            <a:chExt cx="24384000" cy="2828496"/>
          </a:xfrm>
        </p:grpSpPr>
        <p:pic>
          <p:nvPicPr>
            <p:cNvPr id="8" name="Picture 8"/>
            <p:cNvPicPr>
              <a:picLocks noChangeAspect="1"/>
            </p:cNvPicPr>
            <p:nvPr/>
          </p:nvPicPr>
          <p:blipFill>
            <a:blip r:embed="rId8"/>
            <a:srcRect t="60486" b="22113"/>
            <a:stretch>
              <a:fillRect/>
            </a:stretch>
          </p:blipFill>
          <p:spPr>
            <a:xfrm>
              <a:off x="0" y="0"/>
              <a:ext cx="24384000" cy="2828496"/>
            </a:xfrm>
            <a:prstGeom prst="rect">
              <a:avLst/>
            </a:prstGeom>
          </p:spPr>
        </p:pic>
      </p:grpSp>
      <p:grpSp>
        <p:nvGrpSpPr>
          <p:cNvPr id="9" name="Group 9"/>
          <p:cNvGrpSpPr/>
          <p:nvPr/>
        </p:nvGrpSpPr>
        <p:grpSpPr>
          <a:xfrm>
            <a:off x="9327466" y="3589357"/>
            <a:ext cx="8001757" cy="4546877"/>
            <a:chOff x="0" y="0"/>
            <a:chExt cx="10669009" cy="6062503"/>
          </a:xfrm>
        </p:grpSpPr>
        <p:grpSp>
          <p:nvGrpSpPr>
            <p:cNvPr id="10" name="Group 10"/>
            <p:cNvGrpSpPr/>
            <p:nvPr/>
          </p:nvGrpSpPr>
          <p:grpSpPr>
            <a:xfrm>
              <a:off x="4509273" y="0"/>
              <a:ext cx="6159737" cy="6062503"/>
              <a:chOff x="0" y="0"/>
              <a:chExt cx="1718022" cy="1690902"/>
            </a:xfrm>
          </p:grpSpPr>
          <p:sp>
            <p:nvSpPr>
              <p:cNvPr id="11" name="Freeform 11"/>
              <p:cNvSpPr/>
              <p:nvPr/>
            </p:nvSpPr>
            <p:spPr>
              <a:xfrm>
                <a:off x="0" y="0"/>
                <a:ext cx="1718022" cy="1690902"/>
              </a:xfrm>
              <a:custGeom>
                <a:avLst/>
                <a:gdLst/>
                <a:ahLst/>
                <a:cxnLst/>
                <a:rect l="l" t="t" r="r" b="b"/>
                <a:pathLst>
                  <a:path w="1718022" h="1690902">
                    <a:moveTo>
                      <a:pt x="0" y="0"/>
                    </a:moveTo>
                    <a:lnTo>
                      <a:pt x="1718022" y="0"/>
                    </a:lnTo>
                    <a:lnTo>
                      <a:pt x="1718022" y="1690902"/>
                    </a:lnTo>
                    <a:lnTo>
                      <a:pt x="0" y="1690902"/>
                    </a:lnTo>
                    <a:close/>
                  </a:path>
                </a:pathLst>
              </a:custGeom>
              <a:solidFill>
                <a:srgbClr val="00B13F"/>
              </a:solidFill>
            </p:spPr>
            <p:txBody>
              <a:bodyPr/>
              <a:lstStyle/>
              <a:p>
                <a:endParaRPr lang="en-US"/>
              </a:p>
            </p:txBody>
          </p:sp>
          <p:sp>
            <p:nvSpPr>
              <p:cNvPr id="12" name="TextBox 12"/>
              <p:cNvSpPr txBox="1"/>
              <p:nvPr/>
            </p:nvSpPr>
            <p:spPr>
              <a:xfrm>
                <a:off x="0" y="-19050"/>
                <a:ext cx="812800" cy="831850"/>
              </a:xfrm>
              <a:prstGeom prst="rect">
                <a:avLst/>
              </a:prstGeom>
            </p:spPr>
            <p:txBody>
              <a:bodyPr lIns="41816" tIns="41816" rIns="41816" bIns="41816" rtlCol="0" anchor="ctr"/>
              <a:lstStyle/>
              <a:p>
                <a:pPr algn="ctr">
                  <a:lnSpc>
                    <a:spcPts val="1613"/>
                  </a:lnSpc>
                  <a:spcBef>
                    <a:spcPct val="0"/>
                  </a:spcBef>
                </a:pPr>
                <a:endParaRPr/>
              </a:p>
            </p:txBody>
          </p:sp>
        </p:grpSp>
        <p:grpSp>
          <p:nvGrpSpPr>
            <p:cNvPr id="13" name="Group 13"/>
            <p:cNvGrpSpPr/>
            <p:nvPr/>
          </p:nvGrpSpPr>
          <p:grpSpPr>
            <a:xfrm>
              <a:off x="0" y="0"/>
              <a:ext cx="4509273" cy="6062503"/>
              <a:chOff x="0" y="0"/>
              <a:chExt cx="1257688" cy="1690902"/>
            </a:xfrm>
          </p:grpSpPr>
          <p:sp>
            <p:nvSpPr>
              <p:cNvPr id="14" name="Freeform 14"/>
              <p:cNvSpPr/>
              <p:nvPr/>
            </p:nvSpPr>
            <p:spPr>
              <a:xfrm>
                <a:off x="0" y="0"/>
                <a:ext cx="1257688" cy="1690902"/>
              </a:xfrm>
              <a:custGeom>
                <a:avLst/>
                <a:gdLst/>
                <a:ahLst/>
                <a:cxnLst/>
                <a:rect l="l" t="t" r="r" b="b"/>
                <a:pathLst>
                  <a:path w="1257688" h="1690902">
                    <a:moveTo>
                      <a:pt x="0" y="0"/>
                    </a:moveTo>
                    <a:lnTo>
                      <a:pt x="1257688" y="0"/>
                    </a:lnTo>
                    <a:lnTo>
                      <a:pt x="1257688" y="1690902"/>
                    </a:lnTo>
                    <a:lnTo>
                      <a:pt x="0" y="1690902"/>
                    </a:lnTo>
                    <a:close/>
                  </a:path>
                </a:pathLst>
              </a:custGeom>
              <a:solidFill>
                <a:srgbClr val="F7F7F9"/>
              </a:solidFill>
            </p:spPr>
            <p:txBody>
              <a:bodyPr/>
              <a:lstStyle/>
              <a:p>
                <a:endParaRPr lang="en-US"/>
              </a:p>
            </p:txBody>
          </p:sp>
          <p:sp>
            <p:nvSpPr>
              <p:cNvPr id="15" name="TextBox 15"/>
              <p:cNvSpPr txBox="1"/>
              <p:nvPr/>
            </p:nvSpPr>
            <p:spPr>
              <a:xfrm>
                <a:off x="0" y="-19050"/>
                <a:ext cx="812800" cy="831850"/>
              </a:xfrm>
              <a:prstGeom prst="rect">
                <a:avLst/>
              </a:prstGeom>
            </p:spPr>
            <p:txBody>
              <a:bodyPr lIns="41816" tIns="41816" rIns="41816" bIns="41816" rtlCol="0" anchor="ctr"/>
              <a:lstStyle/>
              <a:p>
                <a:pPr algn="ctr">
                  <a:lnSpc>
                    <a:spcPts val="1613"/>
                  </a:lnSpc>
                  <a:spcBef>
                    <a:spcPct val="0"/>
                  </a:spcBef>
                </a:pPr>
                <a:endParaRPr/>
              </a:p>
            </p:txBody>
          </p:sp>
        </p:grpSp>
        <p:sp>
          <p:nvSpPr>
            <p:cNvPr id="16" name="AutoShape 16"/>
            <p:cNvSpPr/>
            <p:nvPr/>
          </p:nvSpPr>
          <p:spPr>
            <a:xfrm>
              <a:off x="148864" y="3296552"/>
              <a:ext cx="4360408" cy="0"/>
            </a:xfrm>
            <a:prstGeom prst="line">
              <a:avLst/>
            </a:prstGeom>
            <a:ln w="14868" cap="flat">
              <a:solidFill>
                <a:srgbClr val="A6A6A6"/>
              </a:solidFill>
              <a:prstDash val="solid"/>
              <a:headEnd type="none" w="sm" len="sm"/>
              <a:tailEnd type="none" w="sm" len="sm"/>
            </a:ln>
          </p:spPr>
          <p:txBody>
            <a:bodyPr/>
            <a:lstStyle/>
            <a:p>
              <a:endParaRPr lang="en-US"/>
            </a:p>
          </p:txBody>
        </p:sp>
        <p:sp>
          <p:nvSpPr>
            <p:cNvPr id="17" name="AutoShape 17"/>
            <p:cNvSpPr/>
            <p:nvPr/>
          </p:nvSpPr>
          <p:spPr>
            <a:xfrm>
              <a:off x="4509273" y="3281684"/>
              <a:ext cx="5919335" cy="0"/>
            </a:xfrm>
            <a:prstGeom prst="line">
              <a:avLst/>
            </a:prstGeom>
            <a:ln w="14868" cap="flat">
              <a:solidFill>
                <a:srgbClr val="FFFFFF"/>
              </a:solidFill>
              <a:prstDash val="solid"/>
              <a:headEnd type="none" w="sm" len="sm"/>
              <a:tailEnd type="none" w="sm" len="sm"/>
            </a:ln>
          </p:spPr>
          <p:txBody>
            <a:bodyPr/>
            <a:lstStyle/>
            <a:p>
              <a:endParaRPr lang="en-US"/>
            </a:p>
          </p:txBody>
        </p:sp>
        <p:sp>
          <p:nvSpPr>
            <p:cNvPr id="18" name="TextBox 18"/>
            <p:cNvSpPr txBox="1"/>
            <p:nvPr/>
          </p:nvSpPr>
          <p:spPr>
            <a:xfrm>
              <a:off x="3188381" y="673914"/>
              <a:ext cx="1129132" cy="477876"/>
            </a:xfrm>
            <a:prstGeom prst="rect">
              <a:avLst/>
            </a:prstGeom>
          </p:spPr>
          <p:txBody>
            <a:bodyPr lIns="0" tIns="0" rIns="0" bIns="0" rtlCol="0" anchor="t">
              <a:spAutoFit/>
            </a:bodyPr>
            <a:lstStyle/>
            <a:p>
              <a:pPr algn="ctr">
                <a:lnSpc>
                  <a:spcPts val="2835"/>
                </a:lnSpc>
              </a:pPr>
              <a:r>
                <a:rPr lang="en-US" sz="2363">
                  <a:solidFill>
                    <a:srgbClr val="00B13F"/>
                  </a:solidFill>
                  <a:latin typeface="Inter Bold"/>
                </a:rPr>
                <a:t>27</a:t>
              </a:r>
            </a:p>
          </p:txBody>
        </p:sp>
        <p:sp>
          <p:nvSpPr>
            <p:cNvPr id="19" name="Freeform 19"/>
            <p:cNvSpPr/>
            <p:nvPr/>
          </p:nvSpPr>
          <p:spPr>
            <a:xfrm>
              <a:off x="3374330" y="516050"/>
              <a:ext cx="757233" cy="757233"/>
            </a:xfrm>
            <a:custGeom>
              <a:avLst/>
              <a:gdLst/>
              <a:ahLst/>
              <a:cxnLst/>
              <a:rect l="l" t="t" r="r" b="b"/>
              <a:pathLst>
                <a:path w="757233" h="757233">
                  <a:moveTo>
                    <a:pt x="0" y="0"/>
                  </a:moveTo>
                  <a:lnTo>
                    <a:pt x="757233" y="0"/>
                  </a:lnTo>
                  <a:lnTo>
                    <a:pt x="757233" y="757233"/>
                  </a:lnTo>
                  <a:lnTo>
                    <a:pt x="0" y="75723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20" name="TextBox 20"/>
            <p:cNvSpPr txBox="1"/>
            <p:nvPr/>
          </p:nvSpPr>
          <p:spPr>
            <a:xfrm>
              <a:off x="433459" y="3840649"/>
              <a:ext cx="2827800" cy="490886"/>
            </a:xfrm>
            <a:prstGeom prst="rect">
              <a:avLst/>
            </a:prstGeom>
          </p:spPr>
          <p:txBody>
            <a:bodyPr lIns="0" tIns="0" rIns="0" bIns="0" rtlCol="0" anchor="t">
              <a:spAutoFit/>
            </a:bodyPr>
            <a:lstStyle/>
            <a:p>
              <a:pPr>
                <a:lnSpc>
                  <a:spcPts val="2916"/>
                </a:lnSpc>
              </a:pPr>
              <a:r>
                <a:rPr lang="en-US" sz="2430">
                  <a:solidFill>
                    <a:srgbClr val="00B13F"/>
                  </a:solidFill>
                  <a:latin typeface="Inter Bold"/>
                </a:rPr>
                <a:t>OCTOBER</a:t>
              </a:r>
            </a:p>
          </p:txBody>
        </p:sp>
        <p:sp>
          <p:nvSpPr>
            <p:cNvPr id="21" name="TextBox 21"/>
            <p:cNvSpPr txBox="1"/>
            <p:nvPr/>
          </p:nvSpPr>
          <p:spPr>
            <a:xfrm>
              <a:off x="3243222" y="3773654"/>
              <a:ext cx="888341" cy="477876"/>
            </a:xfrm>
            <a:prstGeom prst="rect">
              <a:avLst/>
            </a:prstGeom>
          </p:spPr>
          <p:txBody>
            <a:bodyPr lIns="0" tIns="0" rIns="0" bIns="0" rtlCol="0" anchor="t">
              <a:spAutoFit/>
            </a:bodyPr>
            <a:lstStyle/>
            <a:p>
              <a:pPr algn="ctr">
                <a:lnSpc>
                  <a:spcPts val="2835"/>
                </a:lnSpc>
              </a:pPr>
              <a:r>
                <a:rPr lang="en-US" sz="2363">
                  <a:solidFill>
                    <a:srgbClr val="00B13F"/>
                  </a:solidFill>
                  <a:latin typeface="Inter Bold"/>
                </a:rPr>
                <a:t>4</a:t>
              </a:r>
            </a:p>
          </p:txBody>
        </p:sp>
        <p:sp>
          <p:nvSpPr>
            <p:cNvPr id="22" name="Freeform 22"/>
            <p:cNvSpPr/>
            <p:nvPr/>
          </p:nvSpPr>
          <p:spPr>
            <a:xfrm>
              <a:off x="3308776" y="3644667"/>
              <a:ext cx="757233" cy="757233"/>
            </a:xfrm>
            <a:custGeom>
              <a:avLst/>
              <a:gdLst/>
              <a:ahLst/>
              <a:cxnLst/>
              <a:rect l="l" t="t" r="r" b="b"/>
              <a:pathLst>
                <a:path w="757233" h="757233">
                  <a:moveTo>
                    <a:pt x="0" y="0"/>
                  </a:moveTo>
                  <a:lnTo>
                    <a:pt x="757233" y="0"/>
                  </a:lnTo>
                  <a:lnTo>
                    <a:pt x="757233" y="757234"/>
                  </a:lnTo>
                  <a:lnTo>
                    <a:pt x="0" y="75723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23" name="TextBox 23"/>
            <p:cNvSpPr txBox="1"/>
            <p:nvPr/>
          </p:nvSpPr>
          <p:spPr>
            <a:xfrm>
              <a:off x="433459" y="4610057"/>
              <a:ext cx="3028126" cy="293731"/>
            </a:xfrm>
            <a:prstGeom prst="rect">
              <a:avLst/>
            </a:prstGeom>
          </p:spPr>
          <p:txBody>
            <a:bodyPr lIns="0" tIns="0" rIns="0" bIns="0" rtlCol="0" anchor="t">
              <a:spAutoFit/>
            </a:bodyPr>
            <a:lstStyle/>
            <a:p>
              <a:pPr>
                <a:lnSpc>
                  <a:spcPts val="1734"/>
                </a:lnSpc>
              </a:pPr>
              <a:r>
                <a:rPr lang="en-US" sz="1445">
                  <a:solidFill>
                    <a:srgbClr val="030927"/>
                  </a:solidFill>
                  <a:latin typeface="Inter"/>
                </a:rPr>
                <a:t>via Microsoft Teams</a:t>
              </a:r>
            </a:p>
          </p:txBody>
        </p:sp>
        <p:sp>
          <p:nvSpPr>
            <p:cNvPr id="24" name="TextBox 24"/>
            <p:cNvSpPr txBox="1"/>
            <p:nvPr/>
          </p:nvSpPr>
          <p:spPr>
            <a:xfrm>
              <a:off x="433459" y="4903788"/>
              <a:ext cx="2258265" cy="232537"/>
            </a:xfrm>
            <a:prstGeom prst="rect">
              <a:avLst/>
            </a:prstGeom>
          </p:spPr>
          <p:txBody>
            <a:bodyPr lIns="0" tIns="0" rIns="0" bIns="0" rtlCol="0" anchor="t">
              <a:spAutoFit/>
            </a:bodyPr>
            <a:lstStyle/>
            <a:p>
              <a:pPr>
                <a:lnSpc>
                  <a:spcPts val="1387"/>
                </a:lnSpc>
              </a:pPr>
              <a:r>
                <a:rPr lang="en-US" sz="1156">
                  <a:solidFill>
                    <a:srgbClr val="494949"/>
                  </a:solidFill>
                  <a:latin typeface="Inter"/>
                </a:rPr>
                <a:t>AT NOON</a:t>
              </a:r>
            </a:p>
          </p:txBody>
        </p:sp>
        <p:sp>
          <p:nvSpPr>
            <p:cNvPr id="25" name="TextBox 25"/>
            <p:cNvSpPr txBox="1"/>
            <p:nvPr/>
          </p:nvSpPr>
          <p:spPr>
            <a:xfrm>
              <a:off x="4841510" y="528199"/>
              <a:ext cx="4329271" cy="308749"/>
            </a:xfrm>
            <a:prstGeom prst="rect">
              <a:avLst/>
            </a:prstGeom>
          </p:spPr>
          <p:txBody>
            <a:bodyPr lIns="0" tIns="0" rIns="0" bIns="0" rtlCol="0" anchor="t">
              <a:spAutoFit/>
            </a:bodyPr>
            <a:lstStyle/>
            <a:p>
              <a:pPr>
                <a:lnSpc>
                  <a:spcPts val="1831"/>
                </a:lnSpc>
              </a:pPr>
              <a:r>
                <a:rPr lang="en-US" sz="1526">
                  <a:solidFill>
                    <a:srgbClr val="FFFFFF"/>
                  </a:solidFill>
                  <a:latin typeface="Inter Bold"/>
                </a:rPr>
                <a:t>Post-Award Overview </a:t>
              </a:r>
            </a:p>
          </p:txBody>
        </p:sp>
        <p:sp>
          <p:nvSpPr>
            <p:cNvPr id="26" name="TextBox 26"/>
            <p:cNvSpPr txBox="1"/>
            <p:nvPr/>
          </p:nvSpPr>
          <p:spPr>
            <a:xfrm>
              <a:off x="4841510" y="1009095"/>
              <a:ext cx="5587097" cy="748758"/>
            </a:xfrm>
            <a:prstGeom prst="rect">
              <a:avLst/>
            </a:prstGeom>
          </p:spPr>
          <p:txBody>
            <a:bodyPr lIns="0" tIns="0" rIns="0" bIns="0" rtlCol="0" anchor="t">
              <a:spAutoFit/>
            </a:bodyPr>
            <a:lstStyle/>
            <a:p>
              <a:pPr>
                <a:lnSpc>
                  <a:spcPts val="1492"/>
                </a:lnSpc>
              </a:pPr>
              <a:r>
                <a:rPr lang="en-US" sz="1243">
                  <a:solidFill>
                    <a:srgbClr val="FFFFFF"/>
                  </a:solidFill>
                  <a:latin typeface="Inter"/>
                </a:rPr>
                <a:t>Explore the post-award phase with confidence. Discover how to manage awards effectively, stay compliant, and maximize the impact of your research.</a:t>
              </a:r>
            </a:p>
          </p:txBody>
        </p:sp>
        <p:sp>
          <p:nvSpPr>
            <p:cNvPr id="27" name="TextBox 27"/>
            <p:cNvSpPr txBox="1"/>
            <p:nvPr/>
          </p:nvSpPr>
          <p:spPr>
            <a:xfrm>
              <a:off x="499013" y="749364"/>
              <a:ext cx="2827800" cy="490886"/>
            </a:xfrm>
            <a:prstGeom prst="rect">
              <a:avLst/>
            </a:prstGeom>
          </p:spPr>
          <p:txBody>
            <a:bodyPr lIns="0" tIns="0" rIns="0" bIns="0" rtlCol="0" anchor="t">
              <a:spAutoFit/>
            </a:bodyPr>
            <a:lstStyle/>
            <a:p>
              <a:pPr>
                <a:lnSpc>
                  <a:spcPts val="2916"/>
                </a:lnSpc>
              </a:pPr>
              <a:r>
                <a:rPr lang="en-US" sz="2430">
                  <a:solidFill>
                    <a:srgbClr val="00B13F"/>
                  </a:solidFill>
                  <a:latin typeface="Inter Bold"/>
                </a:rPr>
                <a:t>SEPTEMBER</a:t>
              </a:r>
            </a:p>
          </p:txBody>
        </p:sp>
        <p:sp>
          <p:nvSpPr>
            <p:cNvPr id="28" name="TextBox 28"/>
            <p:cNvSpPr txBox="1"/>
            <p:nvPr/>
          </p:nvSpPr>
          <p:spPr>
            <a:xfrm>
              <a:off x="480976" y="1481439"/>
              <a:ext cx="3028126" cy="293731"/>
            </a:xfrm>
            <a:prstGeom prst="rect">
              <a:avLst/>
            </a:prstGeom>
          </p:spPr>
          <p:txBody>
            <a:bodyPr lIns="0" tIns="0" rIns="0" bIns="0" rtlCol="0" anchor="t">
              <a:spAutoFit/>
            </a:bodyPr>
            <a:lstStyle/>
            <a:p>
              <a:pPr>
                <a:lnSpc>
                  <a:spcPts val="1734"/>
                </a:lnSpc>
              </a:pPr>
              <a:r>
                <a:rPr lang="en-US" sz="1445">
                  <a:solidFill>
                    <a:srgbClr val="030927"/>
                  </a:solidFill>
                  <a:latin typeface="Inter"/>
                </a:rPr>
                <a:t>via Microsoft Teams</a:t>
              </a:r>
            </a:p>
          </p:txBody>
        </p:sp>
        <p:sp>
          <p:nvSpPr>
            <p:cNvPr id="29" name="TextBox 29"/>
            <p:cNvSpPr txBox="1"/>
            <p:nvPr/>
          </p:nvSpPr>
          <p:spPr>
            <a:xfrm>
              <a:off x="499013" y="1775171"/>
              <a:ext cx="2258265" cy="232537"/>
            </a:xfrm>
            <a:prstGeom prst="rect">
              <a:avLst/>
            </a:prstGeom>
          </p:spPr>
          <p:txBody>
            <a:bodyPr lIns="0" tIns="0" rIns="0" bIns="0" rtlCol="0" anchor="t">
              <a:spAutoFit/>
            </a:bodyPr>
            <a:lstStyle/>
            <a:p>
              <a:pPr>
                <a:lnSpc>
                  <a:spcPts val="1387"/>
                </a:lnSpc>
              </a:pPr>
              <a:r>
                <a:rPr lang="en-US" sz="1156">
                  <a:solidFill>
                    <a:srgbClr val="494949"/>
                  </a:solidFill>
                  <a:latin typeface="Inter"/>
                </a:rPr>
                <a:t>AT NOON</a:t>
              </a:r>
            </a:p>
          </p:txBody>
        </p:sp>
        <p:sp>
          <p:nvSpPr>
            <p:cNvPr id="30" name="TextBox 30"/>
            <p:cNvSpPr txBox="1"/>
            <p:nvPr/>
          </p:nvSpPr>
          <p:spPr>
            <a:xfrm>
              <a:off x="4880980" y="3755379"/>
              <a:ext cx="4706414" cy="308749"/>
            </a:xfrm>
            <a:prstGeom prst="rect">
              <a:avLst/>
            </a:prstGeom>
          </p:spPr>
          <p:txBody>
            <a:bodyPr lIns="0" tIns="0" rIns="0" bIns="0" rtlCol="0" anchor="t">
              <a:spAutoFit/>
            </a:bodyPr>
            <a:lstStyle/>
            <a:p>
              <a:pPr>
                <a:lnSpc>
                  <a:spcPts val="1831"/>
                </a:lnSpc>
              </a:pPr>
              <a:r>
                <a:rPr lang="en-US" sz="1526">
                  <a:solidFill>
                    <a:srgbClr val="FFFFFF"/>
                  </a:solidFill>
                  <a:latin typeface="Inter Bold"/>
                </a:rPr>
                <a:t>Budgeting Basics </a:t>
              </a:r>
            </a:p>
          </p:txBody>
        </p:sp>
        <p:sp>
          <p:nvSpPr>
            <p:cNvPr id="31" name="TextBox 31"/>
            <p:cNvSpPr txBox="1"/>
            <p:nvPr/>
          </p:nvSpPr>
          <p:spPr>
            <a:xfrm>
              <a:off x="4907327" y="4268799"/>
              <a:ext cx="5521280" cy="1507041"/>
            </a:xfrm>
            <a:prstGeom prst="rect">
              <a:avLst/>
            </a:prstGeom>
          </p:spPr>
          <p:txBody>
            <a:bodyPr lIns="0" tIns="0" rIns="0" bIns="0" rtlCol="0" anchor="t">
              <a:spAutoFit/>
            </a:bodyPr>
            <a:lstStyle/>
            <a:p>
              <a:pPr>
                <a:lnSpc>
                  <a:spcPts val="1492"/>
                </a:lnSpc>
              </a:pPr>
              <a:r>
                <a:rPr lang="en-US" sz="1243">
                  <a:solidFill>
                    <a:srgbClr val="FFFFFF"/>
                  </a:solidFill>
                  <a:latin typeface="Inter"/>
                </a:rPr>
                <a:t>The budget is more than just numbers—it's the foundation of your proposal. Let MURC guide you through the essential components of a proposal budget and budget narrative. Discover how our budgeting assistance can help you present a robust and accurate financial plan.</a:t>
              </a:r>
            </a:p>
          </p:txBody>
        </p:sp>
      </p:grpSp>
      <p:grpSp>
        <p:nvGrpSpPr>
          <p:cNvPr id="32" name="Group 32"/>
          <p:cNvGrpSpPr/>
          <p:nvPr/>
        </p:nvGrpSpPr>
        <p:grpSpPr>
          <a:xfrm>
            <a:off x="828101" y="3589357"/>
            <a:ext cx="8226652" cy="4546877"/>
            <a:chOff x="0" y="0"/>
            <a:chExt cx="10968869" cy="6062503"/>
          </a:xfrm>
        </p:grpSpPr>
        <p:sp>
          <p:nvSpPr>
            <p:cNvPr id="33" name="AutoShape 33"/>
            <p:cNvSpPr/>
            <p:nvPr/>
          </p:nvSpPr>
          <p:spPr>
            <a:xfrm>
              <a:off x="5913615" y="2761294"/>
              <a:ext cx="4360408" cy="0"/>
            </a:xfrm>
            <a:prstGeom prst="line">
              <a:avLst/>
            </a:prstGeom>
            <a:ln w="14868" cap="flat">
              <a:solidFill>
                <a:srgbClr val="A6A6A6"/>
              </a:solidFill>
              <a:prstDash val="solid"/>
              <a:headEnd type="none" w="sm" len="sm"/>
              <a:tailEnd type="none" w="sm" len="sm"/>
            </a:ln>
          </p:spPr>
          <p:txBody>
            <a:bodyPr/>
            <a:lstStyle/>
            <a:p>
              <a:endParaRPr lang="en-US"/>
            </a:p>
          </p:txBody>
        </p:sp>
        <p:grpSp>
          <p:nvGrpSpPr>
            <p:cNvPr id="34" name="Group 34"/>
            <p:cNvGrpSpPr/>
            <p:nvPr/>
          </p:nvGrpSpPr>
          <p:grpSpPr>
            <a:xfrm>
              <a:off x="0" y="0"/>
              <a:ext cx="4682999" cy="6062503"/>
              <a:chOff x="0" y="0"/>
              <a:chExt cx="1306142" cy="1690902"/>
            </a:xfrm>
          </p:grpSpPr>
          <p:sp>
            <p:nvSpPr>
              <p:cNvPr id="35" name="Freeform 35"/>
              <p:cNvSpPr/>
              <p:nvPr/>
            </p:nvSpPr>
            <p:spPr>
              <a:xfrm>
                <a:off x="0" y="0"/>
                <a:ext cx="1306142" cy="1690902"/>
              </a:xfrm>
              <a:custGeom>
                <a:avLst/>
                <a:gdLst/>
                <a:ahLst/>
                <a:cxnLst/>
                <a:rect l="l" t="t" r="r" b="b"/>
                <a:pathLst>
                  <a:path w="1306142" h="1690902">
                    <a:moveTo>
                      <a:pt x="0" y="0"/>
                    </a:moveTo>
                    <a:lnTo>
                      <a:pt x="1306142" y="0"/>
                    </a:lnTo>
                    <a:lnTo>
                      <a:pt x="1306142" y="1690902"/>
                    </a:lnTo>
                    <a:lnTo>
                      <a:pt x="0" y="1690902"/>
                    </a:lnTo>
                    <a:close/>
                  </a:path>
                </a:pathLst>
              </a:custGeom>
              <a:solidFill>
                <a:srgbClr val="F7F7F9"/>
              </a:solidFill>
            </p:spPr>
            <p:txBody>
              <a:bodyPr/>
              <a:lstStyle/>
              <a:p>
                <a:endParaRPr lang="en-US"/>
              </a:p>
            </p:txBody>
          </p:sp>
          <p:sp>
            <p:nvSpPr>
              <p:cNvPr id="36" name="TextBox 36"/>
              <p:cNvSpPr txBox="1"/>
              <p:nvPr/>
            </p:nvSpPr>
            <p:spPr>
              <a:xfrm>
                <a:off x="0" y="-19050"/>
                <a:ext cx="812800" cy="831850"/>
              </a:xfrm>
              <a:prstGeom prst="rect">
                <a:avLst/>
              </a:prstGeom>
            </p:spPr>
            <p:txBody>
              <a:bodyPr lIns="41816" tIns="41816" rIns="41816" bIns="41816" rtlCol="0" anchor="ctr"/>
              <a:lstStyle/>
              <a:p>
                <a:pPr algn="ctr">
                  <a:lnSpc>
                    <a:spcPts val="1613"/>
                  </a:lnSpc>
                  <a:spcBef>
                    <a:spcPct val="0"/>
                  </a:spcBef>
                </a:pPr>
                <a:endParaRPr/>
              </a:p>
            </p:txBody>
          </p:sp>
        </p:grpSp>
        <p:sp>
          <p:nvSpPr>
            <p:cNvPr id="37" name="Freeform 37"/>
            <p:cNvSpPr/>
            <p:nvPr/>
          </p:nvSpPr>
          <p:spPr>
            <a:xfrm>
              <a:off x="3374330" y="765893"/>
              <a:ext cx="757233" cy="757233"/>
            </a:xfrm>
            <a:custGeom>
              <a:avLst/>
              <a:gdLst/>
              <a:ahLst/>
              <a:cxnLst/>
              <a:rect l="l" t="t" r="r" b="b"/>
              <a:pathLst>
                <a:path w="757233" h="757233">
                  <a:moveTo>
                    <a:pt x="0" y="0"/>
                  </a:moveTo>
                  <a:lnTo>
                    <a:pt x="757233" y="0"/>
                  </a:lnTo>
                  <a:lnTo>
                    <a:pt x="757233" y="757233"/>
                  </a:lnTo>
                  <a:lnTo>
                    <a:pt x="0" y="75723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grpSp>
          <p:nvGrpSpPr>
            <p:cNvPr id="38" name="Group 38"/>
            <p:cNvGrpSpPr/>
            <p:nvPr/>
          </p:nvGrpSpPr>
          <p:grpSpPr>
            <a:xfrm>
              <a:off x="4509273" y="0"/>
              <a:ext cx="6159737" cy="6062503"/>
              <a:chOff x="0" y="0"/>
              <a:chExt cx="1718022" cy="1690902"/>
            </a:xfrm>
          </p:grpSpPr>
          <p:sp>
            <p:nvSpPr>
              <p:cNvPr id="39" name="Freeform 39"/>
              <p:cNvSpPr/>
              <p:nvPr/>
            </p:nvSpPr>
            <p:spPr>
              <a:xfrm>
                <a:off x="0" y="0"/>
                <a:ext cx="1718022" cy="1690902"/>
              </a:xfrm>
              <a:custGeom>
                <a:avLst/>
                <a:gdLst/>
                <a:ahLst/>
                <a:cxnLst/>
                <a:rect l="l" t="t" r="r" b="b"/>
                <a:pathLst>
                  <a:path w="1718022" h="1690902">
                    <a:moveTo>
                      <a:pt x="0" y="0"/>
                    </a:moveTo>
                    <a:lnTo>
                      <a:pt x="1718022" y="0"/>
                    </a:lnTo>
                    <a:lnTo>
                      <a:pt x="1718022" y="1690902"/>
                    </a:lnTo>
                    <a:lnTo>
                      <a:pt x="0" y="1690902"/>
                    </a:lnTo>
                    <a:close/>
                  </a:path>
                </a:pathLst>
              </a:custGeom>
              <a:solidFill>
                <a:srgbClr val="00B13F"/>
              </a:solidFill>
            </p:spPr>
            <p:txBody>
              <a:bodyPr/>
              <a:lstStyle/>
              <a:p>
                <a:endParaRPr lang="en-US"/>
              </a:p>
            </p:txBody>
          </p:sp>
          <p:sp>
            <p:nvSpPr>
              <p:cNvPr id="40" name="TextBox 40"/>
              <p:cNvSpPr txBox="1"/>
              <p:nvPr/>
            </p:nvSpPr>
            <p:spPr>
              <a:xfrm>
                <a:off x="0" y="-19050"/>
                <a:ext cx="812800" cy="831850"/>
              </a:xfrm>
              <a:prstGeom prst="rect">
                <a:avLst/>
              </a:prstGeom>
            </p:spPr>
            <p:txBody>
              <a:bodyPr lIns="41816" tIns="41816" rIns="41816" bIns="41816" rtlCol="0" anchor="ctr"/>
              <a:lstStyle/>
              <a:p>
                <a:pPr algn="ctr">
                  <a:lnSpc>
                    <a:spcPts val="1613"/>
                  </a:lnSpc>
                  <a:spcBef>
                    <a:spcPct val="0"/>
                  </a:spcBef>
                </a:pPr>
                <a:endParaRPr/>
              </a:p>
            </p:txBody>
          </p:sp>
        </p:grpSp>
        <p:sp>
          <p:nvSpPr>
            <p:cNvPr id="41" name="AutoShape 41"/>
            <p:cNvSpPr/>
            <p:nvPr/>
          </p:nvSpPr>
          <p:spPr>
            <a:xfrm>
              <a:off x="93289" y="3311421"/>
              <a:ext cx="4360408" cy="0"/>
            </a:xfrm>
            <a:prstGeom prst="line">
              <a:avLst/>
            </a:prstGeom>
            <a:ln w="14868" cap="flat">
              <a:solidFill>
                <a:srgbClr val="A6A6A6"/>
              </a:solidFill>
              <a:prstDash val="solid"/>
              <a:headEnd type="none" w="sm" len="sm"/>
              <a:tailEnd type="none" w="sm" len="sm"/>
            </a:ln>
          </p:spPr>
          <p:txBody>
            <a:bodyPr/>
            <a:lstStyle/>
            <a:p>
              <a:endParaRPr lang="en-US"/>
            </a:p>
          </p:txBody>
        </p:sp>
        <p:sp>
          <p:nvSpPr>
            <p:cNvPr id="42" name="AutoShape 42"/>
            <p:cNvSpPr/>
            <p:nvPr/>
          </p:nvSpPr>
          <p:spPr>
            <a:xfrm>
              <a:off x="4577413" y="3326289"/>
              <a:ext cx="5919335" cy="0"/>
            </a:xfrm>
            <a:prstGeom prst="line">
              <a:avLst/>
            </a:prstGeom>
            <a:ln w="14868" cap="flat">
              <a:solidFill>
                <a:srgbClr val="FFFFFF"/>
              </a:solidFill>
              <a:prstDash val="solid"/>
              <a:headEnd type="none" w="sm" len="sm"/>
              <a:tailEnd type="none" w="sm" len="sm"/>
            </a:ln>
          </p:spPr>
          <p:txBody>
            <a:bodyPr/>
            <a:lstStyle/>
            <a:p>
              <a:endParaRPr lang="en-US"/>
            </a:p>
          </p:txBody>
        </p:sp>
        <p:sp>
          <p:nvSpPr>
            <p:cNvPr id="43" name="TextBox 43"/>
            <p:cNvSpPr txBox="1"/>
            <p:nvPr/>
          </p:nvSpPr>
          <p:spPr>
            <a:xfrm>
              <a:off x="433459" y="4610057"/>
              <a:ext cx="3028126" cy="293731"/>
            </a:xfrm>
            <a:prstGeom prst="rect">
              <a:avLst/>
            </a:prstGeom>
          </p:spPr>
          <p:txBody>
            <a:bodyPr lIns="0" tIns="0" rIns="0" bIns="0" rtlCol="0" anchor="t">
              <a:spAutoFit/>
            </a:bodyPr>
            <a:lstStyle/>
            <a:p>
              <a:pPr>
                <a:lnSpc>
                  <a:spcPts val="1734"/>
                </a:lnSpc>
              </a:pPr>
              <a:r>
                <a:rPr lang="en-US" sz="1445">
                  <a:solidFill>
                    <a:srgbClr val="030927"/>
                  </a:solidFill>
                  <a:latin typeface="Inter"/>
                </a:rPr>
                <a:t>via Microsoft Teams</a:t>
              </a:r>
            </a:p>
          </p:txBody>
        </p:sp>
        <p:sp>
          <p:nvSpPr>
            <p:cNvPr id="44" name="TextBox 44"/>
            <p:cNvSpPr txBox="1"/>
            <p:nvPr/>
          </p:nvSpPr>
          <p:spPr>
            <a:xfrm>
              <a:off x="433459" y="4868154"/>
              <a:ext cx="2258265" cy="232537"/>
            </a:xfrm>
            <a:prstGeom prst="rect">
              <a:avLst/>
            </a:prstGeom>
          </p:spPr>
          <p:txBody>
            <a:bodyPr lIns="0" tIns="0" rIns="0" bIns="0" rtlCol="0" anchor="t">
              <a:spAutoFit/>
            </a:bodyPr>
            <a:lstStyle/>
            <a:p>
              <a:pPr>
                <a:lnSpc>
                  <a:spcPts val="1387"/>
                </a:lnSpc>
              </a:pPr>
              <a:r>
                <a:rPr lang="en-US" sz="1156">
                  <a:solidFill>
                    <a:srgbClr val="494949"/>
                  </a:solidFill>
                  <a:latin typeface="Inter"/>
                </a:rPr>
                <a:t>AT NOON</a:t>
              </a:r>
            </a:p>
          </p:txBody>
        </p:sp>
        <p:sp>
          <p:nvSpPr>
            <p:cNvPr id="45" name="TextBox 45"/>
            <p:cNvSpPr txBox="1"/>
            <p:nvPr/>
          </p:nvSpPr>
          <p:spPr>
            <a:xfrm>
              <a:off x="415422" y="3884006"/>
              <a:ext cx="2827800" cy="490886"/>
            </a:xfrm>
            <a:prstGeom prst="rect">
              <a:avLst/>
            </a:prstGeom>
          </p:spPr>
          <p:txBody>
            <a:bodyPr lIns="0" tIns="0" rIns="0" bIns="0" rtlCol="0" anchor="t">
              <a:spAutoFit/>
            </a:bodyPr>
            <a:lstStyle/>
            <a:p>
              <a:pPr>
                <a:lnSpc>
                  <a:spcPts val="2916"/>
                </a:lnSpc>
              </a:pPr>
              <a:r>
                <a:rPr lang="en-US" sz="2430">
                  <a:solidFill>
                    <a:srgbClr val="00B13F"/>
                  </a:solidFill>
                  <a:latin typeface="Inter Bold"/>
                </a:rPr>
                <a:t>SEPTEMBER</a:t>
              </a:r>
            </a:p>
          </p:txBody>
        </p:sp>
        <p:sp>
          <p:nvSpPr>
            <p:cNvPr id="46" name="Freeform 46"/>
            <p:cNvSpPr/>
            <p:nvPr/>
          </p:nvSpPr>
          <p:spPr>
            <a:xfrm>
              <a:off x="3308776" y="3644667"/>
              <a:ext cx="757233" cy="757233"/>
            </a:xfrm>
            <a:custGeom>
              <a:avLst/>
              <a:gdLst/>
              <a:ahLst/>
              <a:cxnLst/>
              <a:rect l="l" t="t" r="r" b="b"/>
              <a:pathLst>
                <a:path w="757233" h="757233">
                  <a:moveTo>
                    <a:pt x="0" y="0"/>
                  </a:moveTo>
                  <a:lnTo>
                    <a:pt x="757233" y="0"/>
                  </a:lnTo>
                  <a:lnTo>
                    <a:pt x="757233" y="757234"/>
                  </a:lnTo>
                  <a:lnTo>
                    <a:pt x="0" y="75723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47" name="TextBox 47"/>
            <p:cNvSpPr txBox="1"/>
            <p:nvPr/>
          </p:nvSpPr>
          <p:spPr>
            <a:xfrm>
              <a:off x="3243222" y="3773654"/>
              <a:ext cx="888341" cy="477876"/>
            </a:xfrm>
            <a:prstGeom prst="rect">
              <a:avLst/>
            </a:prstGeom>
          </p:spPr>
          <p:txBody>
            <a:bodyPr lIns="0" tIns="0" rIns="0" bIns="0" rtlCol="0" anchor="t">
              <a:spAutoFit/>
            </a:bodyPr>
            <a:lstStyle/>
            <a:p>
              <a:pPr algn="ctr">
                <a:lnSpc>
                  <a:spcPts val="2835"/>
                </a:lnSpc>
              </a:pPr>
              <a:r>
                <a:rPr lang="en-US" sz="2363">
                  <a:solidFill>
                    <a:srgbClr val="00B13F"/>
                  </a:solidFill>
                  <a:latin typeface="Inter Bold"/>
                </a:rPr>
                <a:t>20</a:t>
              </a:r>
            </a:p>
          </p:txBody>
        </p:sp>
        <p:sp>
          <p:nvSpPr>
            <p:cNvPr id="48" name="TextBox 48"/>
            <p:cNvSpPr txBox="1"/>
            <p:nvPr/>
          </p:nvSpPr>
          <p:spPr>
            <a:xfrm>
              <a:off x="4850615" y="868471"/>
              <a:ext cx="5477051" cy="1759802"/>
            </a:xfrm>
            <a:prstGeom prst="rect">
              <a:avLst/>
            </a:prstGeom>
          </p:spPr>
          <p:txBody>
            <a:bodyPr lIns="0" tIns="0" rIns="0" bIns="0" rtlCol="0" anchor="t">
              <a:spAutoFit/>
            </a:bodyPr>
            <a:lstStyle/>
            <a:p>
              <a:pPr>
                <a:lnSpc>
                  <a:spcPts val="1492"/>
                </a:lnSpc>
              </a:pPr>
              <a:r>
                <a:rPr lang="en-US" sz="1243">
                  <a:solidFill>
                    <a:srgbClr val="FFFFFF"/>
                  </a:solidFill>
                  <a:latin typeface="Inter"/>
                </a:rPr>
                <a:t>Are you curious about external funding? Delve into the role of the Marshall University Research Corporation (MURC) and our services that guide you through the world of external funding. This session not only introduces common grants administration procedures but also provides a comprehensive overview—from proposal submission to award close-out</a:t>
              </a:r>
            </a:p>
          </p:txBody>
        </p:sp>
        <p:sp>
          <p:nvSpPr>
            <p:cNvPr id="49" name="TextBox 49"/>
            <p:cNvSpPr txBox="1"/>
            <p:nvPr/>
          </p:nvSpPr>
          <p:spPr>
            <a:xfrm>
              <a:off x="4850615" y="3755379"/>
              <a:ext cx="5372930" cy="308749"/>
            </a:xfrm>
            <a:prstGeom prst="rect">
              <a:avLst/>
            </a:prstGeom>
          </p:spPr>
          <p:txBody>
            <a:bodyPr lIns="0" tIns="0" rIns="0" bIns="0" rtlCol="0" anchor="t">
              <a:spAutoFit/>
            </a:bodyPr>
            <a:lstStyle/>
            <a:p>
              <a:pPr>
                <a:lnSpc>
                  <a:spcPts val="1835"/>
                </a:lnSpc>
              </a:pPr>
              <a:r>
                <a:rPr lang="en-US" sz="1529">
                  <a:solidFill>
                    <a:srgbClr val="FFFFFF"/>
                  </a:solidFill>
                  <a:latin typeface="Inter Bold"/>
                </a:rPr>
                <a:t>Grantsmanship 101/Proposal Basics </a:t>
              </a:r>
            </a:p>
          </p:txBody>
        </p:sp>
        <p:sp>
          <p:nvSpPr>
            <p:cNvPr id="50" name="TextBox 50"/>
            <p:cNvSpPr txBox="1"/>
            <p:nvPr/>
          </p:nvSpPr>
          <p:spPr>
            <a:xfrm>
              <a:off x="4859721" y="4177731"/>
              <a:ext cx="5078840" cy="1001519"/>
            </a:xfrm>
            <a:prstGeom prst="rect">
              <a:avLst/>
            </a:prstGeom>
          </p:spPr>
          <p:txBody>
            <a:bodyPr lIns="0" tIns="0" rIns="0" bIns="0" rtlCol="0" anchor="t">
              <a:spAutoFit/>
            </a:bodyPr>
            <a:lstStyle/>
            <a:p>
              <a:pPr>
                <a:lnSpc>
                  <a:spcPts val="1492"/>
                </a:lnSpc>
              </a:pPr>
              <a:r>
                <a:rPr lang="en-US" sz="1243">
                  <a:solidFill>
                    <a:srgbClr val="FFFFFF"/>
                  </a:solidFill>
                  <a:latin typeface="Inter"/>
                </a:rPr>
                <a:t>Crafting a compelling grant proposal is an art. This session unravels the key components of a standard grant proposal, including agency-specific requirements and planning timelines. </a:t>
              </a:r>
            </a:p>
          </p:txBody>
        </p:sp>
        <p:sp>
          <p:nvSpPr>
            <p:cNvPr id="51" name="TextBox 51"/>
            <p:cNvSpPr txBox="1"/>
            <p:nvPr/>
          </p:nvSpPr>
          <p:spPr>
            <a:xfrm>
              <a:off x="415422" y="908089"/>
              <a:ext cx="2827800" cy="490886"/>
            </a:xfrm>
            <a:prstGeom prst="rect">
              <a:avLst/>
            </a:prstGeom>
          </p:spPr>
          <p:txBody>
            <a:bodyPr lIns="0" tIns="0" rIns="0" bIns="0" rtlCol="0" anchor="t">
              <a:spAutoFit/>
            </a:bodyPr>
            <a:lstStyle/>
            <a:p>
              <a:pPr>
                <a:lnSpc>
                  <a:spcPts val="2916"/>
                </a:lnSpc>
              </a:pPr>
              <a:r>
                <a:rPr lang="en-US" sz="2430">
                  <a:solidFill>
                    <a:srgbClr val="00B13F"/>
                  </a:solidFill>
                  <a:latin typeface="Inter Bold"/>
                </a:rPr>
                <a:t>SEPTEMBER</a:t>
              </a:r>
            </a:p>
          </p:txBody>
        </p:sp>
        <p:sp>
          <p:nvSpPr>
            <p:cNvPr id="52" name="TextBox 52"/>
            <p:cNvSpPr txBox="1"/>
            <p:nvPr/>
          </p:nvSpPr>
          <p:spPr>
            <a:xfrm>
              <a:off x="499013" y="1988267"/>
              <a:ext cx="2258265" cy="232537"/>
            </a:xfrm>
            <a:prstGeom prst="rect">
              <a:avLst/>
            </a:prstGeom>
          </p:spPr>
          <p:txBody>
            <a:bodyPr lIns="0" tIns="0" rIns="0" bIns="0" rtlCol="0" anchor="t">
              <a:spAutoFit/>
            </a:bodyPr>
            <a:lstStyle/>
            <a:p>
              <a:pPr>
                <a:lnSpc>
                  <a:spcPts val="1387"/>
                </a:lnSpc>
              </a:pPr>
              <a:r>
                <a:rPr lang="en-US" sz="1156">
                  <a:solidFill>
                    <a:srgbClr val="494949"/>
                  </a:solidFill>
                  <a:latin typeface="Inter"/>
                </a:rPr>
                <a:t>AT NOON</a:t>
              </a:r>
            </a:p>
          </p:txBody>
        </p:sp>
        <p:sp>
          <p:nvSpPr>
            <p:cNvPr id="53" name="TextBox 53"/>
            <p:cNvSpPr txBox="1"/>
            <p:nvPr/>
          </p:nvSpPr>
          <p:spPr>
            <a:xfrm>
              <a:off x="499013" y="1694535"/>
              <a:ext cx="3028126" cy="293731"/>
            </a:xfrm>
            <a:prstGeom prst="rect">
              <a:avLst/>
            </a:prstGeom>
          </p:spPr>
          <p:txBody>
            <a:bodyPr lIns="0" tIns="0" rIns="0" bIns="0" rtlCol="0" anchor="t">
              <a:spAutoFit/>
            </a:bodyPr>
            <a:lstStyle/>
            <a:p>
              <a:pPr>
                <a:lnSpc>
                  <a:spcPts val="1734"/>
                </a:lnSpc>
              </a:pPr>
              <a:r>
                <a:rPr lang="en-US" sz="1445">
                  <a:solidFill>
                    <a:srgbClr val="030927"/>
                  </a:solidFill>
                  <a:latin typeface="Inter"/>
                </a:rPr>
                <a:t>via Microsoft Teams</a:t>
              </a:r>
            </a:p>
          </p:txBody>
        </p:sp>
        <p:sp>
          <p:nvSpPr>
            <p:cNvPr id="54" name="TextBox 54"/>
            <p:cNvSpPr txBox="1"/>
            <p:nvPr/>
          </p:nvSpPr>
          <p:spPr>
            <a:xfrm>
              <a:off x="3308776" y="894880"/>
              <a:ext cx="888341" cy="477876"/>
            </a:xfrm>
            <a:prstGeom prst="rect">
              <a:avLst/>
            </a:prstGeom>
          </p:spPr>
          <p:txBody>
            <a:bodyPr lIns="0" tIns="0" rIns="0" bIns="0" rtlCol="0" anchor="t">
              <a:spAutoFit/>
            </a:bodyPr>
            <a:lstStyle/>
            <a:p>
              <a:pPr algn="ctr">
                <a:lnSpc>
                  <a:spcPts val="2835"/>
                </a:lnSpc>
              </a:pPr>
              <a:r>
                <a:rPr lang="en-US" sz="2363">
                  <a:solidFill>
                    <a:srgbClr val="00B13F"/>
                  </a:solidFill>
                  <a:latin typeface="Inter Bold"/>
                </a:rPr>
                <a:t>13</a:t>
              </a:r>
            </a:p>
          </p:txBody>
        </p:sp>
        <p:sp>
          <p:nvSpPr>
            <p:cNvPr id="55" name="TextBox 55"/>
            <p:cNvSpPr txBox="1"/>
            <p:nvPr/>
          </p:nvSpPr>
          <p:spPr>
            <a:xfrm>
              <a:off x="4865746" y="361395"/>
              <a:ext cx="6103123" cy="308749"/>
            </a:xfrm>
            <a:prstGeom prst="rect">
              <a:avLst/>
            </a:prstGeom>
          </p:spPr>
          <p:txBody>
            <a:bodyPr lIns="0" tIns="0" rIns="0" bIns="0" rtlCol="0" anchor="t">
              <a:spAutoFit/>
            </a:bodyPr>
            <a:lstStyle/>
            <a:p>
              <a:pPr>
                <a:lnSpc>
                  <a:spcPts val="1835"/>
                </a:lnSpc>
              </a:pPr>
              <a:r>
                <a:rPr lang="en-US" sz="1529">
                  <a:solidFill>
                    <a:srgbClr val="FFFFFF"/>
                  </a:solidFill>
                  <a:latin typeface="Inter Bold"/>
                </a:rPr>
                <a:t>Introduction to MURC/Research Process</a:t>
              </a:r>
            </a:p>
          </p:txBody>
        </p:sp>
      </p:grpSp>
      <p:grpSp>
        <p:nvGrpSpPr>
          <p:cNvPr id="56" name="Group 56"/>
          <p:cNvGrpSpPr/>
          <p:nvPr/>
        </p:nvGrpSpPr>
        <p:grpSpPr>
          <a:xfrm>
            <a:off x="0" y="0"/>
            <a:ext cx="18288000" cy="2121372"/>
            <a:chOff x="0" y="0"/>
            <a:chExt cx="5701496" cy="661362"/>
          </a:xfrm>
        </p:grpSpPr>
        <p:sp>
          <p:nvSpPr>
            <p:cNvPr id="57" name="Freeform 57"/>
            <p:cNvSpPr/>
            <p:nvPr/>
          </p:nvSpPr>
          <p:spPr>
            <a:xfrm>
              <a:off x="0" y="0"/>
              <a:ext cx="5701496" cy="661362"/>
            </a:xfrm>
            <a:custGeom>
              <a:avLst/>
              <a:gdLst/>
              <a:ahLst/>
              <a:cxnLst/>
              <a:rect l="l" t="t" r="r" b="b"/>
              <a:pathLst>
                <a:path w="5701496" h="661362">
                  <a:moveTo>
                    <a:pt x="0" y="0"/>
                  </a:moveTo>
                  <a:lnTo>
                    <a:pt x="5701496" y="0"/>
                  </a:lnTo>
                  <a:lnTo>
                    <a:pt x="5701496" y="661362"/>
                  </a:lnTo>
                  <a:lnTo>
                    <a:pt x="0" y="661362"/>
                  </a:lnTo>
                  <a:close/>
                </a:path>
              </a:pathLst>
            </a:custGeom>
            <a:solidFill>
              <a:srgbClr val="545454">
                <a:alpha val="65882"/>
              </a:srgbClr>
            </a:solidFill>
          </p:spPr>
          <p:txBody>
            <a:bodyPr/>
            <a:lstStyle/>
            <a:p>
              <a:endParaRPr lang="en-US"/>
            </a:p>
          </p:txBody>
        </p:sp>
        <p:sp>
          <p:nvSpPr>
            <p:cNvPr id="58" name="TextBox 58"/>
            <p:cNvSpPr txBox="1"/>
            <p:nvPr/>
          </p:nvSpPr>
          <p:spPr>
            <a:xfrm>
              <a:off x="0" y="-9525"/>
              <a:ext cx="812800" cy="822325"/>
            </a:xfrm>
            <a:prstGeom prst="rect">
              <a:avLst/>
            </a:prstGeom>
          </p:spPr>
          <p:txBody>
            <a:bodyPr lIns="50800" tIns="50800" rIns="50800" bIns="50800" rtlCol="0" anchor="ctr"/>
            <a:lstStyle/>
            <a:p>
              <a:pPr algn="ctr">
                <a:lnSpc>
                  <a:spcPts val="2422"/>
                </a:lnSpc>
              </a:pPr>
              <a:endParaRPr/>
            </a:p>
          </p:txBody>
        </p:sp>
      </p:grpSp>
      <p:grpSp>
        <p:nvGrpSpPr>
          <p:cNvPr id="59" name="Group 59"/>
          <p:cNvGrpSpPr/>
          <p:nvPr/>
        </p:nvGrpSpPr>
        <p:grpSpPr>
          <a:xfrm>
            <a:off x="0" y="2101527"/>
            <a:ext cx="18288000" cy="210263"/>
            <a:chOff x="0" y="0"/>
            <a:chExt cx="9940795" cy="114293"/>
          </a:xfrm>
        </p:grpSpPr>
        <p:sp>
          <p:nvSpPr>
            <p:cNvPr id="60" name="Freeform 60"/>
            <p:cNvSpPr/>
            <p:nvPr/>
          </p:nvSpPr>
          <p:spPr>
            <a:xfrm>
              <a:off x="0" y="0"/>
              <a:ext cx="9940796" cy="114293"/>
            </a:xfrm>
            <a:custGeom>
              <a:avLst/>
              <a:gdLst/>
              <a:ahLst/>
              <a:cxnLst/>
              <a:rect l="l" t="t" r="r" b="b"/>
              <a:pathLst>
                <a:path w="9940796" h="114293">
                  <a:moveTo>
                    <a:pt x="0" y="0"/>
                  </a:moveTo>
                  <a:lnTo>
                    <a:pt x="9940796" y="0"/>
                  </a:lnTo>
                  <a:lnTo>
                    <a:pt x="9940796" y="114293"/>
                  </a:lnTo>
                  <a:lnTo>
                    <a:pt x="0" y="114293"/>
                  </a:lnTo>
                  <a:close/>
                </a:path>
              </a:pathLst>
            </a:custGeom>
            <a:solidFill>
              <a:srgbClr val="00B13F"/>
            </a:solidFill>
          </p:spPr>
          <p:txBody>
            <a:bodyPr/>
            <a:lstStyle/>
            <a:p>
              <a:endParaRPr lang="en-US"/>
            </a:p>
          </p:txBody>
        </p:sp>
        <p:sp>
          <p:nvSpPr>
            <p:cNvPr id="61" name="TextBox 61"/>
            <p:cNvSpPr txBox="1"/>
            <p:nvPr/>
          </p:nvSpPr>
          <p:spPr>
            <a:xfrm>
              <a:off x="0" y="-9525"/>
              <a:ext cx="812800" cy="822325"/>
            </a:xfrm>
            <a:prstGeom prst="rect">
              <a:avLst/>
            </a:prstGeom>
          </p:spPr>
          <p:txBody>
            <a:bodyPr lIns="33919" tIns="33919" rIns="33919" bIns="33919" rtlCol="0" anchor="ctr"/>
            <a:lstStyle/>
            <a:p>
              <a:pPr algn="ctr">
                <a:lnSpc>
                  <a:spcPts val="1580"/>
                </a:lnSpc>
                <a:spcBef>
                  <a:spcPct val="0"/>
                </a:spcBef>
              </a:pPr>
              <a:endParaRPr/>
            </a:p>
          </p:txBody>
        </p:sp>
      </p:grpSp>
      <p:sp>
        <p:nvSpPr>
          <p:cNvPr id="62" name="Freeform 62"/>
          <p:cNvSpPr/>
          <p:nvPr/>
        </p:nvSpPr>
        <p:spPr>
          <a:xfrm>
            <a:off x="744698" y="1406668"/>
            <a:ext cx="1419515" cy="492840"/>
          </a:xfrm>
          <a:custGeom>
            <a:avLst/>
            <a:gdLst/>
            <a:ahLst/>
            <a:cxnLst/>
            <a:rect l="l" t="t" r="r" b="b"/>
            <a:pathLst>
              <a:path w="1419515" h="492840">
                <a:moveTo>
                  <a:pt x="0" y="0"/>
                </a:moveTo>
                <a:lnTo>
                  <a:pt x="1419515" y="0"/>
                </a:lnTo>
                <a:lnTo>
                  <a:pt x="1419515" y="492841"/>
                </a:lnTo>
                <a:lnTo>
                  <a:pt x="0" y="492841"/>
                </a:lnTo>
                <a:lnTo>
                  <a:pt x="0" y="0"/>
                </a:lnTo>
                <a:close/>
              </a:path>
            </a:pathLst>
          </a:custGeom>
          <a:blipFill>
            <a:blip r:embed="rId11"/>
            <a:stretch>
              <a:fillRect t="-183535"/>
            </a:stretch>
          </a:blipFill>
        </p:spPr>
        <p:txBody>
          <a:bodyPr/>
          <a:lstStyle/>
          <a:p>
            <a:endParaRPr lang="en-US"/>
          </a:p>
        </p:txBody>
      </p:sp>
      <p:sp>
        <p:nvSpPr>
          <p:cNvPr id="63" name="Freeform 63"/>
          <p:cNvSpPr/>
          <p:nvPr/>
        </p:nvSpPr>
        <p:spPr>
          <a:xfrm>
            <a:off x="729316" y="405427"/>
            <a:ext cx="1450280" cy="966853"/>
          </a:xfrm>
          <a:custGeom>
            <a:avLst/>
            <a:gdLst/>
            <a:ahLst/>
            <a:cxnLst/>
            <a:rect l="l" t="t" r="r" b="b"/>
            <a:pathLst>
              <a:path w="1450280" h="966853">
                <a:moveTo>
                  <a:pt x="0" y="0"/>
                </a:moveTo>
                <a:lnTo>
                  <a:pt x="1450279" y="0"/>
                </a:lnTo>
                <a:lnTo>
                  <a:pt x="1450279" y="966853"/>
                </a:lnTo>
                <a:lnTo>
                  <a:pt x="0" y="966853"/>
                </a:lnTo>
                <a:lnTo>
                  <a:pt x="0" y="0"/>
                </a:lnTo>
                <a:close/>
              </a:path>
            </a:pathLst>
          </a:custGeom>
          <a:blipFill>
            <a:blip r:embed="rId12"/>
            <a:stretch>
              <a:fillRect/>
            </a:stretch>
          </a:blipFill>
        </p:spPr>
        <p:txBody>
          <a:bodyPr/>
          <a:lstStyle/>
          <a:p>
            <a:endParaRPr lang="en-US"/>
          </a:p>
        </p:txBody>
      </p:sp>
      <p:sp>
        <p:nvSpPr>
          <p:cNvPr id="64" name="TextBox 64"/>
          <p:cNvSpPr txBox="1"/>
          <p:nvPr/>
        </p:nvSpPr>
        <p:spPr>
          <a:xfrm>
            <a:off x="5188975" y="1065066"/>
            <a:ext cx="8276982" cy="704850"/>
          </a:xfrm>
          <a:prstGeom prst="rect">
            <a:avLst/>
          </a:prstGeom>
        </p:spPr>
        <p:txBody>
          <a:bodyPr lIns="0" tIns="0" rIns="0" bIns="0" rtlCol="0" anchor="t">
            <a:spAutoFit/>
          </a:bodyPr>
          <a:lstStyle/>
          <a:p>
            <a:pPr algn="ctr">
              <a:lnSpc>
                <a:spcPts val="5532"/>
              </a:lnSpc>
            </a:pPr>
            <a:r>
              <a:rPr lang="en-US" sz="4610">
                <a:solidFill>
                  <a:srgbClr val="FFFFFF"/>
                </a:solidFill>
                <a:latin typeface="Archivo Black"/>
              </a:rPr>
              <a:t>FALL 2023 WORKSHOPS</a:t>
            </a:r>
          </a:p>
        </p:txBody>
      </p:sp>
      <p:sp>
        <p:nvSpPr>
          <p:cNvPr id="65" name="TextBox 65"/>
          <p:cNvSpPr txBox="1"/>
          <p:nvPr/>
        </p:nvSpPr>
        <p:spPr>
          <a:xfrm>
            <a:off x="6017721" y="693591"/>
            <a:ext cx="6619491" cy="381000"/>
          </a:xfrm>
          <a:prstGeom prst="rect">
            <a:avLst/>
          </a:prstGeom>
        </p:spPr>
        <p:txBody>
          <a:bodyPr lIns="0" tIns="0" rIns="0" bIns="0" rtlCol="0" anchor="t">
            <a:spAutoFit/>
          </a:bodyPr>
          <a:lstStyle/>
          <a:p>
            <a:pPr algn="ctr">
              <a:lnSpc>
                <a:spcPts val="2928"/>
              </a:lnSpc>
            </a:pPr>
            <a:r>
              <a:rPr lang="en-US" sz="2440">
                <a:solidFill>
                  <a:srgbClr val="FFFFFF"/>
                </a:solidFill>
                <a:latin typeface="Inter Bold"/>
              </a:rPr>
              <a:t>Marshall University Research Corporation </a:t>
            </a:r>
          </a:p>
        </p:txBody>
      </p:sp>
      <p:sp>
        <p:nvSpPr>
          <p:cNvPr id="66" name="TextBox 66"/>
          <p:cNvSpPr txBox="1"/>
          <p:nvPr/>
        </p:nvSpPr>
        <p:spPr>
          <a:xfrm>
            <a:off x="828101" y="2496537"/>
            <a:ext cx="16501123" cy="828675"/>
          </a:xfrm>
          <a:prstGeom prst="rect">
            <a:avLst/>
          </a:prstGeom>
        </p:spPr>
        <p:txBody>
          <a:bodyPr lIns="0" tIns="0" rIns="0" bIns="0" rtlCol="0" anchor="t">
            <a:spAutoFit/>
          </a:bodyPr>
          <a:lstStyle/>
          <a:p>
            <a:pPr algn="ctr">
              <a:lnSpc>
                <a:spcPts val="2233"/>
              </a:lnSpc>
            </a:pPr>
            <a:r>
              <a:rPr lang="en-US" sz="1860">
                <a:solidFill>
                  <a:srgbClr val="00B13F"/>
                </a:solidFill>
                <a:latin typeface="Inter Bold"/>
              </a:rPr>
              <a:t>At Marshall University Research Corporation (MURC), we understand the significance of securing grant funding to drive impactful research endeavors. That Is why we are thrilled to present our Grant Training and Services, which is designed to equip you with the skills and resources needed to be sucessful.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00A950"/>
        </a:solidFill>
        <a:effectLst/>
      </p:bgPr>
    </p:bg>
    <p:spTree>
      <p:nvGrpSpPr>
        <p:cNvPr id="1" name=""/>
        <p:cNvGrpSpPr/>
        <p:nvPr/>
      </p:nvGrpSpPr>
      <p:grpSpPr>
        <a:xfrm>
          <a:off x="0" y="0"/>
          <a:ext cx="0" cy="0"/>
          <a:chOff x="0" y="0"/>
          <a:chExt cx="0" cy="0"/>
        </a:xfrm>
      </p:grpSpPr>
      <p:sp>
        <p:nvSpPr>
          <p:cNvPr id="2" name="Freeform 2"/>
          <p:cNvSpPr/>
          <p:nvPr/>
        </p:nvSpPr>
        <p:spPr>
          <a:xfrm>
            <a:off x="0" y="0"/>
            <a:ext cx="5488223" cy="10287000"/>
          </a:xfrm>
          <a:custGeom>
            <a:avLst/>
            <a:gdLst/>
            <a:ahLst/>
            <a:cxnLst/>
            <a:rect l="l" t="t" r="r" b="b"/>
            <a:pathLst>
              <a:path w="5488223" h="10287000">
                <a:moveTo>
                  <a:pt x="0" y="0"/>
                </a:moveTo>
                <a:lnTo>
                  <a:pt x="5488223" y="0"/>
                </a:lnTo>
                <a:lnTo>
                  <a:pt x="5488223" y="10287000"/>
                </a:lnTo>
                <a:lnTo>
                  <a:pt x="0" y="10287000"/>
                </a:lnTo>
                <a:lnTo>
                  <a:pt x="0" y="0"/>
                </a:lnTo>
                <a:close/>
              </a:path>
            </a:pathLst>
          </a:custGeom>
          <a:blipFill>
            <a:blip r:embed="rId2"/>
            <a:stretch>
              <a:fillRect l="-24936" r="-24936"/>
            </a:stretch>
          </a:blipFill>
        </p:spPr>
        <p:txBody>
          <a:bodyPr/>
          <a:lstStyle/>
          <a:p>
            <a:endParaRPr lang="en-US"/>
          </a:p>
        </p:txBody>
      </p:sp>
      <p:sp>
        <p:nvSpPr>
          <p:cNvPr id="3" name="TextBox 3"/>
          <p:cNvSpPr txBox="1"/>
          <p:nvPr/>
        </p:nvSpPr>
        <p:spPr>
          <a:xfrm>
            <a:off x="6228710" y="712470"/>
            <a:ext cx="10700860" cy="727710"/>
          </a:xfrm>
          <a:prstGeom prst="rect">
            <a:avLst/>
          </a:prstGeom>
        </p:spPr>
        <p:txBody>
          <a:bodyPr lIns="0" tIns="0" rIns="0" bIns="0" rtlCol="0" anchor="t">
            <a:spAutoFit/>
          </a:bodyPr>
          <a:lstStyle/>
          <a:p>
            <a:pPr marL="0" lvl="0" indent="0" algn="l">
              <a:lnSpc>
                <a:spcPts val="5400"/>
              </a:lnSpc>
            </a:pPr>
            <a:r>
              <a:rPr lang="en-US" sz="5400">
                <a:solidFill>
                  <a:srgbClr val="FFFFFF"/>
                </a:solidFill>
                <a:latin typeface="Open Sans 1 Bold"/>
              </a:rPr>
              <a:t>Summary</a:t>
            </a:r>
          </a:p>
        </p:txBody>
      </p:sp>
      <p:sp>
        <p:nvSpPr>
          <p:cNvPr id="4" name="TextBox 4"/>
          <p:cNvSpPr txBox="1"/>
          <p:nvPr/>
        </p:nvSpPr>
        <p:spPr>
          <a:xfrm>
            <a:off x="6027695" y="2385299"/>
            <a:ext cx="11656471" cy="5630269"/>
          </a:xfrm>
          <a:prstGeom prst="rect">
            <a:avLst/>
          </a:prstGeom>
        </p:spPr>
        <p:txBody>
          <a:bodyPr lIns="0" tIns="0" rIns="0" bIns="0" rtlCol="0" anchor="t">
            <a:spAutoFit/>
          </a:bodyPr>
          <a:lstStyle/>
          <a:p>
            <a:pPr marL="529015" lvl="1" indent="-264508">
              <a:lnSpc>
                <a:spcPts val="3430"/>
              </a:lnSpc>
              <a:buFont typeface="Arial"/>
              <a:buChar char="•"/>
            </a:pPr>
            <a:r>
              <a:rPr lang="en-US" sz="2450">
                <a:solidFill>
                  <a:srgbClr val="FFFFFF"/>
                </a:solidFill>
                <a:latin typeface="Open Sans 1"/>
              </a:rPr>
              <a:t>Know your potential funding agency: mission, eligibility requirements, and review criteria.</a:t>
            </a:r>
          </a:p>
          <a:p>
            <a:pPr>
              <a:lnSpc>
                <a:spcPts val="3430"/>
              </a:lnSpc>
            </a:pPr>
            <a:endParaRPr lang="en-US" sz="2450">
              <a:solidFill>
                <a:srgbClr val="FFFFFF"/>
              </a:solidFill>
              <a:latin typeface="Open Sans 1"/>
            </a:endParaRPr>
          </a:p>
          <a:p>
            <a:pPr marL="529015" lvl="1" indent="-264508">
              <a:lnSpc>
                <a:spcPts val="3430"/>
              </a:lnSpc>
              <a:buFont typeface="Arial"/>
              <a:buChar char="•"/>
            </a:pPr>
            <a:r>
              <a:rPr lang="en-US" sz="2450">
                <a:solidFill>
                  <a:srgbClr val="FFFFFF"/>
                </a:solidFill>
                <a:latin typeface="Open Sans 1"/>
              </a:rPr>
              <a:t>Follow the directions. Follow the directions.</a:t>
            </a:r>
          </a:p>
          <a:p>
            <a:pPr>
              <a:lnSpc>
                <a:spcPts val="3430"/>
              </a:lnSpc>
            </a:pPr>
            <a:endParaRPr lang="en-US" sz="2450">
              <a:solidFill>
                <a:srgbClr val="FFFFFF"/>
              </a:solidFill>
              <a:latin typeface="Open Sans 1"/>
            </a:endParaRPr>
          </a:p>
          <a:p>
            <a:pPr marL="529015" lvl="1" indent="-264508">
              <a:lnSpc>
                <a:spcPts val="3430"/>
              </a:lnSpc>
              <a:buFont typeface="Arial"/>
              <a:buChar char="•"/>
            </a:pPr>
            <a:r>
              <a:rPr lang="en-US" sz="2450">
                <a:solidFill>
                  <a:srgbClr val="FFFFFF"/>
                </a:solidFill>
                <a:latin typeface="Open Sans 1"/>
              </a:rPr>
              <a:t>Tell the story logically, intelligently, and succinctly. The story should be told in all components, including the title.</a:t>
            </a:r>
          </a:p>
          <a:p>
            <a:pPr>
              <a:lnSpc>
                <a:spcPts val="3430"/>
              </a:lnSpc>
            </a:pPr>
            <a:endParaRPr lang="en-US" sz="2450">
              <a:solidFill>
                <a:srgbClr val="FFFFFF"/>
              </a:solidFill>
              <a:latin typeface="Open Sans 1"/>
            </a:endParaRPr>
          </a:p>
          <a:p>
            <a:pPr marL="529015" lvl="1" indent="-264508">
              <a:lnSpc>
                <a:spcPts val="3430"/>
              </a:lnSpc>
              <a:buFont typeface="Arial"/>
              <a:buChar char="•"/>
            </a:pPr>
            <a:r>
              <a:rPr lang="en-US" sz="2450">
                <a:solidFill>
                  <a:srgbClr val="FFFFFF"/>
                </a:solidFill>
                <a:latin typeface="Open Sans 1 Bold"/>
              </a:rPr>
              <a:t>Observe all institutional, college/departmental requirements. </a:t>
            </a:r>
            <a:r>
              <a:rPr lang="en-US" sz="2450">
                <a:solidFill>
                  <a:srgbClr val="FFFFFF"/>
                </a:solidFill>
                <a:latin typeface="Open Sans 1"/>
              </a:rPr>
              <a:t>Know before you apply!</a:t>
            </a:r>
          </a:p>
          <a:p>
            <a:pPr>
              <a:lnSpc>
                <a:spcPts val="3430"/>
              </a:lnSpc>
            </a:pPr>
            <a:endParaRPr lang="en-US" sz="2450">
              <a:solidFill>
                <a:srgbClr val="FFFFFF"/>
              </a:solidFill>
              <a:latin typeface="Open Sans 1"/>
            </a:endParaRPr>
          </a:p>
          <a:p>
            <a:pPr marL="529015" lvl="1" indent="-264508">
              <a:lnSpc>
                <a:spcPts val="3430"/>
              </a:lnSpc>
              <a:buFont typeface="Arial"/>
              <a:buChar char="•"/>
            </a:pPr>
            <a:r>
              <a:rPr lang="en-US" sz="2450">
                <a:solidFill>
                  <a:srgbClr val="FFFFFF"/>
                </a:solidFill>
                <a:latin typeface="Open Sans 1 Bold"/>
              </a:rPr>
              <a:t>Do not give up. Ever.</a:t>
            </a:r>
          </a:p>
          <a:p>
            <a:pPr>
              <a:lnSpc>
                <a:spcPts val="3430"/>
              </a:lnSpc>
              <a:spcBef>
                <a:spcPct val="0"/>
              </a:spcBef>
            </a:pPr>
            <a:endParaRPr lang="en-US" sz="2450">
              <a:solidFill>
                <a:srgbClr val="FFFFFF"/>
              </a:solidFill>
              <a:latin typeface="Open Sans 1 Bold"/>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18288000" cy="2192328"/>
          </a:xfrm>
          <a:prstGeom prst="rect">
            <a:avLst/>
          </a:prstGeom>
          <a:solidFill>
            <a:srgbClr val="00A950"/>
          </a:solidFill>
        </p:spPr>
        <p:txBody>
          <a:bodyPr/>
          <a:lstStyle/>
          <a:p>
            <a:endParaRPr lang="en-US"/>
          </a:p>
        </p:txBody>
      </p:sp>
      <p:sp>
        <p:nvSpPr>
          <p:cNvPr id="3" name="AutoShape 3"/>
          <p:cNvSpPr/>
          <p:nvPr/>
        </p:nvSpPr>
        <p:spPr>
          <a:xfrm>
            <a:off x="12354406" y="2192328"/>
            <a:ext cx="6584788" cy="8094672"/>
          </a:xfrm>
          <a:prstGeom prst="rect">
            <a:avLst/>
          </a:prstGeom>
          <a:solidFill>
            <a:srgbClr val="EBEBEB"/>
          </a:solidFill>
        </p:spPr>
        <p:txBody>
          <a:bodyPr/>
          <a:lstStyle/>
          <a:p>
            <a:endParaRPr lang="en-US"/>
          </a:p>
        </p:txBody>
      </p:sp>
      <p:sp>
        <p:nvSpPr>
          <p:cNvPr id="4" name="Freeform 4"/>
          <p:cNvSpPr/>
          <p:nvPr/>
        </p:nvSpPr>
        <p:spPr>
          <a:xfrm>
            <a:off x="13581008" y="2722662"/>
            <a:ext cx="3678292" cy="4597865"/>
          </a:xfrm>
          <a:custGeom>
            <a:avLst/>
            <a:gdLst/>
            <a:ahLst/>
            <a:cxnLst/>
            <a:rect l="l" t="t" r="r" b="b"/>
            <a:pathLst>
              <a:path w="3678292" h="4597865">
                <a:moveTo>
                  <a:pt x="0" y="0"/>
                </a:moveTo>
                <a:lnTo>
                  <a:pt x="3678292" y="0"/>
                </a:lnTo>
                <a:lnTo>
                  <a:pt x="3678292" y="4597864"/>
                </a:lnTo>
                <a:lnTo>
                  <a:pt x="0" y="4597864"/>
                </a:lnTo>
                <a:lnTo>
                  <a:pt x="0" y="0"/>
                </a:lnTo>
                <a:close/>
              </a:path>
            </a:pathLst>
          </a:custGeom>
          <a:blipFill>
            <a:blip r:embed="rId2"/>
            <a:stretch>
              <a:fillRect/>
            </a:stretch>
          </a:blipFill>
        </p:spPr>
        <p:txBody>
          <a:bodyPr/>
          <a:lstStyle/>
          <a:p>
            <a:endParaRPr lang="en-US"/>
          </a:p>
        </p:txBody>
      </p:sp>
      <p:sp>
        <p:nvSpPr>
          <p:cNvPr id="5" name="TextBox 5"/>
          <p:cNvSpPr txBox="1"/>
          <p:nvPr/>
        </p:nvSpPr>
        <p:spPr>
          <a:xfrm>
            <a:off x="651193" y="3357795"/>
            <a:ext cx="11223763" cy="763270"/>
          </a:xfrm>
          <a:prstGeom prst="rect">
            <a:avLst/>
          </a:prstGeom>
        </p:spPr>
        <p:txBody>
          <a:bodyPr lIns="0" tIns="0" rIns="0" bIns="0" rtlCol="0" anchor="t">
            <a:spAutoFit/>
          </a:bodyPr>
          <a:lstStyle/>
          <a:p>
            <a:pPr>
              <a:lnSpc>
                <a:spcPts val="3080"/>
              </a:lnSpc>
              <a:spcBef>
                <a:spcPct val="0"/>
              </a:spcBef>
            </a:pPr>
            <a:r>
              <a:rPr lang="en-US" sz="2200">
                <a:solidFill>
                  <a:srgbClr val="191919"/>
                </a:solidFill>
                <a:latin typeface="Open Sans 1 Light"/>
              </a:rPr>
              <a:t>To grow Marshall University faculty and staff grant participation and research dollars through the pursuit of multi-million dollar multi-disciplinary and multi-institutional grants. </a:t>
            </a:r>
          </a:p>
        </p:txBody>
      </p:sp>
      <p:sp>
        <p:nvSpPr>
          <p:cNvPr id="6" name="TextBox 6"/>
          <p:cNvSpPr txBox="1"/>
          <p:nvPr/>
        </p:nvSpPr>
        <p:spPr>
          <a:xfrm>
            <a:off x="651193" y="2746094"/>
            <a:ext cx="11428613" cy="522733"/>
          </a:xfrm>
          <a:prstGeom prst="rect">
            <a:avLst/>
          </a:prstGeom>
        </p:spPr>
        <p:txBody>
          <a:bodyPr lIns="0" tIns="0" rIns="0" bIns="0" rtlCol="0" anchor="t">
            <a:spAutoFit/>
          </a:bodyPr>
          <a:lstStyle/>
          <a:p>
            <a:pPr>
              <a:lnSpc>
                <a:spcPts val="3939"/>
              </a:lnSpc>
            </a:pPr>
            <a:r>
              <a:rPr lang="en-US" sz="3900">
                <a:solidFill>
                  <a:srgbClr val="191919"/>
                </a:solidFill>
                <a:latin typeface="Open Sans 1 Bold"/>
              </a:rPr>
              <a:t>Mission:</a:t>
            </a:r>
          </a:p>
        </p:txBody>
      </p:sp>
      <p:sp>
        <p:nvSpPr>
          <p:cNvPr id="7" name="TextBox 7"/>
          <p:cNvSpPr txBox="1"/>
          <p:nvPr/>
        </p:nvSpPr>
        <p:spPr>
          <a:xfrm>
            <a:off x="651193" y="801256"/>
            <a:ext cx="16487063" cy="727710"/>
          </a:xfrm>
          <a:prstGeom prst="rect">
            <a:avLst/>
          </a:prstGeom>
        </p:spPr>
        <p:txBody>
          <a:bodyPr lIns="0" tIns="0" rIns="0" bIns="0" rtlCol="0" anchor="t">
            <a:spAutoFit/>
          </a:bodyPr>
          <a:lstStyle/>
          <a:p>
            <a:pPr marL="0" lvl="0" indent="0" algn="l">
              <a:lnSpc>
                <a:spcPts val="5400"/>
              </a:lnSpc>
              <a:spcBef>
                <a:spcPct val="0"/>
              </a:spcBef>
            </a:pPr>
            <a:r>
              <a:rPr lang="en-US" sz="5400">
                <a:solidFill>
                  <a:srgbClr val="FFFFFF"/>
                </a:solidFill>
                <a:latin typeface="Open Sans 1 Bold"/>
              </a:rPr>
              <a:t>Grants Development Office</a:t>
            </a:r>
          </a:p>
        </p:txBody>
      </p:sp>
      <p:grpSp>
        <p:nvGrpSpPr>
          <p:cNvPr id="8" name="Group 8"/>
          <p:cNvGrpSpPr/>
          <p:nvPr/>
        </p:nvGrpSpPr>
        <p:grpSpPr>
          <a:xfrm>
            <a:off x="651193" y="4814217"/>
            <a:ext cx="8936756" cy="4093874"/>
            <a:chOff x="0" y="0"/>
            <a:chExt cx="11915675" cy="5458499"/>
          </a:xfrm>
        </p:grpSpPr>
        <p:grpSp>
          <p:nvGrpSpPr>
            <p:cNvPr id="9" name="Group 9"/>
            <p:cNvGrpSpPr/>
            <p:nvPr/>
          </p:nvGrpSpPr>
          <p:grpSpPr>
            <a:xfrm>
              <a:off x="0" y="0"/>
              <a:ext cx="11915675" cy="5458499"/>
              <a:chOff x="0" y="0"/>
              <a:chExt cx="19933968" cy="9131631"/>
            </a:xfrm>
          </p:grpSpPr>
          <p:sp>
            <p:nvSpPr>
              <p:cNvPr id="10" name="Freeform 10"/>
              <p:cNvSpPr/>
              <p:nvPr/>
            </p:nvSpPr>
            <p:spPr>
              <a:xfrm>
                <a:off x="0" y="0"/>
                <a:ext cx="19933968" cy="9131631"/>
              </a:xfrm>
              <a:custGeom>
                <a:avLst/>
                <a:gdLst/>
                <a:ahLst/>
                <a:cxnLst/>
                <a:rect l="l" t="t" r="r" b="b"/>
                <a:pathLst>
                  <a:path w="19933968" h="9131631">
                    <a:moveTo>
                      <a:pt x="0" y="0"/>
                    </a:moveTo>
                    <a:lnTo>
                      <a:pt x="0" y="9131631"/>
                    </a:lnTo>
                    <a:lnTo>
                      <a:pt x="19933968" y="9131631"/>
                    </a:lnTo>
                    <a:lnTo>
                      <a:pt x="19933968" y="0"/>
                    </a:lnTo>
                    <a:lnTo>
                      <a:pt x="0" y="0"/>
                    </a:lnTo>
                    <a:close/>
                    <a:moveTo>
                      <a:pt x="19873007" y="9070671"/>
                    </a:moveTo>
                    <a:lnTo>
                      <a:pt x="59690" y="9070671"/>
                    </a:lnTo>
                    <a:lnTo>
                      <a:pt x="59690" y="59690"/>
                    </a:lnTo>
                    <a:lnTo>
                      <a:pt x="19873007" y="59690"/>
                    </a:lnTo>
                    <a:lnTo>
                      <a:pt x="19873007" y="9070671"/>
                    </a:lnTo>
                    <a:close/>
                  </a:path>
                </a:pathLst>
              </a:custGeom>
              <a:solidFill>
                <a:srgbClr val="00A950"/>
              </a:solidFill>
            </p:spPr>
            <p:txBody>
              <a:bodyPr/>
              <a:lstStyle/>
              <a:p>
                <a:endParaRPr lang="en-US"/>
              </a:p>
            </p:txBody>
          </p:sp>
        </p:grpSp>
        <p:sp>
          <p:nvSpPr>
            <p:cNvPr id="11" name="TextBox 11"/>
            <p:cNvSpPr txBox="1"/>
            <p:nvPr/>
          </p:nvSpPr>
          <p:spPr>
            <a:xfrm>
              <a:off x="2159282" y="300009"/>
              <a:ext cx="7494798" cy="822960"/>
            </a:xfrm>
            <a:prstGeom prst="rect">
              <a:avLst/>
            </a:prstGeom>
          </p:spPr>
          <p:txBody>
            <a:bodyPr lIns="0" tIns="0" rIns="0" bIns="0" rtlCol="0" anchor="t">
              <a:spAutoFit/>
            </a:bodyPr>
            <a:lstStyle/>
            <a:p>
              <a:pPr marL="0" lvl="0" indent="0" algn="ctr">
                <a:lnSpc>
                  <a:spcPts val="5069"/>
                </a:lnSpc>
              </a:pPr>
              <a:r>
                <a:rPr lang="en-US" sz="3899" spc="-116">
                  <a:solidFill>
                    <a:srgbClr val="00A950"/>
                  </a:solidFill>
                  <a:latin typeface="Open Sans 2 Bold"/>
                </a:rPr>
                <a:t>Services we provide:</a:t>
              </a:r>
            </a:p>
          </p:txBody>
        </p:sp>
        <p:sp>
          <p:nvSpPr>
            <p:cNvPr id="12" name="TextBox 12"/>
            <p:cNvSpPr txBox="1"/>
            <p:nvPr/>
          </p:nvSpPr>
          <p:spPr>
            <a:xfrm>
              <a:off x="616850" y="1377431"/>
              <a:ext cx="10579663" cy="3852065"/>
            </a:xfrm>
            <a:prstGeom prst="rect">
              <a:avLst/>
            </a:prstGeom>
          </p:spPr>
          <p:txBody>
            <a:bodyPr lIns="0" tIns="0" rIns="0" bIns="0" rtlCol="0" anchor="t">
              <a:spAutoFit/>
            </a:bodyPr>
            <a:lstStyle/>
            <a:p>
              <a:pPr marL="399778" lvl="1" indent="-199889">
                <a:lnSpc>
                  <a:spcPts val="2592"/>
                </a:lnSpc>
                <a:buFont typeface="Arial"/>
                <a:buChar char="•"/>
              </a:pPr>
              <a:r>
                <a:rPr lang="en-US" sz="1851">
                  <a:solidFill>
                    <a:srgbClr val="191919"/>
                  </a:solidFill>
                  <a:latin typeface="Open Sans 1"/>
                </a:rPr>
                <a:t>Partner with faculty &amp; and staff to develop project ideas.</a:t>
              </a:r>
            </a:p>
            <a:p>
              <a:pPr marL="399778" lvl="1" indent="-199889">
                <a:lnSpc>
                  <a:spcPts val="2592"/>
                </a:lnSpc>
                <a:buFont typeface="Arial"/>
                <a:buChar char="•"/>
              </a:pPr>
              <a:r>
                <a:rPr lang="en-US" sz="1851">
                  <a:solidFill>
                    <a:srgbClr val="191919"/>
                  </a:solidFill>
                  <a:latin typeface="Open Sans 1"/>
                </a:rPr>
                <a:t>Locate grants to support projects.</a:t>
              </a:r>
            </a:p>
            <a:p>
              <a:pPr marL="399778" lvl="1" indent="-199889">
                <a:lnSpc>
                  <a:spcPts val="2592"/>
                </a:lnSpc>
                <a:buFont typeface="Arial"/>
                <a:buChar char="•"/>
              </a:pPr>
              <a:r>
                <a:rPr lang="en-US" sz="1851">
                  <a:solidFill>
                    <a:srgbClr val="191919"/>
                  </a:solidFill>
                  <a:latin typeface="Open Sans 1"/>
                </a:rPr>
                <a:t>Conduct outreach and relationship-building with funders.</a:t>
              </a:r>
            </a:p>
            <a:p>
              <a:pPr marL="399778" lvl="1" indent="-199889">
                <a:lnSpc>
                  <a:spcPts val="2592"/>
                </a:lnSpc>
                <a:buFont typeface="Arial"/>
                <a:buChar char="•"/>
              </a:pPr>
              <a:r>
                <a:rPr lang="en-US" sz="1851">
                  <a:solidFill>
                    <a:srgbClr val="191919"/>
                  </a:solidFill>
                  <a:latin typeface="Open Sans 1"/>
                </a:rPr>
                <a:t>Develop internal and external project partnerships.</a:t>
              </a:r>
            </a:p>
            <a:p>
              <a:pPr marL="399778" lvl="1" indent="-199889">
                <a:lnSpc>
                  <a:spcPts val="2592"/>
                </a:lnSpc>
                <a:buFont typeface="Arial"/>
                <a:buChar char="•"/>
              </a:pPr>
              <a:r>
                <a:rPr lang="en-US" sz="1851">
                  <a:solidFill>
                    <a:srgbClr val="191919"/>
                  </a:solidFill>
                  <a:latin typeface="Open Sans 1"/>
                </a:rPr>
                <a:t>Conduct grantsmanship training.</a:t>
              </a:r>
            </a:p>
            <a:p>
              <a:pPr marL="399778" lvl="1" indent="-199889">
                <a:lnSpc>
                  <a:spcPts val="2592"/>
                </a:lnSpc>
                <a:buFont typeface="Arial"/>
                <a:buChar char="•"/>
              </a:pPr>
              <a:r>
                <a:rPr lang="en-US" sz="1851">
                  <a:solidFill>
                    <a:srgbClr val="191919"/>
                  </a:solidFill>
                  <a:latin typeface="Open Sans 1"/>
                </a:rPr>
                <a:t>Provide Project management for grant applications and projects.</a:t>
              </a:r>
            </a:p>
            <a:p>
              <a:pPr marL="399778" lvl="1" indent="-199889">
                <a:lnSpc>
                  <a:spcPts val="2592"/>
                </a:lnSpc>
                <a:buFont typeface="Arial"/>
                <a:buChar char="•"/>
              </a:pPr>
              <a:r>
                <a:rPr lang="en-US" sz="1851">
                  <a:solidFill>
                    <a:srgbClr val="191919"/>
                  </a:solidFill>
                  <a:latin typeface="Open Sans 1"/>
                </a:rPr>
                <a:t>Review grant applications.</a:t>
              </a:r>
            </a:p>
            <a:p>
              <a:pPr marL="399778" lvl="1" indent="-199889">
                <a:lnSpc>
                  <a:spcPts val="2592"/>
                </a:lnSpc>
                <a:buFont typeface="Arial"/>
                <a:buChar char="•"/>
              </a:pPr>
              <a:r>
                <a:rPr lang="en-US" sz="1851">
                  <a:solidFill>
                    <a:srgbClr val="191919"/>
                  </a:solidFill>
                  <a:latin typeface="Open Sans 1"/>
                </a:rPr>
                <a:t>Write and submit grants.</a:t>
              </a:r>
            </a:p>
            <a:p>
              <a:pPr>
                <a:lnSpc>
                  <a:spcPts val="2592"/>
                </a:lnSpc>
              </a:pPr>
              <a:endParaRPr lang="en-US" sz="1851">
                <a:solidFill>
                  <a:srgbClr val="191919"/>
                </a:solidFill>
                <a:latin typeface="Open Sans 1"/>
              </a:endParaRPr>
            </a:p>
          </p:txBody>
        </p:sp>
      </p:grpSp>
      <p:sp>
        <p:nvSpPr>
          <p:cNvPr id="13" name="TextBox 13"/>
          <p:cNvSpPr txBox="1"/>
          <p:nvPr/>
        </p:nvSpPr>
        <p:spPr>
          <a:xfrm>
            <a:off x="13416424" y="7564067"/>
            <a:ext cx="4007460" cy="1367538"/>
          </a:xfrm>
          <a:prstGeom prst="rect">
            <a:avLst/>
          </a:prstGeom>
        </p:spPr>
        <p:txBody>
          <a:bodyPr lIns="0" tIns="0" rIns="0" bIns="0" rtlCol="0" anchor="t">
            <a:spAutoFit/>
          </a:bodyPr>
          <a:lstStyle/>
          <a:p>
            <a:pPr algn="ctr">
              <a:lnSpc>
                <a:spcPts val="2323"/>
              </a:lnSpc>
            </a:pPr>
            <a:r>
              <a:rPr lang="en-US" sz="2300">
                <a:solidFill>
                  <a:srgbClr val="191919"/>
                </a:solidFill>
                <a:latin typeface="Open Sans 1 Bold"/>
              </a:rPr>
              <a:t>Niki Rowe-Fortner,</a:t>
            </a:r>
          </a:p>
          <a:p>
            <a:pPr algn="ctr">
              <a:lnSpc>
                <a:spcPts val="2121"/>
              </a:lnSpc>
            </a:pPr>
            <a:r>
              <a:rPr lang="en-US" sz="2100">
                <a:solidFill>
                  <a:srgbClr val="191919"/>
                </a:solidFill>
                <a:latin typeface="Open Sans 1"/>
              </a:rPr>
              <a:t>Director of Grants Development</a:t>
            </a:r>
          </a:p>
          <a:p>
            <a:pPr>
              <a:lnSpc>
                <a:spcPts val="2121"/>
              </a:lnSpc>
            </a:pPr>
            <a:endParaRPr lang="en-US" sz="2100">
              <a:solidFill>
                <a:srgbClr val="191919"/>
              </a:solidFill>
              <a:latin typeface="Open Sans 1"/>
            </a:endParaRPr>
          </a:p>
          <a:p>
            <a:pPr>
              <a:lnSpc>
                <a:spcPts val="2121"/>
              </a:lnSpc>
            </a:pPr>
            <a:r>
              <a:rPr lang="en-US" sz="2100">
                <a:solidFill>
                  <a:srgbClr val="191919"/>
                </a:solidFill>
                <a:latin typeface="Open Sans 1"/>
              </a:rPr>
              <a:t>Email: rowe39@marshall.edu</a:t>
            </a:r>
          </a:p>
          <a:p>
            <a:pPr>
              <a:lnSpc>
                <a:spcPts val="2121"/>
              </a:lnSpc>
            </a:pPr>
            <a:r>
              <a:rPr lang="en-US" sz="2100">
                <a:solidFill>
                  <a:srgbClr val="191919"/>
                </a:solidFill>
                <a:latin typeface="Open Sans 1"/>
              </a:rPr>
              <a:t>Phone: 304.696.2965</a:t>
            </a:r>
          </a:p>
        </p:txBody>
      </p:sp>
      <p:sp>
        <p:nvSpPr>
          <p:cNvPr id="14" name="TextBox 14"/>
          <p:cNvSpPr txBox="1"/>
          <p:nvPr/>
        </p:nvSpPr>
        <p:spPr>
          <a:xfrm>
            <a:off x="651193" y="9346241"/>
            <a:ext cx="11851380" cy="349250"/>
          </a:xfrm>
          <a:prstGeom prst="rect">
            <a:avLst/>
          </a:prstGeom>
        </p:spPr>
        <p:txBody>
          <a:bodyPr lIns="0" tIns="0" rIns="0" bIns="0" rtlCol="0" anchor="t">
            <a:spAutoFit/>
          </a:bodyPr>
          <a:lstStyle/>
          <a:p>
            <a:pPr>
              <a:lnSpc>
                <a:spcPts val="2800"/>
              </a:lnSpc>
              <a:spcBef>
                <a:spcPct val="0"/>
              </a:spcBef>
            </a:pPr>
            <a:r>
              <a:rPr lang="en-US" sz="2000">
                <a:solidFill>
                  <a:srgbClr val="00A950"/>
                </a:solidFill>
                <a:latin typeface="Open Sans 1 Bold Italics"/>
              </a:rPr>
              <a:t>For more information visit: </a:t>
            </a:r>
            <a:r>
              <a:rPr lang="en-US" sz="2000" u="sng">
                <a:solidFill>
                  <a:srgbClr val="00A950"/>
                </a:solidFill>
                <a:latin typeface="Open Sans 1 Bold Italics"/>
                <a:hlinkClick r:id="rId3" tooltip="https://www.marshall.edu/murc/grants-development-office/"/>
              </a:rPr>
              <a:t>https://www.marshall.edu/murc/grants-development-office/</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28700" y="6949714"/>
            <a:ext cx="6668089" cy="2308586"/>
          </a:xfrm>
          <a:custGeom>
            <a:avLst/>
            <a:gdLst/>
            <a:ahLst/>
            <a:cxnLst/>
            <a:rect l="l" t="t" r="r" b="b"/>
            <a:pathLst>
              <a:path w="6668089" h="2308586">
                <a:moveTo>
                  <a:pt x="0" y="0"/>
                </a:moveTo>
                <a:lnTo>
                  <a:pt x="6668089" y="0"/>
                </a:lnTo>
                <a:lnTo>
                  <a:pt x="6668089" y="2308586"/>
                </a:lnTo>
                <a:lnTo>
                  <a:pt x="0" y="2308586"/>
                </a:lnTo>
                <a:lnTo>
                  <a:pt x="0" y="0"/>
                </a:lnTo>
                <a:close/>
              </a:path>
            </a:pathLst>
          </a:custGeom>
          <a:blipFill>
            <a:blip r:embed="rId2"/>
            <a:stretch>
              <a:fillRect l="-22597" r="-24839"/>
            </a:stretch>
          </a:blipFill>
        </p:spPr>
        <p:txBody>
          <a:bodyPr/>
          <a:lstStyle/>
          <a:p>
            <a:endParaRPr lang="en-US"/>
          </a:p>
        </p:txBody>
      </p:sp>
      <p:sp>
        <p:nvSpPr>
          <p:cNvPr id="3" name="AutoShape 3"/>
          <p:cNvSpPr/>
          <p:nvPr/>
        </p:nvSpPr>
        <p:spPr>
          <a:xfrm>
            <a:off x="0" y="0"/>
            <a:ext cx="15747169" cy="1984917"/>
          </a:xfrm>
          <a:prstGeom prst="rect">
            <a:avLst/>
          </a:prstGeom>
          <a:solidFill>
            <a:srgbClr val="00A950"/>
          </a:solidFill>
        </p:spPr>
        <p:txBody>
          <a:bodyPr/>
          <a:lstStyle/>
          <a:p>
            <a:endParaRPr lang="en-US"/>
          </a:p>
        </p:txBody>
      </p:sp>
      <p:sp>
        <p:nvSpPr>
          <p:cNvPr id="4" name="TextBox 4"/>
          <p:cNvSpPr txBox="1"/>
          <p:nvPr/>
        </p:nvSpPr>
        <p:spPr>
          <a:xfrm>
            <a:off x="651193" y="2679738"/>
            <a:ext cx="14892923" cy="1470660"/>
          </a:xfrm>
          <a:prstGeom prst="rect">
            <a:avLst/>
          </a:prstGeom>
        </p:spPr>
        <p:txBody>
          <a:bodyPr lIns="0" tIns="0" rIns="0" bIns="0" rtlCol="0" anchor="t">
            <a:spAutoFit/>
          </a:bodyPr>
          <a:lstStyle/>
          <a:p>
            <a:pPr>
              <a:lnSpc>
                <a:spcPts val="2940"/>
              </a:lnSpc>
              <a:spcBef>
                <a:spcPct val="0"/>
              </a:spcBef>
            </a:pPr>
            <a:r>
              <a:rPr lang="en-US" sz="2100">
                <a:solidFill>
                  <a:srgbClr val="191919"/>
                </a:solidFill>
                <a:latin typeface="Open Sans 1 Light"/>
              </a:rPr>
              <a:t>The best way to search for potential funding sources is to use the subscription database provided by Marshall University. This is a robust database that contains funding sources for federal, state, private, and other sources. Once you create your free account using your Marshall email address, you can conduct personalized searches using your keywords and profile. It is easy to use and FREE. </a:t>
            </a:r>
            <a:r>
              <a:rPr lang="en-US" sz="2100">
                <a:solidFill>
                  <a:srgbClr val="00A950"/>
                </a:solidFill>
                <a:latin typeface="Open Sans 1 Bold"/>
              </a:rPr>
              <a:t>MURC Preaward partners with the new </a:t>
            </a:r>
            <a:r>
              <a:rPr lang="en-US" sz="2100" u="sng">
                <a:solidFill>
                  <a:srgbClr val="00A950"/>
                </a:solidFill>
                <a:latin typeface="Open Sans 1 Bold"/>
                <a:hlinkClick r:id="rId3" tooltip="https://www.marshall.edu/murc/grants-development-office/"/>
              </a:rPr>
              <a:t>Grant Development Office </a:t>
            </a:r>
            <a:r>
              <a:rPr lang="en-US" sz="2100">
                <a:solidFill>
                  <a:srgbClr val="00A950"/>
                </a:solidFill>
                <a:latin typeface="Open Sans 1 Bold"/>
              </a:rPr>
              <a:t>with this service.</a:t>
            </a:r>
          </a:p>
        </p:txBody>
      </p:sp>
      <p:sp>
        <p:nvSpPr>
          <p:cNvPr id="5" name="TextBox 5"/>
          <p:cNvSpPr txBox="1"/>
          <p:nvPr/>
        </p:nvSpPr>
        <p:spPr>
          <a:xfrm>
            <a:off x="651193" y="651713"/>
            <a:ext cx="12116736" cy="874395"/>
          </a:xfrm>
          <a:prstGeom prst="rect">
            <a:avLst/>
          </a:prstGeom>
        </p:spPr>
        <p:txBody>
          <a:bodyPr lIns="0" tIns="0" rIns="0" bIns="0" rtlCol="0" anchor="t">
            <a:spAutoFit/>
          </a:bodyPr>
          <a:lstStyle/>
          <a:p>
            <a:pPr marL="0" lvl="0" indent="0">
              <a:lnSpc>
                <a:spcPts val="7020"/>
              </a:lnSpc>
              <a:spcBef>
                <a:spcPct val="0"/>
              </a:spcBef>
            </a:pPr>
            <a:r>
              <a:rPr lang="en-US" sz="5400" u="none" strike="noStrike">
                <a:solidFill>
                  <a:srgbClr val="FFFFFF"/>
                </a:solidFill>
                <a:latin typeface="Open Sans 1 Bold"/>
              </a:rPr>
              <a:t>Find Funding: Where is the Money? </a:t>
            </a:r>
          </a:p>
        </p:txBody>
      </p:sp>
      <p:sp>
        <p:nvSpPr>
          <p:cNvPr id="6" name="TextBox 6"/>
          <p:cNvSpPr txBox="1"/>
          <p:nvPr/>
        </p:nvSpPr>
        <p:spPr>
          <a:xfrm>
            <a:off x="651193" y="4873307"/>
            <a:ext cx="11826387" cy="511810"/>
          </a:xfrm>
          <a:prstGeom prst="rect">
            <a:avLst/>
          </a:prstGeom>
        </p:spPr>
        <p:txBody>
          <a:bodyPr lIns="0" tIns="0" rIns="0" bIns="0" rtlCol="0" anchor="t">
            <a:spAutoFit/>
          </a:bodyPr>
          <a:lstStyle/>
          <a:p>
            <a:pPr>
              <a:lnSpc>
                <a:spcPts val="4159"/>
              </a:lnSpc>
              <a:spcBef>
                <a:spcPct val="0"/>
              </a:spcBef>
            </a:pPr>
            <a:r>
              <a:rPr lang="en-US" sz="3199" u="sng" spc="-95">
                <a:solidFill>
                  <a:srgbClr val="191919"/>
                </a:solidFill>
                <a:latin typeface="Open Sans 2 Bold"/>
                <a:hlinkClick r:id="rId4" tooltip="http://www.grantforward.com"/>
              </a:rPr>
              <a:t>www.grantforward.com</a:t>
            </a:r>
            <a:r>
              <a:rPr lang="en-US" sz="3199" spc="-95">
                <a:solidFill>
                  <a:srgbClr val="191919"/>
                </a:solidFill>
                <a:latin typeface="Open Sans 2 Bold"/>
              </a:rPr>
              <a:t> is the first place to search! </a:t>
            </a:r>
          </a:p>
        </p:txBody>
      </p:sp>
      <p:sp>
        <p:nvSpPr>
          <p:cNvPr id="7" name="TextBox 7"/>
          <p:cNvSpPr txBox="1"/>
          <p:nvPr/>
        </p:nvSpPr>
        <p:spPr>
          <a:xfrm>
            <a:off x="9865338" y="7379539"/>
            <a:ext cx="7169348" cy="1035685"/>
          </a:xfrm>
          <a:prstGeom prst="rect">
            <a:avLst/>
          </a:prstGeom>
        </p:spPr>
        <p:txBody>
          <a:bodyPr lIns="0" tIns="0" rIns="0" bIns="0" rtlCol="0" anchor="t">
            <a:spAutoFit/>
          </a:bodyPr>
          <a:lstStyle/>
          <a:p>
            <a:pPr algn="ctr">
              <a:lnSpc>
                <a:spcPts val="4160"/>
              </a:lnSpc>
              <a:spcBef>
                <a:spcPct val="0"/>
              </a:spcBef>
            </a:pPr>
            <a:r>
              <a:rPr lang="en-US" sz="3200" spc="-96">
                <a:solidFill>
                  <a:srgbClr val="191919"/>
                </a:solidFill>
                <a:latin typeface="Open Sans 2 Bold"/>
              </a:rPr>
              <a:t>For help with Grant Forward, contact:</a:t>
            </a:r>
          </a:p>
          <a:p>
            <a:pPr algn="ctr">
              <a:lnSpc>
                <a:spcPts val="4160"/>
              </a:lnSpc>
              <a:spcBef>
                <a:spcPct val="0"/>
              </a:spcBef>
            </a:pPr>
            <a:r>
              <a:rPr lang="en-US" sz="3200" u="sng" spc="-96">
                <a:solidFill>
                  <a:srgbClr val="191919"/>
                </a:solidFill>
                <a:latin typeface="Open Sans 2 Bold"/>
                <a:hlinkClick r:id="rId5" tooltip="mailto:MURCprewaward@marshall.edu"/>
              </a:rPr>
              <a:t>MURCprewaward@marshall.edu </a:t>
            </a:r>
          </a:p>
        </p:txBody>
      </p:sp>
      <p:grpSp>
        <p:nvGrpSpPr>
          <p:cNvPr id="8" name="Group 8"/>
          <p:cNvGrpSpPr/>
          <p:nvPr/>
        </p:nvGrpSpPr>
        <p:grpSpPr>
          <a:xfrm>
            <a:off x="15544117" y="-138320"/>
            <a:ext cx="2981139" cy="3943912"/>
            <a:chOff x="0" y="0"/>
            <a:chExt cx="3974852" cy="5258550"/>
          </a:xfrm>
        </p:grpSpPr>
        <p:sp>
          <p:nvSpPr>
            <p:cNvPr id="9" name="AutoShape 9"/>
            <p:cNvSpPr/>
            <p:nvPr/>
          </p:nvSpPr>
          <p:spPr>
            <a:xfrm>
              <a:off x="788973" y="2057400"/>
              <a:ext cx="3185879" cy="3201150"/>
            </a:xfrm>
            <a:prstGeom prst="rect">
              <a:avLst/>
            </a:prstGeom>
            <a:solidFill>
              <a:srgbClr val="FFFFFF"/>
            </a:solidFill>
          </p:spPr>
          <p:txBody>
            <a:bodyPr/>
            <a:lstStyle/>
            <a:p>
              <a:endParaRPr lang="en-US"/>
            </a:p>
          </p:txBody>
        </p:sp>
        <p:grpSp>
          <p:nvGrpSpPr>
            <p:cNvPr id="10" name="Group 10"/>
            <p:cNvGrpSpPr/>
            <p:nvPr/>
          </p:nvGrpSpPr>
          <p:grpSpPr>
            <a:xfrm>
              <a:off x="0" y="0"/>
              <a:ext cx="3729038" cy="4114800"/>
              <a:chOff x="0" y="0"/>
              <a:chExt cx="736600" cy="812800"/>
            </a:xfrm>
          </p:grpSpPr>
          <p:sp>
            <p:nvSpPr>
              <p:cNvPr id="11" name="Freeform 11"/>
              <p:cNvSpPr/>
              <p:nvPr/>
            </p:nvSpPr>
            <p:spPr>
              <a:xfrm>
                <a:off x="0" y="0"/>
                <a:ext cx="736600" cy="812800"/>
              </a:xfrm>
              <a:custGeom>
                <a:avLst/>
                <a:gdLst/>
                <a:ahLst/>
                <a:cxnLst/>
                <a:rect l="l" t="t" r="r" b="b"/>
                <a:pathLst>
                  <a:path w="736600" h="812800">
                    <a:moveTo>
                      <a:pt x="736600" y="0"/>
                    </a:moveTo>
                    <a:lnTo>
                      <a:pt x="736600" y="812800"/>
                    </a:lnTo>
                    <a:lnTo>
                      <a:pt x="368300" y="685800"/>
                    </a:lnTo>
                    <a:lnTo>
                      <a:pt x="0" y="812800"/>
                    </a:lnTo>
                    <a:lnTo>
                      <a:pt x="0" y="0"/>
                    </a:lnTo>
                    <a:lnTo>
                      <a:pt x="736600" y="0"/>
                    </a:lnTo>
                    <a:close/>
                  </a:path>
                </a:pathLst>
              </a:custGeom>
              <a:solidFill>
                <a:srgbClr val="00A950"/>
              </a:solidFill>
            </p:spPr>
            <p:txBody>
              <a:bodyPr/>
              <a:lstStyle/>
              <a:p>
                <a:endParaRPr lang="en-US"/>
              </a:p>
            </p:txBody>
          </p:sp>
          <p:sp>
            <p:nvSpPr>
              <p:cNvPr id="12" name="TextBox 12"/>
              <p:cNvSpPr txBox="1"/>
              <p:nvPr/>
            </p:nvSpPr>
            <p:spPr>
              <a:xfrm>
                <a:off x="0" y="28575"/>
                <a:ext cx="736600" cy="657225"/>
              </a:xfrm>
              <a:prstGeom prst="rect">
                <a:avLst/>
              </a:prstGeom>
            </p:spPr>
            <p:txBody>
              <a:bodyPr lIns="50800" tIns="50800" rIns="50800" bIns="50800" rtlCol="0" anchor="ctr"/>
              <a:lstStyle/>
              <a:p>
                <a:pPr algn="ctr">
                  <a:lnSpc>
                    <a:spcPts val="1385"/>
                  </a:lnSpc>
                </a:pPr>
                <a:endParaRPr/>
              </a:p>
            </p:txBody>
          </p:sp>
        </p:grpSp>
        <p:sp>
          <p:nvSpPr>
            <p:cNvPr id="13" name="Freeform 13"/>
            <p:cNvSpPr/>
            <p:nvPr/>
          </p:nvSpPr>
          <p:spPr>
            <a:xfrm>
              <a:off x="455727" y="433551"/>
              <a:ext cx="2774761" cy="2616359"/>
            </a:xfrm>
            <a:custGeom>
              <a:avLst/>
              <a:gdLst/>
              <a:ahLst/>
              <a:cxnLst/>
              <a:rect l="l" t="t" r="r" b="b"/>
              <a:pathLst>
                <a:path w="2774761" h="2616359">
                  <a:moveTo>
                    <a:pt x="0" y="0"/>
                  </a:moveTo>
                  <a:lnTo>
                    <a:pt x="2774761" y="0"/>
                  </a:lnTo>
                  <a:lnTo>
                    <a:pt x="2774761" y="2616359"/>
                  </a:lnTo>
                  <a:lnTo>
                    <a:pt x="0" y="2616359"/>
                  </a:lnTo>
                  <a:lnTo>
                    <a:pt x="0" y="0"/>
                  </a:lnTo>
                  <a:close/>
                </a:path>
              </a:pathLst>
            </a:custGeom>
            <a:blipFill>
              <a:blip r:embed="rId6"/>
              <a:stretch>
                <a:fillRect/>
              </a:stretch>
            </a:blipFill>
          </p:spPr>
          <p:txBody>
            <a:bodyPr/>
            <a:lstStyle/>
            <a:p>
              <a:endParaRPr lang="en-US"/>
            </a:p>
          </p:txBody>
        </p:sp>
      </p:gr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pic>
        <p:nvPicPr>
          <p:cNvPr id="3" name="Picture 2" descr="A poster for a writer&#10;&#10;Description automatically generated">
            <a:extLst>
              <a:ext uri="{FF2B5EF4-FFF2-40B4-BE49-F238E27FC236}">
                <a16:creationId xmlns:a16="http://schemas.microsoft.com/office/drawing/2014/main" id="{5B053AF7-3492-6ABC-9F8D-B93ACC338C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37381" y="345288"/>
            <a:ext cx="7413238" cy="9596424"/>
          </a:xfrm>
          <a:prstGeom prst="rect">
            <a:avLst/>
          </a:prstGeom>
        </p:spPr>
      </p:pic>
    </p:spTree>
    <p:extLst>
      <p:ext uri="{BB962C8B-B14F-4D97-AF65-F5344CB8AC3E}">
        <p14:creationId xmlns:p14="http://schemas.microsoft.com/office/powerpoint/2010/main" val="19862935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2000"/>
            </a:blip>
            <a:stretch>
              <a:fillRect t="-14" b="-14"/>
            </a:stretch>
          </a:blipFill>
        </p:spPr>
        <p:txBody>
          <a:bodyPr/>
          <a:lstStyle/>
          <a:p>
            <a:endParaRPr lang="en-US"/>
          </a:p>
        </p:txBody>
      </p:sp>
      <p:sp>
        <p:nvSpPr>
          <p:cNvPr id="3" name="AutoShape 3"/>
          <p:cNvSpPr/>
          <p:nvPr/>
        </p:nvSpPr>
        <p:spPr>
          <a:xfrm>
            <a:off x="0" y="0"/>
            <a:ext cx="18288000" cy="1565577"/>
          </a:xfrm>
          <a:prstGeom prst="rect">
            <a:avLst/>
          </a:prstGeom>
          <a:solidFill>
            <a:srgbClr val="00A950"/>
          </a:solidFill>
        </p:spPr>
        <p:txBody>
          <a:bodyPr/>
          <a:lstStyle/>
          <a:p>
            <a:endParaRPr lang="en-US"/>
          </a:p>
        </p:txBody>
      </p:sp>
      <p:grpSp>
        <p:nvGrpSpPr>
          <p:cNvPr id="4" name="Group 4"/>
          <p:cNvGrpSpPr/>
          <p:nvPr/>
        </p:nvGrpSpPr>
        <p:grpSpPr>
          <a:xfrm>
            <a:off x="185810" y="2261398"/>
            <a:ext cx="17916379" cy="6863573"/>
            <a:chOff x="0" y="0"/>
            <a:chExt cx="23888506" cy="9151430"/>
          </a:xfrm>
        </p:grpSpPr>
        <p:sp>
          <p:nvSpPr>
            <p:cNvPr id="5" name="Freeform 5"/>
            <p:cNvSpPr/>
            <p:nvPr/>
          </p:nvSpPr>
          <p:spPr>
            <a:xfrm>
              <a:off x="2327390" y="28614"/>
              <a:ext cx="2133232" cy="2804390"/>
            </a:xfrm>
            <a:custGeom>
              <a:avLst/>
              <a:gdLst/>
              <a:ahLst/>
              <a:cxnLst/>
              <a:rect l="l" t="t" r="r" b="b"/>
              <a:pathLst>
                <a:path w="2133232" h="2804390">
                  <a:moveTo>
                    <a:pt x="0" y="0"/>
                  </a:moveTo>
                  <a:lnTo>
                    <a:pt x="2133232" y="0"/>
                  </a:lnTo>
                  <a:lnTo>
                    <a:pt x="2133232" y="2804389"/>
                  </a:lnTo>
                  <a:lnTo>
                    <a:pt x="0" y="2804389"/>
                  </a:lnTo>
                  <a:lnTo>
                    <a:pt x="0" y="0"/>
                  </a:lnTo>
                  <a:close/>
                </a:path>
              </a:pathLst>
            </a:custGeom>
            <a:blipFill>
              <a:blip r:embed="rId3"/>
              <a:stretch>
                <a:fillRect l="-123414" t="-20356" r="-227332" b="-117311"/>
              </a:stretch>
            </a:blipFill>
          </p:spPr>
          <p:txBody>
            <a:bodyPr/>
            <a:lstStyle/>
            <a:p>
              <a:endParaRPr lang="en-US"/>
            </a:p>
          </p:txBody>
        </p:sp>
        <p:sp>
          <p:nvSpPr>
            <p:cNvPr id="6" name="Freeform 6"/>
            <p:cNvSpPr/>
            <p:nvPr/>
          </p:nvSpPr>
          <p:spPr>
            <a:xfrm>
              <a:off x="2327390" y="6279970"/>
              <a:ext cx="2110243" cy="2813425"/>
            </a:xfrm>
            <a:custGeom>
              <a:avLst/>
              <a:gdLst/>
              <a:ahLst/>
              <a:cxnLst/>
              <a:rect l="l" t="t" r="r" b="b"/>
              <a:pathLst>
                <a:path w="2110243" h="2813425">
                  <a:moveTo>
                    <a:pt x="0" y="0"/>
                  </a:moveTo>
                  <a:lnTo>
                    <a:pt x="2110243" y="0"/>
                  </a:lnTo>
                  <a:lnTo>
                    <a:pt x="2110243" y="2813425"/>
                  </a:lnTo>
                  <a:lnTo>
                    <a:pt x="0" y="2813425"/>
                  </a:lnTo>
                  <a:lnTo>
                    <a:pt x="0" y="0"/>
                  </a:lnTo>
                  <a:close/>
                </a:path>
              </a:pathLst>
            </a:custGeom>
            <a:blipFill>
              <a:blip r:embed="rId4"/>
              <a:stretch>
                <a:fillRect l="-135987" t="-8776" r="-16263" b="-5946"/>
              </a:stretch>
            </a:blipFill>
          </p:spPr>
          <p:txBody>
            <a:bodyPr/>
            <a:lstStyle/>
            <a:p>
              <a:endParaRPr lang="en-US"/>
            </a:p>
          </p:txBody>
        </p:sp>
        <p:sp>
          <p:nvSpPr>
            <p:cNvPr id="7" name="Freeform 7"/>
            <p:cNvSpPr/>
            <p:nvPr/>
          </p:nvSpPr>
          <p:spPr>
            <a:xfrm>
              <a:off x="21804624" y="3208286"/>
              <a:ext cx="2072035" cy="2854050"/>
            </a:xfrm>
            <a:custGeom>
              <a:avLst/>
              <a:gdLst/>
              <a:ahLst/>
              <a:cxnLst/>
              <a:rect l="l" t="t" r="r" b="b"/>
              <a:pathLst>
                <a:path w="2072035" h="2854050">
                  <a:moveTo>
                    <a:pt x="0" y="0"/>
                  </a:moveTo>
                  <a:lnTo>
                    <a:pt x="2072036" y="0"/>
                  </a:lnTo>
                  <a:lnTo>
                    <a:pt x="2072036" y="2854050"/>
                  </a:lnTo>
                  <a:lnTo>
                    <a:pt x="0" y="2854050"/>
                  </a:lnTo>
                  <a:lnTo>
                    <a:pt x="0" y="0"/>
                  </a:lnTo>
                  <a:close/>
                </a:path>
              </a:pathLst>
            </a:custGeom>
            <a:blipFill>
              <a:blip r:embed="rId5"/>
              <a:stretch>
                <a:fillRect l="-9800" t="-8553" r="-11833" b="-6542"/>
              </a:stretch>
            </a:blipFill>
          </p:spPr>
          <p:txBody>
            <a:bodyPr/>
            <a:lstStyle/>
            <a:p>
              <a:endParaRPr lang="en-US"/>
            </a:p>
          </p:txBody>
        </p:sp>
        <p:sp>
          <p:nvSpPr>
            <p:cNvPr id="8" name="Freeform 8"/>
            <p:cNvSpPr/>
            <p:nvPr/>
          </p:nvSpPr>
          <p:spPr>
            <a:xfrm>
              <a:off x="4672958" y="28614"/>
              <a:ext cx="2135821" cy="2866686"/>
            </a:xfrm>
            <a:custGeom>
              <a:avLst/>
              <a:gdLst/>
              <a:ahLst/>
              <a:cxnLst/>
              <a:rect l="l" t="t" r="r" b="b"/>
              <a:pathLst>
                <a:path w="2135821" h="2866686">
                  <a:moveTo>
                    <a:pt x="0" y="0"/>
                  </a:moveTo>
                  <a:lnTo>
                    <a:pt x="2135821" y="0"/>
                  </a:lnTo>
                  <a:lnTo>
                    <a:pt x="2135821" y="2866686"/>
                  </a:lnTo>
                  <a:lnTo>
                    <a:pt x="0" y="2866686"/>
                  </a:lnTo>
                  <a:lnTo>
                    <a:pt x="0" y="0"/>
                  </a:lnTo>
                  <a:close/>
                </a:path>
              </a:pathLst>
            </a:custGeom>
            <a:blipFill>
              <a:blip r:embed="rId6"/>
              <a:stretch>
                <a:fillRect l="-11434" t="-18393" r="-27260" b="-17103"/>
              </a:stretch>
            </a:blipFill>
          </p:spPr>
          <p:txBody>
            <a:bodyPr/>
            <a:lstStyle/>
            <a:p>
              <a:endParaRPr lang="en-US"/>
            </a:p>
          </p:txBody>
        </p:sp>
        <p:sp>
          <p:nvSpPr>
            <p:cNvPr id="9" name="Freeform 9"/>
            <p:cNvSpPr/>
            <p:nvPr/>
          </p:nvSpPr>
          <p:spPr>
            <a:xfrm>
              <a:off x="14596396" y="28614"/>
              <a:ext cx="2222635" cy="2895300"/>
            </a:xfrm>
            <a:custGeom>
              <a:avLst/>
              <a:gdLst/>
              <a:ahLst/>
              <a:cxnLst/>
              <a:rect l="l" t="t" r="r" b="b"/>
              <a:pathLst>
                <a:path w="2222635" h="2895300">
                  <a:moveTo>
                    <a:pt x="0" y="0"/>
                  </a:moveTo>
                  <a:lnTo>
                    <a:pt x="2222635" y="0"/>
                  </a:lnTo>
                  <a:lnTo>
                    <a:pt x="2222635" y="2895300"/>
                  </a:lnTo>
                  <a:lnTo>
                    <a:pt x="0" y="2895300"/>
                  </a:lnTo>
                  <a:lnTo>
                    <a:pt x="0" y="0"/>
                  </a:lnTo>
                  <a:close/>
                </a:path>
              </a:pathLst>
            </a:custGeom>
            <a:blipFill>
              <a:blip r:embed="rId7"/>
              <a:stretch>
                <a:fillRect l="-403735" t="-12096" r="-21545" b="-15984"/>
              </a:stretch>
            </a:blipFill>
          </p:spPr>
          <p:txBody>
            <a:bodyPr/>
            <a:lstStyle/>
            <a:p>
              <a:endParaRPr lang="en-US"/>
            </a:p>
          </p:txBody>
        </p:sp>
        <p:sp>
          <p:nvSpPr>
            <p:cNvPr id="10" name="Freeform 10"/>
            <p:cNvSpPr/>
            <p:nvPr/>
          </p:nvSpPr>
          <p:spPr>
            <a:xfrm>
              <a:off x="17039564" y="28614"/>
              <a:ext cx="2127986" cy="2866686"/>
            </a:xfrm>
            <a:custGeom>
              <a:avLst/>
              <a:gdLst/>
              <a:ahLst/>
              <a:cxnLst/>
              <a:rect l="l" t="t" r="r" b="b"/>
              <a:pathLst>
                <a:path w="2127986" h="2866686">
                  <a:moveTo>
                    <a:pt x="0" y="0"/>
                  </a:moveTo>
                  <a:lnTo>
                    <a:pt x="2127986" y="0"/>
                  </a:lnTo>
                  <a:lnTo>
                    <a:pt x="2127986" y="2866686"/>
                  </a:lnTo>
                  <a:lnTo>
                    <a:pt x="0" y="2866686"/>
                  </a:lnTo>
                  <a:lnTo>
                    <a:pt x="0" y="0"/>
                  </a:lnTo>
                  <a:close/>
                </a:path>
              </a:pathLst>
            </a:custGeom>
            <a:blipFill>
              <a:blip r:embed="rId8"/>
              <a:stretch>
                <a:fillRect l="-20974" t="-12354" r="-10351" b="-8654"/>
              </a:stretch>
            </a:blipFill>
          </p:spPr>
          <p:txBody>
            <a:bodyPr/>
            <a:lstStyle/>
            <a:p>
              <a:endParaRPr lang="en-US"/>
            </a:p>
          </p:txBody>
        </p:sp>
        <p:sp>
          <p:nvSpPr>
            <p:cNvPr id="11" name="Freeform 11"/>
            <p:cNvSpPr/>
            <p:nvPr/>
          </p:nvSpPr>
          <p:spPr>
            <a:xfrm>
              <a:off x="19394439" y="28614"/>
              <a:ext cx="2130567" cy="2866686"/>
            </a:xfrm>
            <a:custGeom>
              <a:avLst/>
              <a:gdLst/>
              <a:ahLst/>
              <a:cxnLst/>
              <a:rect l="l" t="t" r="r" b="b"/>
              <a:pathLst>
                <a:path w="2130567" h="2866686">
                  <a:moveTo>
                    <a:pt x="0" y="0"/>
                  </a:moveTo>
                  <a:lnTo>
                    <a:pt x="2130567" y="0"/>
                  </a:lnTo>
                  <a:lnTo>
                    <a:pt x="2130567" y="2866686"/>
                  </a:lnTo>
                  <a:lnTo>
                    <a:pt x="0" y="2866686"/>
                  </a:lnTo>
                  <a:lnTo>
                    <a:pt x="0" y="0"/>
                  </a:lnTo>
                  <a:close/>
                </a:path>
              </a:pathLst>
            </a:custGeom>
            <a:blipFill>
              <a:blip r:embed="rId9"/>
              <a:stretch>
                <a:fillRect l="-6347" t="-7548" r="-235000" b="-2575"/>
              </a:stretch>
            </a:blipFill>
          </p:spPr>
          <p:txBody>
            <a:bodyPr/>
            <a:lstStyle/>
            <a:p>
              <a:endParaRPr lang="en-US"/>
            </a:p>
          </p:txBody>
        </p:sp>
        <p:sp>
          <p:nvSpPr>
            <p:cNvPr id="12" name="Freeform 12"/>
            <p:cNvSpPr/>
            <p:nvPr/>
          </p:nvSpPr>
          <p:spPr>
            <a:xfrm>
              <a:off x="4663240" y="3098423"/>
              <a:ext cx="2145539" cy="2915315"/>
            </a:xfrm>
            <a:custGeom>
              <a:avLst/>
              <a:gdLst/>
              <a:ahLst/>
              <a:cxnLst/>
              <a:rect l="l" t="t" r="r" b="b"/>
              <a:pathLst>
                <a:path w="2145539" h="2915315">
                  <a:moveTo>
                    <a:pt x="0" y="0"/>
                  </a:moveTo>
                  <a:lnTo>
                    <a:pt x="2145539" y="0"/>
                  </a:lnTo>
                  <a:lnTo>
                    <a:pt x="2145539" y="2915315"/>
                  </a:lnTo>
                  <a:lnTo>
                    <a:pt x="0" y="2915315"/>
                  </a:lnTo>
                  <a:lnTo>
                    <a:pt x="0" y="0"/>
                  </a:lnTo>
                  <a:close/>
                </a:path>
              </a:pathLst>
            </a:custGeom>
            <a:blipFill>
              <a:blip r:embed="rId10"/>
              <a:stretch>
                <a:fillRect l="-134871" t="-10006" r="-16157" b="-11464"/>
              </a:stretch>
            </a:blipFill>
          </p:spPr>
          <p:txBody>
            <a:bodyPr/>
            <a:lstStyle/>
            <a:p>
              <a:endParaRPr lang="en-US"/>
            </a:p>
          </p:txBody>
        </p:sp>
        <p:sp>
          <p:nvSpPr>
            <p:cNvPr id="13" name="Freeform 13"/>
            <p:cNvSpPr/>
            <p:nvPr/>
          </p:nvSpPr>
          <p:spPr>
            <a:xfrm>
              <a:off x="7101263" y="3150251"/>
              <a:ext cx="2190049" cy="2889401"/>
            </a:xfrm>
            <a:custGeom>
              <a:avLst/>
              <a:gdLst/>
              <a:ahLst/>
              <a:cxnLst/>
              <a:rect l="l" t="t" r="r" b="b"/>
              <a:pathLst>
                <a:path w="2190049" h="2889401">
                  <a:moveTo>
                    <a:pt x="0" y="0"/>
                  </a:moveTo>
                  <a:lnTo>
                    <a:pt x="2190049" y="0"/>
                  </a:lnTo>
                  <a:lnTo>
                    <a:pt x="2190049" y="2889401"/>
                  </a:lnTo>
                  <a:lnTo>
                    <a:pt x="0" y="2889401"/>
                  </a:lnTo>
                  <a:lnTo>
                    <a:pt x="0" y="0"/>
                  </a:lnTo>
                  <a:close/>
                </a:path>
              </a:pathLst>
            </a:custGeom>
            <a:blipFill>
              <a:blip r:embed="rId11"/>
              <a:stretch>
                <a:fillRect l="-5463" t="-896" r="-16716" b="-8859"/>
              </a:stretch>
            </a:blipFill>
          </p:spPr>
          <p:txBody>
            <a:bodyPr/>
            <a:lstStyle/>
            <a:p>
              <a:endParaRPr lang="en-US"/>
            </a:p>
          </p:txBody>
        </p:sp>
        <p:sp>
          <p:nvSpPr>
            <p:cNvPr id="14" name="Freeform 14"/>
            <p:cNvSpPr/>
            <p:nvPr/>
          </p:nvSpPr>
          <p:spPr>
            <a:xfrm>
              <a:off x="12056344" y="28614"/>
              <a:ext cx="2224870" cy="2895300"/>
            </a:xfrm>
            <a:custGeom>
              <a:avLst/>
              <a:gdLst/>
              <a:ahLst/>
              <a:cxnLst/>
              <a:rect l="l" t="t" r="r" b="b"/>
              <a:pathLst>
                <a:path w="2224870" h="2895300">
                  <a:moveTo>
                    <a:pt x="0" y="0"/>
                  </a:moveTo>
                  <a:lnTo>
                    <a:pt x="2224870" y="0"/>
                  </a:lnTo>
                  <a:lnTo>
                    <a:pt x="2224870" y="2895300"/>
                  </a:lnTo>
                  <a:lnTo>
                    <a:pt x="0" y="2895300"/>
                  </a:lnTo>
                  <a:lnTo>
                    <a:pt x="0" y="0"/>
                  </a:lnTo>
                  <a:close/>
                </a:path>
              </a:pathLst>
            </a:custGeom>
            <a:blipFill>
              <a:blip r:embed="rId7"/>
              <a:stretch>
                <a:fillRect l="-278307" t="-12148" r="-149038" b="-16565"/>
              </a:stretch>
            </a:blipFill>
          </p:spPr>
          <p:txBody>
            <a:bodyPr/>
            <a:lstStyle/>
            <a:p>
              <a:endParaRPr lang="en-US"/>
            </a:p>
          </p:txBody>
        </p:sp>
        <p:sp>
          <p:nvSpPr>
            <p:cNvPr id="15" name="Freeform 15"/>
            <p:cNvSpPr/>
            <p:nvPr/>
          </p:nvSpPr>
          <p:spPr>
            <a:xfrm>
              <a:off x="21737342" y="0"/>
              <a:ext cx="2151163" cy="2866686"/>
            </a:xfrm>
            <a:custGeom>
              <a:avLst/>
              <a:gdLst/>
              <a:ahLst/>
              <a:cxnLst/>
              <a:rect l="l" t="t" r="r" b="b"/>
              <a:pathLst>
                <a:path w="2151163" h="2866686">
                  <a:moveTo>
                    <a:pt x="0" y="0"/>
                  </a:moveTo>
                  <a:lnTo>
                    <a:pt x="2151164" y="0"/>
                  </a:lnTo>
                  <a:lnTo>
                    <a:pt x="2151164" y="2866686"/>
                  </a:lnTo>
                  <a:lnTo>
                    <a:pt x="0" y="2866686"/>
                  </a:lnTo>
                  <a:lnTo>
                    <a:pt x="0" y="0"/>
                  </a:lnTo>
                  <a:close/>
                </a:path>
              </a:pathLst>
            </a:custGeom>
            <a:blipFill>
              <a:blip r:embed="rId9"/>
              <a:stretch>
                <a:fillRect l="-120579" t="-8138" r="-122493" b="-3611"/>
              </a:stretch>
            </a:blipFill>
          </p:spPr>
          <p:txBody>
            <a:bodyPr/>
            <a:lstStyle/>
            <a:p>
              <a:endParaRPr lang="en-US"/>
            </a:p>
          </p:txBody>
        </p:sp>
        <p:sp>
          <p:nvSpPr>
            <p:cNvPr id="16" name="Freeform 16"/>
            <p:cNvSpPr/>
            <p:nvPr/>
          </p:nvSpPr>
          <p:spPr>
            <a:xfrm>
              <a:off x="0" y="6239345"/>
              <a:ext cx="2072035" cy="2854050"/>
            </a:xfrm>
            <a:custGeom>
              <a:avLst/>
              <a:gdLst/>
              <a:ahLst/>
              <a:cxnLst/>
              <a:rect l="l" t="t" r="r" b="b"/>
              <a:pathLst>
                <a:path w="2072035" h="2854050">
                  <a:moveTo>
                    <a:pt x="0" y="0"/>
                  </a:moveTo>
                  <a:lnTo>
                    <a:pt x="2072035" y="0"/>
                  </a:lnTo>
                  <a:lnTo>
                    <a:pt x="2072035" y="2854050"/>
                  </a:lnTo>
                  <a:lnTo>
                    <a:pt x="0" y="2854050"/>
                  </a:lnTo>
                  <a:lnTo>
                    <a:pt x="0" y="0"/>
                  </a:lnTo>
                  <a:close/>
                </a:path>
              </a:pathLst>
            </a:custGeom>
            <a:blipFill>
              <a:blip r:embed="rId4"/>
              <a:stretch>
                <a:fillRect l="-6303" t="-9091" r="-149576" b="-3548"/>
              </a:stretch>
            </a:blipFill>
          </p:spPr>
          <p:txBody>
            <a:bodyPr/>
            <a:lstStyle/>
            <a:p>
              <a:endParaRPr lang="en-US"/>
            </a:p>
          </p:txBody>
        </p:sp>
        <p:sp>
          <p:nvSpPr>
            <p:cNvPr id="17" name="Freeform 17"/>
            <p:cNvSpPr/>
            <p:nvPr/>
          </p:nvSpPr>
          <p:spPr>
            <a:xfrm>
              <a:off x="0" y="28614"/>
              <a:ext cx="2082880" cy="2838073"/>
            </a:xfrm>
            <a:custGeom>
              <a:avLst/>
              <a:gdLst/>
              <a:ahLst/>
              <a:cxnLst/>
              <a:rect l="l" t="t" r="r" b="b"/>
              <a:pathLst>
                <a:path w="2082880" h="2838073">
                  <a:moveTo>
                    <a:pt x="0" y="0"/>
                  </a:moveTo>
                  <a:lnTo>
                    <a:pt x="2082880" y="0"/>
                  </a:lnTo>
                  <a:lnTo>
                    <a:pt x="2082880" y="2838072"/>
                  </a:lnTo>
                  <a:lnTo>
                    <a:pt x="0" y="2838072"/>
                  </a:lnTo>
                  <a:lnTo>
                    <a:pt x="0" y="0"/>
                  </a:lnTo>
                  <a:close/>
                </a:path>
              </a:pathLst>
            </a:custGeom>
            <a:blipFill>
              <a:blip r:embed="rId3"/>
              <a:stretch>
                <a:fillRect l="-10570" t="-19456" r="-346976" b="-113306"/>
              </a:stretch>
            </a:blipFill>
          </p:spPr>
          <p:txBody>
            <a:bodyPr/>
            <a:lstStyle/>
            <a:p>
              <a:endParaRPr lang="en-US"/>
            </a:p>
          </p:txBody>
        </p:sp>
        <p:sp>
          <p:nvSpPr>
            <p:cNvPr id="18" name="Freeform 18"/>
            <p:cNvSpPr/>
            <p:nvPr/>
          </p:nvSpPr>
          <p:spPr>
            <a:xfrm>
              <a:off x="7025742" y="28614"/>
              <a:ext cx="2265570" cy="2895300"/>
            </a:xfrm>
            <a:custGeom>
              <a:avLst/>
              <a:gdLst/>
              <a:ahLst/>
              <a:cxnLst/>
              <a:rect l="l" t="t" r="r" b="b"/>
              <a:pathLst>
                <a:path w="2265570" h="2895300">
                  <a:moveTo>
                    <a:pt x="0" y="0"/>
                  </a:moveTo>
                  <a:lnTo>
                    <a:pt x="2265570" y="0"/>
                  </a:lnTo>
                  <a:lnTo>
                    <a:pt x="2265570" y="2895300"/>
                  </a:lnTo>
                  <a:lnTo>
                    <a:pt x="0" y="2895300"/>
                  </a:lnTo>
                  <a:lnTo>
                    <a:pt x="0" y="0"/>
                  </a:lnTo>
                  <a:close/>
                </a:path>
              </a:pathLst>
            </a:custGeom>
            <a:blipFill>
              <a:blip r:embed="rId7"/>
              <a:stretch>
                <a:fillRect l="-30819" t="-12148" r="-387052" b="-16565"/>
              </a:stretch>
            </a:blipFill>
          </p:spPr>
          <p:txBody>
            <a:bodyPr/>
            <a:lstStyle/>
            <a:p>
              <a:endParaRPr lang="en-US"/>
            </a:p>
          </p:txBody>
        </p:sp>
        <p:sp>
          <p:nvSpPr>
            <p:cNvPr id="19" name="Freeform 19"/>
            <p:cNvSpPr/>
            <p:nvPr/>
          </p:nvSpPr>
          <p:spPr>
            <a:xfrm>
              <a:off x="9556731" y="28614"/>
              <a:ext cx="2279079" cy="2895300"/>
            </a:xfrm>
            <a:custGeom>
              <a:avLst/>
              <a:gdLst/>
              <a:ahLst/>
              <a:cxnLst/>
              <a:rect l="l" t="t" r="r" b="b"/>
              <a:pathLst>
                <a:path w="2279079" h="2895300">
                  <a:moveTo>
                    <a:pt x="0" y="0"/>
                  </a:moveTo>
                  <a:lnTo>
                    <a:pt x="2279079" y="0"/>
                  </a:lnTo>
                  <a:lnTo>
                    <a:pt x="2279079" y="2895300"/>
                  </a:lnTo>
                  <a:lnTo>
                    <a:pt x="0" y="2895300"/>
                  </a:lnTo>
                  <a:lnTo>
                    <a:pt x="0" y="0"/>
                  </a:lnTo>
                  <a:close/>
                </a:path>
              </a:pathLst>
            </a:custGeom>
            <a:blipFill>
              <a:blip r:embed="rId7"/>
              <a:stretch>
                <a:fillRect l="-152899" t="-12148" r="-261902" b="-16565"/>
              </a:stretch>
            </a:blipFill>
          </p:spPr>
          <p:txBody>
            <a:bodyPr/>
            <a:lstStyle/>
            <a:p>
              <a:endParaRPr lang="en-US"/>
            </a:p>
          </p:txBody>
        </p:sp>
        <p:sp>
          <p:nvSpPr>
            <p:cNvPr id="20" name="Freeform 20"/>
            <p:cNvSpPr/>
            <p:nvPr/>
          </p:nvSpPr>
          <p:spPr>
            <a:xfrm>
              <a:off x="0" y="3098423"/>
              <a:ext cx="2072035" cy="2915315"/>
            </a:xfrm>
            <a:custGeom>
              <a:avLst/>
              <a:gdLst/>
              <a:ahLst/>
              <a:cxnLst/>
              <a:rect l="l" t="t" r="r" b="b"/>
              <a:pathLst>
                <a:path w="2072035" h="2915315">
                  <a:moveTo>
                    <a:pt x="0" y="0"/>
                  </a:moveTo>
                  <a:lnTo>
                    <a:pt x="2072035" y="0"/>
                  </a:lnTo>
                  <a:lnTo>
                    <a:pt x="2072035" y="2915315"/>
                  </a:lnTo>
                  <a:lnTo>
                    <a:pt x="0" y="2915315"/>
                  </a:lnTo>
                  <a:lnTo>
                    <a:pt x="0" y="0"/>
                  </a:lnTo>
                  <a:close/>
                </a:path>
              </a:pathLst>
            </a:custGeom>
            <a:blipFill>
              <a:blip r:embed="rId9"/>
              <a:stretch>
                <a:fillRect l="-246490" t="-8066" r="-12524" b="-2695"/>
              </a:stretch>
            </a:blipFill>
          </p:spPr>
          <p:txBody>
            <a:bodyPr/>
            <a:lstStyle/>
            <a:p>
              <a:endParaRPr lang="en-US"/>
            </a:p>
          </p:txBody>
        </p:sp>
        <p:sp>
          <p:nvSpPr>
            <p:cNvPr id="21" name="Freeform 21"/>
            <p:cNvSpPr/>
            <p:nvPr/>
          </p:nvSpPr>
          <p:spPr>
            <a:xfrm>
              <a:off x="2327390" y="3098423"/>
              <a:ext cx="2110243" cy="2915315"/>
            </a:xfrm>
            <a:custGeom>
              <a:avLst/>
              <a:gdLst/>
              <a:ahLst/>
              <a:cxnLst/>
              <a:rect l="l" t="t" r="r" b="b"/>
              <a:pathLst>
                <a:path w="2110243" h="2915315">
                  <a:moveTo>
                    <a:pt x="0" y="0"/>
                  </a:moveTo>
                  <a:lnTo>
                    <a:pt x="2110243" y="0"/>
                  </a:lnTo>
                  <a:lnTo>
                    <a:pt x="2110243" y="2915315"/>
                  </a:lnTo>
                  <a:lnTo>
                    <a:pt x="0" y="2915315"/>
                  </a:lnTo>
                  <a:lnTo>
                    <a:pt x="0" y="0"/>
                  </a:lnTo>
                  <a:close/>
                </a:path>
              </a:pathLst>
            </a:custGeom>
            <a:blipFill>
              <a:blip r:embed="rId10"/>
              <a:stretch>
                <a:fillRect l="-8492" t="-7213" r="-123732" b="-3309"/>
              </a:stretch>
            </a:blipFill>
          </p:spPr>
          <p:txBody>
            <a:bodyPr/>
            <a:lstStyle/>
            <a:p>
              <a:endParaRPr lang="en-US"/>
            </a:p>
          </p:txBody>
        </p:sp>
        <p:sp>
          <p:nvSpPr>
            <p:cNvPr id="22" name="Freeform 22"/>
            <p:cNvSpPr/>
            <p:nvPr/>
          </p:nvSpPr>
          <p:spPr>
            <a:xfrm>
              <a:off x="9680718" y="3114420"/>
              <a:ext cx="2110206" cy="2925232"/>
            </a:xfrm>
            <a:custGeom>
              <a:avLst/>
              <a:gdLst/>
              <a:ahLst/>
              <a:cxnLst/>
              <a:rect l="l" t="t" r="r" b="b"/>
              <a:pathLst>
                <a:path w="2110206" h="2925232">
                  <a:moveTo>
                    <a:pt x="0" y="0"/>
                  </a:moveTo>
                  <a:lnTo>
                    <a:pt x="2110206" y="0"/>
                  </a:lnTo>
                  <a:lnTo>
                    <a:pt x="2110206" y="2925232"/>
                  </a:lnTo>
                  <a:lnTo>
                    <a:pt x="0" y="2925232"/>
                  </a:lnTo>
                  <a:lnTo>
                    <a:pt x="0" y="0"/>
                  </a:lnTo>
                  <a:close/>
                </a:path>
              </a:pathLst>
            </a:custGeom>
            <a:blipFill>
              <a:blip r:embed="rId12"/>
              <a:stretch>
                <a:fillRect l="-13080" t="-270269" r="-384364" b="-8065"/>
              </a:stretch>
            </a:blipFill>
          </p:spPr>
          <p:txBody>
            <a:bodyPr/>
            <a:lstStyle/>
            <a:p>
              <a:endParaRPr lang="en-US"/>
            </a:p>
          </p:txBody>
        </p:sp>
        <p:sp>
          <p:nvSpPr>
            <p:cNvPr id="23" name="Freeform 23"/>
            <p:cNvSpPr/>
            <p:nvPr/>
          </p:nvSpPr>
          <p:spPr>
            <a:xfrm>
              <a:off x="17081003" y="3150251"/>
              <a:ext cx="2086547" cy="2863487"/>
            </a:xfrm>
            <a:custGeom>
              <a:avLst/>
              <a:gdLst/>
              <a:ahLst/>
              <a:cxnLst/>
              <a:rect l="l" t="t" r="r" b="b"/>
              <a:pathLst>
                <a:path w="2086547" h="2863487">
                  <a:moveTo>
                    <a:pt x="0" y="0"/>
                  </a:moveTo>
                  <a:lnTo>
                    <a:pt x="2086547" y="0"/>
                  </a:lnTo>
                  <a:lnTo>
                    <a:pt x="2086547" y="2863487"/>
                  </a:lnTo>
                  <a:lnTo>
                    <a:pt x="0" y="2863487"/>
                  </a:lnTo>
                  <a:lnTo>
                    <a:pt x="0" y="0"/>
                  </a:lnTo>
                  <a:close/>
                </a:path>
              </a:pathLst>
            </a:custGeom>
            <a:blipFill>
              <a:blip r:embed="rId12"/>
              <a:stretch>
                <a:fillRect l="-398271" t="-281684" r="-15106" b="-12716"/>
              </a:stretch>
            </a:blipFill>
          </p:spPr>
          <p:txBody>
            <a:bodyPr/>
            <a:lstStyle/>
            <a:p>
              <a:endParaRPr lang="en-US"/>
            </a:p>
          </p:txBody>
        </p:sp>
        <p:sp>
          <p:nvSpPr>
            <p:cNvPr id="24" name="Freeform 24"/>
            <p:cNvSpPr/>
            <p:nvPr/>
          </p:nvSpPr>
          <p:spPr>
            <a:xfrm>
              <a:off x="12056344" y="3114420"/>
              <a:ext cx="2224870" cy="2883322"/>
            </a:xfrm>
            <a:custGeom>
              <a:avLst/>
              <a:gdLst/>
              <a:ahLst/>
              <a:cxnLst/>
              <a:rect l="l" t="t" r="r" b="b"/>
              <a:pathLst>
                <a:path w="2224870" h="2883322">
                  <a:moveTo>
                    <a:pt x="0" y="0"/>
                  </a:moveTo>
                  <a:lnTo>
                    <a:pt x="2224870" y="0"/>
                  </a:lnTo>
                  <a:lnTo>
                    <a:pt x="2224870" y="2883322"/>
                  </a:lnTo>
                  <a:lnTo>
                    <a:pt x="0" y="2883322"/>
                  </a:lnTo>
                  <a:lnTo>
                    <a:pt x="0" y="0"/>
                  </a:lnTo>
                  <a:close/>
                </a:path>
              </a:pathLst>
            </a:custGeom>
            <a:blipFill>
              <a:blip r:embed="rId12"/>
              <a:stretch>
                <a:fillRect l="-128954" t="-276114" r="-248766" b="-12530"/>
              </a:stretch>
            </a:blipFill>
          </p:spPr>
          <p:txBody>
            <a:bodyPr/>
            <a:lstStyle/>
            <a:p>
              <a:endParaRPr lang="en-US"/>
            </a:p>
          </p:txBody>
        </p:sp>
        <p:sp>
          <p:nvSpPr>
            <p:cNvPr id="25" name="Freeform 25"/>
            <p:cNvSpPr/>
            <p:nvPr/>
          </p:nvSpPr>
          <p:spPr>
            <a:xfrm>
              <a:off x="14666072" y="3098423"/>
              <a:ext cx="2202595" cy="2883322"/>
            </a:xfrm>
            <a:custGeom>
              <a:avLst/>
              <a:gdLst/>
              <a:ahLst/>
              <a:cxnLst/>
              <a:rect l="l" t="t" r="r" b="b"/>
              <a:pathLst>
                <a:path w="2202595" h="2883322">
                  <a:moveTo>
                    <a:pt x="0" y="0"/>
                  </a:moveTo>
                  <a:lnTo>
                    <a:pt x="2202596" y="0"/>
                  </a:lnTo>
                  <a:lnTo>
                    <a:pt x="2202596" y="2883322"/>
                  </a:lnTo>
                  <a:lnTo>
                    <a:pt x="0" y="2883322"/>
                  </a:lnTo>
                  <a:lnTo>
                    <a:pt x="0" y="0"/>
                  </a:lnTo>
                  <a:close/>
                </a:path>
              </a:pathLst>
            </a:custGeom>
            <a:blipFill>
              <a:blip r:embed="rId12"/>
              <a:stretch>
                <a:fillRect l="-251378" t="-276114" r="-131174" b="-12530"/>
              </a:stretch>
            </a:blipFill>
          </p:spPr>
          <p:txBody>
            <a:bodyPr/>
            <a:lstStyle/>
            <a:p>
              <a:endParaRPr lang="en-US"/>
            </a:p>
          </p:txBody>
        </p:sp>
        <p:sp>
          <p:nvSpPr>
            <p:cNvPr id="26" name="Freeform 26"/>
            <p:cNvSpPr/>
            <p:nvPr/>
          </p:nvSpPr>
          <p:spPr>
            <a:xfrm>
              <a:off x="19394439" y="3208286"/>
              <a:ext cx="2130567" cy="2773459"/>
            </a:xfrm>
            <a:custGeom>
              <a:avLst/>
              <a:gdLst/>
              <a:ahLst/>
              <a:cxnLst/>
              <a:rect l="l" t="t" r="r" b="b"/>
              <a:pathLst>
                <a:path w="2130567" h="2773459">
                  <a:moveTo>
                    <a:pt x="0" y="0"/>
                  </a:moveTo>
                  <a:lnTo>
                    <a:pt x="2130567" y="0"/>
                  </a:lnTo>
                  <a:lnTo>
                    <a:pt x="2130567" y="2773459"/>
                  </a:lnTo>
                  <a:lnTo>
                    <a:pt x="0" y="2773459"/>
                  </a:lnTo>
                  <a:lnTo>
                    <a:pt x="0" y="0"/>
                  </a:lnTo>
                  <a:close/>
                </a:path>
              </a:pathLst>
            </a:custGeom>
            <a:blipFill>
              <a:blip r:embed="rId13"/>
              <a:stretch>
                <a:fillRect l="-10227" t="-10625" r="-386597" b="-285319"/>
              </a:stretch>
            </a:blipFill>
          </p:spPr>
          <p:txBody>
            <a:bodyPr/>
            <a:lstStyle/>
            <a:p>
              <a:endParaRPr lang="en-US"/>
            </a:p>
          </p:txBody>
        </p:sp>
        <p:sp>
          <p:nvSpPr>
            <p:cNvPr id="27" name="Freeform 27"/>
            <p:cNvSpPr/>
            <p:nvPr/>
          </p:nvSpPr>
          <p:spPr>
            <a:xfrm>
              <a:off x="4663240" y="6279970"/>
              <a:ext cx="2145539" cy="2813425"/>
            </a:xfrm>
            <a:custGeom>
              <a:avLst/>
              <a:gdLst/>
              <a:ahLst/>
              <a:cxnLst/>
              <a:rect l="l" t="t" r="r" b="b"/>
              <a:pathLst>
                <a:path w="2145539" h="2813425">
                  <a:moveTo>
                    <a:pt x="0" y="0"/>
                  </a:moveTo>
                  <a:lnTo>
                    <a:pt x="2145539" y="0"/>
                  </a:lnTo>
                  <a:lnTo>
                    <a:pt x="2145539" y="2813425"/>
                  </a:lnTo>
                  <a:lnTo>
                    <a:pt x="0" y="2813425"/>
                  </a:lnTo>
                  <a:lnTo>
                    <a:pt x="0" y="0"/>
                  </a:lnTo>
                  <a:close/>
                </a:path>
              </a:pathLst>
            </a:custGeom>
            <a:blipFill>
              <a:blip r:embed="rId14"/>
              <a:stretch>
                <a:fillRect l="-10491" t="-4174" r="-21102" b="-4945"/>
              </a:stretch>
            </a:blipFill>
          </p:spPr>
          <p:txBody>
            <a:bodyPr/>
            <a:lstStyle/>
            <a:p>
              <a:endParaRPr lang="en-US"/>
            </a:p>
          </p:txBody>
        </p:sp>
        <p:sp>
          <p:nvSpPr>
            <p:cNvPr id="28" name="Freeform 28"/>
            <p:cNvSpPr/>
            <p:nvPr/>
          </p:nvSpPr>
          <p:spPr>
            <a:xfrm>
              <a:off x="7101263" y="6279970"/>
              <a:ext cx="2190049" cy="2830836"/>
            </a:xfrm>
            <a:custGeom>
              <a:avLst/>
              <a:gdLst/>
              <a:ahLst/>
              <a:cxnLst/>
              <a:rect l="l" t="t" r="r" b="b"/>
              <a:pathLst>
                <a:path w="2190049" h="2830836">
                  <a:moveTo>
                    <a:pt x="0" y="0"/>
                  </a:moveTo>
                  <a:lnTo>
                    <a:pt x="2190049" y="0"/>
                  </a:lnTo>
                  <a:lnTo>
                    <a:pt x="2190049" y="2830835"/>
                  </a:lnTo>
                  <a:lnTo>
                    <a:pt x="0" y="2830835"/>
                  </a:lnTo>
                  <a:lnTo>
                    <a:pt x="0" y="0"/>
                  </a:lnTo>
                  <a:close/>
                </a:path>
              </a:pathLst>
            </a:custGeom>
            <a:blipFill>
              <a:blip r:embed="rId13"/>
              <a:stretch>
                <a:fillRect l="-6449" t="-126836" r="-346304" b="-136541"/>
              </a:stretch>
            </a:blipFill>
          </p:spPr>
          <p:txBody>
            <a:bodyPr/>
            <a:lstStyle/>
            <a:p>
              <a:endParaRPr lang="en-US"/>
            </a:p>
          </p:txBody>
        </p:sp>
        <p:sp>
          <p:nvSpPr>
            <p:cNvPr id="29" name="Freeform 29"/>
            <p:cNvSpPr/>
            <p:nvPr/>
          </p:nvSpPr>
          <p:spPr>
            <a:xfrm>
              <a:off x="14643216" y="6279970"/>
              <a:ext cx="2178632" cy="2869878"/>
            </a:xfrm>
            <a:custGeom>
              <a:avLst/>
              <a:gdLst/>
              <a:ahLst/>
              <a:cxnLst/>
              <a:rect l="l" t="t" r="r" b="b"/>
              <a:pathLst>
                <a:path w="2178632" h="2869878">
                  <a:moveTo>
                    <a:pt x="0" y="0"/>
                  </a:moveTo>
                  <a:lnTo>
                    <a:pt x="2178632" y="0"/>
                  </a:lnTo>
                  <a:lnTo>
                    <a:pt x="2178632" y="2869878"/>
                  </a:lnTo>
                  <a:lnTo>
                    <a:pt x="0" y="2869878"/>
                  </a:lnTo>
                  <a:lnTo>
                    <a:pt x="0" y="0"/>
                  </a:lnTo>
                  <a:close/>
                </a:path>
              </a:pathLst>
            </a:custGeom>
            <a:blipFill>
              <a:blip r:embed="rId13"/>
              <a:stretch>
                <a:fillRect l="-343416" t="-122978" r="-6381" b="-131260"/>
              </a:stretch>
            </a:blipFill>
          </p:spPr>
          <p:txBody>
            <a:bodyPr/>
            <a:lstStyle/>
            <a:p>
              <a:endParaRPr lang="en-US"/>
            </a:p>
          </p:txBody>
        </p:sp>
        <p:sp>
          <p:nvSpPr>
            <p:cNvPr id="30" name="Freeform 30"/>
            <p:cNvSpPr/>
            <p:nvPr/>
          </p:nvSpPr>
          <p:spPr>
            <a:xfrm>
              <a:off x="9680718" y="6279970"/>
              <a:ext cx="2118596" cy="2833475"/>
            </a:xfrm>
            <a:custGeom>
              <a:avLst/>
              <a:gdLst/>
              <a:ahLst/>
              <a:cxnLst/>
              <a:rect l="l" t="t" r="r" b="b"/>
              <a:pathLst>
                <a:path w="2118596" h="2833475">
                  <a:moveTo>
                    <a:pt x="0" y="0"/>
                  </a:moveTo>
                  <a:lnTo>
                    <a:pt x="2118596" y="0"/>
                  </a:lnTo>
                  <a:lnTo>
                    <a:pt x="2118596" y="2833475"/>
                  </a:lnTo>
                  <a:lnTo>
                    <a:pt x="0" y="2833475"/>
                  </a:lnTo>
                  <a:lnTo>
                    <a:pt x="0" y="0"/>
                  </a:lnTo>
                  <a:close/>
                </a:path>
              </a:pathLst>
            </a:custGeom>
            <a:blipFill>
              <a:blip r:embed="rId13"/>
              <a:stretch>
                <a:fillRect l="-135440" t="-135260" r="-267081" b="-154539"/>
              </a:stretch>
            </a:blipFill>
          </p:spPr>
          <p:txBody>
            <a:bodyPr/>
            <a:lstStyle/>
            <a:p>
              <a:endParaRPr lang="en-US"/>
            </a:p>
          </p:txBody>
        </p:sp>
        <p:sp>
          <p:nvSpPr>
            <p:cNvPr id="31" name="Freeform 31"/>
            <p:cNvSpPr/>
            <p:nvPr/>
          </p:nvSpPr>
          <p:spPr>
            <a:xfrm>
              <a:off x="12016531" y="6183535"/>
              <a:ext cx="2268931" cy="2909860"/>
            </a:xfrm>
            <a:custGeom>
              <a:avLst/>
              <a:gdLst/>
              <a:ahLst/>
              <a:cxnLst/>
              <a:rect l="l" t="t" r="r" b="b"/>
              <a:pathLst>
                <a:path w="2268931" h="2909860">
                  <a:moveTo>
                    <a:pt x="0" y="0"/>
                  </a:moveTo>
                  <a:lnTo>
                    <a:pt x="2268931" y="0"/>
                  </a:lnTo>
                  <a:lnTo>
                    <a:pt x="2268931" y="2909860"/>
                  </a:lnTo>
                  <a:lnTo>
                    <a:pt x="0" y="2909860"/>
                  </a:lnTo>
                  <a:lnTo>
                    <a:pt x="0" y="0"/>
                  </a:lnTo>
                  <a:close/>
                </a:path>
              </a:pathLst>
            </a:custGeom>
            <a:blipFill>
              <a:blip r:embed="rId13"/>
              <a:stretch>
                <a:fillRect l="-232605" t="-125551" r="-119473" b="-140145"/>
              </a:stretch>
            </a:blipFill>
          </p:spPr>
          <p:txBody>
            <a:bodyPr/>
            <a:lstStyle/>
            <a:p>
              <a:endParaRPr lang="en-US"/>
            </a:p>
          </p:txBody>
        </p:sp>
        <p:sp>
          <p:nvSpPr>
            <p:cNvPr id="32" name="Freeform 32"/>
            <p:cNvSpPr/>
            <p:nvPr/>
          </p:nvSpPr>
          <p:spPr>
            <a:xfrm>
              <a:off x="17081003" y="6279970"/>
              <a:ext cx="2106503" cy="2871461"/>
            </a:xfrm>
            <a:custGeom>
              <a:avLst/>
              <a:gdLst/>
              <a:ahLst/>
              <a:cxnLst/>
              <a:rect l="l" t="t" r="r" b="b"/>
              <a:pathLst>
                <a:path w="2106503" h="2871461">
                  <a:moveTo>
                    <a:pt x="0" y="0"/>
                  </a:moveTo>
                  <a:lnTo>
                    <a:pt x="2106503" y="0"/>
                  </a:lnTo>
                  <a:lnTo>
                    <a:pt x="2106503" y="2871460"/>
                  </a:lnTo>
                  <a:lnTo>
                    <a:pt x="0" y="2871460"/>
                  </a:lnTo>
                  <a:lnTo>
                    <a:pt x="0" y="0"/>
                  </a:lnTo>
                  <a:close/>
                </a:path>
              </a:pathLst>
            </a:custGeom>
            <a:blipFill>
              <a:blip r:embed="rId13"/>
              <a:stretch>
                <a:fillRect l="-12217" t="-249397" r="-358100" b="-8542"/>
              </a:stretch>
            </a:blipFill>
          </p:spPr>
          <p:txBody>
            <a:bodyPr/>
            <a:lstStyle/>
            <a:p>
              <a:endParaRPr lang="en-US"/>
            </a:p>
          </p:txBody>
        </p:sp>
        <p:sp>
          <p:nvSpPr>
            <p:cNvPr id="33" name="Freeform 33"/>
            <p:cNvSpPr/>
            <p:nvPr/>
          </p:nvSpPr>
          <p:spPr>
            <a:xfrm>
              <a:off x="19394439" y="6240927"/>
              <a:ext cx="2246354" cy="2910503"/>
            </a:xfrm>
            <a:custGeom>
              <a:avLst/>
              <a:gdLst/>
              <a:ahLst/>
              <a:cxnLst/>
              <a:rect l="l" t="t" r="r" b="b"/>
              <a:pathLst>
                <a:path w="2246354" h="2910503">
                  <a:moveTo>
                    <a:pt x="0" y="0"/>
                  </a:moveTo>
                  <a:lnTo>
                    <a:pt x="2246355" y="0"/>
                  </a:lnTo>
                  <a:lnTo>
                    <a:pt x="2246355" y="2910503"/>
                  </a:lnTo>
                  <a:lnTo>
                    <a:pt x="0" y="2910503"/>
                  </a:lnTo>
                  <a:lnTo>
                    <a:pt x="0" y="0"/>
                  </a:lnTo>
                  <a:close/>
                </a:path>
              </a:pathLst>
            </a:custGeom>
            <a:blipFill>
              <a:blip r:embed="rId13"/>
              <a:stretch>
                <a:fillRect l="-122287" t="-258243" r="-240267" b="-12123"/>
              </a:stretch>
            </a:blipFill>
          </p:spPr>
          <p:txBody>
            <a:bodyPr/>
            <a:lstStyle/>
            <a:p>
              <a:endParaRPr lang="en-US"/>
            </a:p>
          </p:txBody>
        </p:sp>
        <p:sp>
          <p:nvSpPr>
            <p:cNvPr id="34" name="Freeform 34"/>
            <p:cNvSpPr/>
            <p:nvPr/>
          </p:nvSpPr>
          <p:spPr>
            <a:xfrm>
              <a:off x="21804624" y="6240927"/>
              <a:ext cx="2072035" cy="2910503"/>
            </a:xfrm>
            <a:custGeom>
              <a:avLst/>
              <a:gdLst/>
              <a:ahLst/>
              <a:cxnLst/>
              <a:rect l="l" t="t" r="r" b="b"/>
              <a:pathLst>
                <a:path w="2072035" h="2910503">
                  <a:moveTo>
                    <a:pt x="0" y="0"/>
                  </a:moveTo>
                  <a:lnTo>
                    <a:pt x="2072036" y="0"/>
                  </a:lnTo>
                  <a:lnTo>
                    <a:pt x="2072036" y="2910503"/>
                  </a:lnTo>
                  <a:lnTo>
                    <a:pt x="0" y="2910503"/>
                  </a:lnTo>
                  <a:lnTo>
                    <a:pt x="0" y="0"/>
                  </a:lnTo>
                  <a:close/>
                </a:path>
              </a:pathLst>
            </a:custGeom>
            <a:blipFill>
              <a:blip r:embed="rId13"/>
              <a:stretch>
                <a:fillRect l="-246852" t="-242489" r="-125045" b="-6037"/>
              </a:stretch>
            </a:blipFill>
          </p:spPr>
          <p:txBody>
            <a:bodyPr/>
            <a:lstStyle/>
            <a:p>
              <a:endParaRPr lang="en-US"/>
            </a:p>
          </p:txBody>
        </p:sp>
      </p:grpSp>
      <p:sp>
        <p:nvSpPr>
          <p:cNvPr id="35" name="TextBox 35"/>
          <p:cNvSpPr txBox="1"/>
          <p:nvPr/>
        </p:nvSpPr>
        <p:spPr>
          <a:xfrm>
            <a:off x="333625" y="317016"/>
            <a:ext cx="16487063" cy="874395"/>
          </a:xfrm>
          <a:prstGeom prst="rect">
            <a:avLst/>
          </a:prstGeom>
        </p:spPr>
        <p:txBody>
          <a:bodyPr lIns="0" tIns="0" rIns="0" bIns="0" rtlCol="0" anchor="t">
            <a:spAutoFit/>
          </a:bodyPr>
          <a:lstStyle/>
          <a:p>
            <a:pPr marL="0" lvl="0" indent="0" algn="l">
              <a:lnSpc>
                <a:spcPts val="7020"/>
              </a:lnSpc>
              <a:spcBef>
                <a:spcPct val="0"/>
              </a:spcBef>
            </a:pPr>
            <a:r>
              <a:rPr lang="en-US" sz="5400" u="none" strike="noStrike">
                <a:solidFill>
                  <a:srgbClr val="FFFFFF"/>
                </a:solidFill>
                <a:latin typeface="Open Sans 1 Bold"/>
              </a:rPr>
              <a:t>MURC Staff</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05740" y="1028700"/>
            <a:ext cx="5037120" cy="834390"/>
            <a:chOff x="0" y="0"/>
            <a:chExt cx="6716160" cy="1112520"/>
          </a:xfrm>
        </p:grpSpPr>
        <p:sp>
          <p:nvSpPr>
            <p:cNvPr id="3" name="TextBox 3"/>
            <p:cNvSpPr txBox="1"/>
            <p:nvPr/>
          </p:nvSpPr>
          <p:spPr>
            <a:xfrm>
              <a:off x="0" y="-28575"/>
              <a:ext cx="6716160" cy="532342"/>
            </a:xfrm>
            <a:prstGeom prst="rect">
              <a:avLst/>
            </a:prstGeom>
          </p:spPr>
          <p:txBody>
            <a:bodyPr lIns="0" tIns="0" rIns="0" bIns="0" rtlCol="0" anchor="t">
              <a:spAutoFit/>
            </a:bodyPr>
            <a:lstStyle/>
            <a:p>
              <a:pPr marL="0" lvl="0" indent="0">
                <a:lnSpc>
                  <a:spcPts val="3250"/>
                </a:lnSpc>
              </a:pPr>
              <a:r>
                <a:rPr lang="en-US" sz="2500" u="none" spc="-75">
                  <a:solidFill>
                    <a:srgbClr val="FFFFFF"/>
                  </a:solidFill>
                  <a:latin typeface="Open Sans 2 Bold"/>
                </a:rPr>
                <a:t>Recruit more doctors.</a:t>
              </a:r>
            </a:p>
          </p:txBody>
        </p:sp>
        <p:sp>
          <p:nvSpPr>
            <p:cNvPr id="4" name="TextBox 4"/>
            <p:cNvSpPr txBox="1"/>
            <p:nvPr/>
          </p:nvSpPr>
          <p:spPr>
            <a:xfrm>
              <a:off x="0" y="725805"/>
              <a:ext cx="6716160" cy="386715"/>
            </a:xfrm>
            <a:prstGeom prst="rect">
              <a:avLst/>
            </a:prstGeom>
          </p:spPr>
          <p:txBody>
            <a:bodyPr lIns="0" tIns="0" rIns="0" bIns="0" rtlCol="0" anchor="t">
              <a:spAutoFit/>
            </a:bodyPr>
            <a:lstStyle/>
            <a:p>
              <a:pPr>
                <a:lnSpc>
                  <a:spcPts val="2520"/>
                </a:lnSpc>
                <a:spcBef>
                  <a:spcPct val="0"/>
                </a:spcBef>
              </a:pPr>
              <a:r>
                <a:rPr lang="en-US" sz="1800">
                  <a:solidFill>
                    <a:srgbClr val="FFFFFF"/>
                  </a:solidFill>
                  <a:latin typeface="Open Sans 1"/>
                </a:rPr>
                <a:t>Our first key focus.</a:t>
              </a:r>
            </a:p>
          </p:txBody>
        </p:sp>
      </p:grpSp>
      <p:sp>
        <p:nvSpPr>
          <p:cNvPr id="5" name="AutoShape 5"/>
          <p:cNvSpPr/>
          <p:nvPr/>
        </p:nvSpPr>
        <p:spPr>
          <a:xfrm>
            <a:off x="0" y="0"/>
            <a:ext cx="18288000" cy="1984917"/>
          </a:xfrm>
          <a:prstGeom prst="rect">
            <a:avLst/>
          </a:prstGeom>
          <a:solidFill>
            <a:srgbClr val="00A950"/>
          </a:solidFill>
        </p:spPr>
        <p:txBody>
          <a:bodyPr/>
          <a:lstStyle/>
          <a:p>
            <a:endParaRPr lang="en-US"/>
          </a:p>
        </p:txBody>
      </p:sp>
      <p:sp>
        <p:nvSpPr>
          <p:cNvPr id="6" name="AutoShape 6"/>
          <p:cNvSpPr/>
          <p:nvPr/>
        </p:nvSpPr>
        <p:spPr>
          <a:xfrm>
            <a:off x="11223164" y="2603424"/>
            <a:ext cx="6207701" cy="6392010"/>
          </a:xfrm>
          <a:prstGeom prst="rect">
            <a:avLst/>
          </a:prstGeom>
          <a:solidFill>
            <a:srgbClr val="00A950">
              <a:alpha val="91765"/>
            </a:srgbClr>
          </a:solidFill>
        </p:spPr>
        <p:txBody>
          <a:bodyPr/>
          <a:lstStyle/>
          <a:p>
            <a:endParaRPr lang="en-US"/>
          </a:p>
        </p:txBody>
      </p:sp>
      <p:sp>
        <p:nvSpPr>
          <p:cNvPr id="7" name="Freeform 7"/>
          <p:cNvSpPr/>
          <p:nvPr/>
        </p:nvSpPr>
        <p:spPr>
          <a:xfrm>
            <a:off x="11502356" y="2897973"/>
            <a:ext cx="5601763" cy="5802913"/>
          </a:xfrm>
          <a:custGeom>
            <a:avLst/>
            <a:gdLst/>
            <a:ahLst/>
            <a:cxnLst/>
            <a:rect l="l" t="t" r="r" b="b"/>
            <a:pathLst>
              <a:path w="5601763" h="5802913">
                <a:moveTo>
                  <a:pt x="0" y="0"/>
                </a:moveTo>
                <a:lnTo>
                  <a:pt x="5601763" y="0"/>
                </a:lnTo>
                <a:lnTo>
                  <a:pt x="5601763" y="5802913"/>
                </a:lnTo>
                <a:lnTo>
                  <a:pt x="0" y="5802913"/>
                </a:lnTo>
                <a:lnTo>
                  <a:pt x="0" y="0"/>
                </a:lnTo>
                <a:close/>
              </a:path>
            </a:pathLst>
          </a:custGeom>
          <a:blipFill>
            <a:blip r:embed="rId2">
              <a:alphaModFix amt="92000"/>
            </a:blip>
            <a:stretch>
              <a:fillRect l="-27693" r="-27693"/>
            </a:stretch>
          </a:blipFill>
        </p:spPr>
        <p:txBody>
          <a:bodyPr/>
          <a:lstStyle/>
          <a:p>
            <a:endParaRPr lang="en-US"/>
          </a:p>
        </p:txBody>
      </p:sp>
      <p:sp>
        <p:nvSpPr>
          <p:cNvPr id="8" name="TextBox 8"/>
          <p:cNvSpPr txBox="1"/>
          <p:nvPr/>
        </p:nvSpPr>
        <p:spPr>
          <a:xfrm>
            <a:off x="638668" y="2695225"/>
            <a:ext cx="10584496" cy="6778056"/>
          </a:xfrm>
          <a:prstGeom prst="rect">
            <a:avLst/>
          </a:prstGeom>
        </p:spPr>
        <p:txBody>
          <a:bodyPr lIns="0" tIns="0" rIns="0" bIns="0" rtlCol="0" anchor="t">
            <a:spAutoFit/>
          </a:bodyPr>
          <a:lstStyle/>
          <a:p>
            <a:pPr>
              <a:lnSpc>
                <a:spcPts val="3356"/>
              </a:lnSpc>
              <a:spcBef>
                <a:spcPct val="0"/>
              </a:spcBef>
            </a:pPr>
            <a:r>
              <a:rPr lang="en-US" sz="2397" spc="-71">
                <a:solidFill>
                  <a:srgbClr val="00A950"/>
                </a:solidFill>
                <a:latin typeface="Open Sans 2 Bold"/>
              </a:rPr>
              <a:t>Physical Address:</a:t>
            </a:r>
          </a:p>
          <a:p>
            <a:pPr>
              <a:lnSpc>
                <a:spcPts val="3356"/>
              </a:lnSpc>
              <a:spcBef>
                <a:spcPct val="0"/>
              </a:spcBef>
            </a:pPr>
            <a:r>
              <a:rPr lang="en-US" sz="2397" spc="-71">
                <a:solidFill>
                  <a:srgbClr val="000000"/>
                </a:solidFill>
                <a:latin typeface="Open Sans 2"/>
              </a:rPr>
              <a:t>Fourth Floor, Arthur Weisberg Family Applied Engineering Complex</a:t>
            </a:r>
          </a:p>
          <a:p>
            <a:pPr>
              <a:lnSpc>
                <a:spcPts val="3356"/>
              </a:lnSpc>
              <a:spcBef>
                <a:spcPct val="0"/>
              </a:spcBef>
            </a:pPr>
            <a:r>
              <a:rPr lang="en-US" sz="2397" spc="-71">
                <a:solidFill>
                  <a:srgbClr val="000000"/>
                </a:solidFill>
                <a:latin typeface="Open Sans 2"/>
              </a:rPr>
              <a:t>1676 Third Ave., Huntington, WV  25703</a:t>
            </a:r>
          </a:p>
          <a:p>
            <a:pPr>
              <a:lnSpc>
                <a:spcPts val="3356"/>
              </a:lnSpc>
              <a:spcBef>
                <a:spcPct val="0"/>
              </a:spcBef>
            </a:pPr>
            <a:endParaRPr lang="en-US" sz="2397" spc="-71">
              <a:solidFill>
                <a:srgbClr val="000000"/>
              </a:solidFill>
              <a:latin typeface="Open Sans 2"/>
            </a:endParaRPr>
          </a:p>
          <a:p>
            <a:pPr>
              <a:lnSpc>
                <a:spcPts val="3356"/>
              </a:lnSpc>
              <a:spcBef>
                <a:spcPct val="0"/>
              </a:spcBef>
            </a:pPr>
            <a:r>
              <a:rPr lang="en-US" sz="2397" spc="-71">
                <a:solidFill>
                  <a:srgbClr val="00A950"/>
                </a:solidFill>
                <a:latin typeface="Open Sans 2 Bold"/>
              </a:rPr>
              <a:t>Mailing Address:</a:t>
            </a:r>
          </a:p>
          <a:p>
            <a:pPr>
              <a:lnSpc>
                <a:spcPts val="3356"/>
              </a:lnSpc>
              <a:spcBef>
                <a:spcPct val="0"/>
              </a:spcBef>
            </a:pPr>
            <a:r>
              <a:rPr lang="en-US" sz="2397" spc="-71">
                <a:solidFill>
                  <a:srgbClr val="000000"/>
                </a:solidFill>
                <a:latin typeface="Open Sans 2"/>
              </a:rPr>
              <a:t>One John Marshall Dr.</a:t>
            </a:r>
          </a:p>
          <a:p>
            <a:pPr>
              <a:lnSpc>
                <a:spcPts val="3356"/>
              </a:lnSpc>
              <a:spcBef>
                <a:spcPct val="0"/>
              </a:spcBef>
            </a:pPr>
            <a:r>
              <a:rPr lang="en-US" sz="2397" spc="-71">
                <a:solidFill>
                  <a:srgbClr val="000000"/>
                </a:solidFill>
                <a:latin typeface="Open Sans 2"/>
              </a:rPr>
              <a:t>Huntington, WV 25755-8100</a:t>
            </a:r>
          </a:p>
          <a:p>
            <a:pPr>
              <a:lnSpc>
                <a:spcPts val="3356"/>
              </a:lnSpc>
              <a:spcBef>
                <a:spcPct val="0"/>
              </a:spcBef>
            </a:pPr>
            <a:endParaRPr lang="en-US" sz="2397" spc="-71">
              <a:solidFill>
                <a:srgbClr val="000000"/>
              </a:solidFill>
              <a:latin typeface="Open Sans 2"/>
            </a:endParaRPr>
          </a:p>
          <a:p>
            <a:pPr>
              <a:lnSpc>
                <a:spcPts val="3356"/>
              </a:lnSpc>
              <a:spcBef>
                <a:spcPct val="0"/>
              </a:spcBef>
            </a:pPr>
            <a:r>
              <a:rPr lang="en-US" sz="2397" spc="-71">
                <a:solidFill>
                  <a:srgbClr val="00A950"/>
                </a:solidFill>
                <a:latin typeface="Open Sans 2 Bold"/>
              </a:rPr>
              <a:t>Phone:</a:t>
            </a:r>
            <a:r>
              <a:rPr lang="en-US" sz="2397" spc="-71">
                <a:solidFill>
                  <a:srgbClr val="000000"/>
                </a:solidFill>
                <a:latin typeface="Open Sans 2"/>
              </a:rPr>
              <a:t> 304-696-6271</a:t>
            </a:r>
          </a:p>
          <a:p>
            <a:pPr>
              <a:lnSpc>
                <a:spcPts val="3356"/>
              </a:lnSpc>
              <a:spcBef>
                <a:spcPct val="0"/>
              </a:spcBef>
            </a:pPr>
            <a:r>
              <a:rPr lang="en-US" sz="2397" spc="-71">
                <a:solidFill>
                  <a:srgbClr val="00A950"/>
                </a:solidFill>
                <a:latin typeface="Open Sans 2 Bold"/>
              </a:rPr>
              <a:t>Fax:</a:t>
            </a:r>
            <a:r>
              <a:rPr lang="en-US" sz="2397" spc="-71">
                <a:solidFill>
                  <a:srgbClr val="000000"/>
                </a:solidFill>
                <a:latin typeface="Open Sans 2"/>
              </a:rPr>
              <a:t> 304-696-6300</a:t>
            </a:r>
          </a:p>
          <a:p>
            <a:pPr>
              <a:lnSpc>
                <a:spcPts val="3356"/>
              </a:lnSpc>
              <a:spcBef>
                <a:spcPct val="0"/>
              </a:spcBef>
            </a:pPr>
            <a:r>
              <a:rPr lang="en-US" sz="2397" spc="-71">
                <a:solidFill>
                  <a:srgbClr val="00A950"/>
                </a:solidFill>
                <a:latin typeface="Open Sans 2 Bold"/>
              </a:rPr>
              <a:t>Email:</a:t>
            </a:r>
            <a:r>
              <a:rPr lang="en-US" sz="2397" spc="-71">
                <a:solidFill>
                  <a:srgbClr val="000000"/>
                </a:solidFill>
                <a:latin typeface="Open Sans 2"/>
              </a:rPr>
              <a:t> murcpreaward@marshall.edu </a:t>
            </a:r>
          </a:p>
          <a:p>
            <a:pPr>
              <a:lnSpc>
                <a:spcPts val="3356"/>
              </a:lnSpc>
              <a:spcBef>
                <a:spcPct val="0"/>
              </a:spcBef>
            </a:pPr>
            <a:r>
              <a:rPr lang="en-US" sz="2397" spc="-71">
                <a:solidFill>
                  <a:srgbClr val="00A950"/>
                </a:solidFill>
                <a:latin typeface="Open Sans 2 Bold"/>
              </a:rPr>
              <a:t>Staff Directory:</a:t>
            </a:r>
            <a:r>
              <a:rPr lang="en-US" sz="2397" spc="-71">
                <a:solidFill>
                  <a:srgbClr val="000000"/>
                </a:solidFill>
                <a:latin typeface="Open Sans 2"/>
              </a:rPr>
              <a:t> </a:t>
            </a:r>
            <a:r>
              <a:rPr lang="en-US" sz="2397" u="sng" spc="-71">
                <a:solidFill>
                  <a:srgbClr val="000000"/>
                </a:solidFill>
                <a:latin typeface="Open Sans 2"/>
                <a:hlinkClick r:id="rId3" tooltip="https://www.marshall.edu/murc/our-staff-new/"/>
              </a:rPr>
              <a:t>https://www.marshall.edu/murc/our-staff-new/</a:t>
            </a:r>
          </a:p>
          <a:p>
            <a:pPr>
              <a:lnSpc>
                <a:spcPts val="3356"/>
              </a:lnSpc>
              <a:spcBef>
                <a:spcPct val="0"/>
              </a:spcBef>
            </a:pPr>
            <a:endParaRPr lang="en-US" sz="2397" u="sng" spc="-71">
              <a:solidFill>
                <a:srgbClr val="000000"/>
              </a:solidFill>
              <a:latin typeface="Open Sans 2"/>
              <a:hlinkClick r:id="rId3" tooltip="https://www.marshall.edu/murc/our-staff-new/"/>
            </a:endParaRPr>
          </a:p>
          <a:p>
            <a:pPr>
              <a:lnSpc>
                <a:spcPts val="3356"/>
              </a:lnSpc>
              <a:spcBef>
                <a:spcPct val="0"/>
              </a:spcBef>
            </a:pPr>
            <a:endParaRPr lang="en-US" sz="2397" u="sng" spc="-71">
              <a:solidFill>
                <a:srgbClr val="000000"/>
              </a:solidFill>
              <a:latin typeface="Open Sans 2"/>
              <a:hlinkClick r:id="rId3" tooltip="https://www.marshall.edu/murc/our-staff-new/"/>
            </a:endParaRPr>
          </a:p>
          <a:p>
            <a:pPr algn="ctr">
              <a:lnSpc>
                <a:spcPts val="4056"/>
              </a:lnSpc>
              <a:spcBef>
                <a:spcPct val="0"/>
              </a:spcBef>
            </a:pPr>
            <a:r>
              <a:rPr lang="en-US" sz="2897" spc="-86">
                <a:solidFill>
                  <a:srgbClr val="00A950"/>
                </a:solidFill>
                <a:latin typeface="Open Sans 2 Bold"/>
              </a:rPr>
              <a:t>We look forward to working with you!</a:t>
            </a:r>
          </a:p>
          <a:p>
            <a:pPr algn="ctr">
              <a:lnSpc>
                <a:spcPts val="3356"/>
              </a:lnSpc>
              <a:spcBef>
                <a:spcPct val="0"/>
              </a:spcBef>
            </a:pPr>
            <a:r>
              <a:rPr lang="en-US" sz="2397" spc="-71">
                <a:solidFill>
                  <a:srgbClr val="000000"/>
                </a:solidFill>
                <a:latin typeface="Open Sans 2 Bold"/>
              </a:rPr>
              <a:t> </a:t>
            </a:r>
          </a:p>
        </p:txBody>
      </p:sp>
      <p:sp>
        <p:nvSpPr>
          <p:cNvPr id="9" name="TextBox 9"/>
          <p:cNvSpPr txBox="1"/>
          <p:nvPr/>
        </p:nvSpPr>
        <p:spPr>
          <a:xfrm>
            <a:off x="529813" y="718167"/>
            <a:ext cx="10411427" cy="716316"/>
          </a:xfrm>
          <a:prstGeom prst="rect">
            <a:avLst/>
          </a:prstGeom>
        </p:spPr>
        <p:txBody>
          <a:bodyPr lIns="0" tIns="0" rIns="0" bIns="0" rtlCol="0" anchor="t">
            <a:spAutoFit/>
          </a:bodyPr>
          <a:lstStyle/>
          <a:p>
            <a:pPr marL="0" lvl="0" indent="0" algn="l">
              <a:lnSpc>
                <a:spcPts val="5400"/>
              </a:lnSpc>
              <a:spcBef>
                <a:spcPct val="0"/>
              </a:spcBef>
            </a:pPr>
            <a:r>
              <a:rPr lang="en-US" sz="5400" u="none" strike="noStrike">
                <a:solidFill>
                  <a:srgbClr val="FFFFFF"/>
                </a:solidFill>
                <a:latin typeface="Open Sans 1 Bold"/>
              </a:rPr>
              <a:t>Where to find us on campus.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15747169" cy="1984917"/>
          </a:xfrm>
          <a:prstGeom prst="rect">
            <a:avLst/>
          </a:prstGeom>
          <a:solidFill>
            <a:srgbClr val="00A950"/>
          </a:solidFill>
        </p:spPr>
        <p:txBody>
          <a:bodyPr/>
          <a:lstStyle/>
          <a:p>
            <a:endParaRPr lang="en-US"/>
          </a:p>
        </p:txBody>
      </p:sp>
      <p:sp>
        <p:nvSpPr>
          <p:cNvPr id="3" name="TextBox 3"/>
          <p:cNvSpPr txBox="1"/>
          <p:nvPr/>
        </p:nvSpPr>
        <p:spPr>
          <a:xfrm>
            <a:off x="651193" y="3303029"/>
            <a:ext cx="16383493" cy="4165015"/>
          </a:xfrm>
          <a:prstGeom prst="rect">
            <a:avLst/>
          </a:prstGeom>
        </p:spPr>
        <p:txBody>
          <a:bodyPr lIns="0" tIns="0" rIns="0" bIns="0" rtlCol="0" anchor="t">
            <a:spAutoFit/>
          </a:bodyPr>
          <a:lstStyle/>
          <a:p>
            <a:pPr marL="638172" lvl="1" indent="-319086">
              <a:lnSpc>
                <a:spcPts val="4138"/>
              </a:lnSpc>
              <a:buFont typeface="Arial"/>
              <a:buChar char="•"/>
            </a:pPr>
            <a:r>
              <a:rPr lang="en-US" sz="2955">
                <a:solidFill>
                  <a:srgbClr val="191919"/>
                </a:solidFill>
                <a:latin typeface="Open Sans 1 Bold"/>
              </a:rPr>
              <a:t>Federal agency websites</a:t>
            </a:r>
            <a:r>
              <a:rPr lang="en-US" sz="2955">
                <a:solidFill>
                  <a:srgbClr val="191919"/>
                </a:solidFill>
                <a:latin typeface="Open Sans 1 Light"/>
              </a:rPr>
              <a:t>: A Google search of XYZ agency funding opportunities will pull up searches for most agencies.</a:t>
            </a:r>
          </a:p>
          <a:p>
            <a:pPr marL="638172" lvl="1" indent="-319086">
              <a:lnSpc>
                <a:spcPts val="4138"/>
              </a:lnSpc>
              <a:buFont typeface="Arial"/>
              <a:buChar char="•"/>
            </a:pPr>
            <a:r>
              <a:rPr lang="en-US" sz="2955" u="sng">
                <a:solidFill>
                  <a:srgbClr val="191919"/>
                </a:solidFill>
                <a:latin typeface="Open Sans 1 Bold"/>
                <a:hlinkClick r:id="rId2" tooltip="https://www.grants.gov/web/grants/search-grants.html"/>
              </a:rPr>
              <a:t>Grants.gov</a:t>
            </a:r>
            <a:r>
              <a:rPr lang="en-US" sz="2955" u="sng">
                <a:solidFill>
                  <a:srgbClr val="191919"/>
                </a:solidFill>
                <a:latin typeface="Open Sans 1 Light"/>
                <a:hlinkClick r:id="rId2" tooltip="https://www.grants.gov/web/grants/search-grants.html"/>
              </a:rPr>
              <a:t>:</a:t>
            </a:r>
            <a:r>
              <a:rPr lang="en-US" sz="2955">
                <a:solidFill>
                  <a:srgbClr val="191919"/>
                </a:solidFill>
                <a:latin typeface="Open Sans 1 Light"/>
              </a:rPr>
              <a:t> This searches most federal agencies. </a:t>
            </a:r>
          </a:p>
          <a:p>
            <a:pPr marL="638172" lvl="1" indent="-319086">
              <a:lnSpc>
                <a:spcPts val="4138"/>
              </a:lnSpc>
              <a:buFont typeface="Arial"/>
              <a:buChar char="•"/>
            </a:pPr>
            <a:r>
              <a:rPr lang="en-US" sz="2955">
                <a:solidFill>
                  <a:srgbClr val="191919"/>
                </a:solidFill>
                <a:latin typeface="Open Sans 1 Bold"/>
              </a:rPr>
              <a:t>Networking</a:t>
            </a:r>
            <a:r>
              <a:rPr lang="en-US" sz="2955">
                <a:solidFill>
                  <a:srgbClr val="191919"/>
                </a:solidFill>
                <a:latin typeface="Open Sans 1 Light"/>
              </a:rPr>
              <a:t>: Find out from your peers which agencies are most likely to fund your area of interest.</a:t>
            </a:r>
          </a:p>
          <a:p>
            <a:pPr marL="638172" lvl="1" indent="-319086">
              <a:lnSpc>
                <a:spcPts val="4138"/>
              </a:lnSpc>
              <a:buFont typeface="Arial"/>
              <a:buChar char="•"/>
            </a:pPr>
            <a:r>
              <a:rPr lang="en-US" sz="2955">
                <a:solidFill>
                  <a:srgbClr val="191919"/>
                </a:solidFill>
                <a:latin typeface="Open Sans 1 Bold"/>
              </a:rPr>
              <a:t>Industry</a:t>
            </a:r>
            <a:r>
              <a:rPr lang="en-US" sz="2955">
                <a:solidFill>
                  <a:srgbClr val="191919"/>
                </a:solidFill>
                <a:latin typeface="Open Sans 1 Light"/>
              </a:rPr>
              <a:t>: Many times, the industry in your field will sponsor research projects to fit their needs. For larger industries/businesses, you can find funding opportunities on their website.</a:t>
            </a:r>
          </a:p>
          <a:p>
            <a:pPr>
              <a:lnSpc>
                <a:spcPts val="4138"/>
              </a:lnSpc>
              <a:spcBef>
                <a:spcPct val="0"/>
              </a:spcBef>
            </a:pPr>
            <a:endParaRPr lang="en-US" sz="2955">
              <a:solidFill>
                <a:srgbClr val="191919"/>
              </a:solidFill>
              <a:latin typeface="Open Sans 1 Light"/>
            </a:endParaRPr>
          </a:p>
        </p:txBody>
      </p:sp>
      <p:sp>
        <p:nvSpPr>
          <p:cNvPr id="4" name="TextBox 4"/>
          <p:cNvSpPr txBox="1"/>
          <p:nvPr/>
        </p:nvSpPr>
        <p:spPr>
          <a:xfrm>
            <a:off x="651193" y="651713"/>
            <a:ext cx="12116736" cy="874395"/>
          </a:xfrm>
          <a:prstGeom prst="rect">
            <a:avLst/>
          </a:prstGeom>
        </p:spPr>
        <p:txBody>
          <a:bodyPr lIns="0" tIns="0" rIns="0" bIns="0" rtlCol="0" anchor="t">
            <a:spAutoFit/>
          </a:bodyPr>
          <a:lstStyle/>
          <a:p>
            <a:pPr marL="0" lvl="0" indent="0">
              <a:lnSpc>
                <a:spcPts val="7020"/>
              </a:lnSpc>
              <a:spcBef>
                <a:spcPct val="0"/>
              </a:spcBef>
            </a:pPr>
            <a:r>
              <a:rPr lang="en-US" sz="5400" u="none" strike="noStrike">
                <a:solidFill>
                  <a:srgbClr val="FFFFFF"/>
                </a:solidFill>
                <a:latin typeface="Open Sans 1 Bold"/>
              </a:rPr>
              <a:t>Find Funding: Additional Options</a:t>
            </a:r>
          </a:p>
        </p:txBody>
      </p:sp>
      <p:grpSp>
        <p:nvGrpSpPr>
          <p:cNvPr id="5" name="Group 5"/>
          <p:cNvGrpSpPr/>
          <p:nvPr/>
        </p:nvGrpSpPr>
        <p:grpSpPr>
          <a:xfrm>
            <a:off x="15544117" y="-138320"/>
            <a:ext cx="2981139" cy="3943912"/>
            <a:chOff x="0" y="0"/>
            <a:chExt cx="3974852" cy="5258550"/>
          </a:xfrm>
        </p:grpSpPr>
        <p:sp>
          <p:nvSpPr>
            <p:cNvPr id="6" name="AutoShape 6"/>
            <p:cNvSpPr/>
            <p:nvPr/>
          </p:nvSpPr>
          <p:spPr>
            <a:xfrm>
              <a:off x="788973" y="2057400"/>
              <a:ext cx="3185879" cy="3201150"/>
            </a:xfrm>
            <a:prstGeom prst="rect">
              <a:avLst/>
            </a:prstGeom>
            <a:solidFill>
              <a:srgbClr val="FFFFFF"/>
            </a:solidFill>
          </p:spPr>
          <p:txBody>
            <a:bodyPr/>
            <a:lstStyle/>
            <a:p>
              <a:endParaRPr lang="en-US"/>
            </a:p>
          </p:txBody>
        </p:sp>
        <p:grpSp>
          <p:nvGrpSpPr>
            <p:cNvPr id="7" name="Group 7"/>
            <p:cNvGrpSpPr/>
            <p:nvPr/>
          </p:nvGrpSpPr>
          <p:grpSpPr>
            <a:xfrm>
              <a:off x="0" y="0"/>
              <a:ext cx="3729038" cy="4114800"/>
              <a:chOff x="0" y="0"/>
              <a:chExt cx="736600" cy="812800"/>
            </a:xfrm>
          </p:grpSpPr>
          <p:sp>
            <p:nvSpPr>
              <p:cNvPr id="8" name="Freeform 8"/>
              <p:cNvSpPr/>
              <p:nvPr/>
            </p:nvSpPr>
            <p:spPr>
              <a:xfrm>
                <a:off x="0" y="0"/>
                <a:ext cx="736600" cy="812800"/>
              </a:xfrm>
              <a:custGeom>
                <a:avLst/>
                <a:gdLst/>
                <a:ahLst/>
                <a:cxnLst/>
                <a:rect l="l" t="t" r="r" b="b"/>
                <a:pathLst>
                  <a:path w="736600" h="812800">
                    <a:moveTo>
                      <a:pt x="736600" y="0"/>
                    </a:moveTo>
                    <a:lnTo>
                      <a:pt x="736600" y="812800"/>
                    </a:lnTo>
                    <a:lnTo>
                      <a:pt x="368300" y="685800"/>
                    </a:lnTo>
                    <a:lnTo>
                      <a:pt x="0" y="812800"/>
                    </a:lnTo>
                    <a:lnTo>
                      <a:pt x="0" y="0"/>
                    </a:lnTo>
                    <a:lnTo>
                      <a:pt x="736600" y="0"/>
                    </a:lnTo>
                    <a:close/>
                  </a:path>
                </a:pathLst>
              </a:custGeom>
              <a:solidFill>
                <a:srgbClr val="00A950"/>
              </a:solidFill>
            </p:spPr>
            <p:txBody>
              <a:bodyPr/>
              <a:lstStyle/>
              <a:p>
                <a:endParaRPr lang="en-US"/>
              </a:p>
            </p:txBody>
          </p:sp>
          <p:sp>
            <p:nvSpPr>
              <p:cNvPr id="9" name="TextBox 9"/>
              <p:cNvSpPr txBox="1"/>
              <p:nvPr/>
            </p:nvSpPr>
            <p:spPr>
              <a:xfrm>
                <a:off x="0" y="28575"/>
                <a:ext cx="736600" cy="657225"/>
              </a:xfrm>
              <a:prstGeom prst="rect">
                <a:avLst/>
              </a:prstGeom>
            </p:spPr>
            <p:txBody>
              <a:bodyPr lIns="50800" tIns="50800" rIns="50800" bIns="50800" rtlCol="0" anchor="ctr"/>
              <a:lstStyle/>
              <a:p>
                <a:pPr algn="ctr">
                  <a:lnSpc>
                    <a:spcPts val="1385"/>
                  </a:lnSpc>
                </a:pPr>
                <a:endParaRPr/>
              </a:p>
            </p:txBody>
          </p:sp>
        </p:grpSp>
        <p:sp>
          <p:nvSpPr>
            <p:cNvPr id="10" name="Freeform 10"/>
            <p:cNvSpPr/>
            <p:nvPr/>
          </p:nvSpPr>
          <p:spPr>
            <a:xfrm>
              <a:off x="455727" y="433551"/>
              <a:ext cx="2774761" cy="2616359"/>
            </a:xfrm>
            <a:custGeom>
              <a:avLst/>
              <a:gdLst/>
              <a:ahLst/>
              <a:cxnLst/>
              <a:rect l="l" t="t" r="r" b="b"/>
              <a:pathLst>
                <a:path w="2774761" h="2616359">
                  <a:moveTo>
                    <a:pt x="0" y="0"/>
                  </a:moveTo>
                  <a:lnTo>
                    <a:pt x="2774761" y="0"/>
                  </a:lnTo>
                  <a:lnTo>
                    <a:pt x="2774761" y="2616359"/>
                  </a:lnTo>
                  <a:lnTo>
                    <a:pt x="0" y="2616359"/>
                  </a:lnTo>
                  <a:lnTo>
                    <a:pt x="0" y="0"/>
                  </a:lnTo>
                  <a:close/>
                </a:path>
              </a:pathLst>
            </a:custGeom>
            <a:blipFill>
              <a:blip r:embed="rId3"/>
              <a:stretch>
                <a:fillRect/>
              </a:stretch>
            </a:blipFill>
          </p:spPr>
          <p:txBody>
            <a:bodyPr/>
            <a:lstStyle/>
            <a:p>
              <a:endParaRPr lang="en-US"/>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5477865" y="-21481"/>
            <a:ext cx="2981139" cy="3943912"/>
            <a:chOff x="0" y="0"/>
            <a:chExt cx="3974852" cy="5258550"/>
          </a:xfrm>
        </p:grpSpPr>
        <p:sp>
          <p:nvSpPr>
            <p:cNvPr id="3" name="AutoShape 3"/>
            <p:cNvSpPr/>
            <p:nvPr/>
          </p:nvSpPr>
          <p:spPr>
            <a:xfrm>
              <a:off x="788973" y="2057400"/>
              <a:ext cx="3185879" cy="3201150"/>
            </a:xfrm>
            <a:prstGeom prst="rect">
              <a:avLst/>
            </a:prstGeom>
            <a:solidFill>
              <a:srgbClr val="FFFFFF"/>
            </a:solidFill>
          </p:spPr>
          <p:txBody>
            <a:bodyPr/>
            <a:lstStyle/>
            <a:p>
              <a:endParaRPr lang="en-US"/>
            </a:p>
          </p:txBody>
        </p:sp>
        <p:grpSp>
          <p:nvGrpSpPr>
            <p:cNvPr id="4" name="Group 4"/>
            <p:cNvGrpSpPr/>
            <p:nvPr/>
          </p:nvGrpSpPr>
          <p:grpSpPr>
            <a:xfrm>
              <a:off x="0" y="0"/>
              <a:ext cx="3729038" cy="4114800"/>
              <a:chOff x="0" y="0"/>
              <a:chExt cx="736600" cy="812800"/>
            </a:xfrm>
          </p:grpSpPr>
          <p:sp>
            <p:nvSpPr>
              <p:cNvPr id="5" name="Freeform 5"/>
              <p:cNvSpPr/>
              <p:nvPr/>
            </p:nvSpPr>
            <p:spPr>
              <a:xfrm>
                <a:off x="0" y="0"/>
                <a:ext cx="736600" cy="812800"/>
              </a:xfrm>
              <a:custGeom>
                <a:avLst/>
                <a:gdLst/>
                <a:ahLst/>
                <a:cxnLst/>
                <a:rect l="l" t="t" r="r" b="b"/>
                <a:pathLst>
                  <a:path w="736600" h="812800">
                    <a:moveTo>
                      <a:pt x="736600" y="0"/>
                    </a:moveTo>
                    <a:lnTo>
                      <a:pt x="736600" y="812800"/>
                    </a:lnTo>
                    <a:lnTo>
                      <a:pt x="368300" y="685800"/>
                    </a:lnTo>
                    <a:lnTo>
                      <a:pt x="0" y="812800"/>
                    </a:lnTo>
                    <a:lnTo>
                      <a:pt x="0" y="0"/>
                    </a:lnTo>
                    <a:lnTo>
                      <a:pt x="736600" y="0"/>
                    </a:lnTo>
                    <a:close/>
                  </a:path>
                </a:pathLst>
              </a:custGeom>
              <a:solidFill>
                <a:srgbClr val="00A950"/>
              </a:solidFill>
            </p:spPr>
            <p:txBody>
              <a:bodyPr/>
              <a:lstStyle/>
              <a:p>
                <a:endParaRPr lang="en-US"/>
              </a:p>
            </p:txBody>
          </p:sp>
          <p:sp>
            <p:nvSpPr>
              <p:cNvPr id="6" name="TextBox 6"/>
              <p:cNvSpPr txBox="1"/>
              <p:nvPr/>
            </p:nvSpPr>
            <p:spPr>
              <a:xfrm>
                <a:off x="0" y="28575"/>
                <a:ext cx="736600" cy="657225"/>
              </a:xfrm>
              <a:prstGeom prst="rect">
                <a:avLst/>
              </a:prstGeom>
            </p:spPr>
            <p:txBody>
              <a:bodyPr lIns="50800" tIns="50800" rIns="50800" bIns="50800" rtlCol="0" anchor="ctr"/>
              <a:lstStyle/>
              <a:p>
                <a:pPr algn="ctr">
                  <a:lnSpc>
                    <a:spcPts val="1385"/>
                  </a:lnSpc>
                </a:pPr>
                <a:endParaRPr/>
              </a:p>
            </p:txBody>
          </p:sp>
        </p:grpSp>
        <p:sp>
          <p:nvSpPr>
            <p:cNvPr id="7" name="Freeform 7"/>
            <p:cNvSpPr/>
            <p:nvPr/>
          </p:nvSpPr>
          <p:spPr>
            <a:xfrm>
              <a:off x="455727" y="433551"/>
              <a:ext cx="2774761" cy="2616359"/>
            </a:xfrm>
            <a:custGeom>
              <a:avLst/>
              <a:gdLst/>
              <a:ahLst/>
              <a:cxnLst/>
              <a:rect l="l" t="t" r="r" b="b"/>
              <a:pathLst>
                <a:path w="2774761" h="2616359">
                  <a:moveTo>
                    <a:pt x="0" y="0"/>
                  </a:moveTo>
                  <a:lnTo>
                    <a:pt x="2774761" y="0"/>
                  </a:lnTo>
                  <a:lnTo>
                    <a:pt x="2774761" y="2616359"/>
                  </a:lnTo>
                  <a:lnTo>
                    <a:pt x="0" y="2616359"/>
                  </a:lnTo>
                  <a:lnTo>
                    <a:pt x="0" y="0"/>
                  </a:lnTo>
                  <a:close/>
                </a:path>
              </a:pathLst>
            </a:custGeom>
            <a:blipFill>
              <a:blip r:embed="rId2"/>
              <a:stretch>
                <a:fillRect/>
              </a:stretch>
            </a:blipFill>
          </p:spPr>
          <p:txBody>
            <a:bodyPr/>
            <a:lstStyle/>
            <a:p>
              <a:endParaRPr lang="en-US"/>
            </a:p>
          </p:txBody>
        </p:sp>
      </p:grpSp>
      <p:sp>
        <p:nvSpPr>
          <p:cNvPr id="8" name="TextBox 8"/>
          <p:cNvSpPr txBox="1"/>
          <p:nvPr/>
        </p:nvSpPr>
        <p:spPr>
          <a:xfrm>
            <a:off x="650937" y="1921900"/>
            <a:ext cx="15353032" cy="5979923"/>
          </a:xfrm>
          <a:prstGeom prst="rect">
            <a:avLst/>
          </a:prstGeom>
        </p:spPr>
        <p:txBody>
          <a:bodyPr lIns="0" tIns="0" rIns="0" bIns="0" rtlCol="0" anchor="t">
            <a:spAutoFit/>
          </a:bodyPr>
          <a:lstStyle/>
          <a:p>
            <a:pPr>
              <a:lnSpc>
                <a:spcPts val="3253"/>
              </a:lnSpc>
            </a:pPr>
            <a:r>
              <a:rPr lang="en-US" sz="2502" spc="-75">
                <a:solidFill>
                  <a:srgbClr val="000000"/>
                </a:solidFill>
                <a:latin typeface="Open Sans 2 Bold"/>
              </a:rPr>
              <a:t>Contact MURC PreAward</a:t>
            </a:r>
          </a:p>
          <a:p>
            <a:pPr>
              <a:lnSpc>
                <a:spcPts val="2960"/>
              </a:lnSpc>
            </a:pPr>
            <a:r>
              <a:rPr lang="en-US" sz="2276" spc="-68">
                <a:solidFill>
                  <a:srgbClr val="000000"/>
                </a:solidFill>
                <a:latin typeface="Open Sans 2"/>
              </a:rPr>
              <a:t>If you do not know who your assigned MURC Pre Award Grants Officer is, simply send an email to </a:t>
            </a:r>
            <a:r>
              <a:rPr lang="en-US" sz="2276" u="sng" spc="-68">
                <a:solidFill>
                  <a:srgbClr val="000000"/>
                </a:solidFill>
                <a:latin typeface="Open Sans 2"/>
                <a:hlinkClick r:id="rId3" tooltip="mailto:MURCpreaward@marshall.edu"/>
              </a:rPr>
              <a:t>MURCpreaward@marshall.edu</a:t>
            </a:r>
            <a:r>
              <a:rPr lang="en-US" sz="2276" spc="-68">
                <a:solidFill>
                  <a:srgbClr val="000000"/>
                </a:solidFill>
                <a:latin typeface="Open Sans 2"/>
              </a:rPr>
              <a:t> and you will be routed to the appropriate staff member.</a:t>
            </a:r>
          </a:p>
          <a:p>
            <a:pPr>
              <a:lnSpc>
                <a:spcPts val="2960"/>
              </a:lnSpc>
              <a:spcBef>
                <a:spcPct val="0"/>
              </a:spcBef>
            </a:pPr>
            <a:endParaRPr lang="en-US" sz="2276" spc="-68">
              <a:solidFill>
                <a:srgbClr val="000000"/>
              </a:solidFill>
              <a:latin typeface="Open Sans 2"/>
            </a:endParaRPr>
          </a:p>
          <a:p>
            <a:pPr>
              <a:lnSpc>
                <a:spcPts val="2960"/>
              </a:lnSpc>
              <a:spcBef>
                <a:spcPct val="0"/>
              </a:spcBef>
            </a:pPr>
            <a:r>
              <a:rPr lang="en-US" sz="2276" spc="-68">
                <a:solidFill>
                  <a:srgbClr val="000000"/>
                </a:solidFill>
                <a:latin typeface="Open Sans 2 Bold"/>
              </a:rPr>
              <a:t>Failure to involve MURC in the submission process will result in one of the following:</a:t>
            </a:r>
          </a:p>
          <a:p>
            <a:pPr marL="491595" lvl="1" indent="-245797">
              <a:lnSpc>
                <a:spcPts val="2960"/>
              </a:lnSpc>
              <a:buFont typeface="Arial"/>
              <a:buChar char="•"/>
            </a:pPr>
            <a:r>
              <a:rPr lang="en-US" sz="2276" spc="-68">
                <a:solidFill>
                  <a:srgbClr val="000000"/>
                </a:solidFill>
                <a:latin typeface="Open Sans 2"/>
              </a:rPr>
              <a:t> Fatal errors in the proposal submission, causing it to be rejected</a:t>
            </a:r>
          </a:p>
          <a:p>
            <a:pPr marL="491595" lvl="1" indent="-245797">
              <a:lnSpc>
                <a:spcPts val="2960"/>
              </a:lnSpc>
              <a:buFont typeface="Arial"/>
              <a:buChar char="•"/>
            </a:pPr>
            <a:r>
              <a:rPr lang="en-US" sz="2276" spc="-68">
                <a:solidFill>
                  <a:srgbClr val="000000"/>
                </a:solidFill>
                <a:latin typeface="Open Sans 2"/>
              </a:rPr>
              <a:t> Administrative issues prohibiting the university from accepting an award </a:t>
            </a:r>
          </a:p>
          <a:p>
            <a:pPr>
              <a:lnSpc>
                <a:spcPts val="2960"/>
              </a:lnSpc>
              <a:spcBef>
                <a:spcPct val="0"/>
              </a:spcBef>
            </a:pPr>
            <a:r>
              <a:rPr lang="en-US" sz="2276" spc="-68">
                <a:solidFill>
                  <a:srgbClr val="000000"/>
                </a:solidFill>
                <a:latin typeface="Open Sans 2"/>
              </a:rPr>
              <a:t>        </a:t>
            </a:r>
            <a:r>
              <a:rPr lang="en-US" sz="2276" spc="-68">
                <a:solidFill>
                  <a:srgbClr val="00A950"/>
                </a:solidFill>
                <a:latin typeface="Open Sans 2 Italics"/>
              </a:rPr>
              <a:t>Example: An award has been received that did not go through MURC Pre Award. Once received, it is determined that the  </a:t>
            </a:r>
          </a:p>
          <a:p>
            <a:pPr>
              <a:lnSpc>
                <a:spcPts val="2960"/>
              </a:lnSpc>
              <a:spcBef>
                <a:spcPct val="0"/>
              </a:spcBef>
            </a:pPr>
            <a:r>
              <a:rPr lang="en-US" sz="2276" spc="-68">
                <a:solidFill>
                  <a:srgbClr val="00A950"/>
                </a:solidFill>
                <a:latin typeface="Open Sans 2 Italics"/>
              </a:rPr>
              <a:t>       university cannot legally agree to the terms of the award, thus the award must be rejected. This can be avoided by following</a:t>
            </a:r>
          </a:p>
          <a:p>
            <a:pPr>
              <a:lnSpc>
                <a:spcPts val="2960"/>
              </a:lnSpc>
              <a:spcBef>
                <a:spcPct val="0"/>
              </a:spcBef>
            </a:pPr>
            <a:r>
              <a:rPr lang="en-US" sz="2276" spc="-68">
                <a:solidFill>
                  <a:srgbClr val="00A950"/>
                </a:solidFill>
                <a:latin typeface="Open Sans 2 Italics"/>
              </a:rPr>
              <a:t>       university procedures.</a:t>
            </a:r>
          </a:p>
          <a:p>
            <a:pPr marL="491595" lvl="1" indent="-245797">
              <a:lnSpc>
                <a:spcPts val="2960"/>
              </a:lnSpc>
              <a:buFont typeface="Arial"/>
              <a:buChar char="•"/>
            </a:pPr>
            <a:r>
              <a:rPr lang="en-US" sz="2276" spc="-68">
                <a:solidFill>
                  <a:srgbClr val="000000"/>
                </a:solidFill>
                <a:latin typeface="Open Sans 2"/>
              </a:rPr>
              <a:t> Serious budget issues causing a deficit in the ability to perform the research</a:t>
            </a:r>
          </a:p>
          <a:p>
            <a:pPr marL="491595" lvl="1" indent="-245797">
              <a:lnSpc>
                <a:spcPts val="2960"/>
              </a:lnSpc>
              <a:spcBef>
                <a:spcPct val="0"/>
              </a:spcBef>
              <a:buFont typeface="Arial"/>
              <a:buChar char="•"/>
            </a:pPr>
            <a:r>
              <a:rPr lang="en-US" sz="2276" spc="-68">
                <a:solidFill>
                  <a:srgbClr val="000000"/>
                </a:solidFill>
                <a:latin typeface="Open Sans 2"/>
              </a:rPr>
              <a:t>Substantial delays in award set-up </a:t>
            </a:r>
          </a:p>
          <a:p>
            <a:pPr>
              <a:lnSpc>
                <a:spcPts val="2960"/>
              </a:lnSpc>
              <a:spcBef>
                <a:spcPct val="0"/>
              </a:spcBef>
            </a:pPr>
            <a:r>
              <a:rPr lang="en-US" sz="2276" spc="-68">
                <a:solidFill>
                  <a:srgbClr val="000000"/>
                </a:solidFill>
                <a:latin typeface="Open Sans 2"/>
              </a:rPr>
              <a:t> </a:t>
            </a:r>
          </a:p>
          <a:p>
            <a:pPr>
              <a:lnSpc>
                <a:spcPts val="2960"/>
              </a:lnSpc>
            </a:pPr>
            <a:endParaRPr lang="en-US" sz="2276" spc="-68">
              <a:solidFill>
                <a:srgbClr val="000000"/>
              </a:solidFill>
              <a:latin typeface="Open Sans 2"/>
            </a:endParaRPr>
          </a:p>
          <a:p>
            <a:pPr>
              <a:lnSpc>
                <a:spcPts val="2960"/>
              </a:lnSpc>
              <a:spcBef>
                <a:spcPct val="0"/>
              </a:spcBef>
            </a:pPr>
            <a:endParaRPr lang="en-US" sz="2276" spc="-68">
              <a:solidFill>
                <a:srgbClr val="000000"/>
              </a:solidFill>
              <a:latin typeface="Open Sans 2"/>
            </a:endParaRPr>
          </a:p>
          <a:p>
            <a:pPr>
              <a:lnSpc>
                <a:spcPts val="2960"/>
              </a:lnSpc>
              <a:spcBef>
                <a:spcPct val="0"/>
              </a:spcBef>
            </a:pPr>
            <a:endParaRPr lang="en-US" sz="2276" spc="-68">
              <a:solidFill>
                <a:srgbClr val="000000"/>
              </a:solidFill>
              <a:latin typeface="Open Sans 2"/>
            </a:endParaRPr>
          </a:p>
        </p:txBody>
      </p:sp>
      <p:sp>
        <p:nvSpPr>
          <p:cNvPr id="9" name="TextBox 9"/>
          <p:cNvSpPr txBox="1"/>
          <p:nvPr/>
        </p:nvSpPr>
        <p:spPr>
          <a:xfrm>
            <a:off x="650937" y="633413"/>
            <a:ext cx="13349178" cy="781050"/>
          </a:xfrm>
          <a:prstGeom prst="rect">
            <a:avLst/>
          </a:prstGeom>
        </p:spPr>
        <p:txBody>
          <a:bodyPr lIns="0" tIns="0" rIns="0" bIns="0" rtlCol="0" anchor="t">
            <a:spAutoFit/>
          </a:bodyPr>
          <a:lstStyle/>
          <a:p>
            <a:pPr>
              <a:lnSpc>
                <a:spcPts val="6120"/>
              </a:lnSpc>
            </a:pPr>
            <a:r>
              <a:rPr lang="en-US" sz="5100">
                <a:solidFill>
                  <a:srgbClr val="00A950"/>
                </a:solidFill>
                <a:latin typeface="Open Sans 1 Bold"/>
              </a:rPr>
              <a:t>First Steps: Before you Apply  </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6574181" y="2827249"/>
            <a:ext cx="10685119" cy="5026660"/>
          </a:xfrm>
          <a:prstGeom prst="rect">
            <a:avLst/>
          </a:prstGeom>
        </p:spPr>
        <p:txBody>
          <a:bodyPr lIns="0" tIns="0" rIns="0" bIns="0" rtlCol="0" anchor="t">
            <a:spAutoFit/>
          </a:bodyPr>
          <a:lstStyle/>
          <a:p>
            <a:pPr marL="539749" lvl="1" indent="-269875">
              <a:lnSpc>
                <a:spcPts val="2749"/>
              </a:lnSpc>
              <a:buFont typeface="Arial"/>
              <a:buChar char="•"/>
            </a:pPr>
            <a:r>
              <a:rPr lang="en-US" sz="2499">
                <a:solidFill>
                  <a:srgbClr val="191919"/>
                </a:solidFill>
                <a:latin typeface="Open Sans 1"/>
              </a:rPr>
              <a:t>In most instances, it is a good idea to contact the agency before you apply. </a:t>
            </a:r>
          </a:p>
          <a:p>
            <a:pPr marL="539749" lvl="1" indent="-269875">
              <a:lnSpc>
                <a:spcPts val="2749"/>
              </a:lnSpc>
              <a:buFont typeface="Arial"/>
              <a:buChar char="•"/>
            </a:pPr>
            <a:r>
              <a:rPr lang="en-US" sz="2499">
                <a:solidFill>
                  <a:srgbClr val="191919"/>
                </a:solidFill>
                <a:latin typeface="Open Sans 1"/>
              </a:rPr>
              <a:t>It is recommended that you send an email to the program officer requesting a phone call to discuss your project. </a:t>
            </a:r>
          </a:p>
          <a:p>
            <a:pPr marL="539749" lvl="1" indent="-269875">
              <a:lnSpc>
                <a:spcPts val="2749"/>
              </a:lnSpc>
              <a:buFont typeface="Arial"/>
              <a:buChar char="•"/>
            </a:pPr>
            <a:r>
              <a:rPr lang="en-US" sz="2499">
                <a:solidFill>
                  <a:srgbClr val="191919"/>
                </a:solidFill>
                <a:latin typeface="Open Sans 1"/>
              </a:rPr>
              <a:t>Include a brief overview of your project in the email (do not “cold call”).</a:t>
            </a:r>
          </a:p>
          <a:p>
            <a:pPr marL="539749" lvl="1" indent="-269875">
              <a:lnSpc>
                <a:spcPts val="2749"/>
              </a:lnSpc>
              <a:buFont typeface="Arial"/>
              <a:buChar char="•"/>
            </a:pPr>
            <a:r>
              <a:rPr lang="en-US" sz="2499">
                <a:solidFill>
                  <a:srgbClr val="191919"/>
                </a:solidFill>
                <a:latin typeface="Open Sans 1"/>
              </a:rPr>
              <a:t>In many instances, if your project does not fit with an agency’s mission, the program officer can direct you to alternative funding sources (particularly in the NIH and NSF).</a:t>
            </a:r>
          </a:p>
          <a:p>
            <a:pPr>
              <a:lnSpc>
                <a:spcPts val="2749"/>
              </a:lnSpc>
            </a:pPr>
            <a:endParaRPr lang="en-US" sz="2499">
              <a:solidFill>
                <a:srgbClr val="191919"/>
              </a:solidFill>
              <a:latin typeface="Open Sans 1"/>
            </a:endParaRPr>
          </a:p>
          <a:p>
            <a:pPr>
              <a:lnSpc>
                <a:spcPts val="2749"/>
              </a:lnSpc>
            </a:pPr>
            <a:r>
              <a:rPr lang="en-US" sz="2499">
                <a:solidFill>
                  <a:srgbClr val="191919"/>
                </a:solidFill>
                <a:latin typeface="Open Sans 1"/>
              </a:rPr>
              <a:t>Our Grant Development Office is another resource that can assist you with making this connection. Contact </a:t>
            </a:r>
            <a:r>
              <a:rPr lang="en-US" sz="2499" u="sng">
                <a:solidFill>
                  <a:srgbClr val="191919"/>
                </a:solidFill>
                <a:latin typeface="Open Sans 1"/>
                <a:hlinkClick r:id="rId2" tooltip="https://www.marshall.edu/murc/niki-rowe-fortner/"/>
              </a:rPr>
              <a:t>Niki Rowe-Fortner</a:t>
            </a:r>
            <a:r>
              <a:rPr lang="en-US" sz="2499">
                <a:solidFill>
                  <a:srgbClr val="191919"/>
                </a:solidFill>
                <a:latin typeface="Open Sans 1"/>
              </a:rPr>
              <a:t> for further assistance. </a:t>
            </a:r>
          </a:p>
          <a:p>
            <a:pPr>
              <a:lnSpc>
                <a:spcPts val="2749"/>
              </a:lnSpc>
            </a:pPr>
            <a:endParaRPr lang="en-US" sz="2499">
              <a:solidFill>
                <a:srgbClr val="191919"/>
              </a:solidFill>
              <a:latin typeface="Open Sans 1"/>
            </a:endParaRPr>
          </a:p>
          <a:p>
            <a:pPr>
              <a:lnSpc>
                <a:spcPts val="1760"/>
              </a:lnSpc>
            </a:pPr>
            <a:endParaRPr lang="en-US" sz="2499">
              <a:solidFill>
                <a:srgbClr val="191919"/>
              </a:solidFill>
              <a:latin typeface="Open Sans 1"/>
            </a:endParaRPr>
          </a:p>
        </p:txBody>
      </p:sp>
      <p:sp>
        <p:nvSpPr>
          <p:cNvPr id="3" name="TextBox 3"/>
          <p:cNvSpPr txBox="1"/>
          <p:nvPr/>
        </p:nvSpPr>
        <p:spPr>
          <a:xfrm>
            <a:off x="6574181" y="803773"/>
            <a:ext cx="11257778" cy="675475"/>
          </a:xfrm>
          <a:prstGeom prst="rect">
            <a:avLst/>
          </a:prstGeom>
        </p:spPr>
        <p:txBody>
          <a:bodyPr lIns="0" tIns="0" rIns="0" bIns="0" rtlCol="0" anchor="t">
            <a:spAutoFit/>
          </a:bodyPr>
          <a:lstStyle/>
          <a:p>
            <a:pPr marL="0" lvl="0" indent="0" algn="l">
              <a:lnSpc>
                <a:spcPts val="5358"/>
              </a:lnSpc>
              <a:spcBef>
                <a:spcPct val="0"/>
              </a:spcBef>
            </a:pPr>
            <a:r>
              <a:rPr lang="en-US" sz="4465" u="none" strike="noStrike">
                <a:solidFill>
                  <a:srgbClr val="00A950"/>
                </a:solidFill>
                <a:latin typeface="Open Sans 1 Bold"/>
              </a:rPr>
              <a:t>Make contact with the funding agency </a:t>
            </a:r>
          </a:p>
        </p:txBody>
      </p:sp>
      <p:sp>
        <p:nvSpPr>
          <p:cNvPr id="4" name="Freeform 4"/>
          <p:cNvSpPr/>
          <p:nvPr/>
        </p:nvSpPr>
        <p:spPr>
          <a:xfrm>
            <a:off x="0" y="0"/>
            <a:ext cx="5902624" cy="10287000"/>
          </a:xfrm>
          <a:custGeom>
            <a:avLst/>
            <a:gdLst/>
            <a:ahLst/>
            <a:cxnLst/>
            <a:rect l="l" t="t" r="r" b="b"/>
            <a:pathLst>
              <a:path w="5902624" h="10287000">
                <a:moveTo>
                  <a:pt x="0" y="0"/>
                </a:moveTo>
                <a:lnTo>
                  <a:pt x="5902624" y="0"/>
                </a:lnTo>
                <a:lnTo>
                  <a:pt x="5902624" y="10287000"/>
                </a:lnTo>
                <a:lnTo>
                  <a:pt x="0" y="10287000"/>
                </a:lnTo>
                <a:lnTo>
                  <a:pt x="0" y="0"/>
                </a:lnTo>
                <a:close/>
              </a:path>
            </a:pathLst>
          </a:custGeom>
          <a:blipFill>
            <a:blip r:embed="rId3"/>
            <a:stretch>
              <a:fillRect l="-125819" r="-35597"/>
            </a:stretch>
          </a:blipFill>
        </p:spPr>
        <p:txBody>
          <a:bodyPr/>
          <a:lstStyle/>
          <a:p>
            <a:endParaRPr 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18288000" cy="1984917"/>
          </a:xfrm>
          <a:prstGeom prst="rect">
            <a:avLst/>
          </a:prstGeom>
          <a:solidFill>
            <a:srgbClr val="00A950"/>
          </a:solidFill>
        </p:spPr>
        <p:txBody>
          <a:bodyPr/>
          <a:lstStyle/>
          <a:p>
            <a:endParaRPr lang="en-US"/>
          </a:p>
        </p:txBody>
      </p:sp>
      <p:sp>
        <p:nvSpPr>
          <p:cNvPr id="3" name="TextBox 3"/>
          <p:cNvSpPr txBox="1"/>
          <p:nvPr/>
        </p:nvSpPr>
        <p:spPr>
          <a:xfrm>
            <a:off x="540438" y="2622367"/>
            <a:ext cx="17164167" cy="5226968"/>
          </a:xfrm>
          <a:prstGeom prst="rect">
            <a:avLst/>
          </a:prstGeom>
        </p:spPr>
        <p:txBody>
          <a:bodyPr lIns="0" tIns="0" rIns="0" bIns="0" rtlCol="0" anchor="t">
            <a:spAutoFit/>
          </a:bodyPr>
          <a:lstStyle/>
          <a:p>
            <a:pPr>
              <a:lnSpc>
                <a:spcPts val="3799"/>
              </a:lnSpc>
            </a:pPr>
            <a:r>
              <a:rPr lang="en-US" sz="2713">
                <a:solidFill>
                  <a:srgbClr val="00A950"/>
                </a:solidFill>
                <a:latin typeface="Open Sans 1 Bold"/>
              </a:rPr>
              <a:t>Read the application instructions carefully</a:t>
            </a:r>
          </a:p>
          <a:p>
            <a:pPr marL="585921" lvl="1" indent="-292960">
              <a:lnSpc>
                <a:spcPts val="3799"/>
              </a:lnSpc>
              <a:buFont typeface="Arial"/>
              <a:buChar char="•"/>
            </a:pPr>
            <a:r>
              <a:rPr lang="en-US" sz="2713">
                <a:solidFill>
                  <a:srgbClr val="191919"/>
                </a:solidFill>
                <a:latin typeface="Open Sans 1"/>
              </a:rPr>
              <a:t>Make notes and highlight details you need to remember</a:t>
            </a:r>
          </a:p>
          <a:p>
            <a:pPr marL="585921" lvl="1" indent="-292960">
              <a:lnSpc>
                <a:spcPts val="3799"/>
              </a:lnSpc>
              <a:buFont typeface="Arial"/>
              <a:buChar char="•"/>
            </a:pPr>
            <a:r>
              <a:rPr lang="en-US" sz="2713">
                <a:solidFill>
                  <a:srgbClr val="191919"/>
                </a:solidFill>
                <a:latin typeface="Open Sans 1"/>
              </a:rPr>
              <a:t>Don’t forget to follow the application instructions (page limits, margins, font, etc.)</a:t>
            </a:r>
          </a:p>
          <a:p>
            <a:pPr marL="585921" lvl="1" indent="-292960">
              <a:lnSpc>
                <a:spcPts val="3799"/>
              </a:lnSpc>
              <a:buFont typeface="Arial"/>
              <a:buChar char="•"/>
            </a:pPr>
            <a:r>
              <a:rPr lang="en-US" sz="2713">
                <a:solidFill>
                  <a:srgbClr val="191919"/>
                </a:solidFill>
                <a:latin typeface="Open Sans 1"/>
              </a:rPr>
              <a:t>Finally, read and follow the application instructions.</a:t>
            </a:r>
          </a:p>
          <a:p>
            <a:pPr>
              <a:lnSpc>
                <a:spcPts val="3799"/>
              </a:lnSpc>
            </a:pPr>
            <a:endParaRPr lang="en-US" sz="2713">
              <a:solidFill>
                <a:srgbClr val="191919"/>
              </a:solidFill>
              <a:latin typeface="Open Sans 1"/>
            </a:endParaRPr>
          </a:p>
          <a:p>
            <a:pPr>
              <a:lnSpc>
                <a:spcPts val="3799"/>
              </a:lnSpc>
            </a:pPr>
            <a:r>
              <a:rPr lang="en-US" sz="2713">
                <a:solidFill>
                  <a:srgbClr val="00A950"/>
                </a:solidFill>
                <a:latin typeface="Open Sans 1 Bold"/>
              </a:rPr>
              <a:t>With the high number of competitive applications received, basic grantsmanship can separate a great proposal and a </a:t>
            </a:r>
            <a:r>
              <a:rPr lang="en-US" sz="2713" u="sng">
                <a:solidFill>
                  <a:srgbClr val="00A950"/>
                </a:solidFill>
                <a:latin typeface="Open Sans 1 Bold"/>
              </a:rPr>
              <a:t>funded</a:t>
            </a:r>
            <a:r>
              <a:rPr lang="en-US" sz="2713">
                <a:solidFill>
                  <a:srgbClr val="00A950"/>
                </a:solidFill>
                <a:latin typeface="Open Sans 1 Bold"/>
              </a:rPr>
              <a:t> proposal.</a:t>
            </a:r>
          </a:p>
          <a:p>
            <a:pPr>
              <a:lnSpc>
                <a:spcPts val="3799"/>
              </a:lnSpc>
            </a:pPr>
            <a:endParaRPr lang="en-US" sz="2713">
              <a:solidFill>
                <a:srgbClr val="00A950"/>
              </a:solidFill>
              <a:latin typeface="Open Sans 1 Bold"/>
            </a:endParaRPr>
          </a:p>
          <a:p>
            <a:pPr>
              <a:lnSpc>
                <a:spcPts val="3799"/>
              </a:lnSpc>
            </a:pPr>
            <a:endParaRPr lang="en-US" sz="2713">
              <a:solidFill>
                <a:srgbClr val="00A950"/>
              </a:solidFill>
              <a:latin typeface="Open Sans 1 Bold"/>
            </a:endParaRPr>
          </a:p>
          <a:p>
            <a:pPr>
              <a:lnSpc>
                <a:spcPts val="3799"/>
              </a:lnSpc>
            </a:pPr>
            <a:endParaRPr lang="en-US" sz="2713">
              <a:solidFill>
                <a:srgbClr val="00A950"/>
              </a:solidFill>
              <a:latin typeface="Open Sans 1 Bold"/>
            </a:endParaRPr>
          </a:p>
          <a:p>
            <a:pPr>
              <a:lnSpc>
                <a:spcPts val="3799"/>
              </a:lnSpc>
              <a:spcBef>
                <a:spcPct val="0"/>
              </a:spcBef>
            </a:pPr>
            <a:endParaRPr lang="en-US" sz="2713">
              <a:solidFill>
                <a:srgbClr val="00A950"/>
              </a:solidFill>
              <a:latin typeface="Open Sans 1 Bold"/>
            </a:endParaRPr>
          </a:p>
        </p:txBody>
      </p:sp>
      <p:sp>
        <p:nvSpPr>
          <p:cNvPr id="4" name="TextBox 4"/>
          <p:cNvSpPr txBox="1"/>
          <p:nvPr/>
        </p:nvSpPr>
        <p:spPr>
          <a:xfrm>
            <a:off x="540438" y="608584"/>
            <a:ext cx="16487063" cy="1099947"/>
          </a:xfrm>
          <a:prstGeom prst="rect">
            <a:avLst/>
          </a:prstGeom>
        </p:spPr>
        <p:txBody>
          <a:bodyPr lIns="0" tIns="0" rIns="0" bIns="0" rtlCol="0" anchor="t">
            <a:spAutoFit/>
          </a:bodyPr>
          <a:lstStyle/>
          <a:p>
            <a:pPr>
              <a:lnSpc>
                <a:spcPts val="6317"/>
              </a:lnSpc>
            </a:pPr>
            <a:r>
              <a:rPr lang="en-US" sz="5400">
                <a:solidFill>
                  <a:srgbClr val="FFFFFF"/>
                </a:solidFill>
                <a:latin typeface="Open Sans 1 Bold"/>
              </a:rPr>
              <a:t>Basic Grantsmanship</a:t>
            </a:r>
          </a:p>
          <a:p>
            <a:pPr marL="0" lvl="0" indent="0" algn="l">
              <a:lnSpc>
                <a:spcPts val="2339"/>
              </a:lnSpc>
            </a:pPr>
            <a:r>
              <a:rPr lang="en-US" sz="1999">
                <a:solidFill>
                  <a:srgbClr val="FFFFFF"/>
                </a:solidFill>
                <a:latin typeface="Open Sans 1 Bold Italics"/>
              </a:rPr>
              <a:t>from an NIH program officer’s presentation</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18288000" cy="1984917"/>
          </a:xfrm>
          <a:prstGeom prst="rect">
            <a:avLst/>
          </a:prstGeom>
          <a:solidFill>
            <a:srgbClr val="00A950"/>
          </a:solidFill>
        </p:spPr>
        <p:txBody>
          <a:bodyPr/>
          <a:lstStyle/>
          <a:p>
            <a:endParaRPr lang="en-US"/>
          </a:p>
        </p:txBody>
      </p:sp>
      <p:sp>
        <p:nvSpPr>
          <p:cNvPr id="3" name="TextBox 3"/>
          <p:cNvSpPr txBox="1"/>
          <p:nvPr/>
        </p:nvSpPr>
        <p:spPr>
          <a:xfrm>
            <a:off x="561917" y="2354307"/>
            <a:ext cx="17164167" cy="7608218"/>
          </a:xfrm>
          <a:prstGeom prst="rect">
            <a:avLst/>
          </a:prstGeom>
        </p:spPr>
        <p:txBody>
          <a:bodyPr lIns="0" tIns="0" rIns="0" bIns="0" rtlCol="0" anchor="t">
            <a:spAutoFit/>
          </a:bodyPr>
          <a:lstStyle/>
          <a:p>
            <a:pPr>
              <a:lnSpc>
                <a:spcPts val="3799"/>
              </a:lnSpc>
            </a:pPr>
            <a:r>
              <a:rPr lang="en-US" sz="2713">
                <a:solidFill>
                  <a:srgbClr val="00A950"/>
                </a:solidFill>
                <a:latin typeface="Open Sans 1 Bold"/>
              </a:rPr>
              <a:t>Proposals are generally comprised of these sections:</a:t>
            </a:r>
          </a:p>
          <a:p>
            <a:pPr marL="585921" lvl="1" indent="-292960">
              <a:lnSpc>
                <a:spcPts val="3799"/>
              </a:lnSpc>
              <a:buFont typeface="Arial"/>
              <a:buChar char="•"/>
            </a:pPr>
            <a:r>
              <a:rPr lang="en-US" sz="2713">
                <a:solidFill>
                  <a:srgbClr val="000000"/>
                </a:solidFill>
                <a:latin typeface="Open Sans 1"/>
              </a:rPr>
              <a:t>Abstract</a:t>
            </a:r>
          </a:p>
          <a:p>
            <a:pPr marL="585921" lvl="1" indent="-292960">
              <a:lnSpc>
                <a:spcPts val="3799"/>
              </a:lnSpc>
              <a:buFont typeface="Arial"/>
              <a:buChar char="•"/>
            </a:pPr>
            <a:r>
              <a:rPr lang="en-US" sz="2713">
                <a:solidFill>
                  <a:srgbClr val="000000"/>
                </a:solidFill>
                <a:latin typeface="Open Sans 1"/>
              </a:rPr>
              <a:t>Specific Aims</a:t>
            </a:r>
          </a:p>
          <a:p>
            <a:pPr marL="585921" lvl="1" indent="-292960">
              <a:lnSpc>
                <a:spcPts val="3799"/>
              </a:lnSpc>
              <a:buFont typeface="Arial"/>
              <a:buChar char="•"/>
            </a:pPr>
            <a:r>
              <a:rPr lang="en-US" sz="2713">
                <a:solidFill>
                  <a:srgbClr val="000000"/>
                </a:solidFill>
                <a:latin typeface="Open Sans 1"/>
              </a:rPr>
              <a:t>Research Plan</a:t>
            </a:r>
          </a:p>
          <a:p>
            <a:pPr marL="1171842" lvl="2" indent="-390614">
              <a:lnSpc>
                <a:spcPts val="3799"/>
              </a:lnSpc>
              <a:buFont typeface="Arial"/>
              <a:buChar char="⚬"/>
            </a:pPr>
            <a:r>
              <a:rPr lang="en-US" sz="2713">
                <a:solidFill>
                  <a:srgbClr val="000000"/>
                </a:solidFill>
                <a:latin typeface="Open Sans 1"/>
              </a:rPr>
              <a:t>Preliminary Data/Needs Assessment</a:t>
            </a:r>
          </a:p>
          <a:p>
            <a:pPr marL="1171842" lvl="2" indent="-390614">
              <a:lnSpc>
                <a:spcPts val="3799"/>
              </a:lnSpc>
              <a:buFont typeface="Arial"/>
              <a:buChar char="⚬"/>
            </a:pPr>
            <a:r>
              <a:rPr lang="en-US" sz="2713">
                <a:solidFill>
                  <a:srgbClr val="000000"/>
                </a:solidFill>
                <a:latin typeface="Open Sans 1"/>
              </a:rPr>
              <a:t>Implementation Plan</a:t>
            </a:r>
          </a:p>
          <a:p>
            <a:pPr marL="1171842" lvl="2" indent="-390614">
              <a:lnSpc>
                <a:spcPts val="3799"/>
              </a:lnSpc>
              <a:buFont typeface="Arial"/>
              <a:buChar char="⚬"/>
            </a:pPr>
            <a:r>
              <a:rPr lang="en-US" sz="2713">
                <a:solidFill>
                  <a:srgbClr val="000000"/>
                </a:solidFill>
                <a:latin typeface="Open Sans 1"/>
              </a:rPr>
              <a:t>Evaluation Plan</a:t>
            </a:r>
          </a:p>
          <a:p>
            <a:pPr marL="585921" lvl="1" indent="-292960">
              <a:lnSpc>
                <a:spcPts val="3799"/>
              </a:lnSpc>
              <a:buFont typeface="Arial"/>
              <a:buChar char="•"/>
            </a:pPr>
            <a:r>
              <a:rPr lang="en-US" sz="2713">
                <a:solidFill>
                  <a:srgbClr val="000000"/>
                </a:solidFill>
                <a:latin typeface="Open Sans 1"/>
              </a:rPr>
              <a:t>Budget and Budget narrative/justification</a:t>
            </a:r>
          </a:p>
          <a:p>
            <a:pPr marL="585921" lvl="1" indent="-292960">
              <a:lnSpc>
                <a:spcPts val="3799"/>
              </a:lnSpc>
              <a:buFont typeface="Arial"/>
              <a:buChar char="•"/>
            </a:pPr>
            <a:r>
              <a:rPr lang="en-US" sz="2713">
                <a:solidFill>
                  <a:srgbClr val="000000"/>
                </a:solidFill>
                <a:latin typeface="Open Sans 1"/>
              </a:rPr>
              <a:t>PI Information (biosketch)</a:t>
            </a:r>
          </a:p>
          <a:p>
            <a:pPr marL="585921" lvl="1" indent="-292960">
              <a:lnSpc>
                <a:spcPts val="3799"/>
              </a:lnSpc>
              <a:buFont typeface="Arial"/>
              <a:buChar char="•"/>
            </a:pPr>
            <a:r>
              <a:rPr lang="en-US" sz="2713">
                <a:solidFill>
                  <a:srgbClr val="000000"/>
                </a:solidFill>
                <a:latin typeface="Open Sans 1"/>
              </a:rPr>
              <a:t>Assurances</a:t>
            </a:r>
          </a:p>
          <a:p>
            <a:pPr>
              <a:lnSpc>
                <a:spcPts val="3799"/>
              </a:lnSpc>
            </a:pPr>
            <a:endParaRPr lang="en-US" sz="2713">
              <a:solidFill>
                <a:srgbClr val="000000"/>
              </a:solidFill>
              <a:latin typeface="Open Sans 1"/>
            </a:endParaRPr>
          </a:p>
          <a:p>
            <a:pPr>
              <a:lnSpc>
                <a:spcPts val="3799"/>
              </a:lnSpc>
            </a:pPr>
            <a:r>
              <a:rPr lang="en-US" sz="2713">
                <a:solidFill>
                  <a:srgbClr val="00A950"/>
                </a:solidFill>
                <a:latin typeface="Open Sans 1 Bold"/>
              </a:rPr>
              <a:t>With the high number of competitive applications received, basic grantsmanship can separate a great proposal and a </a:t>
            </a:r>
            <a:r>
              <a:rPr lang="en-US" sz="2713" u="sng">
                <a:solidFill>
                  <a:srgbClr val="00A950"/>
                </a:solidFill>
                <a:latin typeface="Open Sans 1 Bold"/>
              </a:rPr>
              <a:t>funded</a:t>
            </a:r>
            <a:r>
              <a:rPr lang="en-US" sz="2713">
                <a:solidFill>
                  <a:srgbClr val="00A950"/>
                </a:solidFill>
                <a:latin typeface="Open Sans 1 Bold"/>
              </a:rPr>
              <a:t> proposal.</a:t>
            </a:r>
          </a:p>
          <a:p>
            <a:pPr>
              <a:lnSpc>
                <a:spcPts val="3799"/>
              </a:lnSpc>
            </a:pPr>
            <a:endParaRPr lang="en-US" sz="2713">
              <a:solidFill>
                <a:srgbClr val="00A950"/>
              </a:solidFill>
              <a:latin typeface="Open Sans 1 Bold"/>
            </a:endParaRPr>
          </a:p>
          <a:p>
            <a:pPr>
              <a:lnSpc>
                <a:spcPts val="3799"/>
              </a:lnSpc>
            </a:pPr>
            <a:r>
              <a:rPr lang="en-US" sz="2713">
                <a:solidFill>
                  <a:srgbClr val="00A950"/>
                </a:solidFill>
                <a:latin typeface="Open Sans 1 Italics"/>
              </a:rPr>
              <a:t>To avoid proposal FAIL, always consult with your Grants Officer before the deadline. We submit on your behalf. </a:t>
            </a:r>
          </a:p>
          <a:p>
            <a:pPr>
              <a:lnSpc>
                <a:spcPts val="3799"/>
              </a:lnSpc>
              <a:spcBef>
                <a:spcPct val="0"/>
              </a:spcBef>
            </a:pPr>
            <a:endParaRPr lang="en-US" sz="2713">
              <a:solidFill>
                <a:srgbClr val="00A950"/>
              </a:solidFill>
              <a:latin typeface="Open Sans 1 Italics"/>
            </a:endParaRPr>
          </a:p>
        </p:txBody>
      </p:sp>
      <p:sp>
        <p:nvSpPr>
          <p:cNvPr id="4" name="TextBox 4"/>
          <p:cNvSpPr txBox="1"/>
          <p:nvPr/>
        </p:nvSpPr>
        <p:spPr>
          <a:xfrm>
            <a:off x="540438" y="752983"/>
            <a:ext cx="16487063" cy="811149"/>
          </a:xfrm>
          <a:prstGeom prst="rect">
            <a:avLst/>
          </a:prstGeom>
        </p:spPr>
        <p:txBody>
          <a:bodyPr lIns="0" tIns="0" rIns="0" bIns="0" rtlCol="0" anchor="t">
            <a:spAutoFit/>
          </a:bodyPr>
          <a:lstStyle/>
          <a:p>
            <a:pPr marL="0" lvl="0" indent="0" algn="l">
              <a:lnSpc>
                <a:spcPts val="6317"/>
              </a:lnSpc>
            </a:pPr>
            <a:r>
              <a:rPr lang="en-US" sz="5400">
                <a:solidFill>
                  <a:srgbClr val="FFFFFF"/>
                </a:solidFill>
                <a:latin typeface="Open Sans 1 Bold"/>
              </a:rPr>
              <a:t>Proposal Components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18288000" cy="1984917"/>
          </a:xfrm>
          <a:prstGeom prst="rect">
            <a:avLst/>
          </a:prstGeom>
          <a:solidFill>
            <a:srgbClr val="00A950"/>
          </a:solidFill>
        </p:spPr>
        <p:txBody>
          <a:bodyPr/>
          <a:lstStyle/>
          <a:p>
            <a:endParaRPr lang="en-US"/>
          </a:p>
        </p:txBody>
      </p:sp>
      <p:grpSp>
        <p:nvGrpSpPr>
          <p:cNvPr id="3" name="Group 3"/>
          <p:cNvGrpSpPr/>
          <p:nvPr/>
        </p:nvGrpSpPr>
        <p:grpSpPr>
          <a:xfrm>
            <a:off x="1146981" y="3208370"/>
            <a:ext cx="7644603" cy="5401852"/>
            <a:chOff x="0" y="0"/>
            <a:chExt cx="17051744" cy="12049154"/>
          </a:xfrm>
        </p:grpSpPr>
        <p:sp>
          <p:nvSpPr>
            <p:cNvPr id="4" name="Freeform 4"/>
            <p:cNvSpPr/>
            <p:nvPr/>
          </p:nvSpPr>
          <p:spPr>
            <a:xfrm>
              <a:off x="0" y="0"/>
              <a:ext cx="17051744" cy="12049154"/>
            </a:xfrm>
            <a:custGeom>
              <a:avLst/>
              <a:gdLst/>
              <a:ahLst/>
              <a:cxnLst/>
              <a:rect l="l" t="t" r="r" b="b"/>
              <a:pathLst>
                <a:path w="17051744" h="12049154">
                  <a:moveTo>
                    <a:pt x="0" y="0"/>
                  </a:moveTo>
                  <a:lnTo>
                    <a:pt x="0" y="12049154"/>
                  </a:lnTo>
                  <a:lnTo>
                    <a:pt x="17051744" y="12049154"/>
                  </a:lnTo>
                  <a:lnTo>
                    <a:pt x="17051744" y="0"/>
                  </a:lnTo>
                  <a:lnTo>
                    <a:pt x="0" y="0"/>
                  </a:lnTo>
                  <a:close/>
                  <a:moveTo>
                    <a:pt x="16990783" y="11988194"/>
                  </a:moveTo>
                  <a:lnTo>
                    <a:pt x="59690" y="11988194"/>
                  </a:lnTo>
                  <a:lnTo>
                    <a:pt x="59690" y="59690"/>
                  </a:lnTo>
                  <a:lnTo>
                    <a:pt x="16990783" y="59690"/>
                  </a:lnTo>
                  <a:lnTo>
                    <a:pt x="16990783" y="11988194"/>
                  </a:lnTo>
                  <a:close/>
                </a:path>
              </a:pathLst>
            </a:custGeom>
            <a:solidFill>
              <a:srgbClr val="00A950"/>
            </a:solidFill>
          </p:spPr>
          <p:txBody>
            <a:bodyPr/>
            <a:lstStyle/>
            <a:p>
              <a:endParaRPr lang="en-US"/>
            </a:p>
          </p:txBody>
        </p:sp>
      </p:grpSp>
      <p:sp>
        <p:nvSpPr>
          <p:cNvPr id="5" name="TextBox 5"/>
          <p:cNvSpPr txBox="1"/>
          <p:nvPr/>
        </p:nvSpPr>
        <p:spPr>
          <a:xfrm>
            <a:off x="2158733" y="3603737"/>
            <a:ext cx="5621099" cy="732790"/>
          </a:xfrm>
          <a:prstGeom prst="rect">
            <a:avLst/>
          </a:prstGeom>
        </p:spPr>
        <p:txBody>
          <a:bodyPr lIns="0" tIns="0" rIns="0" bIns="0" rtlCol="0" anchor="t">
            <a:spAutoFit/>
          </a:bodyPr>
          <a:lstStyle/>
          <a:p>
            <a:pPr marL="0" lvl="0" indent="0" algn="ctr">
              <a:lnSpc>
                <a:spcPts val="2990"/>
              </a:lnSpc>
            </a:pPr>
            <a:r>
              <a:rPr lang="en-US" sz="2300" spc="-69">
                <a:solidFill>
                  <a:srgbClr val="191919"/>
                </a:solidFill>
                <a:latin typeface="Open Sans 2 Bold"/>
              </a:rPr>
              <a:t>Why do you think the agency should fund your project?</a:t>
            </a:r>
          </a:p>
        </p:txBody>
      </p:sp>
      <p:sp>
        <p:nvSpPr>
          <p:cNvPr id="6" name="TextBox 6"/>
          <p:cNvSpPr txBox="1"/>
          <p:nvPr/>
        </p:nvSpPr>
        <p:spPr>
          <a:xfrm>
            <a:off x="1555688" y="5417547"/>
            <a:ext cx="6827187" cy="1495919"/>
          </a:xfrm>
          <a:prstGeom prst="rect">
            <a:avLst/>
          </a:prstGeom>
        </p:spPr>
        <p:txBody>
          <a:bodyPr lIns="0" tIns="0" rIns="0" bIns="0" rtlCol="0" anchor="t">
            <a:spAutoFit/>
          </a:bodyPr>
          <a:lstStyle/>
          <a:p>
            <a:pPr>
              <a:lnSpc>
                <a:spcPts val="3012"/>
              </a:lnSpc>
            </a:pPr>
            <a:r>
              <a:rPr lang="en-US" sz="2151">
                <a:solidFill>
                  <a:srgbClr val="191919"/>
                </a:solidFill>
                <a:latin typeface="Open Sans 1"/>
              </a:rPr>
              <a:t>This is one of the fundamental questions that you need to answer before applying. You will also need to communicate this to the reviewers in your proposal.</a:t>
            </a:r>
          </a:p>
          <a:p>
            <a:pPr>
              <a:lnSpc>
                <a:spcPts val="3012"/>
              </a:lnSpc>
            </a:pPr>
            <a:endParaRPr lang="en-US" sz="2151">
              <a:solidFill>
                <a:srgbClr val="191919"/>
              </a:solidFill>
              <a:latin typeface="Open Sans 1"/>
            </a:endParaRPr>
          </a:p>
        </p:txBody>
      </p:sp>
      <p:sp>
        <p:nvSpPr>
          <p:cNvPr id="7" name="TextBox 7"/>
          <p:cNvSpPr txBox="1"/>
          <p:nvPr/>
        </p:nvSpPr>
        <p:spPr>
          <a:xfrm>
            <a:off x="721106" y="526686"/>
            <a:ext cx="12413869" cy="874395"/>
          </a:xfrm>
          <a:prstGeom prst="rect">
            <a:avLst/>
          </a:prstGeom>
        </p:spPr>
        <p:txBody>
          <a:bodyPr lIns="0" tIns="0" rIns="0" bIns="0" rtlCol="0" anchor="t">
            <a:spAutoFit/>
          </a:bodyPr>
          <a:lstStyle/>
          <a:p>
            <a:pPr marL="0" lvl="0" indent="0">
              <a:lnSpc>
                <a:spcPts val="7019"/>
              </a:lnSpc>
              <a:spcBef>
                <a:spcPct val="0"/>
              </a:spcBef>
            </a:pPr>
            <a:r>
              <a:rPr lang="en-US" sz="5399">
                <a:solidFill>
                  <a:srgbClr val="FFFFFF"/>
                </a:solidFill>
                <a:latin typeface="Open Sans 1 Bold"/>
              </a:rPr>
              <a:t>Getting Started</a:t>
            </a:r>
          </a:p>
        </p:txBody>
      </p:sp>
      <p:grpSp>
        <p:nvGrpSpPr>
          <p:cNvPr id="8" name="Group 8"/>
          <p:cNvGrpSpPr/>
          <p:nvPr/>
        </p:nvGrpSpPr>
        <p:grpSpPr>
          <a:xfrm>
            <a:off x="9496416" y="3208370"/>
            <a:ext cx="7644603" cy="5401852"/>
            <a:chOff x="0" y="0"/>
            <a:chExt cx="17051744" cy="12049154"/>
          </a:xfrm>
        </p:grpSpPr>
        <p:sp>
          <p:nvSpPr>
            <p:cNvPr id="9" name="Freeform 9"/>
            <p:cNvSpPr/>
            <p:nvPr/>
          </p:nvSpPr>
          <p:spPr>
            <a:xfrm>
              <a:off x="0" y="0"/>
              <a:ext cx="17051744" cy="12049154"/>
            </a:xfrm>
            <a:custGeom>
              <a:avLst/>
              <a:gdLst/>
              <a:ahLst/>
              <a:cxnLst/>
              <a:rect l="l" t="t" r="r" b="b"/>
              <a:pathLst>
                <a:path w="17051744" h="12049154">
                  <a:moveTo>
                    <a:pt x="0" y="0"/>
                  </a:moveTo>
                  <a:lnTo>
                    <a:pt x="0" y="12049154"/>
                  </a:lnTo>
                  <a:lnTo>
                    <a:pt x="17051744" y="12049154"/>
                  </a:lnTo>
                  <a:lnTo>
                    <a:pt x="17051744" y="0"/>
                  </a:lnTo>
                  <a:lnTo>
                    <a:pt x="0" y="0"/>
                  </a:lnTo>
                  <a:close/>
                  <a:moveTo>
                    <a:pt x="16990783" y="11988194"/>
                  </a:moveTo>
                  <a:lnTo>
                    <a:pt x="59690" y="11988194"/>
                  </a:lnTo>
                  <a:lnTo>
                    <a:pt x="59690" y="59690"/>
                  </a:lnTo>
                  <a:lnTo>
                    <a:pt x="16990783" y="59690"/>
                  </a:lnTo>
                  <a:lnTo>
                    <a:pt x="16990783" y="11988194"/>
                  </a:lnTo>
                  <a:close/>
                </a:path>
              </a:pathLst>
            </a:custGeom>
            <a:solidFill>
              <a:srgbClr val="00A950"/>
            </a:solidFill>
          </p:spPr>
          <p:txBody>
            <a:bodyPr/>
            <a:lstStyle/>
            <a:p>
              <a:endParaRPr lang="en-US"/>
            </a:p>
          </p:txBody>
        </p:sp>
      </p:grpSp>
      <p:sp>
        <p:nvSpPr>
          <p:cNvPr id="10" name="TextBox 10"/>
          <p:cNvSpPr txBox="1"/>
          <p:nvPr/>
        </p:nvSpPr>
        <p:spPr>
          <a:xfrm>
            <a:off x="9905124" y="3442901"/>
            <a:ext cx="6827187" cy="1475740"/>
          </a:xfrm>
          <a:prstGeom prst="rect">
            <a:avLst/>
          </a:prstGeom>
        </p:spPr>
        <p:txBody>
          <a:bodyPr lIns="0" tIns="0" rIns="0" bIns="0" rtlCol="0" anchor="t">
            <a:spAutoFit/>
          </a:bodyPr>
          <a:lstStyle/>
          <a:p>
            <a:pPr marL="0" lvl="0" indent="0" algn="ctr">
              <a:lnSpc>
                <a:spcPts val="2990"/>
              </a:lnSpc>
            </a:pPr>
            <a:r>
              <a:rPr lang="en-US" sz="2300" spc="-69">
                <a:solidFill>
                  <a:srgbClr val="191919"/>
                </a:solidFill>
                <a:latin typeface="Open Sans 2 Bold"/>
              </a:rPr>
              <a:t>Two questions drive reviewer determination about the likelihood that the proposed studies will have a strong and sustained impact on the scientific field. </a:t>
            </a:r>
          </a:p>
        </p:txBody>
      </p:sp>
      <p:sp>
        <p:nvSpPr>
          <p:cNvPr id="11" name="TextBox 11"/>
          <p:cNvSpPr txBox="1"/>
          <p:nvPr/>
        </p:nvSpPr>
        <p:spPr>
          <a:xfrm>
            <a:off x="9905124" y="5861671"/>
            <a:ext cx="6827187" cy="1773513"/>
          </a:xfrm>
          <a:prstGeom prst="rect">
            <a:avLst/>
          </a:prstGeom>
        </p:spPr>
        <p:txBody>
          <a:bodyPr lIns="0" tIns="0" rIns="0" bIns="0" rtlCol="0" anchor="t">
            <a:spAutoFit/>
          </a:bodyPr>
          <a:lstStyle/>
          <a:p>
            <a:pPr algn="ctr">
              <a:lnSpc>
                <a:spcPts val="3572"/>
              </a:lnSpc>
            </a:pPr>
            <a:r>
              <a:rPr lang="en-US" sz="2551">
                <a:solidFill>
                  <a:srgbClr val="00A950"/>
                </a:solidFill>
                <a:latin typeface="Open Sans 1 Bold"/>
              </a:rPr>
              <a:t>Should they do it?</a:t>
            </a:r>
          </a:p>
          <a:p>
            <a:pPr algn="ctr">
              <a:lnSpc>
                <a:spcPts val="3572"/>
              </a:lnSpc>
            </a:pPr>
            <a:endParaRPr lang="en-US" sz="2551">
              <a:solidFill>
                <a:srgbClr val="00A950"/>
              </a:solidFill>
              <a:latin typeface="Open Sans 1 Bold"/>
            </a:endParaRPr>
          </a:p>
          <a:p>
            <a:pPr algn="ctr">
              <a:lnSpc>
                <a:spcPts val="3572"/>
              </a:lnSpc>
            </a:pPr>
            <a:r>
              <a:rPr lang="en-US" sz="2551">
                <a:solidFill>
                  <a:srgbClr val="00A950"/>
                </a:solidFill>
                <a:latin typeface="Open Sans 1 Bold"/>
              </a:rPr>
              <a:t>Can they do it?</a:t>
            </a:r>
          </a:p>
          <a:p>
            <a:pPr algn="ctr">
              <a:lnSpc>
                <a:spcPts val="3572"/>
              </a:lnSpc>
            </a:pPr>
            <a:endParaRPr lang="en-US" sz="2551">
              <a:solidFill>
                <a:srgbClr val="00A950"/>
              </a:solidFill>
              <a:latin typeface="Open Sans 1 Bold"/>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3278</Words>
  <Application>Microsoft Office PowerPoint</Application>
  <PresentationFormat>Custom</PresentationFormat>
  <Paragraphs>333</Paragraphs>
  <Slides>32</Slides>
  <Notes>0</Notes>
  <HiddenSlides>0</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32</vt:i4>
      </vt:variant>
    </vt:vector>
  </HeadingPairs>
  <TitlesOfParts>
    <vt:vector size="48" baseType="lpstr">
      <vt:lpstr>Open Sans 2 Bold</vt:lpstr>
      <vt:lpstr>Calibri</vt:lpstr>
      <vt:lpstr>Open Sans 2 Italics</vt:lpstr>
      <vt:lpstr>Open Sans 1 Bold</vt:lpstr>
      <vt:lpstr>Inter Bold</vt:lpstr>
      <vt:lpstr>Open Sans 2</vt:lpstr>
      <vt:lpstr>Arial</vt:lpstr>
      <vt:lpstr>Open Sans 1 Italics</vt:lpstr>
      <vt:lpstr>Inter</vt:lpstr>
      <vt:lpstr>Open Sans 1 Light</vt:lpstr>
      <vt:lpstr>Inter Italics</vt:lpstr>
      <vt:lpstr>Archivo Black</vt:lpstr>
      <vt:lpstr>Open Sans 1</vt:lpstr>
      <vt:lpstr>Inter Bold Italics</vt:lpstr>
      <vt:lpstr>Open Sans 1 Bold Italics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Grantsmanship 101</dc:title>
  <dc:creator>Bruce, Brittany</dc:creator>
  <cp:lastModifiedBy>Bruce, Brittany</cp:lastModifiedBy>
  <cp:revision>2</cp:revision>
  <dcterms:created xsi:type="dcterms:W3CDTF">2006-08-16T00:00:00Z</dcterms:created>
  <dcterms:modified xsi:type="dcterms:W3CDTF">2023-09-19T19:45:47Z</dcterms:modified>
  <dc:identifier>DAFu5gimQUM</dc:identifier>
</cp:coreProperties>
</file>