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81" r:id="rId5"/>
    <p:sldId id="257" r:id="rId6"/>
    <p:sldId id="277" r:id="rId7"/>
    <p:sldId id="258" r:id="rId8"/>
    <p:sldId id="259" r:id="rId9"/>
    <p:sldId id="260" r:id="rId10"/>
    <p:sldId id="261" r:id="rId11"/>
    <p:sldId id="262" r:id="rId12"/>
    <p:sldId id="264" r:id="rId13"/>
    <p:sldId id="263" r:id="rId14"/>
    <p:sldId id="267" r:id="rId15"/>
    <p:sldId id="265" r:id="rId16"/>
    <p:sldId id="268" r:id="rId17"/>
    <p:sldId id="269" r:id="rId18"/>
    <p:sldId id="270" r:id="rId19"/>
    <p:sldId id="271" r:id="rId20"/>
    <p:sldId id="272" r:id="rId21"/>
    <p:sldId id="273" r:id="rId22"/>
    <p:sldId id="274" r:id="rId23"/>
    <p:sldId id="266" r:id="rId24"/>
  </p:sldIdLst>
  <p:sldSz cx="18288000" cy="10287000"/>
  <p:notesSz cx="6858000" cy="9144000"/>
  <p:embeddedFontLst>
    <p:embeddedFont>
      <p:font typeface="Barlow Condensed Bold" panose="020B0604020202020204" charset="0"/>
      <p:regular r:id="rId26"/>
      <p:bold r:id="rId27"/>
    </p:embeddedFont>
    <p:embeddedFont>
      <p:font typeface="Barlow Condensed Italics" panose="020B0604020202020204" charset="0"/>
      <p:regular r:id="rId28"/>
    </p:embeddedFont>
    <p:embeddedFont>
      <p:font typeface="Calibri" panose="020F0502020204030204" pitchFamily="34" charset="0"/>
      <p:regular r:id="rId29"/>
      <p:bold r:id="rId30"/>
      <p:italic r:id="rId31"/>
      <p:boldItalic r:id="rId32"/>
    </p:embeddedFont>
    <p:embeddedFont>
      <p:font typeface="Gotham Bold" panose="020B0604020202020204" charset="0"/>
      <p:regular r:id="rId33"/>
    </p:embeddedFont>
    <p:embeddedFont>
      <p:font typeface="Open Sans 1" panose="020B0604020202020204" charset="0"/>
      <p:regular r:id="rId34"/>
    </p:embeddedFont>
    <p:embeddedFont>
      <p:font typeface="Open Sans 1 Bold" panose="020B0604020202020204" charset="0"/>
      <p:regular r:id="rId35"/>
    </p:embeddedFont>
    <p:embeddedFont>
      <p:font typeface="Open Sans 2" panose="020B0604020202020204" charset="0"/>
      <p:regular r:id="rId36"/>
    </p:embeddedFont>
    <p:embeddedFont>
      <p:font typeface="Open Sans 2 Bold" panose="020B0604020202020204" charset="0"/>
      <p:regular r:id="rId37"/>
    </p:embeddedFont>
    <p:embeddedFont>
      <p:font typeface="Open Sans 2 Bold Italics" panose="020B0604020202020204" charset="0"/>
      <p:regular r:id="rId38"/>
    </p:embeddedFont>
    <p:embeddedFont>
      <p:font typeface="Open Sans 2 Italics" panose="020B0604020202020204" charset="0"/>
      <p:regular r:id="rId39"/>
    </p:embeddedFont>
    <p:embeddedFont>
      <p:font typeface="Open Sans 2 Light" panose="020B0604020202020204" charset="0"/>
      <p:regular r:id="rId40"/>
    </p:embeddedFont>
    <p:embeddedFont>
      <p:font typeface="Segoe UI" panose="020B0502040204020203"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0E4D72-A9D7-4193-87E5-4199E7DECF02}" v="82" dt="2023-11-21T13:43:21.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35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17537-0D1A-4165-A4F3-4346177F367A}"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235BF-DB26-4A23-AEAE-E415A336A630}" type="slidenum">
              <a:rPr lang="en-US" smtClean="0"/>
              <a:t>‹#›</a:t>
            </a:fld>
            <a:endParaRPr lang="en-US"/>
          </a:p>
        </p:txBody>
      </p:sp>
    </p:spTree>
    <p:extLst>
      <p:ext uri="{BB962C8B-B14F-4D97-AF65-F5344CB8AC3E}">
        <p14:creationId xmlns:p14="http://schemas.microsoft.com/office/powerpoint/2010/main" val="2352309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1 – Kristen </a:t>
            </a:r>
          </a:p>
          <a:p>
            <a:r>
              <a:rPr lang="en-US"/>
              <a:t>Part 2 – Amy </a:t>
            </a:r>
          </a:p>
          <a:p>
            <a:r>
              <a:rPr lang="en-US"/>
              <a:t>Part 3 – Lisa and Kristen </a:t>
            </a:r>
          </a:p>
          <a:p>
            <a:r>
              <a:rPr lang="en-US"/>
              <a:t>Part 4 and 5 – Chris </a:t>
            </a:r>
          </a:p>
        </p:txBody>
      </p:sp>
      <p:sp>
        <p:nvSpPr>
          <p:cNvPr id="4" name="Slide Number Placeholder 3"/>
          <p:cNvSpPr>
            <a:spLocks noGrp="1"/>
          </p:cNvSpPr>
          <p:nvPr>
            <p:ph type="sldNum" sz="quarter" idx="5"/>
          </p:nvPr>
        </p:nvSpPr>
        <p:spPr/>
        <p:txBody>
          <a:bodyPr/>
          <a:lstStyle/>
          <a:p>
            <a:fld id="{B07235BF-DB26-4A23-AEAE-E415A336A630}" type="slidenum">
              <a:rPr lang="en-US" smtClean="0"/>
              <a:t>2</a:t>
            </a:fld>
            <a:endParaRPr lang="en-US"/>
          </a:p>
        </p:txBody>
      </p:sp>
    </p:spTree>
    <p:extLst>
      <p:ext uri="{BB962C8B-B14F-4D97-AF65-F5344CB8AC3E}">
        <p14:creationId xmlns:p14="http://schemas.microsoft.com/office/powerpoint/2010/main" val="300657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235BF-DB26-4A23-AEAE-E415A336A630}" type="slidenum">
              <a:rPr lang="en-US" smtClean="0"/>
              <a:t>3</a:t>
            </a:fld>
            <a:endParaRPr lang="en-US"/>
          </a:p>
        </p:txBody>
      </p:sp>
    </p:spTree>
    <p:extLst>
      <p:ext uri="{BB962C8B-B14F-4D97-AF65-F5344CB8AC3E}">
        <p14:creationId xmlns:p14="http://schemas.microsoft.com/office/powerpoint/2010/main" val="374646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 SP is the first step.  </a:t>
            </a:r>
          </a:p>
        </p:txBody>
      </p:sp>
      <p:sp>
        <p:nvSpPr>
          <p:cNvPr id="4" name="Slide Number Placeholder 3"/>
          <p:cNvSpPr>
            <a:spLocks noGrp="1"/>
          </p:cNvSpPr>
          <p:nvPr>
            <p:ph type="sldNum" sz="quarter" idx="5"/>
          </p:nvPr>
        </p:nvSpPr>
        <p:spPr/>
        <p:txBody>
          <a:bodyPr/>
          <a:lstStyle/>
          <a:p>
            <a:fld id="{B07235BF-DB26-4A23-AEAE-E415A336A630}" type="slidenum">
              <a:rPr lang="en-US" smtClean="0"/>
              <a:t>6</a:t>
            </a:fld>
            <a:endParaRPr lang="en-US"/>
          </a:p>
        </p:txBody>
      </p:sp>
    </p:spTree>
    <p:extLst>
      <p:ext uri="{BB962C8B-B14F-4D97-AF65-F5344CB8AC3E}">
        <p14:creationId xmlns:p14="http://schemas.microsoft.com/office/powerpoint/2010/main" val="235707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form that you are working on the right. </a:t>
            </a:r>
          </a:p>
        </p:txBody>
      </p:sp>
      <p:sp>
        <p:nvSpPr>
          <p:cNvPr id="4" name="Slide Number Placeholder 3"/>
          <p:cNvSpPr>
            <a:spLocks noGrp="1"/>
          </p:cNvSpPr>
          <p:nvPr>
            <p:ph type="sldNum" sz="quarter" idx="5"/>
          </p:nvPr>
        </p:nvSpPr>
        <p:spPr/>
        <p:txBody>
          <a:bodyPr/>
          <a:lstStyle/>
          <a:p>
            <a:fld id="{B07235BF-DB26-4A23-AEAE-E415A336A630}" type="slidenum">
              <a:rPr lang="en-US" smtClean="0"/>
              <a:t>8</a:t>
            </a:fld>
            <a:endParaRPr lang="en-US"/>
          </a:p>
        </p:txBody>
      </p:sp>
    </p:spTree>
    <p:extLst>
      <p:ext uri="{BB962C8B-B14F-4D97-AF65-F5344CB8AC3E}">
        <p14:creationId xmlns:p14="http://schemas.microsoft.com/office/powerpoint/2010/main" val="150479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235BF-DB26-4A23-AEAE-E415A336A630}" type="slidenum">
              <a:rPr lang="en-US" smtClean="0"/>
              <a:t>9</a:t>
            </a:fld>
            <a:endParaRPr lang="en-US"/>
          </a:p>
        </p:txBody>
      </p:sp>
    </p:spTree>
    <p:extLst>
      <p:ext uri="{BB962C8B-B14F-4D97-AF65-F5344CB8AC3E}">
        <p14:creationId xmlns:p14="http://schemas.microsoft.com/office/powerpoint/2010/main" val="301359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Admin or SP. </a:t>
            </a:r>
          </a:p>
        </p:txBody>
      </p:sp>
      <p:sp>
        <p:nvSpPr>
          <p:cNvPr id="4" name="Slide Number Placeholder 3"/>
          <p:cNvSpPr>
            <a:spLocks noGrp="1"/>
          </p:cNvSpPr>
          <p:nvPr>
            <p:ph type="sldNum" sz="quarter" idx="5"/>
          </p:nvPr>
        </p:nvSpPr>
        <p:spPr/>
        <p:txBody>
          <a:bodyPr/>
          <a:lstStyle/>
          <a:p>
            <a:fld id="{B07235BF-DB26-4A23-AEAE-E415A336A630}" type="slidenum">
              <a:rPr lang="en-US" smtClean="0"/>
              <a:t>12</a:t>
            </a:fld>
            <a:endParaRPr lang="en-US"/>
          </a:p>
        </p:txBody>
      </p:sp>
    </p:spTree>
    <p:extLst>
      <p:ext uri="{BB962C8B-B14F-4D97-AF65-F5344CB8AC3E}">
        <p14:creationId xmlns:p14="http://schemas.microsoft.com/office/powerpoint/2010/main" val="128502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upport.cayuse.com/hc/en-us/articles/115014381248-Browser-Support-for-the-Research-Suit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grantforward.com/support/" TargetMode="External"/><Relationship Id="rId2" Type="http://schemas.openxmlformats.org/officeDocument/2006/relationships/hyperlink" Target="https://www.marshall.edu/murc/find-funding/"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marshall.edu/murc/niki-rowe-fortner/"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murcpreaward@marshall.edu" TargetMode="External"/><Relationship Id="rId2" Type="http://schemas.openxmlformats.org/officeDocument/2006/relationships/hyperlink" Target="https://www.marshall.edu/murc/pre-award-services/"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support.cayuse.com/hc/en-us" TargetMode="External"/><Relationship Id="rId2" Type="http://schemas.openxmlformats.org/officeDocument/2006/relationships/hyperlink" Target="http://www.marshall.edu/murc"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mailto:cayusesupport@marshall.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ifiHOroKnMg?feature=oembed"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hyperlink" Target="mailto:cayusesupport@marshall.edu" TargetMode="External"/><Relationship Id="rId3" Type="http://schemas.openxmlformats.org/officeDocument/2006/relationships/image" Target="../media/image3.png"/><Relationship Id="rId7" Type="http://schemas.openxmlformats.org/officeDocument/2006/relationships/hyperlink" Target="https://marshall.app.cayuse.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861" b="-18861"/>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51765"/>
              </a:srgbClr>
            </a:solidFill>
          </p:spPr>
          <p:txBody>
            <a:bodyPr/>
            <a:lstStyle/>
            <a:p>
              <a:endParaRPr lang="en-US"/>
            </a:p>
          </p:txBody>
        </p:sp>
        <p:sp>
          <p:nvSpPr>
            <p:cNvPr id="5" name="TextBox 5"/>
            <p:cNvSpPr txBox="1"/>
            <p:nvPr/>
          </p:nvSpPr>
          <p:spPr>
            <a:xfrm>
              <a:off x="0" y="28575"/>
              <a:ext cx="4816593" cy="2680758"/>
            </a:xfrm>
            <a:prstGeom prst="rect">
              <a:avLst/>
            </a:prstGeom>
          </p:spPr>
          <p:txBody>
            <a:bodyPr lIns="50800" tIns="50800" rIns="50800" bIns="50800" rtlCol="0" anchor="ctr"/>
            <a:lstStyle/>
            <a:p>
              <a:pPr algn="ctr">
                <a:lnSpc>
                  <a:spcPts val="1385"/>
                </a:lnSpc>
              </a:pPr>
              <a:endParaRPr/>
            </a:p>
          </p:txBody>
        </p:sp>
      </p:grpSp>
      <p:grpSp>
        <p:nvGrpSpPr>
          <p:cNvPr id="6" name="Group 6"/>
          <p:cNvGrpSpPr/>
          <p:nvPr/>
        </p:nvGrpSpPr>
        <p:grpSpPr>
          <a:xfrm>
            <a:off x="6775899" y="4931220"/>
            <a:ext cx="5289262" cy="2364509"/>
            <a:chOff x="0" y="0"/>
            <a:chExt cx="7052350" cy="3152679"/>
          </a:xfrm>
        </p:grpSpPr>
        <p:sp>
          <p:nvSpPr>
            <p:cNvPr id="7" name="Freeform 7"/>
            <p:cNvSpPr/>
            <p:nvPr/>
          </p:nvSpPr>
          <p:spPr>
            <a:xfrm>
              <a:off x="1443377" y="0"/>
              <a:ext cx="4154918" cy="1696100"/>
            </a:xfrm>
            <a:custGeom>
              <a:avLst/>
              <a:gdLst/>
              <a:ahLst/>
              <a:cxnLst/>
              <a:rect l="l" t="t" r="r" b="b"/>
              <a:pathLst>
                <a:path w="4154918" h="1696100">
                  <a:moveTo>
                    <a:pt x="0" y="0"/>
                  </a:moveTo>
                  <a:lnTo>
                    <a:pt x="4154918" y="0"/>
                  </a:lnTo>
                  <a:lnTo>
                    <a:pt x="4154918" y="1696100"/>
                  </a:lnTo>
                  <a:lnTo>
                    <a:pt x="0" y="1696100"/>
                  </a:lnTo>
                  <a:lnTo>
                    <a:pt x="0" y="0"/>
                  </a:lnTo>
                  <a:close/>
                </a:path>
              </a:pathLst>
            </a:custGeom>
            <a:blipFill>
              <a:blip r:embed="rId3"/>
              <a:stretch>
                <a:fillRect t="-36960" b="-108008"/>
              </a:stretch>
            </a:blipFill>
          </p:spPr>
          <p:txBody>
            <a:bodyPr/>
            <a:lstStyle/>
            <a:p>
              <a:endParaRPr lang="en-US"/>
            </a:p>
          </p:txBody>
        </p:sp>
        <p:sp>
          <p:nvSpPr>
            <p:cNvPr id="8" name="Freeform 8"/>
            <p:cNvSpPr/>
            <p:nvPr/>
          </p:nvSpPr>
          <p:spPr>
            <a:xfrm>
              <a:off x="0" y="1808617"/>
              <a:ext cx="4154918" cy="1344062"/>
            </a:xfrm>
            <a:custGeom>
              <a:avLst/>
              <a:gdLst/>
              <a:ahLst/>
              <a:cxnLst/>
              <a:rect l="l" t="t" r="r" b="b"/>
              <a:pathLst>
                <a:path w="4154918" h="1344062">
                  <a:moveTo>
                    <a:pt x="0" y="0"/>
                  </a:moveTo>
                  <a:lnTo>
                    <a:pt x="4154918" y="0"/>
                  </a:lnTo>
                  <a:lnTo>
                    <a:pt x="4154918" y="1344062"/>
                  </a:lnTo>
                  <a:lnTo>
                    <a:pt x="0" y="1344062"/>
                  </a:lnTo>
                  <a:lnTo>
                    <a:pt x="0" y="0"/>
                  </a:lnTo>
                  <a:close/>
                </a:path>
              </a:pathLst>
            </a:custGeom>
            <a:blipFill>
              <a:blip r:embed="rId3"/>
              <a:stretch>
                <a:fillRect t="-160986" b="-48145"/>
              </a:stretch>
            </a:blipFill>
          </p:spPr>
          <p:txBody>
            <a:bodyPr/>
            <a:lstStyle/>
            <a:p>
              <a:endParaRPr lang="en-US"/>
            </a:p>
          </p:txBody>
        </p:sp>
        <p:sp>
          <p:nvSpPr>
            <p:cNvPr id="9" name="TextBox 9"/>
            <p:cNvSpPr txBox="1"/>
            <p:nvPr/>
          </p:nvSpPr>
          <p:spPr>
            <a:xfrm>
              <a:off x="3836211" y="1485929"/>
              <a:ext cx="3216139" cy="1472197"/>
            </a:xfrm>
            <a:prstGeom prst="rect">
              <a:avLst/>
            </a:prstGeom>
          </p:spPr>
          <p:txBody>
            <a:bodyPr lIns="0" tIns="0" rIns="0" bIns="0" rtlCol="0" anchor="t">
              <a:spAutoFit/>
            </a:bodyPr>
            <a:lstStyle/>
            <a:p>
              <a:pPr algn="ctr">
                <a:lnSpc>
                  <a:spcPts val="9236"/>
                </a:lnSpc>
              </a:pPr>
              <a:r>
                <a:rPr lang="en-US" sz="6597">
                  <a:solidFill>
                    <a:srgbClr val="1FAF4B"/>
                  </a:solidFill>
                  <a:latin typeface="Gotham Bold"/>
                </a:rPr>
                <a:t>@MU</a:t>
              </a:r>
            </a:p>
          </p:txBody>
        </p:sp>
      </p:grpSp>
      <p:sp>
        <p:nvSpPr>
          <p:cNvPr id="10" name="TextBox 10"/>
          <p:cNvSpPr txBox="1"/>
          <p:nvPr/>
        </p:nvSpPr>
        <p:spPr>
          <a:xfrm>
            <a:off x="4914021" y="3460814"/>
            <a:ext cx="9013019" cy="1002070"/>
          </a:xfrm>
          <a:prstGeom prst="rect">
            <a:avLst/>
          </a:prstGeom>
        </p:spPr>
        <p:txBody>
          <a:bodyPr lIns="0" tIns="0" rIns="0" bIns="0" rtlCol="0" anchor="t">
            <a:spAutoFit/>
          </a:bodyPr>
          <a:lstStyle/>
          <a:p>
            <a:pPr algn="ctr">
              <a:lnSpc>
                <a:spcPts val="4543"/>
              </a:lnSpc>
            </a:pPr>
            <a:r>
              <a:rPr lang="en-US" sz="3245">
                <a:solidFill>
                  <a:srgbClr val="FFFFFF"/>
                </a:solidFill>
                <a:latin typeface="Barlow Condensed Bold"/>
              </a:rPr>
              <a:t>Marshall University’s new research management software</a:t>
            </a:r>
          </a:p>
          <a:p>
            <a:pPr algn="ctr">
              <a:lnSpc>
                <a:spcPts val="3002"/>
              </a:lnSpc>
            </a:pPr>
            <a:r>
              <a:rPr lang="en-US" sz="3002">
                <a:solidFill>
                  <a:srgbClr val="FFFFFF"/>
                </a:solidFill>
                <a:latin typeface="Barlow Condensed Italics"/>
              </a:rPr>
              <a:t>Allowing more focus on research and less on administrative tasks</a:t>
            </a:r>
          </a:p>
        </p:txBody>
      </p:sp>
      <p:sp>
        <p:nvSpPr>
          <p:cNvPr id="11" name="TextBox 11"/>
          <p:cNvSpPr txBox="1"/>
          <p:nvPr/>
        </p:nvSpPr>
        <p:spPr>
          <a:xfrm>
            <a:off x="1908605" y="1850934"/>
            <a:ext cx="15023851" cy="1427554"/>
          </a:xfrm>
          <a:prstGeom prst="rect">
            <a:avLst/>
          </a:prstGeom>
        </p:spPr>
        <p:txBody>
          <a:bodyPr lIns="0" tIns="0" rIns="0" bIns="0" rtlCol="0" anchor="t">
            <a:spAutoFit/>
          </a:bodyPr>
          <a:lstStyle/>
          <a:p>
            <a:pPr algn="ctr">
              <a:lnSpc>
                <a:spcPts val="11615"/>
              </a:lnSpc>
            </a:pPr>
            <a:r>
              <a:rPr lang="en-US" sz="8297" dirty="0">
                <a:solidFill>
                  <a:srgbClr val="FFFFFF"/>
                </a:solidFill>
                <a:latin typeface="Gotham Bold"/>
              </a:rPr>
              <a:t>Introduction to Cayuse</a:t>
            </a:r>
          </a:p>
        </p:txBody>
      </p:sp>
      <p:grpSp>
        <p:nvGrpSpPr>
          <p:cNvPr id="12" name="Group 12"/>
          <p:cNvGrpSpPr/>
          <p:nvPr/>
        </p:nvGrpSpPr>
        <p:grpSpPr>
          <a:xfrm rot="-10800000">
            <a:off x="15491222" y="7295730"/>
            <a:ext cx="2796778" cy="3086100"/>
            <a:chOff x="0" y="0"/>
            <a:chExt cx="736600" cy="812800"/>
          </a:xfrm>
        </p:grpSpPr>
        <p:sp>
          <p:nvSpPr>
            <p:cNvPr id="13" name="Freeform 13"/>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14" name="TextBox 14"/>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5" name="Freeform 15"/>
          <p:cNvSpPr/>
          <p:nvPr/>
        </p:nvSpPr>
        <p:spPr>
          <a:xfrm>
            <a:off x="15891921" y="8074796"/>
            <a:ext cx="2081071" cy="1962270"/>
          </a:xfrm>
          <a:custGeom>
            <a:avLst/>
            <a:gdLst/>
            <a:ahLst/>
            <a:cxnLst/>
            <a:rect l="l" t="t" r="r" b="b"/>
            <a:pathLst>
              <a:path w="2081071" h="1962270">
                <a:moveTo>
                  <a:pt x="0" y="0"/>
                </a:moveTo>
                <a:lnTo>
                  <a:pt x="2081070" y="0"/>
                </a:lnTo>
                <a:lnTo>
                  <a:pt x="2081070" y="1962269"/>
                </a:lnTo>
                <a:lnTo>
                  <a:pt x="0" y="196226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960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17570" y="2670213"/>
            <a:ext cx="16608107" cy="4898008"/>
          </a:xfrm>
          <a:prstGeom prst="rect">
            <a:avLst/>
          </a:prstGeom>
        </p:spPr>
        <p:txBody>
          <a:bodyPr lIns="0" tIns="0" rIns="0" bIns="0" rtlCol="0" anchor="t">
            <a:spAutoFit/>
          </a:bodyPr>
          <a:lstStyle/>
          <a:p>
            <a:pPr>
              <a:lnSpc>
                <a:spcPts val="3220"/>
              </a:lnSpc>
            </a:pPr>
            <a:r>
              <a:rPr lang="en-US" sz="2300">
                <a:solidFill>
                  <a:srgbClr val="000000"/>
                </a:solidFill>
                <a:latin typeface="Open Sans 2 Light"/>
              </a:rPr>
              <a:t>Cayuse runs entirely in a Web browser. When navigating to the Cayuse website for the first time, your browser may present a security warning, prompting you to accept a certificate. This is safe. You will need to accept the certificate permanently, and you proceed to the login screen.</a:t>
            </a:r>
          </a:p>
          <a:p>
            <a:pPr>
              <a:lnSpc>
                <a:spcPts val="3220"/>
              </a:lnSpc>
            </a:pPr>
            <a:endParaRPr lang="en-US" sz="2300">
              <a:solidFill>
                <a:srgbClr val="000000"/>
              </a:solidFill>
              <a:latin typeface="Open Sans 2 Light"/>
            </a:endParaRPr>
          </a:p>
          <a:p>
            <a:pPr>
              <a:lnSpc>
                <a:spcPts val="3220"/>
              </a:lnSpc>
            </a:pPr>
            <a:r>
              <a:rPr lang="en-US" sz="2300">
                <a:solidFill>
                  <a:srgbClr val="000000"/>
                </a:solidFill>
                <a:latin typeface="Open Sans 2 Bold"/>
              </a:rPr>
              <a:t>Browser Configuration Settings:</a:t>
            </a:r>
          </a:p>
          <a:p>
            <a:pPr marL="496572" lvl="1" indent="-248286">
              <a:lnSpc>
                <a:spcPts val="3220"/>
              </a:lnSpc>
              <a:buFont typeface="Arial"/>
              <a:buChar char="•"/>
            </a:pPr>
            <a:r>
              <a:rPr lang="en-US" sz="2300">
                <a:solidFill>
                  <a:srgbClr val="000000"/>
                </a:solidFill>
                <a:latin typeface="Open Sans 2 Light"/>
              </a:rPr>
              <a:t>JavaScript: </a:t>
            </a:r>
            <a:r>
              <a:rPr lang="en-US" sz="2300">
                <a:solidFill>
                  <a:srgbClr val="000000"/>
                </a:solidFill>
                <a:latin typeface="Open Sans 2 Bold"/>
              </a:rPr>
              <a:t>On</a:t>
            </a:r>
          </a:p>
          <a:p>
            <a:pPr marL="496572" lvl="1" indent="-248286">
              <a:lnSpc>
                <a:spcPts val="3220"/>
              </a:lnSpc>
              <a:buFont typeface="Arial"/>
              <a:buChar char="•"/>
            </a:pPr>
            <a:r>
              <a:rPr lang="en-US" sz="2300">
                <a:solidFill>
                  <a:srgbClr val="000000"/>
                </a:solidFill>
                <a:latin typeface="Open Sans 2 Light"/>
              </a:rPr>
              <a:t>Cookies: </a:t>
            </a:r>
            <a:r>
              <a:rPr lang="en-US" sz="2300">
                <a:solidFill>
                  <a:srgbClr val="000000"/>
                </a:solidFill>
                <a:latin typeface="Open Sans 2 Bold"/>
              </a:rPr>
              <a:t>Enabled</a:t>
            </a:r>
          </a:p>
          <a:p>
            <a:pPr marL="496572" lvl="1" indent="-248286">
              <a:lnSpc>
                <a:spcPts val="3220"/>
              </a:lnSpc>
              <a:buFont typeface="Arial"/>
              <a:buChar char="•"/>
            </a:pPr>
            <a:r>
              <a:rPr lang="en-US" sz="2300">
                <a:solidFill>
                  <a:srgbClr val="000000"/>
                </a:solidFill>
                <a:latin typeface="Open Sans 2 Light"/>
              </a:rPr>
              <a:t>Popups: </a:t>
            </a:r>
            <a:r>
              <a:rPr lang="en-US" sz="2300">
                <a:solidFill>
                  <a:srgbClr val="000000"/>
                </a:solidFill>
                <a:latin typeface="Open Sans 2 Bold"/>
              </a:rPr>
              <a:t>Allowed</a:t>
            </a:r>
          </a:p>
          <a:p>
            <a:pPr>
              <a:lnSpc>
                <a:spcPts val="3220"/>
              </a:lnSpc>
            </a:pPr>
            <a:endParaRPr lang="en-US" sz="2300">
              <a:solidFill>
                <a:srgbClr val="000000"/>
              </a:solidFill>
              <a:latin typeface="Open Sans 2 Bold"/>
            </a:endParaRPr>
          </a:p>
          <a:p>
            <a:pPr>
              <a:lnSpc>
                <a:spcPts val="3220"/>
              </a:lnSpc>
            </a:pPr>
            <a:r>
              <a:rPr lang="en-US" sz="2300">
                <a:solidFill>
                  <a:srgbClr val="000000"/>
                </a:solidFill>
                <a:latin typeface="Open Sans 2"/>
              </a:rPr>
              <a:t>A step-by-step guide on how to configure your browser can be found </a:t>
            </a:r>
            <a:r>
              <a:rPr lang="en-US" sz="2300" u="sng">
                <a:solidFill>
                  <a:srgbClr val="000000"/>
                </a:solidFill>
                <a:latin typeface="Open Sans 2 Italics"/>
                <a:hlinkClick r:id="rId2" tooltip="https://support.cayuse.com/hc/en-us/articles/115014381248-Browser-Support-for-the-Research-Suite"/>
              </a:rPr>
              <a:t>here.</a:t>
            </a:r>
            <a:r>
              <a:rPr lang="en-US" sz="2300">
                <a:solidFill>
                  <a:srgbClr val="000000"/>
                </a:solidFill>
                <a:latin typeface="Open Sans 2"/>
              </a:rPr>
              <a:t> Your MURC Pre-Award Grants Officer is also available to further assist if needed. </a:t>
            </a:r>
          </a:p>
          <a:p>
            <a:pPr>
              <a:lnSpc>
                <a:spcPts val="3220"/>
              </a:lnSpc>
              <a:spcBef>
                <a:spcPct val="0"/>
              </a:spcBef>
            </a:pPr>
            <a:endParaRPr lang="en-US" sz="2300">
              <a:solidFill>
                <a:srgbClr val="000000"/>
              </a:solidFill>
              <a:latin typeface="Open Sans 2"/>
            </a:endParaRPr>
          </a:p>
        </p:txBody>
      </p:sp>
      <p:sp>
        <p:nvSpPr>
          <p:cNvPr id="4" name="TextBox 4"/>
          <p:cNvSpPr txBox="1"/>
          <p:nvPr/>
        </p:nvSpPr>
        <p:spPr>
          <a:xfrm>
            <a:off x="617570" y="562928"/>
            <a:ext cx="12116736" cy="874395"/>
          </a:xfrm>
          <a:prstGeom prst="rect">
            <a:avLst/>
          </a:prstGeom>
        </p:spPr>
        <p:txBody>
          <a:bodyPr lIns="0" tIns="0" rIns="0" bIns="0" rtlCol="0" anchor="t">
            <a:spAutoFit/>
          </a:bodyPr>
          <a:lstStyle/>
          <a:p>
            <a:pPr marL="0" lvl="0" indent="0">
              <a:lnSpc>
                <a:spcPts val="7020"/>
              </a:lnSpc>
              <a:spcBef>
                <a:spcPct val="0"/>
              </a:spcBef>
            </a:pPr>
            <a:r>
              <a:rPr lang="en-US" sz="5400">
                <a:solidFill>
                  <a:srgbClr val="FFFFFF"/>
                </a:solidFill>
                <a:latin typeface="Open Sans 2 Bold"/>
              </a:rPr>
              <a:t>Browser Support &amp; Configuration </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51765"/>
              </a:srgbClr>
            </a:solidFill>
          </p:spPr>
          <p:txBody>
            <a:bodyPr/>
            <a:lstStyle/>
            <a:p>
              <a:endParaRPr lang="en-US"/>
            </a:p>
          </p:txBody>
        </p:sp>
        <p:sp>
          <p:nvSpPr>
            <p:cNvPr id="5" name="TextBox 5"/>
            <p:cNvSpPr txBox="1"/>
            <p:nvPr/>
          </p:nvSpPr>
          <p:spPr>
            <a:xfrm>
              <a:off x="0" y="28575"/>
              <a:ext cx="4816593" cy="2680758"/>
            </a:xfrm>
            <a:prstGeom prst="rect">
              <a:avLst/>
            </a:prstGeom>
          </p:spPr>
          <p:txBody>
            <a:bodyPr lIns="50800" tIns="50800" rIns="50800" bIns="50800" rtlCol="0" anchor="ctr"/>
            <a:lstStyle/>
            <a:p>
              <a:pPr algn="ctr">
                <a:lnSpc>
                  <a:spcPts val="1385"/>
                </a:lnSpc>
              </a:pPr>
              <a:endParaRPr/>
            </a:p>
          </p:txBody>
        </p:sp>
      </p:grpSp>
      <p:sp>
        <p:nvSpPr>
          <p:cNvPr id="6" name="AutoShape 6"/>
          <p:cNvSpPr/>
          <p:nvPr/>
        </p:nvSpPr>
        <p:spPr>
          <a:xfrm>
            <a:off x="0" y="4151041"/>
            <a:ext cx="18288000" cy="1984917"/>
          </a:xfrm>
          <a:prstGeom prst="rect">
            <a:avLst/>
          </a:prstGeom>
          <a:solidFill>
            <a:srgbClr val="00A950"/>
          </a:solidFill>
        </p:spPr>
        <p:txBody>
          <a:bodyPr/>
          <a:lstStyle/>
          <a:p>
            <a:endParaRPr lang="en-US"/>
          </a:p>
        </p:txBody>
      </p:sp>
      <p:sp>
        <p:nvSpPr>
          <p:cNvPr id="7" name="TextBox 7"/>
          <p:cNvSpPr txBox="1"/>
          <p:nvPr/>
        </p:nvSpPr>
        <p:spPr>
          <a:xfrm>
            <a:off x="0" y="4677728"/>
            <a:ext cx="18288000" cy="874395"/>
          </a:xfrm>
          <a:prstGeom prst="rect">
            <a:avLst/>
          </a:prstGeom>
        </p:spPr>
        <p:txBody>
          <a:bodyPr lIns="0" tIns="0" rIns="0" bIns="0" rtlCol="0" anchor="t">
            <a:spAutoFit/>
          </a:bodyPr>
          <a:lstStyle/>
          <a:p>
            <a:pPr marL="0" lvl="0" indent="0" algn="ctr">
              <a:lnSpc>
                <a:spcPts val="7020"/>
              </a:lnSpc>
              <a:spcBef>
                <a:spcPct val="0"/>
              </a:spcBef>
            </a:pPr>
            <a:r>
              <a:rPr lang="en-US" sz="5400">
                <a:solidFill>
                  <a:srgbClr val="FFFFFF"/>
                </a:solidFill>
                <a:latin typeface="Open Sans 2 Bold"/>
              </a:rPr>
              <a:t>Overview of the Proposal Submission Process </a:t>
            </a:r>
          </a:p>
        </p:txBody>
      </p:sp>
      <p:grpSp>
        <p:nvGrpSpPr>
          <p:cNvPr id="8" name="Group 8"/>
          <p:cNvGrpSpPr/>
          <p:nvPr/>
        </p:nvGrpSpPr>
        <p:grpSpPr>
          <a:xfrm>
            <a:off x="16163353" y="0"/>
            <a:ext cx="2124647" cy="2344438"/>
            <a:chOff x="0" y="0"/>
            <a:chExt cx="2832863" cy="3125918"/>
          </a:xfrm>
        </p:grpSpPr>
        <p:grpSp>
          <p:nvGrpSpPr>
            <p:cNvPr id="9" name="Group 9"/>
            <p:cNvGrpSpPr/>
            <p:nvPr/>
          </p:nvGrpSpPr>
          <p:grpSpPr>
            <a:xfrm>
              <a:off x="0" y="0"/>
              <a:ext cx="2832863" cy="3125918"/>
              <a:chOff x="0" y="0"/>
              <a:chExt cx="736600" cy="812800"/>
            </a:xfrm>
          </p:grpSpPr>
          <p:sp>
            <p:nvSpPr>
              <p:cNvPr id="10" name="Freeform 1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11" name="TextBox 11"/>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12" name="Freeform 12"/>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17570" y="562928"/>
            <a:ext cx="12116736" cy="874395"/>
          </a:xfrm>
          <a:prstGeom prst="rect">
            <a:avLst/>
          </a:prstGeom>
        </p:spPr>
        <p:txBody>
          <a:bodyPr lIns="0" tIns="0" rIns="0" bIns="0" rtlCol="0" anchor="t">
            <a:spAutoFit/>
          </a:bodyPr>
          <a:lstStyle/>
          <a:p>
            <a:pPr marL="0" lvl="0" indent="0">
              <a:lnSpc>
                <a:spcPts val="7020"/>
              </a:lnSpc>
              <a:spcBef>
                <a:spcPct val="0"/>
              </a:spcBef>
            </a:pPr>
            <a:r>
              <a:rPr lang="en-US" sz="5400">
                <a:solidFill>
                  <a:srgbClr val="FFFFFF"/>
                </a:solidFill>
                <a:latin typeface="Open Sans 2 Bold"/>
              </a:rPr>
              <a:t>Navigating the Cayuse Homepage </a:t>
            </a:r>
          </a:p>
        </p:txBody>
      </p:sp>
      <p:grpSp>
        <p:nvGrpSpPr>
          <p:cNvPr id="4" name="Group 4"/>
          <p:cNvGrpSpPr/>
          <p:nvPr/>
        </p:nvGrpSpPr>
        <p:grpSpPr>
          <a:xfrm>
            <a:off x="16163353" y="0"/>
            <a:ext cx="2124647" cy="2344438"/>
            <a:chOff x="0" y="0"/>
            <a:chExt cx="2832863" cy="3125918"/>
          </a:xfrm>
        </p:grpSpPr>
        <p:grpSp>
          <p:nvGrpSpPr>
            <p:cNvPr id="5" name="Group 5"/>
            <p:cNvGrpSpPr/>
            <p:nvPr/>
          </p:nvGrpSpPr>
          <p:grpSpPr>
            <a:xfrm>
              <a:off x="0" y="0"/>
              <a:ext cx="2832863" cy="3125918"/>
              <a:chOff x="0" y="0"/>
              <a:chExt cx="736600" cy="812800"/>
            </a:xfrm>
          </p:grpSpPr>
          <p:sp>
            <p:nvSpPr>
              <p:cNvPr id="6" name="Freeform 6"/>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7" name="TextBox 7"/>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8" name="Freeform 8"/>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grpSp>
        <p:nvGrpSpPr>
          <p:cNvPr id="9" name="Group 9"/>
          <p:cNvGrpSpPr/>
          <p:nvPr/>
        </p:nvGrpSpPr>
        <p:grpSpPr>
          <a:xfrm>
            <a:off x="1561573" y="3836890"/>
            <a:ext cx="15164854" cy="4002016"/>
            <a:chOff x="0" y="0"/>
            <a:chExt cx="20219805" cy="5336021"/>
          </a:xfrm>
        </p:grpSpPr>
        <p:sp>
          <p:nvSpPr>
            <p:cNvPr id="10" name="Freeform 10"/>
            <p:cNvSpPr/>
            <p:nvPr/>
          </p:nvSpPr>
          <p:spPr>
            <a:xfrm>
              <a:off x="0" y="0"/>
              <a:ext cx="20219805" cy="5336021"/>
            </a:xfrm>
            <a:custGeom>
              <a:avLst/>
              <a:gdLst/>
              <a:ahLst/>
              <a:cxnLst/>
              <a:rect l="l" t="t" r="r" b="b"/>
              <a:pathLst>
                <a:path w="20219805" h="5336021">
                  <a:moveTo>
                    <a:pt x="0" y="0"/>
                  </a:moveTo>
                  <a:lnTo>
                    <a:pt x="20219805" y="0"/>
                  </a:lnTo>
                  <a:lnTo>
                    <a:pt x="20219805" y="5336021"/>
                  </a:lnTo>
                  <a:lnTo>
                    <a:pt x="0" y="5336021"/>
                  </a:lnTo>
                  <a:lnTo>
                    <a:pt x="0" y="0"/>
                  </a:lnTo>
                  <a:close/>
                </a:path>
              </a:pathLst>
            </a:custGeom>
            <a:blipFill>
              <a:blip r:embed="rId4"/>
              <a:stretch>
                <a:fillRect r="-382" b="-28191"/>
              </a:stretch>
            </a:blipFill>
          </p:spPr>
          <p:txBody>
            <a:bodyPr/>
            <a:lstStyle/>
            <a:p>
              <a:endParaRPr lang="en-US"/>
            </a:p>
          </p:txBody>
        </p:sp>
        <p:sp>
          <p:nvSpPr>
            <p:cNvPr id="11" name="Freeform 11"/>
            <p:cNvSpPr/>
            <p:nvPr/>
          </p:nvSpPr>
          <p:spPr>
            <a:xfrm>
              <a:off x="16382291" y="1116797"/>
              <a:ext cx="2299290" cy="2080296"/>
            </a:xfrm>
            <a:custGeom>
              <a:avLst/>
              <a:gdLst/>
              <a:ahLst/>
              <a:cxnLst/>
              <a:rect l="l" t="t" r="r" b="b"/>
              <a:pathLst>
                <a:path w="2299290" h="2080296">
                  <a:moveTo>
                    <a:pt x="0" y="0"/>
                  </a:moveTo>
                  <a:lnTo>
                    <a:pt x="2299290" y="0"/>
                  </a:lnTo>
                  <a:lnTo>
                    <a:pt x="2299290" y="2080296"/>
                  </a:lnTo>
                  <a:lnTo>
                    <a:pt x="0" y="2080296"/>
                  </a:lnTo>
                  <a:lnTo>
                    <a:pt x="0" y="0"/>
                  </a:lnTo>
                  <a:close/>
                </a:path>
              </a:pathLst>
            </a:custGeom>
            <a:blipFill>
              <a:blip r:embed="rId5"/>
              <a:stretch>
                <a:fillRect l="-5879" t="-5117" r="-8492" b="-6097"/>
              </a:stretch>
            </a:blipFill>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17570" y="2565438"/>
            <a:ext cx="16608107" cy="4388253"/>
          </a:xfrm>
          <a:prstGeom prst="rect">
            <a:avLst/>
          </a:prstGeom>
        </p:spPr>
        <p:txBody>
          <a:bodyPr lIns="0" tIns="0" rIns="0" bIns="0" rtlCol="0" anchor="t">
            <a:spAutoFit/>
          </a:bodyPr>
          <a:lstStyle/>
          <a:p>
            <a:pPr marL="496572" lvl="1" indent="-248286">
              <a:lnSpc>
                <a:spcPts val="4347"/>
              </a:lnSpc>
              <a:buFont typeface="Arial"/>
              <a:buChar char="•"/>
            </a:pPr>
            <a:r>
              <a:rPr lang="en-US" sz="2300" dirty="0">
                <a:solidFill>
                  <a:srgbClr val="000000"/>
                </a:solidFill>
                <a:latin typeface="Open Sans 2 Light"/>
              </a:rPr>
              <a:t>The first step is to identify a funding opportunity or solicitation that aligns with the research project's goals and objectives.</a:t>
            </a:r>
          </a:p>
          <a:p>
            <a:pPr marL="248286" lvl="1">
              <a:lnSpc>
                <a:spcPts val="4347"/>
              </a:lnSpc>
            </a:pPr>
            <a:endParaRPr lang="en-US" sz="2300" dirty="0">
              <a:solidFill>
                <a:srgbClr val="000000"/>
              </a:solidFill>
              <a:latin typeface="Open Sans 2 Light"/>
            </a:endParaRPr>
          </a:p>
          <a:p>
            <a:pPr marL="496572" lvl="1" indent="-248286">
              <a:lnSpc>
                <a:spcPts val="4347"/>
              </a:lnSpc>
              <a:buFont typeface="Arial"/>
              <a:buChar char="•"/>
            </a:pPr>
            <a:r>
              <a:rPr lang="en-US" sz="2300" dirty="0">
                <a:solidFill>
                  <a:srgbClr val="000000"/>
                </a:solidFill>
                <a:latin typeface="Open Sans 2 Light"/>
              </a:rPr>
              <a:t>MURC provides a list of recommended search engines </a:t>
            </a:r>
            <a:r>
              <a:rPr lang="en-US" sz="2300" u="sng" dirty="0">
                <a:solidFill>
                  <a:srgbClr val="000000"/>
                </a:solidFill>
                <a:latin typeface="Open Sans 2 Light"/>
                <a:hlinkClick r:id="rId2" tooltip="https://www.marshall.edu/murc/find-funding/"/>
              </a:rPr>
              <a:t>here.</a:t>
            </a:r>
            <a:r>
              <a:rPr lang="en-US" sz="2300" dirty="0">
                <a:solidFill>
                  <a:srgbClr val="000000"/>
                </a:solidFill>
                <a:latin typeface="Open Sans 2 Light"/>
              </a:rPr>
              <a:t> </a:t>
            </a:r>
          </a:p>
          <a:p>
            <a:pPr marL="248286" lvl="1">
              <a:lnSpc>
                <a:spcPts val="4347"/>
              </a:lnSpc>
            </a:pPr>
            <a:endParaRPr lang="en-US" sz="2300" dirty="0">
              <a:solidFill>
                <a:srgbClr val="000000"/>
              </a:solidFill>
              <a:latin typeface="Open Sans 2 Light"/>
            </a:endParaRPr>
          </a:p>
          <a:p>
            <a:pPr marL="496570" lvl="1" indent="-248285">
              <a:lnSpc>
                <a:spcPts val="3335"/>
              </a:lnSpc>
              <a:buFont typeface="Arial"/>
              <a:buChar char="•"/>
            </a:pPr>
            <a:r>
              <a:rPr lang="en-US" sz="2300" dirty="0">
                <a:solidFill>
                  <a:srgbClr val="000000"/>
                </a:solidFill>
                <a:latin typeface="Open Sans 2 Light"/>
              </a:rPr>
              <a:t>Researchers at Marshall University have access to the </a:t>
            </a:r>
            <a:r>
              <a:rPr lang="en-US" sz="2300" u="sng" dirty="0" err="1">
                <a:solidFill>
                  <a:srgbClr val="000000"/>
                </a:solidFill>
                <a:latin typeface="Open Sans 2 Light"/>
                <a:hlinkClick r:id="rId3" tooltip="https://www.grantforward.com/support/"/>
              </a:rPr>
              <a:t>GrantForward</a:t>
            </a:r>
            <a:r>
              <a:rPr lang="en-US" sz="2300" dirty="0">
                <a:solidFill>
                  <a:srgbClr val="000000"/>
                </a:solidFill>
                <a:latin typeface="Open Sans 2 Light"/>
              </a:rPr>
              <a:t> database, which allows PIs to search for funding opportunities from government sources, private foundations, and corporations. PIs are also able to showcase their research and receive grant recommendations. </a:t>
            </a:r>
            <a:endParaRPr lang="en-US" sz="2300" dirty="0">
              <a:solidFill>
                <a:srgbClr val="000000"/>
              </a:solidFill>
              <a:latin typeface="Open Sans 2 Light"/>
              <a:ea typeface="Open Sans 2 Light"/>
              <a:cs typeface="Open Sans 2 Light"/>
            </a:endParaRPr>
          </a:p>
          <a:p>
            <a:pPr marL="248286" lvl="1">
              <a:lnSpc>
                <a:spcPts val="3335"/>
              </a:lnSpc>
            </a:pPr>
            <a:endParaRPr lang="en-US" sz="2300" dirty="0">
              <a:solidFill>
                <a:srgbClr val="000000"/>
              </a:solidFill>
              <a:latin typeface="Open Sans 2 Light"/>
            </a:endParaRPr>
          </a:p>
          <a:p>
            <a:pPr marL="496572" lvl="1" indent="-248286">
              <a:lnSpc>
                <a:spcPts val="4347"/>
              </a:lnSpc>
              <a:buFont typeface="Arial"/>
              <a:buChar char="•"/>
            </a:pPr>
            <a:r>
              <a:rPr lang="en-US" sz="2300" dirty="0">
                <a:solidFill>
                  <a:srgbClr val="000000"/>
                </a:solidFill>
                <a:latin typeface="Open Sans 2 Light"/>
              </a:rPr>
              <a:t>For additional assistance locating an opportunity, contact </a:t>
            </a:r>
            <a:r>
              <a:rPr lang="en-US" sz="2300" u="sng" dirty="0">
                <a:solidFill>
                  <a:srgbClr val="000000"/>
                </a:solidFill>
                <a:latin typeface="Open Sans 2 Light"/>
                <a:hlinkClick r:id="rId4" tooltip="https://www.marshall.edu/murc/niki-rowe-fortner/"/>
              </a:rPr>
              <a:t>Niki Rowe-Fortner</a:t>
            </a:r>
            <a:r>
              <a:rPr lang="en-US" sz="2300" dirty="0">
                <a:solidFill>
                  <a:srgbClr val="000000"/>
                </a:solidFill>
                <a:latin typeface="Open Sans 2 Light"/>
              </a:rPr>
              <a:t> with our Grant Development Office. </a:t>
            </a:r>
          </a:p>
        </p:txBody>
      </p:sp>
      <p:sp>
        <p:nvSpPr>
          <p:cNvPr id="4" name="TextBox 4"/>
          <p:cNvSpPr txBox="1"/>
          <p:nvPr/>
        </p:nvSpPr>
        <p:spPr>
          <a:xfrm>
            <a:off x="1028700" y="651713"/>
            <a:ext cx="12116736" cy="874395"/>
          </a:xfrm>
          <a:prstGeom prst="rect">
            <a:avLst/>
          </a:prstGeom>
        </p:spPr>
        <p:txBody>
          <a:bodyPr lIns="0" tIns="0" rIns="0" bIns="0" rtlCol="0" anchor="t">
            <a:spAutoFit/>
          </a:bodyPr>
          <a:lstStyle/>
          <a:p>
            <a:pPr marL="0" lvl="0" indent="0">
              <a:lnSpc>
                <a:spcPts val="7020"/>
              </a:lnSpc>
              <a:spcBef>
                <a:spcPct val="0"/>
              </a:spcBef>
            </a:pPr>
            <a:r>
              <a:rPr lang="en-US" sz="5400">
                <a:solidFill>
                  <a:srgbClr val="FFFFFF"/>
                </a:solidFill>
                <a:latin typeface="Open Sans 2 Bold"/>
              </a:rPr>
              <a:t>Identify Opportunity </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5"/>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17570" y="2660688"/>
            <a:ext cx="16608107" cy="3195618"/>
          </a:xfrm>
          <a:prstGeom prst="rect">
            <a:avLst/>
          </a:prstGeom>
        </p:spPr>
        <p:txBody>
          <a:bodyPr lIns="0" tIns="0" rIns="0" bIns="0" rtlCol="0" anchor="t">
            <a:spAutoFit/>
          </a:bodyPr>
          <a:lstStyle/>
          <a:p>
            <a:pPr marL="496572" lvl="1" indent="-248286">
              <a:lnSpc>
                <a:spcPts val="3335"/>
              </a:lnSpc>
              <a:buFont typeface="Arial"/>
              <a:buChar char="•"/>
            </a:pPr>
            <a:r>
              <a:rPr lang="en-US" sz="2300">
                <a:solidFill>
                  <a:srgbClr val="000000"/>
                </a:solidFill>
                <a:latin typeface="Open Sans 2 Light"/>
              </a:rPr>
              <a:t>Before proceeding further, contact your Pre-Award Grants Officer for your department, who will provide guidance on eligibility criteria, proposal requirements, and other important details specific to the funding opportunity.</a:t>
            </a:r>
          </a:p>
          <a:p>
            <a:pPr marL="248286" lvl="1">
              <a:lnSpc>
                <a:spcPts val="3335"/>
              </a:lnSpc>
            </a:pPr>
            <a:endParaRPr lang="en-US" sz="2300">
              <a:solidFill>
                <a:srgbClr val="000000"/>
              </a:solidFill>
              <a:latin typeface="Open Sans 2 Light"/>
            </a:endParaRPr>
          </a:p>
          <a:p>
            <a:pPr>
              <a:lnSpc>
                <a:spcPts val="1305"/>
              </a:lnSpc>
            </a:pPr>
            <a:endParaRPr lang="en-US" sz="2300">
              <a:solidFill>
                <a:srgbClr val="000000"/>
              </a:solidFill>
              <a:latin typeface="Open Sans 2 Light"/>
            </a:endParaRPr>
          </a:p>
          <a:p>
            <a:pPr marL="496572" lvl="1" indent="-248286">
              <a:lnSpc>
                <a:spcPts val="3335"/>
              </a:lnSpc>
              <a:buFont typeface="Arial"/>
              <a:buChar char="•"/>
            </a:pPr>
            <a:r>
              <a:rPr lang="en-US" sz="2300">
                <a:solidFill>
                  <a:srgbClr val="000000"/>
                </a:solidFill>
                <a:latin typeface="Open Sans 2 Light"/>
              </a:rPr>
              <a:t>This consultation helps ensure that the proposal meets all the necessary institutional and sponsor requirements. If you do not know your assigned Pre-Award Grants Officer, </a:t>
            </a:r>
            <a:r>
              <a:rPr lang="en-US" sz="2300">
                <a:solidFill>
                  <a:srgbClr val="000000"/>
                </a:solidFill>
                <a:latin typeface="Open Sans 2 Light"/>
                <a:hlinkClick r:id="rId2"/>
              </a:rPr>
              <a:t>click </a:t>
            </a:r>
            <a:r>
              <a:rPr lang="en-US" sz="2300" u="sng">
                <a:solidFill>
                  <a:srgbClr val="000000"/>
                </a:solidFill>
                <a:latin typeface="Open Sans 2 Light"/>
                <a:hlinkClick r:id="rId2"/>
              </a:rPr>
              <a:t>here</a:t>
            </a:r>
            <a:r>
              <a:rPr lang="en-US" sz="2300" u="sng">
                <a:solidFill>
                  <a:srgbClr val="000000"/>
                </a:solidFill>
                <a:latin typeface="Open Sans 2 Light"/>
                <a:hlinkClick r:id="rId2" tooltip="https://www.marshall.edu/murc/pre-award-services/"/>
              </a:rPr>
              <a:t>.</a:t>
            </a:r>
            <a:r>
              <a:rPr lang="en-US" sz="2300">
                <a:solidFill>
                  <a:srgbClr val="000000"/>
                </a:solidFill>
                <a:latin typeface="Open Sans 2 Light"/>
              </a:rPr>
              <a:t> If your department is not listed, email </a:t>
            </a:r>
            <a:r>
              <a:rPr lang="en-US" sz="2300" u="sng">
                <a:solidFill>
                  <a:srgbClr val="000000"/>
                </a:solidFill>
                <a:latin typeface="Open Sans 2 Light"/>
                <a:hlinkClick r:id="rId3" tooltip="mailto:murcpreaward@marshall.edu"/>
              </a:rPr>
              <a:t>murcpreaward@marshall.edu</a:t>
            </a:r>
            <a:r>
              <a:rPr lang="en-US" sz="2300">
                <a:solidFill>
                  <a:srgbClr val="000000"/>
                </a:solidFill>
                <a:latin typeface="Open Sans 2 Light"/>
              </a:rPr>
              <a:t>. </a:t>
            </a:r>
          </a:p>
          <a:p>
            <a:pPr>
              <a:lnSpc>
                <a:spcPts val="4347"/>
              </a:lnSpc>
            </a:pPr>
            <a:endParaRPr lang="en-US" sz="2300">
              <a:solidFill>
                <a:srgbClr val="000000"/>
              </a:solidFill>
              <a:latin typeface="Open Sans 2 Light"/>
            </a:endParaRPr>
          </a:p>
        </p:txBody>
      </p:sp>
      <p:sp>
        <p:nvSpPr>
          <p:cNvPr id="4" name="TextBox 4"/>
          <p:cNvSpPr txBox="1"/>
          <p:nvPr/>
        </p:nvSpPr>
        <p:spPr>
          <a:xfrm>
            <a:off x="1028700" y="400063"/>
            <a:ext cx="14405045" cy="1491996"/>
          </a:xfrm>
          <a:prstGeom prst="rect">
            <a:avLst/>
          </a:prstGeom>
        </p:spPr>
        <p:txBody>
          <a:bodyPr lIns="0" tIns="0" rIns="0" bIns="0" rtlCol="0" anchor="t">
            <a:spAutoFit/>
          </a:bodyPr>
          <a:lstStyle/>
          <a:p>
            <a:pPr>
              <a:lnSpc>
                <a:spcPts val="5832"/>
              </a:lnSpc>
            </a:pPr>
            <a:r>
              <a:rPr lang="en-US" sz="5400">
                <a:solidFill>
                  <a:srgbClr val="FFFFFF"/>
                </a:solidFill>
                <a:latin typeface="Open Sans 2 Bold"/>
              </a:rPr>
              <a:t>Review Opportunity with </a:t>
            </a:r>
          </a:p>
          <a:p>
            <a:pPr marL="0" lvl="0" indent="0">
              <a:lnSpc>
                <a:spcPts val="5832"/>
              </a:lnSpc>
            </a:pPr>
            <a:r>
              <a:rPr lang="en-US" sz="5400">
                <a:solidFill>
                  <a:srgbClr val="FFFFFF"/>
                </a:solidFill>
                <a:latin typeface="Open Sans 2 Bold"/>
                <a:ea typeface="Open Sans 2 Bold"/>
              </a:rPr>
              <a:t>Assigned Pre-Award Grants Officer</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4"/>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17570" y="2660688"/>
            <a:ext cx="16608107" cy="2605713"/>
          </a:xfrm>
          <a:prstGeom prst="rect">
            <a:avLst/>
          </a:prstGeom>
        </p:spPr>
        <p:txBody>
          <a:bodyPr lIns="0" tIns="0" rIns="0" bIns="0" rtlCol="0" anchor="t">
            <a:spAutoFit/>
          </a:bodyPr>
          <a:lstStyle/>
          <a:p>
            <a:pPr marL="496572" lvl="1" indent="-248286">
              <a:lnSpc>
                <a:spcPts val="3335"/>
              </a:lnSpc>
              <a:buFont typeface="Arial"/>
              <a:buChar char="•"/>
            </a:pPr>
            <a:r>
              <a:rPr lang="en-US" sz="2300">
                <a:solidFill>
                  <a:srgbClr val="000000"/>
                </a:solidFill>
                <a:latin typeface="Open Sans 2 Light"/>
              </a:rPr>
              <a:t>After reviewing the opportunity with your Pre-Award Grants Officer, make an informed decision about whether you intend to develop and submit a competitive proposal for this opportunity. </a:t>
            </a:r>
          </a:p>
          <a:p>
            <a:pPr marL="248286" lvl="1">
              <a:lnSpc>
                <a:spcPts val="3335"/>
              </a:lnSpc>
            </a:pPr>
            <a:endParaRPr lang="en-US" sz="2300">
              <a:solidFill>
                <a:srgbClr val="000000"/>
              </a:solidFill>
              <a:latin typeface="Open Sans 2 Light"/>
            </a:endParaRPr>
          </a:p>
          <a:p>
            <a:pPr marL="496572" lvl="1" indent="-248286">
              <a:lnSpc>
                <a:spcPts val="3335"/>
              </a:lnSpc>
              <a:buFont typeface="Arial"/>
              <a:buChar char="•"/>
            </a:pPr>
            <a:r>
              <a:rPr lang="en-US" sz="2300">
                <a:solidFill>
                  <a:srgbClr val="000000"/>
                </a:solidFill>
                <a:latin typeface="Open Sans 2 Light"/>
              </a:rPr>
              <a:t>This decision should be based on the alignment of the project with the solicitation and your department's capacity to support the proposed research.</a:t>
            </a:r>
          </a:p>
          <a:p>
            <a:pPr>
              <a:lnSpc>
                <a:spcPts val="4347"/>
              </a:lnSpc>
            </a:pPr>
            <a:endParaRPr lang="en-US" sz="2300">
              <a:solidFill>
                <a:srgbClr val="000000"/>
              </a:solidFill>
              <a:latin typeface="Open Sans 2 Light"/>
            </a:endParaRPr>
          </a:p>
        </p:txBody>
      </p:sp>
      <p:sp>
        <p:nvSpPr>
          <p:cNvPr id="4" name="TextBox 4"/>
          <p:cNvSpPr txBox="1"/>
          <p:nvPr/>
        </p:nvSpPr>
        <p:spPr>
          <a:xfrm>
            <a:off x="1028700" y="766775"/>
            <a:ext cx="14405045" cy="758571"/>
          </a:xfrm>
          <a:prstGeom prst="rect">
            <a:avLst/>
          </a:prstGeom>
        </p:spPr>
        <p:txBody>
          <a:bodyPr lIns="0" tIns="0" rIns="0" bIns="0" rtlCol="0" anchor="t">
            <a:spAutoFit/>
          </a:bodyPr>
          <a:lstStyle/>
          <a:p>
            <a:pPr marL="0" lvl="0" indent="0">
              <a:lnSpc>
                <a:spcPts val="5832"/>
              </a:lnSpc>
            </a:pPr>
            <a:r>
              <a:rPr lang="en-US" sz="5400">
                <a:solidFill>
                  <a:srgbClr val="FFFFFF"/>
                </a:solidFill>
                <a:latin typeface="Open Sans 2 Bold"/>
              </a:rPr>
              <a:t>Determine Intent to Submit</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558039" y="2476691"/>
            <a:ext cx="16608107" cy="7946919"/>
          </a:xfrm>
          <a:prstGeom prst="rect">
            <a:avLst/>
          </a:prstGeom>
        </p:spPr>
        <p:txBody>
          <a:bodyPr lIns="0" tIns="0" rIns="0" bIns="0" rtlCol="0" anchor="t">
            <a:spAutoFit/>
          </a:bodyPr>
          <a:lstStyle/>
          <a:p>
            <a:pPr marL="248285" lvl="1">
              <a:lnSpc>
                <a:spcPts val="3335"/>
              </a:lnSpc>
            </a:pPr>
            <a:r>
              <a:rPr lang="en-US" sz="2300" b="1" dirty="0">
                <a:solidFill>
                  <a:srgbClr val="000000"/>
                </a:solidFill>
                <a:latin typeface="Open Sans 2 Light"/>
              </a:rPr>
              <a:t>(INTERNAL ROUTING)</a:t>
            </a:r>
            <a:r>
              <a:rPr lang="en-US" sz="2300" dirty="0">
                <a:solidFill>
                  <a:srgbClr val="000000"/>
                </a:solidFill>
                <a:latin typeface="Open Sans 2 Light"/>
              </a:rPr>
              <a:t> </a:t>
            </a:r>
            <a:br>
              <a:rPr lang="en-US" sz="2300" dirty="0">
                <a:solidFill>
                  <a:srgbClr val="000000"/>
                </a:solidFill>
                <a:latin typeface="Open Sans 2 Light"/>
                <a:ea typeface="Open Sans 2 Light"/>
                <a:cs typeface="Open Sans 2 Light"/>
              </a:rPr>
            </a:br>
            <a:r>
              <a:rPr lang="en-US" sz="2300" i="1" dirty="0">
                <a:solidFill>
                  <a:srgbClr val="F10D0D"/>
                </a:solidFill>
                <a:latin typeface="Segoe UI"/>
                <a:cs typeface="Segoe UI"/>
              </a:rPr>
              <a:t>NOTE: The current Authorization to Submit (ATS) Form will continue to be utilized for the first few months of Cayuse SP implementation to ensure that all routing within the system is correct. </a:t>
            </a:r>
            <a:endParaRPr lang="en-US" i="1" dirty="0">
              <a:solidFill>
                <a:srgbClr val="000000"/>
              </a:solidFill>
              <a:latin typeface="Calibri"/>
              <a:cs typeface="Calibri"/>
            </a:endParaRPr>
          </a:p>
          <a:p>
            <a:pPr marL="496570" lvl="1" indent="-248285">
              <a:lnSpc>
                <a:spcPts val="3335"/>
              </a:lnSpc>
              <a:buFont typeface="Arial"/>
              <a:buChar char="•"/>
            </a:pPr>
            <a:r>
              <a:rPr lang="en-US" sz="2300" dirty="0">
                <a:solidFill>
                  <a:srgbClr val="000000"/>
                </a:solidFill>
                <a:latin typeface="Open Sans 2 Light"/>
              </a:rPr>
              <a:t>The PI will log in to Cayuse SP and begin the </a:t>
            </a:r>
            <a:r>
              <a:rPr lang="en-US" sz="2300" b="1" dirty="0">
                <a:solidFill>
                  <a:srgbClr val="000000"/>
                </a:solidFill>
                <a:latin typeface="Open Sans 2 Light"/>
              </a:rPr>
              <a:t>Proposal Record Form </a:t>
            </a:r>
            <a:r>
              <a:rPr lang="en-US" sz="2300" dirty="0">
                <a:solidFill>
                  <a:srgbClr val="000000"/>
                </a:solidFill>
                <a:latin typeface="Open Sans 2 Light"/>
              </a:rPr>
              <a:t>(</a:t>
            </a:r>
            <a:r>
              <a:rPr lang="en-US" sz="2300" i="1" dirty="0">
                <a:solidFill>
                  <a:srgbClr val="000000"/>
                </a:solidFill>
                <a:latin typeface="Open Sans 2 Light"/>
              </a:rPr>
              <a:t>formerly known as the ATS form</a:t>
            </a:r>
            <a:r>
              <a:rPr lang="en-US" sz="2300" dirty="0">
                <a:solidFill>
                  <a:srgbClr val="000000"/>
                </a:solidFill>
                <a:latin typeface="Open Sans 2 Light"/>
              </a:rPr>
              <a:t>). The Cayuse system was built to be PI-driven, so PI will be empowered to complete the required sections in the </a:t>
            </a:r>
            <a:r>
              <a:rPr lang="en-US" sz="2300" b="1" dirty="0">
                <a:solidFill>
                  <a:srgbClr val="000000"/>
                </a:solidFill>
                <a:latin typeface="Open Sans 2 Light"/>
              </a:rPr>
              <a:t>Proposal Record Form</a:t>
            </a:r>
            <a:r>
              <a:rPr lang="en-US" sz="2300" dirty="0">
                <a:solidFill>
                  <a:srgbClr val="000000"/>
                </a:solidFill>
                <a:latin typeface="Open Sans 2 Light"/>
              </a:rPr>
              <a:t>. If you would like, your MURC Pre-Award Grants Officer can walk you through this process. </a:t>
            </a:r>
            <a:endParaRPr lang="en-US" dirty="0">
              <a:cs typeface="Calibri"/>
            </a:endParaRPr>
          </a:p>
          <a:p>
            <a:pPr>
              <a:lnSpc>
                <a:spcPts val="1740"/>
              </a:lnSpc>
            </a:pPr>
            <a:endParaRPr lang="en-US" sz="2300" dirty="0">
              <a:solidFill>
                <a:srgbClr val="000000"/>
              </a:solidFill>
              <a:latin typeface="Open Sans 2 Light"/>
            </a:endParaRPr>
          </a:p>
          <a:p>
            <a:pPr marL="496570" lvl="1" indent="-248285">
              <a:lnSpc>
                <a:spcPts val="3335"/>
              </a:lnSpc>
              <a:buFont typeface="Arial"/>
              <a:buChar char="•"/>
            </a:pPr>
            <a:r>
              <a:rPr lang="en-US" sz="2300" dirty="0">
                <a:solidFill>
                  <a:srgbClr val="000000"/>
                </a:solidFill>
                <a:latin typeface="Open Sans 2 Light"/>
              </a:rPr>
              <a:t>Once the </a:t>
            </a:r>
            <a:r>
              <a:rPr lang="en-US" sz="2300" b="1" dirty="0">
                <a:solidFill>
                  <a:srgbClr val="000000"/>
                </a:solidFill>
                <a:latin typeface="Open Sans 2 Light"/>
              </a:rPr>
              <a:t>Proposal Record Form</a:t>
            </a:r>
            <a:r>
              <a:rPr lang="en-US" sz="2300" dirty="0">
                <a:solidFill>
                  <a:srgbClr val="000000"/>
                </a:solidFill>
                <a:latin typeface="Open Sans 2 Light"/>
              </a:rPr>
              <a:t> has been initiated your MURC Pre-Award Grants Officer will send you an email with the following information:</a:t>
            </a:r>
            <a:endParaRPr lang="en-US" sz="2300" dirty="0">
              <a:solidFill>
                <a:srgbClr val="000000"/>
              </a:solidFill>
              <a:latin typeface="Open Sans 2 Light"/>
              <a:ea typeface="Open Sans 2 Light"/>
              <a:cs typeface="Open Sans 2 Light"/>
            </a:endParaRPr>
          </a:p>
          <a:p>
            <a:pPr marL="993140" lvl="2" indent="-330835">
              <a:lnSpc>
                <a:spcPts val="3335"/>
              </a:lnSpc>
              <a:buFont typeface="Arial"/>
              <a:buChar char="⚬"/>
            </a:pPr>
            <a:r>
              <a:rPr lang="en-US" sz="2300" dirty="0">
                <a:solidFill>
                  <a:srgbClr val="000000"/>
                </a:solidFill>
                <a:latin typeface="Open Sans 2 Light"/>
              </a:rPr>
              <a:t>A Cayuse SP step-by-step guide to help navigate the system</a:t>
            </a:r>
            <a:endParaRPr lang="en-US" sz="2300" dirty="0">
              <a:solidFill>
                <a:srgbClr val="000000"/>
              </a:solidFill>
              <a:latin typeface="Open Sans 2 Light"/>
              <a:ea typeface="Open Sans 2 Light"/>
              <a:cs typeface="Open Sans 2 Light"/>
            </a:endParaRPr>
          </a:p>
          <a:p>
            <a:pPr marL="993140" lvl="2" indent="-330835">
              <a:lnSpc>
                <a:spcPts val="3335"/>
              </a:lnSpc>
              <a:buFont typeface="Arial"/>
              <a:buChar char="⚬"/>
            </a:pPr>
            <a:r>
              <a:rPr lang="en-US" sz="2300" dirty="0">
                <a:solidFill>
                  <a:srgbClr val="000000"/>
                </a:solidFill>
                <a:latin typeface="Open Sans 2 Light"/>
              </a:rPr>
              <a:t>Links to all forms that will be requested in Cayuse SP</a:t>
            </a:r>
            <a:endParaRPr lang="en-US" sz="2300" dirty="0">
              <a:solidFill>
                <a:srgbClr val="000000"/>
              </a:solidFill>
              <a:latin typeface="Open Sans 2 Light"/>
              <a:ea typeface="Open Sans 2 Light"/>
              <a:cs typeface="Open Sans 2 Light"/>
            </a:endParaRPr>
          </a:p>
          <a:p>
            <a:pPr marL="993140" lvl="2" indent="-330835">
              <a:lnSpc>
                <a:spcPts val="3335"/>
              </a:lnSpc>
              <a:buFont typeface="Arial"/>
              <a:buChar char="⚬"/>
            </a:pPr>
            <a:r>
              <a:rPr lang="en-US" sz="2300" dirty="0">
                <a:solidFill>
                  <a:srgbClr val="000000"/>
                </a:solidFill>
                <a:latin typeface="Open Sans 2 Light"/>
              </a:rPr>
              <a:t>A meeting request to meet with your Grants Officer in the event of Cayuse-related questions.</a:t>
            </a:r>
            <a:endParaRPr lang="en-US" sz="2300" dirty="0">
              <a:solidFill>
                <a:srgbClr val="000000"/>
              </a:solidFill>
              <a:latin typeface="Open Sans 2 Light"/>
              <a:ea typeface="Open Sans 2 Light"/>
              <a:cs typeface="Open Sans 2 Light"/>
            </a:endParaRPr>
          </a:p>
          <a:p>
            <a:pPr>
              <a:lnSpc>
                <a:spcPts val="1740"/>
              </a:lnSpc>
            </a:pPr>
            <a:endParaRPr lang="en-US" sz="2300" dirty="0">
              <a:solidFill>
                <a:srgbClr val="000000"/>
              </a:solidFill>
              <a:latin typeface="Open Sans 2 Light"/>
            </a:endParaRPr>
          </a:p>
          <a:p>
            <a:pPr marL="496570" lvl="1" indent="-248285">
              <a:lnSpc>
                <a:spcPts val="3335"/>
              </a:lnSpc>
              <a:buFont typeface="Arial"/>
              <a:buChar char="•"/>
            </a:pPr>
            <a:r>
              <a:rPr lang="en-US" sz="2300" dirty="0">
                <a:solidFill>
                  <a:srgbClr val="000000"/>
                </a:solidFill>
                <a:latin typeface="Open Sans 2 Light"/>
              </a:rPr>
              <a:t>Cayuse SP has a few communication features built in that will take the place of the email correspondence, which will be outlined in this guide. </a:t>
            </a:r>
            <a:endParaRPr lang="en-US" sz="2300" dirty="0">
              <a:solidFill>
                <a:srgbClr val="000000"/>
              </a:solidFill>
              <a:latin typeface="Open Sans 2 Light"/>
              <a:ea typeface="Open Sans 2 Light"/>
              <a:cs typeface="Open Sans 2 Light"/>
            </a:endParaRPr>
          </a:p>
          <a:p>
            <a:pPr>
              <a:lnSpc>
                <a:spcPts val="1739"/>
              </a:lnSpc>
            </a:pPr>
            <a:endParaRPr lang="en-US" sz="2300" dirty="0">
              <a:solidFill>
                <a:srgbClr val="000000"/>
              </a:solidFill>
              <a:latin typeface="Open Sans 2 Light"/>
            </a:endParaRPr>
          </a:p>
          <a:p>
            <a:pPr marL="496570" lvl="1" indent="-248285">
              <a:lnSpc>
                <a:spcPts val="3335"/>
              </a:lnSpc>
              <a:buFont typeface="Arial"/>
              <a:buChar char="•"/>
            </a:pPr>
            <a:r>
              <a:rPr lang="en-US" sz="2300" dirty="0">
                <a:solidFill>
                  <a:srgbClr val="000000"/>
                </a:solidFill>
                <a:latin typeface="Open Sans 2 Light"/>
              </a:rPr>
              <a:t>The assigned MURC Pre-Award Grants Officer will work with the PI to ensure that all documents are obtained, and information is correct.</a:t>
            </a:r>
            <a:endParaRPr lang="en-US" sz="2300" dirty="0">
              <a:solidFill>
                <a:srgbClr val="000000"/>
              </a:solidFill>
              <a:latin typeface="Open Sans 2 Light"/>
              <a:ea typeface="Open Sans 2 Light"/>
              <a:cs typeface="Open Sans 2 Light"/>
            </a:endParaRPr>
          </a:p>
          <a:p>
            <a:pPr>
              <a:lnSpc>
                <a:spcPts val="4347"/>
              </a:lnSpc>
            </a:pPr>
            <a:endParaRPr lang="en-US" sz="2300" dirty="0">
              <a:solidFill>
                <a:srgbClr val="000000"/>
              </a:solidFill>
              <a:latin typeface="Open Sans 2 Light"/>
            </a:endParaRPr>
          </a:p>
          <a:p>
            <a:pPr>
              <a:lnSpc>
                <a:spcPts val="3335"/>
              </a:lnSpc>
            </a:pPr>
            <a:r>
              <a:rPr lang="en-US" sz="2300" dirty="0">
                <a:solidFill>
                  <a:srgbClr val="F10D0D"/>
                </a:solidFill>
                <a:latin typeface="Open Sans 2 Bold"/>
              </a:rPr>
              <a:t>  </a:t>
            </a:r>
            <a:endParaRPr lang="en-US" sz="2300" dirty="0">
              <a:solidFill>
                <a:srgbClr val="F10D0D"/>
              </a:solidFill>
              <a:latin typeface="Open Sans 2 Bold"/>
              <a:ea typeface="Open Sans 2 Bold"/>
              <a:cs typeface="Open Sans 2 Bold"/>
            </a:endParaRPr>
          </a:p>
        </p:txBody>
      </p:sp>
      <p:sp>
        <p:nvSpPr>
          <p:cNvPr id="4" name="TextBox 4"/>
          <p:cNvSpPr txBox="1"/>
          <p:nvPr/>
        </p:nvSpPr>
        <p:spPr>
          <a:xfrm>
            <a:off x="1028700" y="766775"/>
            <a:ext cx="14405045" cy="758571"/>
          </a:xfrm>
          <a:prstGeom prst="rect">
            <a:avLst/>
          </a:prstGeom>
        </p:spPr>
        <p:txBody>
          <a:bodyPr lIns="0" tIns="0" rIns="0" bIns="0" rtlCol="0" anchor="t">
            <a:spAutoFit/>
          </a:bodyPr>
          <a:lstStyle/>
          <a:p>
            <a:pPr marL="0" lvl="0" indent="0">
              <a:lnSpc>
                <a:spcPts val="5832"/>
              </a:lnSpc>
            </a:pPr>
            <a:r>
              <a:rPr lang="en-US" sz="5400">
                <a:solidFill>
                  <a:srgbClr val="FFFFFF"/>
                </a:solidFill>
                <a:latin typeface="Open Sans 2 Bold"/>
              </a:rPr>
              <a:t>PI Starts Proposal Record in Cayuse SP</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51193" y="2546272"/>
            <a:ext cx="16608107" cy="5048690"/>
          </a:xfrm>
          <a:prstGeom prst="rect">
            <a:avLst/>
          </a:prstGeom>
        </p:spPr>
        <p:txBody>
          <a:bodyPr lIns="0" tIns="0" rIns="0" bIns="0" rtlCol="0" anchor="t">
            <a:spAutoFit/>
          </a:bodyPr>
          <a:lstStyle/>
          <a:p>
            <a:pPr marL="496570" lvl="1" indent="-248285">
              <a:lnSpc>
                <a:spcPts val="3335"/>
              </a:lnSpc>
              <a:buFont typeface="Arial"/>
              <a:buChar char="•"/>
            </a:pPr>
            <a:r>
              <a:rPr lang="en-US" sz="2300">
                <a:solidFill>
                  <a:srgbClr val="000000"/>
                </a:solidFill>
                <a:latin typeface="Open Sans 2 Light"/>
              </a:rPr>
              <a:t>Once all sections of the </a:t>
            </a:r>
            <a:r>
              <a:rPr lang="en-US" sz="2300" b="1">
                <a:solidFill>
                  <a:srgbClr val="000000"/>
                </a:solidFill>
                <a:latin typeface="Open Sans 2 Light"/>
              </a:rPr>
              <a:t>Proposal Record Form</a:t>
            </a:r>
            <a:r>
              <a:rPr lang="en-US" sz="2300">
                <a:solidFill>
                  <a:srgbClr val="000000"/>
                </a:solidFill>
                <a:latin typeface="Open Sans 2 Light"/>
              </a:rPr>
              <a:t> (</a:t>
            </a:r>
            <a:r>
              <a:rPr lang="en-US" sz="2300" i="1">
                <a:solidFill>
                  <a:srgbClr val="000000"/>
                </a:solidFill>
                <a:latin typeface="Open Sans 2 Light"/>
              </a:rPr>
              <a:t>formerly known as the ATS form) </a:t>
            </a:r>
            <a:r>
              <a:rPr lang="en-US" sz="2300">
                <a:solidFill>
                  <a:srgbClr val="000000"/>
                </a:solidFill>
                <a:latin typeface="Open Sans 2 Light"/>
              </a:rPr>
              <a:t>in Cayuse SP have been completed, the PI will submit it for routing. </a:t>
            </a:r>
            <a:endParaRPr lang="en-US"/>
          </a:p>
          <a:p>
            <a:pPr marL="248286" lvl="1">
              <a:lnSpc>
                <a:spcPts val="3335"/>
              </a:lnSpc>
            </a:pPr>
            <a:endParaRPr lang="en-US" sz="1200">
              <a:solidFill>
                <a:srgbClr val="000000"/>
              </a:solidFill>
              <a:latin typeface="Open Sans 2 Light"/>
            </a:endParaRPr>
          </a:p>
          <a:p>
            <a:pPr marL="496570" lvl="1" indent="-248285">
              <a:lnSpc>
                <a:spcPts val="3335"/>
              </a:lnSpc>
              <a:buFont typeface="Arial"/>
              <a:buChar char="•"/>
            </a:pPr>
            <a:r>
              <a:rPr lang="en-US" sz="2300">
                <a:solidFill>
                  <a:srgbClr val="000000"/>
                </a:solidFill>
                <a:latin typeface="Open Sans 2 Light"/>
              </a:rPr>
              <a:t>The PI will receive an email notifying them that the proposal has been routed. </a:t>
            </a:r>
          </a:p>
          <a:p>
            <a:pPr marL="248286" lvl="1">
              <a:lnSpc>
                <a:spcPts val="3335"/>
              </a:lnSpc>
            </a:pPr>
            <a:endParaRPr lang="en-US" sz="1200">
              <a:solidFill>
                <a:srgbClr val="000000"/>
              </a:solidFill>
              <a:latin typeface="Open Sans 2 Light"/>
              <a:ea typeface="Open Sans 2 Light"/>
              <a:cs typeface="Open Sans 2 Light"/>
            </a:endParaRPr>
          </a:p>
          <a:p>
            <a:pPr marL="496570" lvl="1" indent="-248285">
              <a:lnSpc>
                <a:spcPts val="3335"/>
              </a:lnSpc>
              <a:buFont typeface="Arial"/>
              <a:buChar char="•"/>
            </a:pPr>
            <a:r>
              <a:rPr lang="en-US" sz="2300">
                <a:solidFill>
                  <a:srgbClr val="000000"/>
                </a:solidFill>
                <a:latin typeface="Open Sans 2 Light"/>
              </a:rPr>
              <a:t>The proposal will then go to the MURC Pre-Award Grants Officer for a final review before being sent on for additional electronic signatures. These additional signatures include principal investigator (PI), co-principal investigator(s) (if applicable), primary administrative contact for department/college, department/program chair(s), dean(s), and provost/senior vice president for academic affairs (if applicable). </a:t>
            </a:r>
            <a:endParaRPr lang="en-US" sz="2300">
              <a:solidFill>
                <a:srgbClr val="000000"/>
              </a:solidFill>
              <a:latin typeface="Open Sans 2 Light"/>
              <a:ea typeface="Open Sans 2 Light"/>
              <a:cs typeface="Open Sans 2 Light"/>
            </a:endParaRPr>
          </a:p>
          <a:p>
            <a:pPr marL="248286" lvl="1">
              <a:lnSpc>
                <a:spcPts val="3335"/>
              </a:lnSpc>
            </a:pPr>
            <a:endParaRPr lang="en-US" sz="1200">
              <a:solidFill>
                <a:srgbClr val="000000"/>
              </a:solidFill>
              <a:latin typeface="Open Sans 2 Light"/>
            </a:endParaRPr>
          </a:p>
          <a:p>
            <a:pPr marL="496570" lvl="1" indent="-248285">
              <a:lnSpc>
                <a:spcPts val="3335"/>
              </a:lnSpc>
              <a:buFont typeface="Arial"/>
              <a:buChar char="•"/>
            </a:pPr>
            <a:r>
              <a:rPr lang="en-US" sz="2300">
                <a:solidFill>
                  <a:srgbClr val="000000"/>
                </a:solidFill>
                <a:latin typeface="Open Sans 2 Light"/>
              </a:rPr>
              <a:t>PIs will receive an email notification once the </a:t>
            </a:r>
            <a:r>
              <a:rPr lang="en-US" sz="2300" b="1">
                <a:solidFill>
                  <a:srgbClr val="000000"/>
                </a:solidFill>
                <a:latin typeface="Open Sans 2 Light"/>
              </a:rPr>
              <a:t>Proposal Record Form</a:t>
            </a:r>
            <a:r>
              <a:rPr lang="en-US" sz="2300">
                <a:solidFill>
                  <a:srgbClr val="000000"/>
                </a:solidFill>
                <a:latin typeface="Open Sans 2 Light"/>
              </a:rPr>
              <a:t> has been fully routed. </a:t>
            </a:r>
            <a:endParaRPr lang="en-US" sz="2300">
              <a:solidFill>
                <a:srgbClr val="000000"/>
              </a:solidFill>
              <a:latin typeface="Open Sans 2 Light"/>
              <a:ea typeface="Open Sans 2 Light"/>
              <a:cs typeface="Open Sans 2 Light"/>
            </a:endParaRPr>
          </a:p>
          <a:p>
            <a:pPr>
              <a:lnSpc>
                <a:spcPts val="3335"/>
              </a:lnSpc>
            </a:pPr>
            <a:endParaRPr lang="en-US" sz="2300">
              <a:solidFill>
                <a:srgbClr val="000000"/>
              </a:solidFill>
              <a:latin typeface="Open Sans 2 Light"/>
            </a:endParaRPr>
          </a:p>
        </p:txBody>
      </p:sp>
      <p:sp>
        <p:nvSpPr>
          <p:cNvPr id="4" name="TextBox 4"/>
          <p:cNvSpPr txBox="1"/>
          <p:nvPr/>
        </p:nvSpPr>
        <p:spPr>
          <a:xfrm>
            <a:off x="1028700" y="766775"/>
            <a:ext cx="14977122" cy="758571"/>
          </a:xfrm>
          <a:prstGeom prst="rect">
            <a:avLst/>
          </a:prstGeom>
        </p:spPr>
        <p:txBody>
          <a:bodyPr lIns="0" tIns="0" rIns="0" bIns="0" rtlCol="0" anchor="t">
            <a:spAutoFit/>
          </a:bodyPr>
          <a:lstStyle/>
          <a:p>
            <a:pPr marL="0" lvl="0" indent="0">
              <a:lnSpc>
                <a:spcPts val="5832"/>
              </a:lnSpc>
            </a:pPr>
            <a:r>
              <a:rPr lang="en-US" sz="5400">
                <a:solidFill>
                  <a:srgbClr val="FFFFFF"/>
                </a:solidFill>
                <a:latin typeface="Open Sans 2 Bold"/>
              </a:rPr>
              <a:t>PI Submits the Proposal Record for Routing</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51193" y="2546272"/>
            <a:ext cx="16608107" cy="3997120"/>
          </a:xfrm>
          <a:prstGeom prst="rect">
            <a:avLst/>
          </a:prstGeom>
        </p:spPr>
        <p:txBody>
          <a:bodyPr lIns="0" tIns="0" rIns="0" bIns="0" rtlCol="0" anchor="t">
            <a:spAutoFit/>
          </a:bodyPr>
          <a:lstStyle/>
          <a:p>
            <a:pPr marL="496572" lvl="1" indent="-248286">
              <a:lnSpc>
                <a:spcPts val="3335"/>
              </a:lnSpc>
              <a:buFont typeface="Arial"/>
              <a:buChar char="•"/>
            </a:pPr>
            <a:r>
              <a:rPr lang="en-US" sz="2300">
                <a:solidFill>
                  <a:srgbClr val="000000"/>
                </a:solidFill>
                <a:latin typeface="Open Sans 2 Light"/>
              </a:rPr>
              <a:t>During the routing process, the MURC Pre-Award Grants Officer will initiate the proposal application in Cayuse S2S, if applicable. </a:t>
            </a:r>
            <a:r>
              <a:rPr lang="en-US" sz="2300">
                <a:solidFill>
                  <a:srgbClr val="000000"/>
                </a:solidFill>
                <a:latin typeface="Open Sans 2 Bold"/>
              </a:rPr>
              <a:t>Most Grants.gov applications can be submitted in Cayuse S2S. </a:t>
            </a:r>
          </a:p>
          <a:p>
            <a:pPr marL="248286" lvl="1">
              <a:lnSpc>
                <a:spcPts val="3335"/>
              </a:lnSpc>
            </a:pPr>
            <a:endParaRPr lang="en-US" sz="1200">
              <a:solidFill>
                <a:srgbClr val="000000"/>
              </a:solidFill>
              <a:latin typeface="Open Sans 2 Bold"/>
            </a:endParaRPr>
          </a:p>
          <a:p>
            <a:pPr>
              <a:lnSpc>
                <a:spcPts val="1739"/>
              </a:lnSpc>
            </a:pPr>
            <a:endParaRPr lang="en-US" sz="2300">
              <a:solidFill>
                <a:srgbClr val="000000"/>
              </a:solidFill>
              <a:latin typeface="Open Sans 2 Bold"/>
            </a:endParaRPr>
          </a:p>
          <a:p>
            <a:pPr marL="496572" lvl="1" indent="-248286">
              <a:lnSpc>
                <a:spcPts val="3335"/>
              </a:lnSpc>
              <a:buFont typeface="Arial"/>
              <a:buChar char="•"/>
            </a:pPr>
            <a:r>
              <a:rPr lang="en-US" sz="2300">
                <a:solidFill>
                  <a:srgbClr val="000000"/>
                </a:solidFill>
                <a:latin typeface="Open Sans 2 Light"/>
              </a:rPr>
              <a:t>PIs will receive a notification from their assigned MURC Pre-Award Grants Officer that the application has been started and will work with them to complete the application. </a:t>
            </a:r>
          </a:p>
          <a:p>
            <a:pPr marL="248286" lvl="1">
              <a:lnSpc>
                <a:spcPts val="3335"/>
              </a:lnSpc>
            </a:pPr>
            <a:endParaRPr lang="en-US" sz="2300">
              <a:solidFill>
                <a:srgbClr val="000000"/>
              </a:solidFill>
              <a:latin typeface="Open Sans 2 Light"/>
            </a:endParaRPr>
          </a:p>
          <a:p>
            <a:pPr marL="496572" lvl="1" indent="-248286">
              <a:lnSpc>
                <a:spcPts val="3335"/>
              </a:lnSpc>
              <a:buFont typeface="Arial"/>
              <a:buChar char="•"/>
            </a:pPr>
            <a:endParaRPr lang="en-US" sz="1200">
              <a:solidFill>
                <a:srgbClr val="000000"/>
              </a:solidFill>
              <a:latin typeface="Open Sans 2 Light"/>
            </a:endParaRPr>
          </a:p>
          <a:p>
            <a:pPr marL="496572" lvl="1" indent="-248286">
              <a:lnSpc>
                <a:spcPts val="3335"/>
              </a:lnSpc>
              <a:buFont typeface="Arial"/>
              <a:buChar char="•"/>
            </a:pPr>
            <a:r>
              <a:rPr lang="en-US" sz="2300">
                <a:solidFill>
                  <a:srgbClr val="000000"/>
                </a:solidFill>
                <a:latin typeface="Open Sans 2 Light"/>
              </a:rPr>
              <a:t>Only the MURC Pre-Award Grants Officer will be able to submit the final proposal. </a:t>
            </a:r>
          </a:p>
          <a:p>
            <a:pPr>
              <a:lnSpc>
                <a:spcPts val="3335"/>
              </a:lnSpc>
            </a:pPr>
            <a:endParaRPr lang="en-US" sz="2300">
              <a:solidFill>
                <a:srgbClr val="000000"/>
              </a:solidFill>
              <a:latin typeface="Open Sans 2 Light"/>
            </a:endParaRPr>
          </a:p>
        </p:txBody>
      </p:sp>
      <p:sp>
        <p:nvSpPr>
          <p:cNvPr id="4" name="TextBox 4"/>
          <p:cNvSpPr txBox="1"/>
          <p:nvPr/>
        </p:nvSpPr>
        <p:spPr>
          <a:xfrm>
            <a:off x="1028700" y="400063"/>
            <a:ext cx="14977122" cy="1491996"/>
          </a:xfrm>
          <a:prstGeom prst="rect">
            <a:avLst/>
          </a:prstGeom>
        </p:spPr>
        <p:txBody>
          <a:bodyPr lIns="0" tIns="0" rIns="0" bIns="0" rtlCol="0" anchor="t">
            <a:spAutoFit/>
          </a:bodyPr>
          <a:lstStyle/>
          <a:p>
            <a:pPr>
              <a:lnSpc>
                <a:spcPts val="5832"/>
              </a:lnSpc>
            </a:pPr>
            <a:r>
              <a:rPr lang="en-US" sz="5400">
                <a:solidFill>
                  <a:srgbClr val="FFFFFF"/>
                </a:solidFill>
                <a:latin typeface="Open Sans 2 Bold"/>
                <a:ea typeface="Open Sans 2 Bold"/>
              </a:rPr>
              <a:t>Pre-Award Officer Initiates </a:t>
            </a:r>
          </a:p>
          <a:p>
            <a:pPr marL="0" lvl="0" indent="0">
              <a:lnSpc>
                <a:spcPts val="5832"/>
              </a:lnSpc>
            </a:pPr>
            <a:r>
              <a:rPr lang="en-US" sz="5400">
                <a:solidFill>
                  <a:srgbClr val="FFFFFF"/>
                </a:solidFill>
                <a:latin typeface="Open Sans 2 Bold"/>
              </a:rPr>
              <a:t>Cayuse S2S Application</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51193" y="2546272"/>
            <a:ext cx="16608107" cy="1663148"/>
          </a:xfrm>
          <a:prstGeom prst="rect">
            <a:avLst/>
          </a:prstGeom>
        </p:spPr>
        <p:txBody>
          <a:bodyPr lIns="0" tIns="0" rIns="0" bIns="0" rtlCol="0" anchor="t">
            <a:spAutoFit/>
          </a:bodyPr>
          <a:lstStyle/>
          <a:p>
            <a:pPr marL="496572" lvl="1" indent="-248286">
              <a:lnSpc>
                <a:spcPts val="3335"/>
              </a:lnSpc>
              <a:buFont typeface="Arial"/>
              <a:buChar char="•"/>
            </a:pPr>
            <a:r>
              <a:rPr lang="en-US" sz="2300">
                <a:solidFill>
                  <a:srgbClr val="000000"/>
                </a:solidFill>
                <a:latin typeface="Open Sans 2 Light"/>
              </a:rPr>
              <a:t>Once all components of the application are complete, the MURC Pre-Award Grants Officer will do a final review of the applications to ensure that all criteria has been met. </a:t>
            </a:r>
          </a:p>
          <a:p>
            <a:pPr marL="248286" lvl="1">
              <a:lnSpc>
                <a:spcPts val="3335"/>
              </a:lnSpc>
            </a:pPr>
            <a:endParaRPr lang="en-US" sz="1200">
              <a:solidFill>
                <a:srgbClr val="000000"/>
              </a:solidFill>
              <a:latin typeface="Open Sans 2 Light"/>
            </a:endParaRPr>
          </a:p>
          <a:p>
            <a:pPr marL="496572" lvl="1" indent="-248286">
              <a:lnSpc>
                <a:spcPts val="3335"/>
              </a:lnSpc>
              <a:buFont typeface="Arial"/>
              <a:buChar char="•"/>
            </a:pPr>
            <a:r>
              <a:rPr lang="en-US" sz="2300">
                <a:solidFill>
                  <a:srgbClr val="000000"/>
                </a:solidFill>
                <a:latin typeface="Open Sans 2 Light"/>
              </a:rPr>
              <a:t>Once the proposal is submitted, the PI will be notified via email.</a:t>
            </a:r>
          </a:p>
        </p:txBody>
      </p:sp>
      <p:sp>
        <p:nvSpPr>
          <p:cNvPr id="4" name="TextBox 4"/>
          <p:cNvSpPr txBox="1"/>
          <p:nvPr/>
        </p:nvSpPr>
        <p:spPr>
          <a:xfrm>
            <a:off x="1161833" y="365448"/>
            <a:ext cx="14977122" cy="1491996"/>
          </a:xfrm>
          <a:prstGeom prst="rect">
            <a:avLst/>
          </a:prstGeom>
        </p:spPr>
        <p:txBody>
          <a:bodyPr lIns="0" tIns="0" rIns="0" bIns="0" rtlCol="0" anchor="t">
            <a:spAutoFit/>
          </a:bodyPr>
          <a:lstStyle/>
          <a:p>
            <a:pPr>
              <a:lnSpc>
                <a:spcPts val="5832"/>
              </a:lnSpc>
            </a:pPr>
            <a:r>
              <a:rPr lang="en-US" sz="5400">
                <a:solidFill>
                  <a:srgbClr val="FFFFFF"/>
                </a:solidFill>
                <a:latin typeface="Open Sans 2 Bold"/>
              </a:rPr>
              <a:t>Pre-Award Officer Reviews, Validates, </a:t>
            </a:r>
          </a:p>
          <a:p>
            <a:pPr marL="0" lvl="0" indent="0">
              <a:lnSpc>
                <a:spcPts val="5832"/>
              </a:lnSpc>
            </a:pPr>
            <a:r>
              <a:rPr lang="en-US" sz="5400">
                <a:solidFill>
                  <a:srgbClr val="FFFFFF"/>
                </a:solidFill>
                <a:latin typeface="Open Sans 2 Bold"/>
                <a:ea typeface="Open Sans 2 Bold"/>
              </a:rPr>
              <a:t>and Submits for Review</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grpSp>
        <p:nvGrpSpPr>
          <p:cNvPr id="10" name="Group 10"/>
          <p:cNvGrpSpPr/>
          <p:nvPr/>
        </p:nvGrpSpPr>
        <p:grpSpPr>
          <a:xfrm>
            <a:off x="355064" y="837410"/>
            <a:ext cx="525012" cy="560152"/>
            <a:chOff x="0" y="0"/>
            <a:chExt cx="1241852" cy="1324974"/>
          </a:xfrm>
        </p:grpSpPr>
        <p:sp>
          <p:nvSpPr>
            <p:cNvPr id="11" name="Freeform 11"/>
            <p:cNvSpPr/>
            <p:nvPr/>
          </p:nvSpPr>
          <p:spPr>
            <a:xfrm>
              <a:off x="0" y="0"/>
              <a:ext cx="1241852" cy="1324974"/>
            </a:xfrm>
            <a:custGeom>
              <a:avLst/>
              <a:gdLst/>
              <a:ahLst/>
              <a:cxnLst/>
              <a:rect l="l" t="t" r="r" b="b"/>
              <a:pathLst>
                <a:path w="1241852" h="1324974">
                  <a:moveTo>
                    <a:pt x="0" y="0"/>
                  </a:moveTo>
                  <a:lnTo>
                    <a:pt x="1241852" y="0"/>
                  </a:lnTo>
                  <a:lnTo>
                    <a:pt x="1241852" y="1324974"/>
                  </a:lnTo>
                  <a:lnTo>
                    <a:pt x="0" y="1324974"/>
                  </a:lnTo>
                  <a:close/>
                </a:path>
              </a:pathLst>
            </a:custGeom>
            <a:solidFill>
              <a:srgbClr val="00A950"/>
            </a:solidFill>
            <a:ln w="85725" cap="sq">
              <a:solidFill>
                <a:srgbClr val="FFFFFF"/>
              </a:solidFill>
              <a:prstDash val="solid"/>
              <a:miter/>
            </a:ln>
          </p:spPr>
          <p:txBody>
            <a:bodyPr/>
            <a:lstStyle/>
            <a:p>
              <a:endParaRPr lang="en-US"/>
            </a:p>
          </p:txBody>
        </p:sp>
        <p:sp>
          <p:nvSpPr>
            <p:cNvPr id="12" name="TextBox 12"/>
            <p:cNvSpPr txBox="1"/>
            <p:nvPr/>
          </p:nvSpPr>
          <p:spPr>
            <a:xfrm>
              <a:off x="0" y="-28575"/>
              <a:ext cx="1241852" cy="1353549"/>
            </a:xfrm>
            <a:prstGeom prst="rect">
              <a:avLst/>
            </a:prstGeom>
          </p:spPr>
          <p:txBody>
            <a:bodyPr lIns="36986" tIns="36986" rIns="36986" bIns="36986" rtlCol="0" anchor="ctr"/>
            <a:lstStyle/>
            <a:p>
              <a:pPr algn="ctr">
                <a:lnSpc>
                  <a:spcPts val="1843"/>
                </a:lnSpc>
                <a:spcBef>
                  <a:spcPct val="0"/>
                </a:spcBef>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754039" y="10067447"/>
            <a:ext cx="9533961" cy="497779"/>
          </a:xfrm>
          <a:prstGeom prst="rect">
            <a:avLst/>
          </a:prstGeom>
          <a:solidFill>
            <a:srgbClr val="00A950"/>
          </a:solidFill>
        </p:spPr>
        <p:txBody>
          <a:bodyPr/>
          <a:lstStyle/>
          <a:p>
            <a:endParaRPr lang="en-US"/>
          </a:p>
        </p:txBody>
      </p:sp>
      <p:grpSp>
        <p:nvGrpSpPr>
          <p:cNvPr id="3" name="Group 3"/>
          <p:cNvGrpSpPr/>
          <p:nvPr/>
        </p:nvGrpSpPr>
        <p:grpSpPr>
          <a:xfrm>
            <a:off x="10903157" y="1254337"/>
            <a:ext cx="353695" cy="353695"/>
            <a:chOff x="0" y="0"/>
            <a:chExt cx="471593" cy="471593"/>
          </a:xfrm>
        </p:grpSpPr>
        <p:grpSp>
          <p:nvGrpSpPr>
            <p:cNvPr id="4" name="Group 4"/>
            <p:cNvGrpSpPr/>
            <p:nvPr/>
          </p:nvGrpSpPr>
          <p:grpSpPr>
            <a:xfrm>
              <a:off x="52312" y="52312"/>
              <a:ext cx="366969" cy="36696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950"/>
              </a:solidFill>
            </p:spPr>
            <p:txBody>
              <a:bodyPr/>
              <a:lstStyle/>
              <a:p>
                <a:endParaRPr lang="en-US"/>
              </a:p>
            </p:txBody>
          </p:sp>
        </p:grpSp>
        <p:grpSp>
          <p:nvGrpSpPr>
            <p:cNvPr id="6" name="Group 6"/>
            <p:cNvGrpSpPr>
              <a:grpSpLocks noChangeAspect="1"/>
            </p:cNvGrpSpPr>
            <p:nvPr/>
          </p:nvGrpSpPr>
          <p:grpSpPr>
            <a:xfrm>
              <a:off x="0" y="0"/>
              <a:ext cx="471593" cy="471593"/>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grpSp>
        <p:nvGrpSpPr>
          <p:cNvPr id="8" name="Group 8"/>
          <p:cNvGrpSpPr/>
          <p:nvPr/>
        </p:nvGrpSpPr>
        <p:grpSpPr>
          <a:xfrm>
            <a:off x="10903157" y="2635352"/>
            <a:ext cx="353695" cy="353695"/>
            <a:chOff x="0" y="0"/>
            <a:chExt cx="471593" cy="471593"/>
          </a:xfrm>
        </p:grpSpPr>
        <p:grpSp>
          <p:nvGrpSpPr>
            <p:cNvPr id="9" name="Group 9"/>
            <p:cNvGrpSpPr/>
            <p:nvPr/>
          </p:nvGrpSpPr>
          <p:grpSpPr>
            <a:xfrm>
              <a:off x="52312" y="52312"/>
              <a:ext cx="366969" cy="36696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950"/>
              </a:solidFill>
            </p:spPr>
            <p:txBody>
              <a:bodyPr/>
              <a:lstStyle/>
              <a:p>
                <a:endParaRPr lang="en-US"/>
              </a:p>
            </p:txBody>
          </p:sp>
        </p:grpSp>
        <p:grpSp>
          <p:nvGrpSpPr>
            <p:cNvPr id="11" name="Group 11"/>
            <p:cNvGrpSpPr>
              <a:grpSpLocks noChangeAspect="1"/>
            </p:cNvGrpSpPr>
            <p:nvPr/>
          </p:nvGrpSpPr>
          <p:grpSpPr>
            <a:xfrm>
              <a:off x="0" y="0"/>
              <a:ext cx="471593" cy="471593"/>
              <a:chOff x="-2540" y="-2540"/>
              <a:chExt cx="6355080" cy="6355080"/>
            </a:xfrm>
          </p:grpSpPr>
          <p:sp>
            <p:nvSpPr>
              <p:cNvPr id="12" name="Freeform 1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grpSp>
        <p:nvGrpSpPr>
          <p:cNvPr id="13" name="Group 13"/>
          <p:cNvGrpSpPr/>
          <p:nvPr/>
        </p:nvGrpSpPr>
        <p:grpSpPr>
          <a:xfrm>
            <a:off x="10903157" y="4594521"/>
            <a:ext cx="353695" cy="353695"/>
            <a:chOff x="0" y="0"/>
            <a:chExt cx="471593" cy="471593"/>
          </a:xfrm>
        </p:grpSpPr>
        <p:grpSp>
          <p:nvGrpSpPr>
            <p:cNvPr id="14" name="Group 14"/>
            <p:cNvGrpSpPr/>
            <p:nvPr/>
          </p:nvGrpSpPr>
          <p:grpSpPr>
            <a:xfrm>
              <a:off x="52312" y="52312"/>
              <a:ext cx="366969" cy="36696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950"/>
              </a:solidFill>
            </p:spPr>
            <p:txBody>
              <a:bodyPr/>
              <a:lstStyle/>
              <a:p>
                <a:endParaRPr lang="en-US"/>
              </a:p>
            </p:txBody>
          </p:sp>
        </p:grpSp>
        <p:grpSp>
          <p:nvGrpSpPr>
            <p:cNvPr id="16" name="Group 16"/>
            <p:cNvGrpSpPr>
              <a:grpSpLocks noChangeAspect="1"/>
            </p:cNvGrpSpPr>
            <p:nvPr/>
          </p:nvGrpSpPr>
          <p:grpSpPr>
            <a:xfrm>
              <a:off x="0" y="0"/>
              <a:ext cx="471593" cy="471593"/>
              <a:chOff x="-2540" y="-2540"/>
              <a:chExt cx="6355080" cy="6355080"/>
            </a:xfrm>
          </p:grpSpPr>
          <p:sp>
            <p:nvSpPr>
              <p:cNvPr id="17" name="Freeform 1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grpSp>
        <p:nvGrpSpPr>
          <p:cNvPr id="18" name="Group 18"/>
          <p:cNvGrpSpPr/>
          <p:nvPr/>
        </p:nvGrpSpPr>
        <p:grpSpPr>
          <a:xfrm>
            <a:off x="10903157" y="6075766"/>
            <a:ext cx="353695" cy="353695"/>
            <a:chOff x="0" y="0"/>
            <a:chExt cx="471593" cy="471593"/>
          </a:xfrm>
        </p:grpSpPr>
        <p:grpSp>
          <p:nvGrpSpPr>
            <p:cNvPr id="19" name="Group 19"/>
            <p:cNvGrpSpPr/>
            <p:nvPr/>
          </p:nvGrpSpPr>
          <p:grpSpPr>
            <a:xfrm>
              <a:off x="52312" y="52312"/>
              <a:ext cx="366969" cy="366969"/>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950"/>
              </a:solidFill>
            </p:spPr>
            <p:txBody>
              <a:bodyPr/>
              <a:lstStyle/>
              <a:p>
                <a:endParaRPr lang="en-US"/>
              </a:p>
            </p:txBody>
          </p:sp>
        </p:grpSp>
        <p:grpSp>
          <p:nvGrpSpPr>
            <p:cNvPr id="21" name="Group 21"/>
            <p:cNvGrpSpPr>
              <a:grpSpLocks noChangeAspect="1"/>
            </p:cNvGrpSpPr>
            <p:nvPr/>
          </p:nvGrpSpPr>
          <p:grpSpPr>
            <a:xfrm>
              <a:off x="0" y="0"/>
              <a:ext cx="471593" cy="471593"/>
              <a:chOff x="-2540" y="-2540"/>
              <a:chExt cx="6355080" cy="6355080"/>
            </a:xfrm>
          </p:grpSpPr>
          <p:sp>
            <p:nvSpPr>
              <p:cNvPr id="22" name="Freeform 2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sp>
        <p:nvSpPr>
          <p:cNvPr id="23" name="Freeform 23"/>
          <p:cNvSpPr/>
          <p:nvPr/>
        </p:nvSpPr>
        <p:spPr>
          <a:xfrm>
            <a:off x="334102" y="225429"/>
            <a:ext cx="2658750" cy="2506971"/>
          </a:xfrm>
          <a:custGeom>
            <a:avLst/>
            <a:gdLst/>
            <a:ahLst/>
            <a:cxnLst/>
            <a:rect l="l" t="t" r="r" b="b"/>
            <a:pathLst>
              <a:path w="2658750" h="2506971">
                <a:moveTo>
                  <a:pt x="0" y="0"/>
                </a:moveTo>
                <a:lnTo>
                  <a:pt x="2658751" y="0"/>
                </a:lnTo>
                <a:lnTo>
                  <a:pt x="2658751" y="2506972"/>
                </a:lnTo>
                <a:lnTo>
                  <a:pt x="0" y="2506972"/>
                </a:lnTo>
                <a:lnTo>
                  <a:pt x="0" y="0"/>
                </a:lnTo>
                <a:close/>
              </a:path>
            </a:pathLst>
          </a:custGeom>
          <a:blipFill>
            <a:blip r:embed="rId3"/>
            <a:stretch>
              <a:fillRect/>
            </a:stretch>
          </a:blipFill>
        </p:spPr>
        <p:txBody>
          <a:bodyPr/>
          <a:lstStyle/>
          <a:p>
            <a:endParaRPr lang="en-US"/>
          </a:p>
        </p:txBody>
      </p:sp>
      <p:sp>
        <p:nvSpPr>
          <p:cNvPr id="24" name="TextBox 24"/>
          <p:cNvSpPr txBox="1"/>
          <p:nvPr/>
        </p:nvSpPr>
        <p:spPr>
          <a:xfrm>
            <a:off x="11853161" y="1194361"/>
            <a:ext cx="3312614" cy="380100"/>
          </a:xfrm>
          <a:prstGeom prst="rect">
            <a:avLst/>
          </a:prstGeom>
        </p:spPr>
        <p:txBody>
          <a:bodyPr lIns="0" tIns="0" rIns="0" bIns="0" rtlCol="0" anchor="t">
            <a:spAutoFit/>
          </a:bodyPr>
          <a:lstStyle/>
          <a:p>
            <a:pPr marL="0" lvl="0" indent="0">
              <a:lnSpc>
                <a:spcPts val="3017"/>
              </a:lnSpc>
            </a:pPr>
            <a:r>
              <a:rPr lang="en-US" sz="2320" u="none" spc="-69">
                <a:solidFill>
                  <a:srgbClr val="191919"/>
                </a:solidFill>
                <a:latin typeface="Open Sans 1 Bold"/>
              </a:rPr>
              <a:t>Part 1:</a:t>
            </a:r>
          </a:p>
        </p:txBody>
      </p:sp>
      <p:sp>
        <p:nvSpPr>
          <p:cNvPr id="25" name="TextBox 25"/>
          <p:cNvSpPr txBox="1"/>
          <p:nvPr/>
        </p:nvSpPr>
        <p:spPr>
          <a:xfrm>
            <a:off x="11853161" y="1693287"/>
            <a:ext cx="3903630" cy="586206"/>
          </a:xfrm>
          <a:prstGeom prst="rect">
            <a:avLst/>
          </a:prstGeom>
        </p:spPr>
        <p:txBody>
          <a:bodyPr lIns="0" tIns="0" rIns="0" bIns="0" rtlCol="0" anchor="t">
            <a:spAutoFit/>
          </a:bodyPr>
          <a:lstStyle/>
          <a:p>
            <a:pPr>
              <a:lnSpc>
                <a:spcPts val="2339"/>
              </a:lnSpc>
            </a:pPr>
            <a:r>
              <a:rPr lang="en-US" sz="1671">
                <a:solidFill>
                  <a:srgbClr val="191919"/>
                </a:solidFill>
                <a:latin typeface="Open Sans 2"/>
              </a:rPr>
              <a:t>What is Cayuse?</a:t>
            </a:r>
          </a:p>
          <a:p>
            <a:pPr>
              <a:lnSpc>
                <a:spcPts val="2339"/>
              </a:lnSpc>
              <a:spcBef>
                <a:spcPct val="0"/>
              </a:spcBef>
            </a:pPr>
            <a:r>
              <a:rPr lang="en-US" sz="1671">
                <a:solidFill>
                  <a:srgbClr val="191919"/>
                </a:solidFill>
                <a:latin typeface="Open Sans 2"/>
              </a:rPr>
              <a:t>Cayuse SP vs Cayuse S2S</a:t>
            </a:r>
          </a:p>
        </p:txBody>
      </p:sp>
      <p:grpSp>
        <p:nvGrpSpPr>
          <p:cNvPr id="26" name="Group 26"/>
          <p:cNvGrpSpPr/>
          <p:nvPr/>
        </p:nvGrpSpPr>
        <p:grpSpPr>
          <a:xfrm>
            <a:off x="11819633" y="2613921"/>
            <a:ext cx="4285721" cy="1959169"/>
            <a:chOff x="0" y="0"/>
            <a:chExt cx="5714295" cy="2612225"/>
          </a:xfrm>
        </p:grpSpPr>
        <p:sp>
          <p:nvSpPr>
            <p:cNvPr id="27" name="TextBox 27"/>
            <p:cNvSpPr txBox="1"/>
            <p:nvPr/>
          </p:nvSpPr>
          <p:spPr>
            <a:xfrm>
              <a:off x="0" y="-28575"/>
              <a:ext cx="5714295" cy="496238"/>
            </a:xfrm>
            <a:prstGeom prst="rect">
              <a:avLst/>
            </a:prstGeom>
          </p:spPr>
          <p:txBody>
            <a:bodyPr lIns="0" tIns="0" rIns="0" bIns="0" rtlCol="0" anchor="t">
              <a:spAutoFit/>
            </a:bodyPr>
            <a:lstStyle/>
            <a:p>
              <a:pPr marL="0" lvl="0" indent="0">
                <a:lnSpc>
                  <a:spcPts val="3017"/>
                </a:lnSpc>
              </a:pPr>
              <a:r>
                <a:rPr lang="en-US" sz="2320" u="none" spc="-69">
                  <a:solidFill>
                    <a:srgbClr val="191919"/>
                  </a:solidFill>
                  <a:latin typeface="Open Sans 1 Bold"/>
                </a:rPr>
                <a:t>Part 2:</a:t>
              </a:r>
            </a:p>
          </p:txBody>
        </p:sp>
        <p:sp>
          <p:nvSpPr>
            <p:cNvPr id="28" name="TextBox 28"/>
            <p:cNvSpPr txBox="1"/>
            <p:nvPr/>
          </p:nvSpPr>
          <p:spPr>
            <a:xfrm>
              <a:off x="0" y="662216"/>
              <a:ext cx="5714295" cy="1950009"/>
            </a:xfrm>
            <a:prstGeom prst="rect">
              <a:avLst/>
            </a:prstGeom>
          </p:spPr>
          <p:txBody>
            <a:bodyPr lIns="0" tIns="0" rIns="0" bIns="0" rtlCol="0" anchor="t">
              <a:spAutoFit/>
            </a:bodyPr>
            <a:lstStyle/>
            <a:p>
              <a:pPr>
                <a:lnSpc>
                  <a:spcPts val="2339"/>
                </a:lnSpc>
              </a:pPr>
              <a:r>
                <a:rPr lang="en-US" sz="1671">
                  <a:solidFill>
                    <a:srgbClr val="191919"/>
                  </a:solidFill>
                  <a:latin typeface="Open Sans 2"/>
                </a:rPr>
                <a:t>Getting Started with Cayuse </a:t>
              </a:r>
            </a:p>
            <a:p>
              <a:pPr marL="360769" lvl="1" indent="-180384">
                <a:lnSpc>
                  <a:spcPts val="2339"/>
                </a:lnSpc>
                <a:buFont typeface="Arial"/>
                <a:buChar char="•"/>
              </a:pPr>
              <a:r>
                <a:rPr lang="en-US" sz="1671">
                  <a:solidFill>
                    <a:srgbClr val="191919"/>
                  </a:solidFill>
                  <a:latin typeface="Open Sans 2"/>
                </a:rPr>
                <a:t>Configuring your system and browser </a:t>
              </a:r>
            </a:p>
            <a:p>
              <a:pPr marL="360769" lvl="1" indent="-180384">
                <a:lnSpc>
                  <a:spcPts val="2339"/>
                </a:lnSpc>
                <a:buFont typeface="Arial"/>
                <a:buChar char="•"/>
              </a:pPr>
              <a:r>
                <a:rPr lang="en-US" sz="1671">
                  <a:solidFill>
                    <a:srgbClr val="191919"/>
                  </a:solidFill>
                  <a:latin typeface="Open Sans 2"/>
                </a:rPr>
                <a:t>Login to Cayuse </a:t>
              </a:r>
            </a:p>
            <a:p>
              <a:pPr marL="360769" lvl="1" indent="-180384">
                <a:lnSpc>
                  <a:spcPts val="2339"/>
                </a:lnSpc>
                <a:buFont typeface="Arial"/>
                <a:buChar char="•"/>
              </a:pPr>
              <a:r>
                <a:rPr lang="en-US" sz="1671">
                  <a:solidFill>
                    <a:srgbClr val="191919"/>
                  </a:solidFill>
                  <a:latin typeface="Open Sans 2"/>
                </a:rPr>
                <a:t>Navigating the Dashboard</a:t>
              </a:r>
            </a:p>
            <a:p>
              <a:pPr>
                <a:lnSpc>
                  <a:spcPts val="2339"/>
                </a:lnSpc>
              </a:pPr>
              <a:endParaRPr lang="en-US" sz="1671">
                <a:solidFill>
                  <a:srgbClr val="191919"/>
                </a:solidFill>
                <a:latin typeface="Open Sans 2"/>
              </a:endParaRPr>
            </a:p>
          </p:txBody>
        </p:sp>
      </p:grpSp>
      <p:grpSp>
        <p:nvGrpSpPr>
          <p:cNvPr id="29" name="Group 29"/>
          <p:cNvGrpSpPr/>
          <p:nvPr/>
        </p:nvGrpSpPr>
        <p:grpSpPr>
          <a:xfrm>
            <a:off x="11853161" y="4594521"/>
            <a:ext cx="3713131" cy="1066391"/>
            <a:chOff x="0" y="0"/>
            <a:chExt cx="4950841" cy="1421854"/>
          </a:xfrm>
        </p:grpSpPr>
        <p:sp>
          <p:nvSpPr>
            <p:cNvPr id="30" name="TextBox 30"/>
            <p:cNvSpPr txBox="1"/>
            <p:nvPr/>
          </p:nvSpPr>
          <p:spPr>
            <a:xfrm>
              <a:off x="0" y="-28575"/>
              <a:ext cx="4950841" cy="496238"/>
            </a:xfrm>
            <a:prstGeom prst="rect">
              <a:avLst/>
            </a:prstGeom>
          </p:spPr>
          <p:txBody>
            <a:bodyPr lIns="0" tIns="0" rIns="0" bIns="0" rtlCol="0" anchor="t">
              <a:spAutoFit/>
            </a:bodyPr>
            <a:lstStyle/>
            <a:p>
              <a:pPr marL="0" lvl="0" indent="0">
                <a:lnSpc>
                  <a:spcPts val="3017"/>
                </a:lnSpc>
              </a:pPr>
              <a:r>
                <a:rPr lang="en-US" sz="2320" u="none" spc="-69">
                  <a:solidFill>
                    <a:srgbClr val="191919"/>
                  </a:solidFill>
                  <a:latin typeface="Open Sans 1 Bold"/>
                </a:rPr>
                <a:t>Part 3:</a:t>
              </a:r>
            </a:p>
          </p:txBody>
        </p:sp>
        <p:sp>
          <p:nvSpPr>
            <p:cNvPr id="31" name="TextBox 31"/>
            <p:cNvSpPr txBox="1"/>
            <p:nvPr/>
          </p:nvSpPr>
          <p:spPr>
            <a:xfrm>
              <a:off x="0" y="662216"/>
              <a:ext cx="4950841" cy="759638"/>
            </a:xfrm>
            <a:prstGeom prst="rect">
              <a:avLst/>
            </a:prstGeom>
          </p:spPr>
          <p:txBody>
            <a:bodyPr lIns="0" tIns="0" rIns="0" bIns="0" rtlCol="0" anchor="t">
              <a:spAutoFit/>
            </a:bodyPr>
            <a:lstStyle/>
            <a:p>
              <a:pPr>
                <a:lnSpc>
                  <a:spcPts val="2339"/>
                </a:lnSpc>
              </a:pPr>
              <a:r>
                <a:rPr lang="en-US" sz="1671">
                  <a:solidFill>
                    <a:srgbClr val="191919"/>
                  </a:solidFill>
                  <a:latin typeface="Open Sans 2"/>
                </a:rPr>
                <a:t>Overview of the Proposal Submission Process</a:t>
              </a:r>
            </a:p>
          </p:txBody>
        </p:sp>
      </p:grpSp>
      <p:grpSp>
        <p:nvGrpSpPr>
          <p:cNvPr id="32" name="Group 32"/>
          <p:cNvGrpSpPr/>
          <p:nvPr/>
        </p:nvGrpSpPr>
        <p:grpSpPr>
          <a:xfrm>
            <a:off x="11853161" y="5985776"/>
            <a:ext cx="3903630" cy="1384549"/>
            <a:chOff x="0" y="-28575"/>
            <a:chExt cx="5204839" cy="1846066"/>
          </a:xfrm>
        </p:grpSpPr>
        <p:sp>
          <p:nvSpPr>
            <p:cNvPr id="33" name="TextBox 33"/>
            <p:cNvSpPr txBox="1"/>
            <p:nvPr/>
          </p:nvSpPr>
          <p:spPr>
            <a:xfrm>
              <a:off x="0" y="-28575"/>
              <a:ext cx="5204839" cy="496238"/>
            </a:xfrm>
            <a:prstGeom prst="rect">
              <a:avLst/>
            </a:prstGeom>
          </p:spPr>
          <p:txBody>
            <a:bodyPr lIns="0" tIns="0" rIns="0" bIns="0" rtlCol="0" anchor="t">
              <a:spAutoFit/>
            </a:bodyPr>
            <a:lstStyle/>
            <a:p>
              <a:pPr marL="0" lvl="0" indent="0">
                <a:lnSpc>
                  <a:spcPts val="3017"/>
                </a:lnSpc>
              </a:pPr>
              <a:r>
                <a:rPr lang="en-US" sz="2320" u="none" spc="-69">
                  <a:solidFill>
                    <a:srgbClr val="191919"/>
                  </a:solidFill>
                  <a:latin typeface="Open Sans 1 Bold"/>
                </a:rPr>
                <a:t>Part 4:</a:t>
              </a:r>
            </a:p>
          </p:txBody>
        </p:sp>
        <p:sp>
          <p:nvSpPr>
            <p:cNvPr id="34" name="TextBox 34"/>
            <p:cNvSpPr txBox="1"/>
            <p:nvPr/>
          </p:nvSpPr>
          <p:spPr>
            <a:xfrm>
              <a:off x="0" y="662216"/>
              <a:ext cx="5204839" cy="1155275"/>
            </a:xfrm>
            <a:prstGeom prst="rect">
              <a:avLst/>
            </a:prstGeom>
          </p:spPr>
          <p:txBody>
            <a:bodyPr lIns="0" tIns="0" rIns="0" bIns="0" rtlCol="0" anchor="t">
              <a:spAutoFit/>
            </a:bodyPr>
            <a:lstStyle/>
            <a:p>
              <a:pPr>
                <a:lnSpc>
                  <a:spcPts val="2339"/>
                </a:lnSpc>
              </a:pPr>
              <a:r>
                <a:rPr lang="en-US" sz="1671">
                  <a:solidFill>
                    <a:srgbClr val="191919"/>
                  </a:solidFill>
                  <a:latin typeface="Open Sans 2"/>
                </a:rPr>
                <a:t>Accessing Support and Resources</a:t>
              </a:r>
            </a:p>
            <a:p>
              <a:pPr>
                <a:lnSpc>
                  <a:spcPts val="2339"/>
                </a:lnSpc>
              </a:pPr>
              <a:endParaRPr lang="en-US" sz="1671">
                <a:solidFill>
                  <a:srgbClr val="191919"/>
                </a:solidFill>
                <a:latin typeface="Open Sans 2"/>
              </a:endParaRPr>
            </a:p>
            <a:p>
              <a:pPr>
                <a:lnSpc>
                  <a:spcPts val="2339"/>
                </a:lnSpc>
                <a:spcBef>
                  <a:spcPct val="0"/>
                </a:spcBef>
              </a:pPr>
              <a:endParaRPr lang="en-US" sz="1671">
                <a:solidFill>
                  <a:srgbClr val="191919"/>
                </a:solidFill>
                <a:latin typeface="Open Sans 2"/>
              </a:endParaRPr>
            </a:p>
          </p:txBody>
        </p:sp>
      </p:grpSp>
      <p:grpSp>
        <p:nvGrpSpPr>
          <p:cNvPr id="35" name="Group 35"/>
          <p:cNvGrpSpPr/>
          <p:nvPr/>
        </p:nvGrpSpPr>
        <p:grpSpPr>
          <a:xfrm>
            <a:off x="10903157" y="7322973"/>
            <a:ext cx="353695" cy="353695"/>
            <a:chOff x="0" y="0"/>
            <a:chExt cx="471593" cy="471593"/>
          </a:xfrm>
        </p:grpSpPr>
        <p:grpSp>
          <p:nvGrpSpPr>
            <p:cNvPr id="36" name="Group 36"/>
            <p:cNvGrpSpPr/>
            <p:nvPr/>
          </p:nvGrpSpPr>
          <p:grpSpPr>
            <a:xfrm>
              <a:off x="52312" y="52312"/>
              <a:ext cx="366969" cy="366969"/>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950"/>
              </a:solidFill>
            </p:spPr>
            <p:txBody>
              <a:bodyPr/>
              <a:lstStyle/>
              <a:p>
                <a:endParaRPr lang="en-US"/>
              </a:p>
            </p:txBody>
          </p:sp>
        </p:grpSp>
        <p:grpSp>
          <p:nvGrpSpPr>
            <p:cNvPr id="38" name="Group 38"/>
            <p:cNvGrpSpPr>
              <a:grpSpLocks noChangeAspect="1"/>
            </p:cNvGrpSpPr>
            <p:nvPr/>
          </p:nvGrpSpPr>
          <p:grpSpPr>
            <a:xfrm>
              <a:off x="0" y="0"/>
              <a:ext cx="471593" cy="471593"/>
              <a:chOff x="-2540" y="-2540"/>
              <a:chExt cx="6355080" cy="6355080"/>
            </a:xfrm>
          </p:grpSpPr>
          <p:sp>
            <p:nvSpPr>
              <p:cNvPr id="39" name="Freeform 3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grpSp>
        <p:nvGrpSpPr>
          <p:cNvPr id="40" name="Group 40"/>
          <p:cNvGrpSpPr/>
          <p:nvPr/>
        </p:nvGrpSpPr>
        <p:grpSpPr>
          <a:xfrm>
            <a:off x="11853161" y="7322973"/>
            <a:ext cx="3903630" cy="1066391"/>
            <a:chOff x="0" y="0"/>
            <a:chExt cx="5204839" cy="1421854"/>
          </a:xfrm>
        </p:grpSpPr>
        <p:sp>
          <p:nvSpPr>
            <p:cNvPr id="41" name="TextBox 41"/>
            <p:cNvSpPr txBox="1"/>
            <p:nvPr/>
          </p:nvSpPr>
          <p:spPr>
            <a:xfrm>
              <a:off x="0" y="-28575"/>
              <a:ext cx="5204839" cy="496238"/>
            </a:xfrm>
            <a:prstGeom prst="rect">
              <a:avLst/>
            </a:prstGeom>
          </p:spPr>
          <p:txBody>
            <a:bodyPr lIns="0" tIns="0" rIns="0" bIns="0" rtlCol="0" anchor="t">
              <a:spAutoFit/>
            </a:bodyPr>
            <a:lstStyle/>
            <a:p>
              <a:pPr marL="0" lvl="0" indent="0">
                <a:lnSpc>
                  <a:spcPts val="3017"/>
                </a:lnSpc>
              </a:pPr>
              <a:r>
                <a:rPr lang="en-US" sz="2320" u="none" spc="-69">
                  <a:solidFill>
                    <a:srgbClr val="191919"/>
                  </a:solidFill>
                  <a:latin typeface="Open Sans 1 Bold"/>
                </a:rPr>
                <a:t>Part 5:</a:t>
              </a:r>
            </a:p>
          </p:txBody>
        </p:sp>
        <p:sp>
          <p:nvSpPr>
            <p:cNvPr id="42" name="TextBox 42"/>
            <p:cNvSpPr txBox="1"/>
            <p:nvPr/>
          </p:nvSpPr>
          <p:spPr>
            <a:xfrm>
              <a:off x="0" y="662216"/>
              <a:ext cx="5204839" cy="759638"/>
            </a:xfrm>
            <a:prstGeom prst="rect">
              <a:avLst/>
            </a:prstGeom>
          </p:spPr>
          <p:txBody>
            <a:bodyPr lIns="0" tIns="0" rIns="0" bIns="0" rtlCol="0" anchor="t">
              <a:spAutoFit/>
            </a:bodyPr>
            <a:lstStyle/>
            <a:p>
              <a:pPr>
                <a:lnSpc>
                  <a:spcPts val="2339"/>
                </a:lnSpc>
              </a:pPr>
              <a:r>
                <a:rPr lang="en-US" sz="1671">
                  <a:solidFill>
                    <a:srgbClr val="191919"/>
                  </a:solidFill>
                  <a:latin typeface="Open Sans 2"/>
                </a:rPr>
                <a:t>Q&amp;A and Discussion</a:t>
              </a:r>
            </a:p>
            <a:p>
              <a:pPr>
                <a:lnSpc>
                  <a:spcPts val="2339"/>
                </a:lnSpc>
                <a:spcBef>
                  <a:spcPct val="0"/>
                </a:spcBef>
              </a:pPr>
              <a:endParaRPr lang="en-US" sz="1671">
                <a:solidFill>
                  <a:srgbClr val="191919"/>
                </a:solidFill>
                <a:latin typeface="Open Sans 2"/>
              </a:endParaRPr>
            </a:p>
          </p:txBody>
        </p:sp>
      </p:grpSp>
      <p:sp>
        <p:nvSpPr>
          <p:cNvPr id="43" name="Freeform 43"/>
          <p:cNvSpPr/>
          <p:nvPr/>
        </p:nvSpPr>
        <p:spPr>
          <a:xfrm>
            <a:off x="0" y="-133904"/>
            <a:ext cx="8754039" cy="10420904"/>
          </a:xfrm>
          <a:custGeom>
            <a:avLst/>
            <a:gdLst/>
            <a:ahLst/>
            <a:cxnLst/>
            <a:rect l="l" t="t" r="r" b="b"/>
            <a:pathLst>
              <a:path w="8754039" h="10420904">
                <a:moveTo>
                  <a:pt x="0" y="0"/>
                </a:moveTo>
                <a:lnTo>
                  <a:pt x="8754039" y="0"/>
                </a:lnTo>
                <a:lnTo>
                  <a:pt x="8754039" y="10420904"/>
                </a:lnTo>
                <a:lnTo>
                  <a:pt x="0" y="10420904"/>
                </a:lnTo>
                <a:lnTo>
                  <a:pt x="0" y="0"/>
                </a:lnTo>
                <a:close/>
              </a:path>
            </a:pathLst>
          </a:custGeom>
          <a:blipFill>
            <a:blip r:embed="rId4"/>
            <a:stretch>
              <a:fillRect l="-97644" r="-24487" b="-4963"/>
            </a:stretch>
          </a:blipFill>
        </p:spPr>
        <p:txBody>
          <a:bodyPr/>
          <a:lstStyle/>
          <a:p>
            <a:endParaRPr lang="en-US"/>
          </a:p>
        </p:txBody>
      </p:sp>
      <p:grpSp>
        <p:nvGrpSpPr>
          <p:cNvPr id="44" name="Group 44"/>
          <p:cNvGrpSpPr/>
          <p:nvPr/>
        </p:nvGrpSpPr>
        <p:grpSpPr>
          <a:xfrm>
            <a:off x="16138882" y="-66865"/>
            <a:ext cx="2264702" cy="2996099"/>
            <a:chOff x="0" y="0"/>
            <a:chExt cx="3019603" cy="3994798"/>
          </a:xfrm>
        </p:grpSpPr>
        <p:sp>
          <p:nvSpPr>
            <p:cNvPr id="45" name="AutoShape 45"/>
            <p:cNvSpPr/>
            <p:nvPr/>
          </p:nvSpPr>
          <p:spPr>
            <a:xfrm>
              <a:off x="599364" y="1562959"/>
              <a:ext cx="2420239" cy="2431839"/>
            </a:xfrm>
            <a:prstGeom prst="rect">
              <a:avLst/>
            </a:prstGeom>
            <a:solidFill>
              <a:srgbClr val="FFFFFF"/>
            </a:solidFill>
          </p:spPr>
          <p:txBody>
            <a:bodyPr/>
            <a:lstStyle/>
            <a:p>
              <a:endParaRPr lang="en-US"/>
            </a:p>
          </p:txBody>
        </p:sp>
        <p:grpSp>
          <p:nvGrpSpPr>
            <p:cNvPr id="46" name="Group 46"/>
            <p:cNvGrpSpPr/>
            <p:nvPr/>
          </p:nvGrpSpPr>
          <p:grpSpPr>
            <a:xfrm>
              <a:off x="0" y="0"/>
              <a:ext cx="2832863" cy="3125918"/>
              <a:chOff x="0" y="0"/>
              <a:chExt cx="736600" cy="812800"/>
            </a:xfrm>
          </p:grpSpPr>
          <p:sp>
            <p:nvSpPr>
              <p:cNvPr id="47" name="Freeform 4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48" name="TextBox 48"/>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49" name="Freeform 4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sp>
        <p:nvSpPr>
          <p:cNvPr id="3" name="TextBox 3"/>
          <p:cNvSpPr txBox="1"/>
          <p:nvPr/>
        </p:nvSpPr>
        <p:spPr>
          <a:xfrm>
            <a:off x="617570" y="2670213"/>
            <a:ext cx="16608107" cy="2846164"/>
          </a:xfrm>
          <a:prstGeom prst="rect">
            <a:avLst/>
          </a:prstGeom>
        </p:spPr>
        <p:txBody>
          <a:bodyPr lIns="0" tIns="0" rIns="0" bIns="0" rtlCol="0" anchor="t">
            <a:spAutoFit/>
          </a:bodyPr>
          <a:lstStyle/>
          <a:p>
            <a:pPr marL="342900" indent="-342900">
              <a:lnSpc>
                <a:spcPts val="3220"/>
              </a:lnSpc>
              <a:spcBef>
                <a:spcPct val="0"/>
              </a:spcBef>
              <a:buFont typeface="Arial" panose="020B0604020202020204" pitchFamily="34" charset="0"/>
              <a:buChar char="•"/>
            </a:pPr>
            <a:r>
              <a:rPr lang="en-US" sz="2300">
                <a:solidFill>
                  <a:srgbClr val="000000"/>
                </a:solidFill>
                <a:latin typeface="Open Sans 2 Light"/>
              </a:rPr>
              <a:t>Please contact your MURC Pre-Award Grants Officer with any questions. </a:t>
            </a:r>
          </a:p>
          <a:p>
            <a:pPr>
              <a:lnSpc>
                <a:spcPts val="3220"/>
              </a:lnSpc>
              <a:spcBef>
                <a:spcPct val="0"/>
              </a:spcBef>
            </a:pPr>
            <a:endParaRPr lang="en-US" sz="2300">
              <a:solidFill>
                <a:srgbClr val="000000"/>
              </a:solidFill>
              <a:latin typeface="Open Sans 2 Light"/>
            </a:endParaRPr>
          </a:p>
          <a:p>
            <a:pPr marL="342900" indent="-342900">
              <a:lnSpc>
                <a:spcPts val="3220"/>
              </a:lnSpc>
              <a:spcBef>
                <a:spcPct val="0"/>
              </a:spcBef>
              <a:buFont typeface="Arial" panose="020B0604020202020204" pitchFamily="34" charset="0"/>
              <a:buChar char="•"/>
            </a:pPr>
            <a:r>
              <a:rPr lang="en-US" sz="2300">
                <a:solidFill>
                  <a:srgbClr val="000000"/>
                </a:solidFill>
                <a:latin typeface="Open Sans 2 Light"/>
              </a:rPr>
              <a:t>Helpful guides will be launched in the coming weeks and will be located on our website </a:t>
            </a:r>
            <a:r>
              <a:rPr lang="en-US" sz="2300" b="1">
                <a:solidFill>
                  <a:srgbClr val="00A950"/>
                </a:solidFill>
                <a:latin typeface="Open Sans 2 Light"/>
                <a:hlinkClick r:id="rId2"/>
              </a:rPr>
              <a:t>www.marshall.edu/murc</a:t>
            </a:r>
            <a:endParaRPr lang="en-US" sz="2300" b="1">
              <a:solidFill>
                <a:srgbClr val="00A950"/>
              </a:solidFill>
              <a:latin typeface="Open Sans 2 Light"/>
            </a:endParaRPr>
          </a:p>
          <a:p>
            <a:pPr>
              <a:lnSpc>
                <a:spcPts val="3220"/>
              </a:lnSpc>
              <a:spcBef>
                <a:spcPct val="0"/>
              </a:spcBef>
            </a:pPr>
            <a:endParaRPr lang="en-US" sz="2300" b="1">
              <a:solidFill>
                <a:srgbClr val="00A950"/>
              </a:solidFill>
              <a:latin typeface="Open Sans 2 Light"/>
            </a:endParaRPr>
          </a:p>
          <a:p>
            <a:pPr marL="342900" indent="-342900">
              <a:lnSpc>
                <a:spcPts val="3220"/>
              </a:lnSpc>
              <a:spcBef>
                <a:spcPct val="0"/>
              </a:spcBef>
              <a:buFont typeface="Arial" panose="020B0604020202020204" pitchFamily="34" charset="0"/>
              <a:buChar char="•"/>
            </a:pPr>
            <a:r>
              <a:rPr lang="en-US" sz="2300">
                <a:latin typeface="Open Sans 2 Light"/>
              </a:rPr>
              <a:t>You can visit </a:t>
            </a:r>
            <a:r>
              <a:rPr lang="en-US" sz="2300" b="1">
                <a:latin typeface="Open Sans 2 Light"/>
                <a:hlinkClick r:id="rId3"/>
              </a:rPr>
              <a:t>https://support.cayuse.com/hc/en-us</a:t>
            </a:r>
            <a:r>
              <a:rPr lang="en-US" sz="2300" b="1">
                <a:latin typeface="Open Sans 2 Light"/>
              </a:rPr>
              <a:t> </a:t>
            </a:r>
            <a:r>
              <a:rPr lang="en-US" sz="2300">
                <a:latin typeface="Open Sans 2 Light"/>
              </a:rPr>
              <a:t>to review training materials, manuals, and Frequently Asked Questions.</a:t>
            </a:r>
          </a:p>
          <a:p>
            <a:pPr>
              <a:lnSpc>
                <a:spcPts val="3220"/>
              </a:lnSpc>
              <a:spcBef>
                <a:spcPct val="0"/>
              </a:spcBef>
            </a:pPr>
            <a:r>
              <a:rPr lang="en-US" sz="2300">
                <a:latin typeface="Open Sans 2 Light"/>
              </a:rPr>
              <a:t> </a:t>
            </a:r>
          </a:p>
          <a:p>
            <a:pPr marL="342900" indent="-342900">
              <a:lnSpc>
                <a:spcPts val="3220"/>
              </a:lnSpc>
              <a:spcBef>
                <a:spcPct val="0"/>
              </a:spcBef>
              <a:buFont typeface="Arial" panose="020B0604020202020204" pitchFamily="34" charset="0"/>
              <a:buChar char="•"/>
            </a:pPr>
            <a:r>
              <a:rPr lang="en-US" sz="2300">
                <a:latin typeface="Open Sans 2 Light"/>
              </a:rPr>
              <a:t>Email </a:t>
            </a:r>
            <a:r>
              <a:rPr lang="en-US" sz="2300" b="1">
                <a:latin typeface="Open Sans 2 Light"/>
                <a:hlinkClick r:id="rId4"/>
              </a:rPr>
              <a:t>cayusesupport@marshall.edu</a:t>
            </a:r>
            <a:r>
              <a:rPr lang="en-US" sz="2300" b="1">
                <a:latin typeface="Open Sans 2 Light"/>
              </a:rPr>
              <a:t> </a:t>
            </a:r>
            <a:r>
              <a:rPr lang="en-US" sz="2300">
                <a:latin typeface="Open Sans 2 Light"/>
              </a:rPr>
              <a:t>with any questions and a MURC staff will assist you. </a:t>
            </a:r>
          </a:p>
        </p:txBody>
      </p:sp>
      <p:sp>
        <p:nvSpPr>
          <p:cNvPr id="4" name="TextBox 4"/>
          <p:cNvSpPr txBox="1"/>
          <p:nvPr/>
        </p:nvSpPr>
        <p:spPr>
          <a:xfrm>
            <a:off x="651193" y="651713"/>
            <a:ext cx="12116736" cy="874395"/>
          </a:xfrm>
          <a:prstGeom prst="rect">
            <a:avLst/>
          </a:prstGeom>
        </p:spPr>
        <p:txBody>
          <a:bodyPr lIns="0" tIns="0" rIns="0" bIns="0" rtlCol="0" anchor="t">
            <a:spAutoFit/>
          </a:bodyPr>
          <a:lstStyle/>
          <a:p>
            <a:pPr marL="0" lvl="0" indent="0" algn="ctr">
              <a:lnSpc>
                <a:spcPts val="7020"/>
              </a:lnSpc>
              <a:spcBef>
                <a:spcPct val="0"/>
              </a:spcBef>
            </a:pPr>
            <a:r>
              <a:rPr lang="en-US" sz="5400">
                <a:solidFill>
                  <a:srgbClr val="FFFFFF"/>
                </a:solidFill>
                <a:latin typeface="Open Sans 2 Bold"/>
              </a:rPr>
              <a:t>Accessing Support and Resources</a:t>
            </a:r>
          </a:p>
        </p:txBody>
      </p:sp>
      <p:grpSp>
        <p:nvGrpSpPr>
          <p:cNvPr id="5" name="Group 5"/>
          <p:cNvGrpSpPr/>
          <p:nvPr/>
        </p:nvGrpSpPr>
        <p:grpSpPr>
          <a:xfrm>
            <a:off x="16163353" y="0"/>
            <a:ext cx="2124647" cy="2344438"/>
            <a:chOff x="0" y="0"/>
            <a:chExt cx="2832863" cy="3125918"/>
          </a:xfrm>
        </p:grpSpPr>
        <p:grpSp>
          <p:nvGrpSpPr>
            <p:cNvPr id="6" name="Group 6"/>
            <p:cNvGrpSpPr/>
            <p:nvPr/>
          </p:nvGrpSpPr>
          <p:grpSpPr>
            <a:xfrm>
              <a:off x="0" y="0"/>
              <a:ext cx="2832863" cy="3125918"/>
              <a:chOff x="0" y="0"/>
              <a:chExt cx="736600" cy="812800"/>
            </a:xfrm>
          </p:grpSpPr>
          <p:sp>
            <p:nvSpPr>
              <p:cNvPr id="7" name="Freeform 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8" name="TextBox 8"/>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9" name="Freeform 9"/>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4302" y="-21481"/>
            <a:ext cx="2264702" cy="2996099"/>
            <a:chOff x="0" y="0"/>
            <a:chExt cx="3019603" cy="3994798"/>
          </a:xfrm>
        </p:grpSpPr>
        <p:sp>
          <p:nvSpPr>
            <p:cNvPr id="3" name="AutoShape 3"/>
            <p:cNvSpPr/>
            <p:nvPr/>
          </p:nvSpPr>
          <p:spPr>
            <a:xfrm>
              <a:off x="599364" y="1562959"/>
              <a:ext cx="2420239" cy="2431839"/>
            </a:xfrm>
            <a:prstGeom prst="rect">
              <a:avLst/>
            </a:prstGeom>
            <a:solidFill>
              <a:srgbClr val="FFFFFF"/>
            </a:solidFill>
          </p:spPr>
          <p:txBody>
            <a:bodyPr/>
            <a:lstStyle/>
            <a:p>
              <a:endParaRPr lang="en-US"/>
            </a:p>
          </p:txBody>
        </p:sp>
        <p:grpSp>
          <p:nvGrpSpPr>
            <p:cNvPr id="4" name="Group 4"/>
            <p:cNvGrpSpPr/>
            <p:nvPr/>
          </p:nvGrpSpPr>
          <p:grpSpPr>
            <a:xfrm>
              <a:off x="0" y="0"/>
              <a:ext cx="2832863" cy="3125918"/>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sp>
        <p:nvSpPr>
          <p:cNvPr id="9" name="Freeform 9"/>
          <p:cNvSpPr/>
          <p:nvPr/>
        </p:nvSpPr>
        <p:spPr>
          <a:xfrm>
            <a:off x="650937" y="2726328"/>
            <a:ext cx="12892526" cy="6183715"/>
          </a:xfrm>
          <a:custGeom>
            <a:avLst/>
            <a:gdLst/>
            <a:ahLst/>
            <a:cxnLst/>
            <a:rect l="l" t="t" r="r" b="b"/>
            <a:pathLst>
              <a:path w="17190035" h="8244953">
                <a:moveTo>
                  <a:pt x="0" y="0"/>
                </a:moveTo>
                <a:lnTo>
                  <a:pt x="17190035" y="0"/>
                </a:lnTo>
                <a:lnTo>
                  <a:pt x="17190035" y="8244953"/>
                </a:lnTo>
                <a:lnTo>
                  <a:pt x="0" y="8244953"/>
                </a:lnTo>
                <a:lnTo>
                  <a:pt x="0" y="0"/>
                </a:lnTo>
                <a:close/>
              </a:path>
            </a:pathLst>
          </a:custGeom>
          <a:blipFill>
            <a:blip r:embed="rId4"/>
            <a:stretch>
              <a:fillRect r="-10517" b="-82024"/>
            </a:stretch>
          </a:blipFill>
        </p:spPr>
        <p:txBody>
          <a:bodyPr/>
          <a:lstStyle/>
          <a:p>
            <a:endParaRPr lang="en-US"/>
          </a:p>
        </p:txBody>
      </p:sp>
      <p:sp>
        <p:nvSpPr>
          <p:cNvPr id="11" name="Freeform 11"/>
          <p:cNvSpPr/>
          <p:nvPr/>
        </p:nvSpPr>
        <p:spPr>
          <a:xfrm>
            <a:off x="13667430" y="2881840"/>
            <a:ext cx="3150403" cy="3595680"/>
          </a:xfrm>
          <a:custGeom>
            <a:avLst/>
            <a:gdLst/>
            <a:ahLst/>
            <a:cxnLst/>
            <a:rect l="l" t="t" r="r" b="b"/>
            <a:pathLst>
              <a:path w="4200538" h="4794240">
                <a:moveTo>
                  <a:pt x="0" y="0"/>
                </a:moveTo>
                <a:lnTo>
                  <a:pt x="4200538" y="0"/>
                </a:lnTo>
                <a:lnTo>
                  <a:pt x="4200538" y="4794240"/>
                </a:lnTo>
                <a:lnTo>
                  <a:pt x="0" y="4794240"/>
                </a:lnTo>
                <a:lnTo>
                  <a:pt x="0" y="0"/>
                </a:lnTo>
                <a:close/>
              </a:path>
            </a:pathLst>
          </a:custGeom>
          <a:blipFill>
            <a:blip r:embed="rId5"/>
            <a:stretch>
              <a:fillRect l="-7374" r="-6759"/>
            </a:stretch>
          </a:blipFill>
        </p:spPr>
        <p:txBody>
          <a:bodyPr/>
          <a:lstStyle/>
          <a:p>
            <a:endParaRPr lang="en-US"/>
          </a:p>
        </p:txBody>
      </p:sp>
      <p:sp>
        <p:nvSpPr>
          <p:cNvPr id="12" name="TextBox 12"/>
          <p:cNvSpPr txBox="1"/>
          <p:nvPr/>
        </p:nvSpPr>
        <p:spPr>
          <a:xfrm>
            <a:off x="650937" y="912332"/>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2 Bold"/>
              </a:rPr>
              <a:t>MURC Pre-Award Staff</a:t>
            </a:r>
          </a:p>
        </p:txBody>
      </p:sp>
      <p:pic>
        <p:nvPicPr>
          <p:cNvPr id="14" name="Picture 13">
            <a:extLst>
              <a:ext uri="{FF2B5EF4-FFF2-40B4-BE49-F238E27FC236}">
                <a16:creationId xmlns:a16="http://schemas.microsoft.com/office/drawing/2014/main" id="{09BB41A4-CF7D-A011-1804-949C0E3481FA}"/>
              </a:ext>
            </a:extLst>
          </p:cNvPr>
          <p:cNvPicPr>
            <a:picLocks noChangeAspect="1"/>
          </p:cNvPicPr>
          <p:nvPr/>
        </p:nvPicPr>
        <p:blipFill rotWithShape="1">
          <a:blip r:embed="rId6"/>
          <a:srcRect t="57110"/>
          <a:stretch/>
        </p:blipFill>
        <p:spPr>
          <a:xfrm>
            <a:off x="13487456" y="6479525"/>
            <a:ext cx="3449137" cy="2501402"/>
          </a:xfrm>
          <a:prstGeom prst="rect">
            <a:avLst/>
          </a:prstGeom>
        </p:spPr>
      </p:pic>
    </p:spTree>
    <p:extLst>
      <p:ext uri="{BB962C8B-B14F-4D97-AF65-F5344CB8AC3E}">
        <p14:creationId xmlns:p14="http://schemas.microsoft.com/office/powerpoint/2010/main" val="67253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950"/>
        </a:solidFill>
        <a:effectLst/>
      </p:bgPr>
    </p:bg>
    <p:spTree>
      <p:nvGrpSpPr>
        <p:cNvPr id="1" name=""/>
        <p:cNvGrpSpPr/>
        <p:nvPr/>
      </p:nvGrpSpPr>
      <p:grpSpPr>
        <a:xfrm>
          <a:off x="0" y="0"/>
          <a:ext cx="0" cy="0"/>
          <a:chOff x="0" y="0"/>
          <a:chExt cx="0" cy="0"/>
        </a:xfrm>
      </p:grpSpPr>
      <p:sp>
        <p:nvSpPr>
          <p:cNvPr id="7" name="Freeform 7"/>
          <p:cNvSpPr/>
          <p:nvPr/>
        </p:nvSpPr>
        <p:spPr>
          <a:xfrm>
            <a:off x="16383000" y="266700"/>
            <a:ext cx="1580941" cy="1490691"/>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pic>
        <p:nvPicPr>
          <p:cNvPr id="3" name="Online Media 2" title="Research Administration Software - Cayuse Platform">
            <a:hlinkClick r:id="" action="ppaction://media"/>
            <a:extLst>
              <a:ext uri="{FF2B5EF4-FFF2-40B4-BE49-F238E27FC236}">
                <a16:creationId xmlns:a16="http://schemas.microsoft.com/office/drawing/2014/main" id="{D518ACC7-9953-91EB-35CB-3036AA97E763}"/>
              </a:ext>
            </a:extLst>
          </p:cNvPr>
          <p:cNvPicPr>
            <a:picLocks noRot="1" noChangeAspect="1"/>
          </p:cNvPicPr>
          <p:nvPr>
            <a:videoFile r:link="rId1"/>
          </p:nvPr>
        </p:nvPicPr>
        <p:blipFill>
          <a:blip r:embed="rId4"/>
          <a:stretch>
            <a:fillRect/>
          </a:stretch>
        </p:blipFill>
        <p:spPr>
          <a:xfrm>
            <a:off x="2435028" y="1757391"/>
            <a:ext cx="13417943" cy="75811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4302" y="-21481"/>
            <a:ext cx="2264702" cy="2996099"/>
            <a:chOff x="0" y="0"/>
            <a:chExt cx="3019603" cy="3994798"/>
          </a:xfrm>
        </p:grpSpPr>
        <p:sp>
          <p:nvSpPr>
            <p:cNvPr id="3" name="AutoShape 3"/>
            <p:cNvSpPr/>
            <p:nvPr/>
          </p:nvSpPr>
          <p:spPr>
            <a:xfrm>
              <a:off x="599364" y="1562959"/>
              <a:ext cx="2420239" cy="2431839"/>
            </a:xfrm>
            <a:prstGeom prst="rect">
              <a:avLst/>
            </a:prstGeom>
            <a:solidFill>
              <a:srgbClr val="FFFFFF"/>
            </a:solidFill>
          </p:spPr>
          <p:txBody>
            <a:bodyPr/>
            <a:lstStyle/>
            <a:p>
              <a:endParaRPr lang="en-US"/>
            </a:p>
          </p:txBody>
        </p:sp>
        <p:grpSp>
          <p:nvGrpSpPr>
            <p:cNvPr id="4" name="Group 4"/>
            <p:cNvGrpSpPr/>
            <p:nvPr/>
          </p:nvGrpSpPr>
          <p:grpSpPr>
            <a:xfrm>
              <a:off x="0" y="0"/>
              <a:ext cx="2832863" cy="3125918"/>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650937" y="2717779"/>
            <a:ext cx="16849496" cy="4456180"/>
          </a:xfrm>
          <a:prstGeom prst="rect">
            <a:avLst/>
          </a:prstGeom>
        </p:spPr>
        <p:txBody>
          <a:bodyPr lIns="0" tIns="0" rIns="0" bIns="0" rtlCol="0" anchor="t">
            <a:spAutoFit/>
          </a:bodyPr>
          <a:lstStyle/>
          <a:p>
            <a:pPr>
              <a:lnSpc>
                <a:spcPts val="2938"/>
              </a:lnSpc>
            </a:pPr>
            <a:r>
              <a:rPr lang="en-US" sz="2313" spc="-69">
                <a:solidFill>
                  <a:srgbClr val="000000"/>
                </a:solidFill>
                <a:latin typeface="Open Sans 1"/>
              </a:rPr>
              <a:t>Cayuse is Marshall University’s new research management software that will streamline and enhance research administration processes. Cayuse offers a comprehensive suite of tools designed to simplify the entire research life cycle, from proposal development and submission to award management and compliance tracking.</a:t>
            </a:r>
          </a:p>
          <a:p>
            <a:pPr>
              <a:lnSpc>
                <a:spcPts val="2938"/>
              </a:lnSpc>
            </a:pPr>
            <a:endParaRPr lang="en-US" sz="2313" spc="-69">
              <a:solidFill>
                <a:srgbClr val="000000"/>
              </a:solidFill>
              <a:latin typeface="Open Sans 1"/>
            </a:endParaRPr>
          </a:p>
          <a:p>
            <a:pPr>
              <a:lnSpc>
                <a:spcPts val="2938"/>
              </a:lnSpc>
            </a:pPr>
            <a:r>
              <a:rPr lang="en-US" sz="2313" spc="-69">
                <a:solidFill>
                  <a:srgbClr val="000000"/>
                </a:solidFill>
                <a:latin typeface="Open Sans 1"/>
              </a:rPr>
              <a:t>Key features of Cayuse include:</a:t>
            </a:r>
          </a:p>
          <a:p>
            <a:pPr marL="499553" lvl="1" indent="-249777">
              <a:lnSpc>
                <a:spcPts val="2938"/>
              </a:lnSpc>
              <a:buFont typeface="Arial"/>
              <a:buChar char="•"/>
            </a:pPr>
            <a:r>
              <a:rPr lang="en-US" sz="2313" spc="-69">
                <a:solidFill>
                  <a:srgbClr val="000000"/>
                </a:solidFill>
                <a:latin typeface="Open Sans 1 Bold"/>
              </a:rPr>
              <a:t>Proposal Development: </a:t>
            </a:r>
            <a:r>
              <a:rPr lang="en-US" sz="2313" spc="-69">
                <a:solidFill>
                  <a:srgbClr val="000000"/>
                </a:solidFill>
                <a:latin typeface="Open Sans 1"/>
              </a:rPr>
              <a:t>Researchers can easily create, collaborate on, and forward grant proposals for approval and submission using intuitive templates and integrated workflows.</a:t>
            </a:r>
          </a:p>
          <a:p>
            <a:pPr marL="499553" lvl="1" indent="-249777">
              <a:lnSpc>
                <a:spcPts val="2938"/>
              </a:lnSpc>
              <a:buFont typeface="Arial"/>
              <a:buChar char="•"/>
            </a:pPr>
            <a:r>
              <a:rPr lang="en-US" sz="2313" spc="-69">
                <a:solidFill>
                  <a:srgbClr val="000000"/>
                </a:solidFill>
                <a:latin typeface="Open Sans 1 Bold"/>
              </a:rPr>
              <a:t>Proposal Submission: </a:t>
            </a:r>
            <a:r>
              <a:rPr lang="en-US" sz="2313" spc="-69">
                <a:solidFill>
                  <a:srgbClr val="000000"/>
                </a:solidFill>
                <a:latin typeface="Open Sans 1"/>
              </a:rPr>
              <a:t>The Cayuse system integrates with Grants.gov, allowing for the electronic submission of grant applications to funding agencies.</a:t>
            </a:r>
          </a:p>
          <a:p>
            <a:pPr>
              <a:lnSpc>
                <a:spcPts val="2938"/>
              </a:lnSpc>
            </a:pPr>
            <a:endParaRPr lang="en-US" sz="2313" spc="-69">
              <a:solidFill>
                <a:srgbClr val="000000"/>
              </a:solidFill>
              <a:latin typeface="Open Sans 1"/>
            </a:endParaRPr>
          </a:p>
          <a:p>
            <a:pPr>
              <a:lnSpc>
                <a:spcPts val="2938"/>
              </a:lnSpc>
            </a:pPr>
            <a:endParaRPr lang="en-US" sz="2313" spc="-69">
              <a:solidFill>
                <a:srgbClr val="000000"/>
              </a:solidFill>
              <a:latin typeface="Open Sans 1"/>
            </a:endParaRPr>
          </a:p>
          <a:p>
            <a:pPr>
              <a:lnSpc>
                <a:spcPts val="2938"/>
              </a:lnSpc>
            </a:pPr>
            <a:r>
              <a:rPr lang="en-US" sz="2313" spc="-69">
                <a:solidFill>
                  <a:srgbClr val="000000"/>
                </a:solidFill>
                <a:latin typeface="Open Sans 1"/>
              </a:rPr>
              <a:t>The next slide will discuss the two different applications within Cayuse used to complete these functions. </a:t>
            </a:r>
          </a:p>
        </p:txBody>
      </p:sp>
      <p:sp>
        <p:nvSpPr>
          <p:cNvPr id="9" name="TextBox 9"/>
          <p:cNvSpPr txBox="1"/>
          <p:nvPr/>
        </p:nvSpPr>
        <p:spPr>
          <a:xfrm>
            <a:off x="650937" y="912332"/>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2 Bold"/>
              </a:rPr>
              <a:t>What is Cayuse?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C"/>
        </a:solidFill>
        <a:effectLst/>
      </p:bgPr>
    </p:bg>
    <p:spTree>
      <p:nvGrpSpPr>
        <p:cNvPr id="1" name=""/>
        <p:cNvGrpSpPr/>
        <p:nvPr/>
      </p:nvGrpSpPr>
      <p:grpSpPr>
        <a:xfrm>
          <a:off x="0" y="0"/>
          <a:ext cx="0" cy="0"/>
          <a:chOff x="0" y="0"/>
          <a:chExt cx="0" cy="0"/>
        </a:xfrm>
      </p:grpSpPr>
      <p:grpSp>
        <p:nvGrpSpPr>
          <p:cNvPr id="2" name="Group 2"/>
          <p:cNvGrpSpPr/>
          <p:nvPr/>
        </p:nvGrpSpPr>
        <p:grpSpPr>
          <a:xfrm>
            <a:off x="489925" y="1154252"/>
            <a:ext cx="8411631" cy="7978495"/>
            <a:chOff x="0" y="0"/>
            <a:chExt cx="18762645" cy="17796510"/>
          </a:xfrm>
        </p:grpSpPr>
        <p:sp>
          <p:nvSpPr>
            <p:cNvPr id="3" name="Freeform 3"/>
            <p:cNvSpPr/>
            <p:nvPr/>
          </p:nvSpPr>
          <p:spPr>
            <a:xfrm>
              <a:off x="0" y="0"/>
              <a:ext cx="18762645" cy="17796511"/>
            </a:xfrm>
            <a:custGeom>
              <a:avLst/>
              <a:gdLst/>
              <a:ahLst/>
              <a:cxnLst/>
              <a:rect l="l" t="t" r="r" b="b"/>
              <a:pathLst>
                <a:path w="18762645" h="17796511">
                  <a:moveTo>
                    <a:pt x="0" y="0"/>
                  </a:moveTo>
                  <a:lnTo>
                    <a:pt x="0" y="17796511"/>
                  </a:lnTo>
                  <a:lnTo>
                    <a:pt x="18762645" y="17796511"/>
                  </a:lnTo>
                  <a:lnTo>
                    <a:pt x="18762645" y="0"/>
                  </a:lnTo>
                  <a:lnTo>
                    <a:pt x="0" y="0"/>
                  </a:lnTo>
                  <a:close/>
                  <a:moveTo>
                    <a:pt x="18701685" y="17735550"/>
                  </a:moveTo>
                  <a:lnTo>
                    <a:pt x="59690" y="17735550"/>
                  </a:lnTo>
                  <a:lnTo>
                    <a:pt x="59690" y="59690"/>
                  </a:lnTo>
                  <a:lnTo>
                    <a:pt x="18701685" y="59690"/>
                  </a:lnTo>
                  <a:lnTo>
                    <a:pt x="18701685" y="17735550"/>
                  </a:lnTo>
                  <a:close/>
                </a:path>
              </a:pathLst>
            </a:custGeom>
            <a:solidFill>
              <a:srgbClr val="00A950"/>
            </a:solidFill>
          </p:spPr>
          <p:txBody>
            <a:bodyPr/>
            <a:lstStyle/>
            <a:p>
              <a:endParaRPr lang="en-US"/>
            </a:p>
          </p:txBody>
        </p:sp>
      </p:grpSp>
      <p:grpSp>
        <p:nvGrpSpPr>
          <p:cNvPr id="4" name="Group 4"/>
          <p:cNvGrpSpPr/>
          <p:nvPr/>
        </p:nvGrpSpPr>
        <p:grpSpPr>
          <a:xfrm>
            <a:off x="9386444" y="1154252"/>
            <a:ext cx="8411631" cy="7978495"/>
            <a:chOff x="0" y="0"/>
            <a:chExt cx="18762645" cy="17796510"/>
          </a:xfrm>
        </p:grpSpPr>
        <p:sp>
          <p:nvSpPr>
            <p:cNvPr id="5" name="Freeform 5"/>
            <p:cNvSpPr/>
            <p:nvPr/>
          </p:nvSpPr>
          <p:spPr>
            <a:xfrm>
              <a:off x="0" y="0"/>
              <a:ext cx="18762645" cy="17796511"/>
            </a:xfrm>
            <a:custGeom>
              <a:avLst/>
              <a:gdLst/>
              <a:ahLst/>
              <a:cxnLst/>
              <a:rect l="l" t="t" r="r" b="b"/>
              <a:pathLst>
                <a:path w="18762645" h="17796511">
                  <a:moveTo>
                    <a:pt x="0" y="0"/>
                  </a:moveTo>
                  <a:lnTo>
                    <a:pt x="0" y="17796511"/>
                  </a:lnTo>
                  <a:lnTo>
                    <a:pt x="18762645" y="17796511"/>
                  </a:lnTo>
                  <a:lnTo>
                    <a:pt x="18762645" y="0"/>
                  </a:lnTo>
                  <a:lnTo>
                    <a:pt x="0" y="0"/>
                  </a:lnTo>
                  <a:close/>
                  <a:moveTo>
                    <a:pt x="18701685" y="17735550"/>
                  </a:moveTo>
                  <a:lnTo>
                    <a:pt x="59690" y="17735550"/>
                  </a:lnTo>
                  <a:lnTo>
                    <a:pt x="59690" y="59690"/>
                  </a:lnTo>
                  <a:lnTo>
                    <a:pt x="18701685" y="59690"/>
                  </a:lnTo>
                  <a:lnTo>
                    <a:pt x="18701685" y="17735550"/>
                  </a:lnTo>
                  <a:close/>
                </a:path>
              </a:pathLst>
            </a:custGeom>
            <a:solidFill>
              <a:srgbClr val="00A950"/>
            </a:solidFill>
          </p:spPr>
          <p:txBody>
            <a:bodyPr/>
            <a:lstStyle/>
            <a:p>
              <a:endParaRPr lang="en-US"/>
            </a:p>
          </p:txBody>
        </p:sp>
      </p:grpSp>
      <p:sp>
        <p:nvSpPr>
          <p:cNvPr id="6" name="TextBox 6"/>
          <p:cNvSpPr txBox="1"/>
          <p:nvPr/>
        </p:nvSpPr>
        <p:spPr>
          <a:xfrm>
            <a:off x="9924033" y="1672124"/>
            <a:ext cx="7336452" cy="529590"/>
          </a:xfrm>
          <a:prstGeom prst="rect">
            <a:avLst/>
          </a:prstGeom>
        </p:spPr>
        <p:txBody>
          <a:bodyPr lIns="0" tIns="0" rIns="0" bIns="0" rtlCol="0" anchor="t">
            <a:spAutoFit/>
          </a:bodyPr>
          <a:lstStyle/>
          <a:p>
            <a:pPr marL="0" lvl="0" indent="0" algn="ctr">
              <a:lnSpc>
                <a:spcPts val="4289"/>
              </a:lnSpc>
            </a:pPr>
            <a:r>
              <a:rPr lang="en-US" sz="3299" spc="-98">
                <a:solidFill>
                  <a:srgbClr val="000000"/>
                </a:solidFill>
                <a:latin typeface="Open Sans 1 Bold"/>
              </a:rPr>
              <a:t>Cayuse System to System (S2S)</a:t>
            </a:r>
          </a:p>
        </p:txBody>
      </p:sp>
      <p:sp>
        <p:nvSpPr>
          <p:cNvPr id="7" name="TextBox 7"/>
          <p:cNvSpPr txBox="1"/>
          <p:nvPr/>
        </p:nvSpPr>
        <p:spPr>
          <a:xfrm>
            <a:off x="10433298" y="2655507"/>
            <a:ext cx="6827187" cy="1433787"/>
          </a:xfrm>
          <a:prstGeom prst="rect">
            <a:avLst/>
          </a:prstGeom>
        </p:spPr>
        <p:txBody>
          <a:bodyPr lIns="0" tIns="0" rIns="0" bIns="0" rtlCol="0" anchor="t">
            <a:spAutoFit/>
          </a:bodyPr>
          <a:lstStyle/>
          <a:p>
            <a:pPr>
              <a:lnSpc>
                <a:spcPts val="2872"/>
              </a:lnSpc>
            </a:pPr>
            <a:r>
              <a:rPr lang="en-US" sz="2051" dirty="0">
                <a:solidFill>
                  <a:srgbClr val="000000"/>
                </a:solidFill>
                <a:latin typeface="Open Sans 2"/>
              </a:rPr>
              <a:t>This function is an alternative for preparing, validating, and submitting proposals via Grants.gov. With Cayuse S2S any proposals that are submitted through Grants.gov will go through Cayuse S2S. </a:t>
            </a:r>
          </a:p>
        </p:txBody>
      </p:sp>
      <p:sp>
        <p:nvSpPr>
          <p:cNvPr id="8" name="TextBox 8"/>
          <p:cNvSpPr txBox="1"/>
          <p:nvPr/>
        </p:nvSpPr>
        <p:spPr>
          <a:xfrm>
            <a:off x="1320380" y="1672124"/>
            <a:ext cx="6750722" cy="529590"/>
          </a:xfrm>
          <a:prstGeom prst="rect">
            <a:avLst/>
          </a:prstGeom>
        </p:spPr>
        <p:txBody>
          <a:bodyPr lIns="0" tIns="0" rIns="0" bIns="0" rtlCol="0" anchor="t">
            <a:spAutoFit/>
          </a:bodyPr>
          <a:lstStyle/>
          <a:p>
            <a:pPr marL="0" lvl="0" indent="0" algn="ctr">
              <a:lnSpc>
                <a:spcPts val="4289"/>
              </a:lnSpc>
            </a:pPr>
            <a:r>
              <a:rPr lang="en-US" sz="3299" spc="-98">
                <a:solidFill>
                  <a:srgbClr val="191919"/>
                </a:solidFill>
                <a:latin typeface="Open Sans 1 Bold"/>
              </a:rPr>
              <a:t>Cayuse Sponsored Projects (SP)</a:t>
            </a:r>
          </a:p>
        </p:txBody>
      </p:sp>
      <p:sp>
        <p:nvSpPr>
          <p:cNvPr id="9" name="TextBox 9"/>
          <p:cNvSpPr txBox="1"/>
          <p:nvPr/>
        </p:nvSpPr>
        <p:spPr>
          <a:xfrm>
            <a:off x="1320380" y="2655507"/>
            <a:ext cx="6827187" cy="1834413"/>
          </a:xfrm>
          <a:prstGeom prst="rect">
            <a:avLst/>
          </a:prstGeom>
        </p:spPr>
        <p:txBody>
          <a:bodyPr lIns="0" tIns="0" rIns="0" bIns="0" rtlCol="0" anchor="t">
            <a:spAutoFit/>
          </a:bodyPr>
          <a:lstStyle/>
          <a:p>
            <a:pPr>
              <a:lnSpc>
                <a:spcPts val="2872"/>
              </a:lnSpc>
            </a:pPr>
            <a:r>
              <a:rPr lang="en-US" sz="2051">
                <a:solidFill>
                  <a:srgbClr val="000000"/>
                </a:solidFill>
                <a:latin typeface="Open Sans 2"/>
              </a:rPr>
              <a:t>Cayuse SP also known as the Proposal Record form, is where PIs will prepare a proposal for internal routing and review. </a:t>
            </a:r>
            <a:r>
              <a:rPr lang="en-US" sz="2051">
                <a:solidFill>
                  <a:srgbClr val="F10D0D"/>
                </a:solidFill>
                <a:latin typeface="Open Sans 2 Bold Italics"/>
              </a:rPr>
              <a:t>Cayuse SP (Proposal Record Form) will replace the Authorization to Submit (ATS) Form previously used for institutional approval. </a:t>
            </a:r>
          </a:p>
        </p:txBody>
      </p:sp>
      <p:sp>
        <p:nvSpPr>
          <p:cNvPr id="10" name="Freeform 10"/>
          <p:cNvSpPr/>
          <p:nvPr/>
        </p:nvSpPr>
        <p:spPr>
          <a:xfrm>
            <a:off x="11618621" y="7813778"/>
            <a:ext cx="4114174" cy="872303"/>
          </a:xfrm>
          <a:custGeom>
            <a:avLst/>
            <a:gdLst/>
            <a:ahLst/>
            <a:cxnLst/>
            <a:rect l="l" t="t" r="r" b="b"/>
            <a:pathLst>
              <a:path w="4114174" h="872303">
                <a:moveTo>
                  <a:pt x="0" y="0"/>
                </a:moveTo>
                <a:lnTo>
                  <a:pt x="4114174" y="0"/>
                </a:lnTo>
                <a:lnTo>
                  <a:pt x="4114174" y="872303"/>
                </a:lnTo>
                <a:lnTo>
                  <a:pt x="0" y="872303"/>
                </a:lnTo>
                <a:lnTo>
                  <a:pt x="0" y="0"/>
                </a:lnTo>
                <a:close/>
              </a:path>
            </a:pathLst>
          </a:custGeom>
          <a:blipFill>
            <a:blip r:embed="rId3"/>
            <a:stretch>
              <a:fillRect r="-44225"/>
            </a:stretch>
          </a:blipFill>
        </p:spPr>
        <p:txBody>
          <a:bodyPr/>
          <a:lstStyle/>
          <a:p>
            <a:endParaRPr lang="en-US"/>
          </a:p>
        </p:txBody>
      </p:sp>
      <p:sp>
        <p:nvSpPr>
          <p:cNvPr id="11" name="Freeform 11"/>
          <p:cNvSpPr/>
          <p:nvPr/>
        </p:nvSpPr>
        <p:spPr>
          <a:xfrm>
            <a:off x="2451217" y="8046496"/>
            <a:ext cx="4256010" cy="766082"/>
          </a:xfrm>
          <a:custGeom>
            <a:avLst/>
            <a:gdLst/>
            <a:ahLst/>
            <a:cxnLst/>
            <a:rect l="l" t="t" r="r" b="b"/>
            <a:pathLst>
              <a:path w="4256010" h="766082">
                <a:moveTo>
                  <a:pt x="0" y="0"/>
                </a:moveTo>
                <a:lnTo>
                  <a:pt x="4256010" y="0"/>
                </a:lnTo>
                <a:lnTo>
                  <a:pt x="4256010" y="766082"/>
                </a:lnTo>
                <a:lnTo>
                  <a:pt x="0" y="766082"/>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1282146" y="5073968"/>
            <a:ext cx="6827187" cy="2206310"/>
          </a:xfrm>
          <a:prstGeom prst="rect">
            <a:avLst/>
          </a:prstGeom>
        </p:spPr>
        <p:txBody>
          <a:bodyPr lIns="0" tIns="0" rIns="0" bIns="0" rtlCol="0" anchor="t">
            <a:spAutoFit/>
          </a:bodyPr>
          <a:lstStyle/>
          <a:p>
            <a:pPr>
              <a:lnSpc>
                <a:spcPts val="2872"/>
              </a:lnSpc>
            </a:pPr>
            <a:r>
              <a:rPr lang="en-US" sz="2051" dirty="0">
                <a:solidFill>
                  <a:srgbClr val="000000"/>
                </a:solidFill>
                <a:latin typeface="Open Sans 2 Bold"/>
              </a:rPr>
              <a:t>As a PI you will initiate the Proposal Record in Cayuse SP and submit for routing to your Pre-Award Grants Officer. </a:t>
            </a:r>
          </a:p>
          <a:p>
            <a:pPr>
              <a:lnSpc>
                <a:spcPts val="2872"/>
              </a:lnSpc>
            </a:pPr>
            <a:endParaRPr lang="en-US" sz="2051" dirty="0">
              <a:solidFill>
                <a:srgbClr val="000000"/>
              </a:solidFill>
              <a:latin typeface="Open Sans 2 Bold"/>
            </a:endParaRPr>
          </a:p>
          <a:p>
            <a:pPr>
              <a:lnSpc>
                <a:spcPts val="2872"/>
              </a:lnSpc>
            </a:pPr>
            <a:r>
              <a:rPr lang="en-US" sz="2051" dirty="0">
                <a:solidFill>
                  <a:srgbClr val="F10D0D"/>
                </a:solidFill>
                <a:latin typeface="Open Sans 2 Bold"/>
              </a:rPr>
              <a:t>Note: The ATS Form will still be utilized during the first few months of Cayuse implementation. </a:t>
            </a:r>
          </a:p>
        </p:txBody>
      </p:sp>
      <p:sp>
        <p:nvSpPr>
          <p:cNvPr id="13" name="TextBox 13"/>
          <p:cNvSpPr txBox="1"/>
          <p:nvPr/>
        </p:nvSpPr>
        <p:spPr>
          <a:xfrm>
            <a:off x="10433297" y="4973085"/>
            <a:ext cx="6827187" cy="1090620"/>
          </a:xfrm>
          <a:prstGeom prst="rect">
            <a:avLst/>
          </a:prstGeom>
        </p:spPr>
        <p:txBody>
          <a:bodyPr lIns="0" tIns="0" rIns="0" bIns="0" rtlCol="0" anchor="t">
            <a:spAutoFit/>
          </a:bodyPr>
          <a:lstStyle/>
          <a:p>
            <a:pPr>
              <a:lnSpc>
                <a:spcPts val="2872"/>
              </a:lnSpc>
            </a:pPr>
            <a:r>
              <a:rPr lang="en-US" sz="2051">
                <a:solidFill>
                  <a:srgbClr val="000000"/>
                </a:solidFill>
                <a:latin typeface="Open Sans 2 Bold"/>
              </a:rPr>
              <a:t>Your MURC Pre-Award Grants Officer will initiate the proposal in S2S and work with PIs to complete it for submission.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4302" y="-21481"/>
            <a:ext cx="2264702" cy="2996099"/>
            <a:chOff x="0" y="0"/>
            <a:chExt cx="3019603" cy="3994798"/>
          </a:xfrm>
        </p:grpSpPr>
        <p:sp>
          <p:nvSpPr>
            <p:cNvPr id="3" name="AutoShape 3"/>
            <p:cNvSpPr/>
            <p:nvPr/>
          </p:nvSpPr>
          <p:spPr>
            <a:xfrm>
              <a:off x="599364" y="1562959"/>
              <a:ext cx="2420239" cy="2431839"/>
            </a:xfrm>
            <a:prstGeom prst="rect">
              <a:avLst/>
            </a:prstGeom>
            <a:solidFill>
              <a:srgbClr val="FFFFFF"/>
            </a:solidFill>
          </p:spPr>
          <p:txBody>
            <a:bodyPr/>
            <a:lstStyle/>
            <a:p>
              <a:endParaRPr lang="en-US"/>
            </a:p>
          </p:txBody>
        </p:sp>
        <p:grpSp>
          <p:nvGrpSpPr>
            <p:cNvPr id="4" name="Group 4"/>
            <p:cNvGrpSpPr/>
            <p:nvPr/>
          </p:nvGrpSpPr>
          <p:grpSpPr>
            <a:xfrm>
              <a:off x="0" y="0"/>
              <a:ext cx="2832863" cy="3125918"/>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676036"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2 Bold"/>
              </a:rPr>
              <a:t>Cayuse Sponsored Projects (SP) </a:t>
            </a:r>
          </a:p>
        </p:txBody>
      </p:sp>
      <p:grpSp>
        <p:nvGrpSpPr>
          <p:cNvPr id="9" name="Group 9"/>
          <p:cNvGrpSpPr/>
          <p:nvPr/>
        </p:nvGrpSpPr>
        <p:grpSpPr>
          <a:xfrm>
            <a:off x="2507698" y="5143500"/>
            <a:ext cx="12846924" cy="4167829"/>
            <a:chOff x="0" y="0"/>
            <a:chExt cx="17129231" cy="5557106"/>
          </a:xfrm>
        </p:grpSpPr>
        <p:sp>
          <p:nvSpPr>
            <p:cNvPr id="10" name="Freeform 10"/>
            <p:cNvSpPr/>
            <p:nvPr/>
          </p:nvSpPr>
          <p:spPr>
            <a:xfrm>
              <a:off x="0" y="0"/>
              <a:ext cx="17129231" cy="5557106"/>
            </a:xfrm>
            <a:custGeom>
              <a:avLst/>
              <a:gdLst/>
              <a:ahLst/>
              <a:cxnLst/>
              <a:rect l="l" t="t" r="r" b="b"/>
              <a:pathLst>
                <a:path w="17129231" h="5557106">
                  <a:moveTo>
                    <a:pt x="0" y="0"/>
                  </a:moveTo>
                  <a:lnTo>
                    <a:pt x="17129231" y="0"/>
                  </a:lnTo>
                  <a:lnTo>
                    <a:pt x="17129231" y="5557106"/>
                  </a:lnTo>
                  <a:lnTo>
                    <a:pt x="0" y="5557106"/>
                  </a:lnTo>
                  <a:lnTo>
                    <a:pt x="0" y="0"/>
                  </a:lnTo>
                  <a:close/>
                </a:path>
              </a:pathLst>
            </a:custGeom>
            <a:blipFill>
              <a:blip r:embed="rId3"/>
              <a:stretch>
                <a:fillRect b="-80686"/>
              </a:stretch>
            </a:blipFill>
          </p:spPr>
          <p:txBody>
            <a:bodyPr/>
            <a:lstStyle/>
            <a:p>
              <a:endParaRPr lang="en-US"/>
            </a:p>
          </p:txBody>
        </p:sp>
        <p:grpSp>
          <p:nvGrpSpPr>
            <p:cNvPr id="11" name="Group 11"/>
            <p:cNvGrpSpPr/>
            <p:nvPr/>
          </p:nvGrpSpPr>
          <p:grpSpPr>
            <a:xfrm>
              <a:off x="9349527" y="1567459"/>
              <a:ext cx="491270" cy="4912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50"/>
              </a:solidFill>
            </p:spPr>
            <p:txBody>
              <a:bodyPr/>
              <a:lstStyle/>
              <a:p>
                <a:endParaRPr lang="en-US"/>
              </a:p>
            </p:txBody>
          </p:sp>
          <p:sp>
            <p:nvSpPr>
              <p:cNvPr id="13" name="TextBox 13"/>
              <p:cNvSpPr txBox="1"/>
              <p:nvPr/>
            </p:nvSpPr>
            <p:spPr>
              <a:xfrm>
                <a:off x="76200" y="76200"/>
                <a:ext cx="660400" cy="660400"/>
              </a:xfrm>
              <a:prstGeom prst="rect">
                <a:avLst/>
              </a:prstGeom>
            </p:spPr>
            <p:txBody>
              <a:bodyPr lIns="35573" tIns="35573" rIns="35573" bIns="35573" rtlCol="0" anchor="ctr"/>
              <a:lstStyle/>
              <a:p>
                <a:pPr algn="ctr">
                  <a:lnSpc>
                    <a:spcPts val="1881"/>
                  </a:lnSpc>
                </a:pPr>
                <a:endParaRPr/>
              </a:p>
            </p:txBody>
          </p:sp>
        </p:grpSp>
        <p:sp>
          <p:nvSpPr>
            <p:cNvPr id="14" name="TextBox 14"/>
            <p:cNvSpPr txBox="1"/>
            <p:nvPr/>
          </p:nvSpPr>
          <p:spPr>
            <a:xfrm>
              <a:off x="9486777" y="1584606"/>
              <a:ext cx="216769" cy="373508"/>
            </a:xfrm>
            <a:prstGeom prst="rect">
              <a:avLst/>
            </a:prstGeom>
          </p:spPr>
          <p:txBody>
            <a:bodyPr lIns="0" tIns="0" rIns="0" bIns="0" rtlCol="0" anchor="t">
              <a:spAutoFit/>
            </a:bodyPr>
            <a:lstStyle/>
            <a:p>
              <a:pPr algn="ctr">
                <a:lnSpc>
                  <a:spcPts val="2516"/>
                </a:lnSpc>
              </a:pPr>
              <a:r>
                <a:rPr lang="en-US" sz="1797">
                  <a:solidFill>
                    <a:srgbClr val="FFFFFF"/>
                  </a:solidFill>
                  <a:latin typeface="Open Sans 2"/>
                </a:rPr>
                <a:t>5</a:t>
              </a:r>
            </a:p>
          </p:txBody>
        </p:sp>
        <p:grpSp>
          <p:nvGrpSpPr>
            <p:cNvPr id="15" name="Group 15"/>
            <p:cNvGrpSpPr/>
            <p:nvPr/>
          </p:nvGrpSpPr>
          <p:grpSpPr>
            <a:xfrm>
              <a:off x="1320110" y="1567459"/>
              <a:ext cx="491270" cy="49127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50"/>
              </a:solidFill>
            </p:spPr>
            <p:txBody>
              <a:bodyPr/>
              <a:lstStyle/>
              <a:p>
                <a:endParaRPr lang="en-US"/>
              </a:p>
            </p:txBody>
          </p:sp>
          <p:sp>
            <p:nvSpPr>
              <p:cNvPr id="17" name="TextBox 17"/>
              <p:cNvSpPr txBox="1"/>
              <p:nvPr/>
            </p:nvSpPr>
            <p:spPr>
              <a:xfrm>
                <a:off x="76200" y="76200"/>
                <a:ext cx="660400" cy="660400"/>
              </a:xfrm>
              <a:prstGeom prst="rect">
                <a:avLst/>
              </a:prstGeom>
            </p:spPr>
            <p:txBody>
              <a:bodyPr lIns="35573" tIns="35573" rIns="35573" bIns="35573" rtlCol="0" anchor="ctr"/>
              <a:lstStyle/>
              <a:p>
                <a:pPr algn="ctr">
                  <a:lnSpc>
                    <a:spcPts val="1881"/>
                  </a:lnSpc>
                </a:pPr>
                <a:endParaRPr/>
              </a:p>
            </p:txBody>
          </p:sp>
        </p:grpSp>
        <p:sp>
          <p:nvSpPr>
            <p:cNvPr id="18" name="TextBox 18"/>
            <p:cNvSpPr txBox="1"/>
            <p:nvPr/>
          </p:nvSpPr>
          <p:spPr>
            <a:xfrm>
              <a:off x="1457361" y="1584606"/>
              <a:ext cx="216769" cy="373508"/>
            </a:xfrm>
            <a:prstGeom prst="rect">
              <a:avLst/>
            </a:prstGeom>
          </p:spPr>
          <p:txBody>
            <a:bodyPr lIns="0" tIns="0" rIns="0" bIns="0" rtlCol="0" anchor="t">
              <a:spAutoFit/>
            </a:bodyPr>
            <a:lstStyle/>
            <a:p>
              <a:pPr algn="ctr">
                <a:lnSpc>
                  <a:spcPts val="2516"/>
                </a:lnSpc>
              </a:pPr>
              <a:r>
                <a:rPr lang="en-US" sz="1797">
                  <a:solidFill>
                    <a:srgbClr val="FFFFFF"/>
                  </a:solidFill>
                  <a:latin typeface="Open Sans 2"/>
                </a:rPr>
                <a:t>2</a:t>
              </a:r>
            </a:p>
          </p:txBody>
        </p:sp>
        <p:grpSp>
          <p:nvGrpSpPr>
            <p:cNvPr id="19" name="Group 19"/>
            <p:cNvGrpSpPr/>
            <p:nvPr/>
          </p:nvGrpSpPr>
          <p:grpSpPr>
            <a:xfrm>
              <a:off x="3979007" y="1567459"/>
              <a:ext cx="491270" cy="49127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50"/>
              </a:solidFill>
            </p:spPr>
            <p:txBody>
              <a:bodyPr/>
              <a:lstStyle/>
              <a:p>
                <a:endParaRPr lang="en-US"/>
              </a:p>
            </p:txBody>
          </p:sp>
          <p:sp>
            <p:nvSpPr>
              <p:cNvPr id="21" name="TextBox 21"/>
              <p:cNvSpPr txBox="1"/>
              <p:nvPr/>
            </p:nvSpPr>
            <p:spPr>
              <a:xfrm>
                <a:off x="76200" y="76200"/>
                <a:ext cx="660400" cy="660400"/>
              </a:xfrm>
              <a:prstGeom prst="rect">
                <a:avLst/>
              </a:prstGeom>
            </p:spPr>
            <p:txBody>
              <a:bodyPr lIns="35573" tIns="35573" rIns="35573" bIns="35573" rtlCol="0" anchor="ctr"/>
              <a:lstStyle/>
              <a:p>
                <a:pPr algn="ctr">
                  <a:lnSpc>
                    <a:spcPts val="1881"/>
                  </a:lnSpc>
                </a:pPr>
                <a:endParaRPr/>
              </a:p>
            </p:txBody>
          </p:sp>
        </p:grpSp>
        <p:sp>
          <p:nvSpPr>
            <p:cNvPr id="22" name="TextBox 22"/>
            <p:cNvSpPr txBox="1"/>
            <p:nvPr/>
          </p:nvSpPr>
          <p:spPr>
            <a:xfrm>
              <a:off x="4116257" y="1584606"/>
              <a:ext cx="216769" cy="373508"/>
            </a:xfrm>
            <a:prstGeom prst="rect">
              <a:avLst/>
            </a:prstGeom>
          </p:spPr>
          <p:txBody>
            <a:bodyPr lIns="0" tIns="0" rIns="0" bIns="0" rtlCol="0" anchor="t">
              <a:spAutoFit/>
            </a:bodyPr>
            <a:lstStyle/>
            <a:p>
              <a:pPr algn="ctr">
                <a:lnSpc>
                  <a:spcPts val="2516"/>
                </a:lnSpc>
              </a:pPr>
              <a:r>
                <a:rPr lang="en-US" sz="1797">
                  <a:solidFill>
                    <a:srgbClr val="FFFFFF"/>
                  </a:solidFill>
                  <a:latin typeface="Open Sans 2"/>
                </a:rPr>
                <a:t>3</a:t>
              </a:r>
            </a:p>
          </p:txBody>
        </p:sp>
        <p:grpSp>
          <p:nvGrpSpPr>
            <p:cNvPr id="23" name="Group 23"/>
            <p:cNvGrpSpPr/>
            <p:nvPr/>
          </p:nvGrpSpPr>
          <p:grpSpPr>
            <a:xfrm>
              <a:off x="6677096" y="1567459"/>
              <a:ext cx="491270" cy="49127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50"/>
              </a:solidFill>
            </p:spPr>
            <p:txBody>
              <a:bodyPr/>
              <a:lstStyle/>
              <a:p>
                <a:endParaRPr lang="en-US"/>
              </a:p>
            </p:txBody>
          </p:sp>
          <p:sp>
            <p:nvSpPr>
              <p:cNvPr id="25" name="TextBox 25"/>
              <p:cNvSpPr txBox="1"/>
              <p:nvPr/>
            </p:nvSpPr>
            <p:spPr>
              <a:xfrm>
                <a:off x="76200" y="76200"/>
                <a:ext cx="660400" cy="660400"/>
              </a:xfrm>
              <a:prstGeom prst="rect">
                <a:avLst/>
              </a:prstGeom>
            </p:spPr>
            <p:txBody>
              <a:bodyPr lIns="35573" tIns="35573" rIns="35573" bIns="35573" rtlCol="0" anchor="ctr"/>
              <a:lstStyle/>
              <a:p>
                <a:pPr algn="ctr">
                  <a:lnSpc>
                    <a:spcPts val="1881"/>
                  </a:lnSpc>
                </a:pPr>
                <a:endParaRPr/>
              </a:p>
            </p:txBody>
          </p:sp>
        </p:grpSp>
        <p:sp>
          <p:nvSpPr>
            <p:cNvPr id="26" name="TextBox 26"/>
            <p:cNvSpPr txBox="1"/>
            <p:nvPr/>
          </p:nvSpPr>
          <p:spPr>
            <a:xfrm>
              <a:off x="6814347" y="1584606"/>
              <a:ext cx="216769" cy="373508"/>
            </a:xfrm>
            <a:prstGeom prst="rect">
              <a:avLst/>
            </a:prstGeom>
          </p:spPr>
          <p:txBody>
            <a:bodyPr lIns="0" tIns="0" rIns="0" bIns="0" rtlCol="0" anchor="t">
              <a:spAutoFit/>
            </a:bodyPr>
            <a:lstStyle/>
            <a:p>
              <a:pPr algn="ctr">
                <a:lnSpc>
                  <a:spcPts val="2516"/>
                </a:lnSpc>
              </a:pPr>
              <a:r>
                <a:rPr lang="en-US" sz="1797">
                  <a:solidFill>
                    <a:srgbClr val="FFFFFF"/>
                  </a:solidFill>
                  <a:latin typeface="Open Sans 2"/>
                </a:rPr>
                <a:t>4</a:t>
              </a:r>
            </a:p>
          </p:txBody>
        </p:sp>
        <p:grpSp>
          <p:nvGrpSpPr>
            <p:cNvPr id="27" name="Group 27"/>
            <p:cNvGrpSpPr/>
            <p:nvPr/>
          </p:nvGrpSpPr>
          <p:grpSpPr>
            <a:xfrm>
              <a:off x="2028480" y="4759818"/>
              <a:ext cx="491270" cy="49127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50"/>
              </a:solidFill>
            </p:spPr>
            <p:txBody>
              <a:bodyPr/>
              <a:lstStyle/>
              <a:p>
                <a:endParaRPr lang="en-US"/>
              </a:p>
            </p:txBody>
          </p:sp>
          <p:sp>
            <p:nvSpPr>
              <p:cNvPr id="29" name="TextBox 29"/>
              <p:cNvSpPr txBox="1"/>
              <p:nvPr/>
            </p:nvSpPr>
            <p:spPr>
              <a:xfrm>
                <a:off x="76200" y="76200"/>
                <a:ext cx="660400" cy="660400"/>
              </a:xfrm>
              <a:prstGeom prst="rect">
                <a:avLst/>
              </a:prstGeom>
            </p:spPr>
            <p:txBody>
              <a:bodyPr lIns="35573" tIns="35573" rIns="35573" bIns="35573" rtlCol="0" anchor="ctr"/>
              <a:lstStyle/>
              <a:p>
                <a:pPr algn="ctr">
                  <a:lnSpc>
                    <a:spcPts val="1881"/>
                  </a:lnSpc>
                </a:pPr>
                <a:endParaRPr/>
              </a:p>
            </p:txBody>
          </p:sp>
        </p:grpSp>
        <p:sp>
          <p:nvSpPr>
            <p:cNvPr id="30" name="TextBox 30"/>
            <p:cNvSpPr txBox="1"/>
            <p:nvPr/>
          </p:nvSpPr>
          <p:spPr>
            <a:xfrm>
              <a:off x="2165730" y="4776965"/>
              <a:ext cx="216769" cy="373508"/>
            </a:xfrm>
            <a:prstGeom prst="rect">
              <a:avLst/>
            </a:prstGeom>
          </p:spPr>
          <p:txBody>
            <a:bodyPr lIns="0" tIns="0" rIns="0" bIns="0" rtlCol="0" anchor="t">
              <a:spAutoFit/>
            </a:bodyPr>
            <a:lstStyle/>
            <a:p>
              <a:pPr algn="ctr">
                <a:lnSpc>
                  <a:spcPts val="2516"/>
                </a:lnSpc>
              </a:pPr>
              <a:r>
                <a:rPr lang="en-US" sz="1797">
                  <a:solidFill>
                    <a:srgbClr val="FFFFFF"/>
                  </a:solidFill>
                  <a:latin typeface="Open Sans 2"/>
                </a:rPr>
                <a:t>6</a:t>
              </a:r>
            </a:p>
          </p:txBody>
        </p:sp>
        <p:grpSp>
          <p:nvGrpSpPr>
            <p:cNvPr id="31" name="Group 31"/>
            <p:cNvGrpSpPr/>
            <p:nvPr/>
          </p:nvGrpSpPr>
          <p:grpSpPr>
            <a:xfrm>
              <a:off x="15828008" y="674678"/>
              <a:ext cx="491270" cy="49127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50"/>
              </a:solidFill>
            </p:spPr>
            <p:txBody>
              <a:bodyPr/>
              <a:lstStyle/>
              <a:p>
                <a:endParaRPr lang="en-US"/>
              </a:p>
            </p:txBody>
          </p:sp>
          <p:sp>
            <p:nvSpPr>
              <p:cNvPr id="33" name="TextBox 33"/>
              <p:cNvSpPr txBox="1"/>
              <p:nvPr/>
            </p:nvSpPr>
            <p:spPr>
              <a:xfrm>
                <a:off x="76200" y="76200"/>
                <a:ext cx="660400" cy="660400"/>
              </a:xfrm>
              <a:prstGeom prst="rect">
                <a:avLst/>
              </a:prstGeom>
            </p:spPr>
            <p:txBody>
              <a:bodyPr lIns="35573" tIns="35573" rIns="35573" bIns="35573" rtlCol="0" anchor="ctr"/>
              <a:lstStyle/>
              <a:p>
                <a:pPr algn="ctr">
                  <a:lnSpc>
                    <a:spcPts val="1881"/>
                  </a:lnSpc>
                </a:pPr>
                <a:endParaRPr/>
              </a:p>
            </p:txBody>
          </p:sp>
        </p:grpSp>
        <p:sp>
          <p:nvSpPr>
            <p:cNvPr id="34" name="TextBox 34"/>
            <p:cNvSpPr txBox="1"/>
            <p:nvPr/>
          </p:nvSpPr>
          <p:spPr>
            <a:xfrm>
              <a:off x="15965259" y="691826"/>
              <a:ext cx="216769" cy="373508"/>
            </a:xfrm>
            <a:prstGeom prst="rect">
              <a:avLst/>
            </a:prstGeom>
          </p:spPr>
          <p:txBody>
            <a:bodyPr lIns="0" tIns="0" rIns="0" bIns="0" rtlCol="0" anchor="t">
              <a:spAutoFit/>
            </a:bodyPr>
            <a:lstStyle/>
            <a:p>
              <a:pPr algn="ctr">
                <a:lnSpc>
                  <a:spcPts val="2516"/>
                </a:lnSpc>
              </a:pPr>
              <a:r>
                <a:rPr lang="en-US" sz="1797">
                  <a:solidFill>
                    <a:srgbClr val="FFFFFF"/>
                  </a:solidFill>
                  <a:latin typeface="Open Sans 2"/>
                </a:rPr>
                <a:t>1</a:t>
              </a:r>
            </a:p>
          </p:txBody>
        </p:sp>
      </p:grpSp>
      <p:sp>
        <p:nvSpPr>
          <p:cNvPr id="35" name="TextBox 35"/>
          <p:cNvSpPr txBox="1"/>
          <p:nvPr/>
        </p:nvSpPr>
        <p:spPr>
          <a:xfrm>
            <a:off x="676036" y="1992354"/>
            <a:ext cx="15998057" cy="2749086"/>
          </a:xfrm>
          <a:prstGeom prst="rect">
            <a:avLst/>
          </a:prstGeom>
        </p:spPr>
        <p:txBody>
          <a:bodyPr lIns="0" tIns="0" rIns="0" bIns="0" rtlCol="0" anchor="t">
            <a:spAutoFit/>
          </a:bodyPr>
          <a:lstStyle/>
          <a:p>
            <a:pPr>
              <a:lnSpc>
                <a:spcPts val="2370"/>
              </a:lnSpc>
            </a:pPr>
            <a:r>
              <a:rPr lang="en-US" sz="1693">
                <a:solidFill>
                  <a:srgbClr val="191919"/>
                </a:solidFill>
                <a:latin typeface="Open Sans 2 Bold"/>
              </a:rPr>
              <a:t>The Cayuse SP Dashboard allows you to do the following:</a:t>
            </a:r>
          </a:p>
          <a:p>
            <a:pPr>
              <a:lnSpc>
                <a:spcPts val="2370"/>
              </a:lnSpc>
            </a:pPr>
            <a:endParaRPr lang="en-US" sz="1693">
              <a:solidFill>
                <a:srgbClr val="191919"/>
              </a:solidFill>
              <a:latin typeface="Open Sans 2 Bold"/>
            </a:endParaRPr>
          </a:p>
          <a:p>
            <a:pPr>
              <a:lnSpc>
                <a:spcPts val="2370"/>
              </a:lnSpc>
            </a:pPr>
            <a:r>
              <a:rPr lang="en-US" sz="1693">
                <a:solidFill>
                  <a:srgbClr val="191919"/>
                </a:solidFill>
                <a:latin typeface="Open Sans 2"/>
              </a:rPr>
              <a:t>1.</a:t>
            </a:r>
            <a:r>
              <a:rPr lang="en-US" sz="1693">
                <a:solidFill>
                  <a:srgbClr val="191919"/>
                </a:solidFill>
                <a:latin typeface="Open Sans 2 Bold"/>
              </a:rPr>
              <a:t> Start a New Proposal: </a:t>
            </a:r>
            <a:r>
              <a:rPr lang="en-US" sz="1693">
                <a:solidFill>
                  <a:srgbClr val="191919"/>
                </a:solidFill>
                <a:latin typeface="Open Sans 2"/>
              </a:rPr>
              <a:t>The PI would go here to begin a proposal record that would get routed to the assigned Pre-Award Grants Officer to initiate the proposal application. </a:t>
            </a:r>
          </a:p>
          <a:p>
            <a:pPr>
              <a:lnSpc>
                <a:spcPts val="2370"/>
              </a:lnSpc>
            </a:pPr>
            <a:r>
              <a:rPr lang="en-US" sz="1693">
                <a:solidFill>
                  <a:srgbClr val="191919"/>
                </a:solidFill>
                <a:latin typeface="Open Sans 2"/>
              </a:rPr>
              <a:t>2. </a:t>
            </a:r>
            <a:r>
              <a:rPr lang="en-US" sz="1693">
                <a:solidFill>
                  <a:srgbClr val="191919"/>
                </a:solidFill>
                <a:latin typeface="Open Sans 2 Bold"/>
              </a:rPr>
              <a:t>In Development:</a:t>
            </a:r>
            <a:r>
              <a:rPr lang="en-US" sz="1693">
                <a:solidFill>
                  <a:srgbClr val="191919"/>
                </a:solidFill>
                <a:latin typeface="Open Sans 2"/>
              </a:rPr>
              <a:t> This is where users may view the proposals that are currently being worked on but not submitted into routing yet.</a:t>
            </a:r>
          </a:p>
          <a:p>
            <a:pPr>
              <a:lnSpc>
                <a:spcPts val="2370"/>
              </a:lnSpc>
            </a:pPr>
            <a:r>
              <a:rPr lang="en-US" sz="1693">
                <a:solidFill>
                  <a:srgbClr val="191919"/>
                </a:solidFill>
                <a:latin typeface="Open Sans 2"/>
              </a:rPr>
              <a:t>3. </a:t>
            </a:r>
            <a:r>
              <a:rPr lang="en-US" sz="1693">
                <a:solidFill>
                  <a:srgbClr val="191919"/>
                </a:solidFill>
                <a:latin typeface="Open Sans 2 Bold"/>
              </a:rPr>
              <a:t>Under Review:</a:t>
            </a:r>
            <a:r>
              <a:rPr lang="en-US" sz="1693">
                <a:solidFill>
                  <a:srgbClr val="191919"/>
                </a:solidFill>
                <a:latin typeface="Open Sans 2"/>
              </a:rPr>
              <a:t> Those proposals that a user has submitted into routing but have not been fully approved by those in the routing chain. </a:t>
            </a:r>
          </a:p>
          <a:p>
            <a:pPr>
              <a:lnSpc>
                <a:spcPts val="2370"/>
              </a:lnSpc>
            </a:pPr>
            <a:r>
              <a:rPr lang="en-US" sz="1693">
                <a:solidFill>
                  <a:srgbClr val="191919"/>
                </a:solidFill>
                <a:latin typeface="Open Sans 2"/>
              </a:rPr>
              <a:t>4. </a:t>
            </a:r>
            <a:r>
              <a:rPr lang="en-US" sz="1693">
                <a:solidFill>
                  <a:srgbClr val="191919"/>
                </a:solidFill>
                <a:latin typeface="Open Sans 2 Bold"/>
              </a:rPr>
              <a:t>Approved:</a:t>
            </a:r>
            <a:r>
              <a:rPr lang="en-US" sz="1693">
                <a:solidFill>
                  <a:srgbClr val="191919"/>
                </a:solidFill>
                <a:latin typeface="Open Sans 2"/>
              </a:rPr>
              <a:t> These are the proposals that a user has submitted into routing that have been approved. </a:t>
            </a:r>
          </a:p>
          <a:p>
            <a:pPr>
              <a:lnSpc>
                <a:spcPts val="2370"/>
              </a:lnSpc>
            </a:pPr>
            <a:r>
              <a:rPr lang="en-US" sz="1693">
                <a:solidFill>
                  <a:srgbClr val="191919"/>
                </a:solidFill>
                <a:latin typeface="Open Sans 2"/>
              </a:rPr>
              <a:t>5. </a:t>
            </a:r>
            <a:r>
              <a:rPr lang="en-US" sz="1693">
                <a:solidFill>
                  <a:srgbClr val="191919"/>
                </a:solidFill>
                <a:latin typeface="Open Sans 2 Bold"/>
              </a:rPr>
              <a:t>Submitted to Sponsor:</a:t>
            </a:r>
            <a:r>
              <a:rPr lang="en-US" sz="1693">
                <a:solidFill>
                  <a:srgbClr val="191919"/>
                </a:solidFill>
                <a:latin typeface="Open Sans 2"/>
              </a:rPr>
              <a:t> The user's assigned MURC Pre-Award Grants Officer (the last person in the routing chain) has submitted the proposal to the sponsor.  </a:t>
            </a:r>
          </a:p>
          <a:p>
            <a:pPr>
              <a:lnSpc>
                <a:spcPts val="2370"/>
              </a:lnSpc>
              <a:spcBef>
                <a:spcPct val="0"/>
              </a:spcBef>
            </a:pPr>
            <a:r>
              <a:rPr lang="en-US" sz="1693">
                <a:solidFill>
                  <a:srgbClr val="191919"/>
                </a:solidFill>
                <a:latin typeface="Open Sans 2"/>
              </a:rPr>
              <a:t>6. </a:t>
            </a:r>
            <a:r>
              <a:rPr lang="en-US" sz="1693">
                <a:solidFill>
                  <a:srgbClr val="191919"/>
                </a:solidFill>
                <a:latin typeface="Open Sans 2 Bold"/>
              </a:rPr>
              <a:t>List of Proposals:</a:t>
            </a:r>
            <a:r>
              <a:rPr lang="en-US" sz="1693">
                <a:solidFill>
                  <a:srgbClr val="191919"/>
                </a:solidFill>
                <a:latin typeface="Open Sans 2"/>
              </a:rPr>
              <a:t> This section can be sorted by different fields such as in development, under review, approved, and submitted to the sponsor.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4302" y="-21481"/>
            <a:ext cx="2264702" cy="2996099"/>
            <a:chOff x="0" y="0"/>
            <a:chExt cx="3019603" cy="3994798"/>
          </a:xfrm>
        </p:grpSpPr>
        <p:sp>
          <p:nvSpPr>
            <p:cNvPr id="3" name="AutoShape 3"/>
            <p:cNvSpPr/>
            <p:nvPr/>
          </p:nvSpPr>
          <p:spPr>
            <a:xfrm>
              <a:off x="599364" y="1562959"/>
              <a:ext cx="2420239" cy="2431839"/>
            </a:xfrm>
            <a:prstGeom prst="rect">
              <a:avLst/>
            </a:prstGeom>
            <a:solidFill>
              <a:srgbClr val="FFFFFF"/>
            </a:solidFill>
          </p:spPr>
          <p:txBody>
            <a:bodyPr/>
            <a:lstStyle/>
            <a:p>
              <a:endParaRPr lang="en-US"/>
            </a:p>
          </p:txBody>
        </p:sp>
        <p:grpSp>
          <p:nvGrpSpPr>
            <p:cNvPr id="4" name="Group 4"/>
            <p:cNvGrpSpPr/>
            <p:nvPr/>
          </p:nvGrpSpPr>
          <p:grpSpPr>
            <a:xfrm>
              <a:off x="0" y="0"/>
              <a:ext cx="2832863" cy="3125918"/>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sp>
        <p:nvSpPr>
          <p:cNvPr id="8" name="TextBox 8"/>
          <p:cNvSpPr txBox="1"/>
          <p:nvPr/>
        </p:nvSpPr>
        <p:spPr>
          <a:xfrm>
            <a:off x="933042" y="2450437"/>
            <a:ext cx="7650677" cy="4074449"/>
          </a:xfrm>
          <a:prstGeom prst="rect">
            <a:avLst/>
          </a:prstGeom>
        </p:spPr>
        <p:txBody>
          <a:bodyPr lIns="0" tIns="0" rIns="0" bIns="0" rtlCol="0" anchor="t">
            <a:spAutoFit/>
          </a:bodyPr>
          <a:lstStyle/>
          <a:p>
            <a:pPr>
              <a:lnSpc>
                <a:spcPts val="2938"/>
              </a:lnSpc>
            </a:pPr>
            <a:r>
              <a:rPr lang="en-US" sz="2313" spc="-69" dirty="0">
                <a:solidFill>
                  <a:srgbClr val="000000"/>
                </a:solidFill>
                <a:latin typeface="Open Sans 1"/>
              </a:rPr>
              <a:t>Cayuse S2S allow you to move through the sections of your application via the menu on the left side of the page. The selected form appears to the right of the list. Clicking the </a:t>
            </a:r>
            <a:r>
              <a:rPr lang="en-US" sz="2313" spc="-69" dirty="0">
                <a:solidFill>
                  <a:srgbClr val="000000"/>
                </a:solidFill>
                <a:latin typeface="Open Sans 1 Bold"/>
              </a:rPr>
              <a:t>Proposals List</a:t>
            </a:r>
            <a:r>
              <a:rPr lang="en-US" sz="2313" spc="-69" dirty="0">
                <a:solidFill>
                  <a:srgbClr val="000000"/>
                </a:solidFill>
                <a:latin typeface="Open Sans 1"/>
              </a:rPr>
              <a:t> link will return you to the Proposals List page.</a:t>
            </a:r>
          </a:p>
          <a:p>
            <a:pPr>
              <a:lnSpc>
                <a:spcPts val="2938"/>
              </a:lnSpc>
            </a:pPr>
            <a:endParaRPr lang="en-US" sz="2313" spc="-69" dirty="0">
              <a:solidFill>
                <a:srgbClr val="000000"/>
              </a:solidFill>
              <a:latin typeface="Open Sans 1"/>
            </a:endParaRPr>
          </a:p>
          <a:p>
            <a:pPr>
              <a:lnSpc>
                <a:spcPts val="2938"/>
              </a:lnSpc>
            </a:pPr>
            <a:r>
              <a:rPr lang="en-US" sz="2313" spc="-69" dirty="0">
                <a:solidFill>
                  <a:srgbClr val="000000"/>
                </a:solidFill>
                <a:latin typeface="Open Sans 1"/>
              </a:rPr>
              <a:t>Your MURC Pre-Award Grants Officer will set up the application and notify the PI when to login to add in additional information such as the budget and personnel information. </a:t>
            </a:r>
          </a:p>
          <a:p>
            <a:pPr>
              <a:lnSpc>
                <a:spcPts val="2938"/>
              </a:lnSpc>
            </a:pPr>
            <a:endParaRPr lang="en-US" sz="2313" spc="-69" dirty="0">
              <a:solidFill>
                <a:srgbClr val="000000"/>
              </a:solidFill>
              <a:latin typeface="Open Sans 1"/>
            </a:endParaRPr>
          </a:p>
        </p:txBody>
      </p:sp>
      <p:sp>
        <p:nvSpPr>
          <p:cNvPr id="9" name="TextBox 9"/>
          <p:cNvSpPr txBox="1"/>
          <p:nvPr/>
        </p:nvSpPr>
        <p:spPr>
          <a:xfrm>
            <a:off x="610173"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2 Bold"/>
              </a:rPr>
              <a:t>Cayuse System to System (S2S) </a:t>
            </a:r>
          </a:p>
        </p:txBody>
      </p:sp>
      <p:grpSp>
        <p:nvGrpSpPr>
          <p:cNvPr id="10" name="Group 10"/>
          <p:cNvGrpSpPr/>
          <p:nvPr/>
        </p:nvGrpSpPr>
        <p:grpSpPr>
          <a:xfrm>
            <a:off x="8940992" y="1788408"/>
            <a:ext cx="6988288" cy="8145160"/>
            <a:chOff x="0" y="0"/>
            <a:chExt cx="9317717" cy="10860213"/>
          </a:xfrm>
        </p:grpSpPr>
        <p:sp>
          <p:nvSpPr>
            <p:cNvPr id="11" name="Freeform 11"/>
            <p:cNvSpPr/>
            <p:nvPr/>
          </p:nvSpPr>
          <p:spPr>
            <a:xfrm>
              <a:off x="0" y="0"/>
              <a:ext cx="9317717" cy="10860213"/>
            </a:xfrm>
            <a:custGeom>
              <a:avLst/>
              <a:gdLst/>
              <a:ahLst/>
              <a:cxnLst/>
              <a:rect l="l" t="t" r="r" b="b"/>
              <a:pathLst>
                <a:path w="9317717" h="10860213">
                  <a:moveTo>
                    <a:pt x="0" y="0"/>
                  </a:moveTo>
                  <a:lnTo>
                    <a:pt x="9317717" y="0"/>
                  </a:lnTo>
                  <a:lnTo>
                    <a:pt x="9317717" y="10860213"/>
                  </a:lnTo>
                  <a:lnTo>
                    <a:pt x="0" y="10860213"/>
                  </a:lnTo>
                  <a:lnTo>
                    <a:pt x="0" y="0"/>
                  </a:lnTo>
                  <a:close/>
                </a:path>
              </a:pathLst>
            </a:custGeom>
            <a:blipFill>
              <a:blip r:embed="rId4"/>
              <a:stretch>
                <a:fillRect t="-742"/>
              </a:stretch>
            </a:blipFill>
          </p:spPr>
          <p:txBody>
            <a:bodyPr/>
            <a:lstStyle/>
            <a:p>
              <a:endParaRPr lang="en-US"/>
            </a:p>
          </p:txBody>
        </p:sp>
        <p:sp>
          <p:nvSpPr>
            <p:cNvPr id="12" name="Freeform 12"/>
            <p:cNvSpPr/>
            <p:nvPr/>
          </p:nvSpPr>
          <p:spPr>
            <a:xfrm>
              <a:off x="1426955" y="917875"/>
              <a:ext cx="416995" cy="176180"/>
            </a:xfrm>
            <a:custGeom>
              <a:avLst/>
              <a:gdLst/>
              <a:ahLst/>
              <a:cxnLst/>
              <a:rect l="l" t="t" r="r" b="b"/>
              <a:pathLst>
                <a:path w="416995" h="176180">
                  <a:moveTo>
                    <a:pt x="0" y="0"/>
                  </a:moveTo>
                  <a:lnTo>
                    <a:pt x="416995" y="0"/>
                  </a:lnTo>
                  <a:lnTo>
                    <a:pt x="416995" y="176181"/>
                  </a:lnTo>
                  <a:lnTo>
                    <a:pt x="0" y="176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843950" y="917875"/>
              <a:ext cx="416995" cy="176180"/>
            </a:xfrm>
            <a:custGeom>
              <a:avLst/>
              <a:gdLst/>
              <a:ahLst/>
              <a:cxnLst/>
              <a:rect l="l" t="t" r="r" b="b"/>
              <a:pathLst>
                <a:path w="416995" h="176180">
                  <a:moveTo>
                    <a:pt x="0" y="0"/>
                  </a:moveTo>
                  <a:lnTo>
                    <a:pt x="416995" y="0"/>
                  </a:lnTo>
                  <a:lnTo>
                    <a:pt x="416995" y="176181"/>
                  </a:lnTo>
                  <a:lnTo>
                    <a:pt x="0" y="176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3041927" y="1191874"/>
              <a:ext cx="416995" cy="176180"/>
            </a:xfrm>
            <a:custGeom>
              <a:avLst/>
              <a:gdLst/>
              <a:ahLst/>
              <a:cxnLst/>
              <a:rect l="l" t="t" r="r" b="b"/>
              <a:pathLst>
                <a:path w="416995" h="176180">
                  <a:moveTo>
                    <a:pt x="0" y="0"/>
                  </a:moveTo>
                  <a:lnTo>
                    <a:pt x="416995" y="0"/>
                  </a:lnTo>
                  <a:lnTo>
                    <a:pt x="416995" y="176180"/>
                  </a:lnTo>
                  <a:lnTo>
                    <a:pt x="0" y="1761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3458922" y="1191874"/>
              <a:ext cx="416995" cy="176180"/>
            </a:xfrm>
            <a:custGeom>
              <a:avLst/>
              <a:gdLst/>
              <a:ahLst/>
              <a:cxnLst/>
              <a:rect l="l" t="t" r="r" b="b"/>
              <a:pathLst>
                <a:path w="416995" h="176180">
                  <a:moveTo>
                    <a:pt x="0" y="0"/>
                  </a:moveTo>
                  <a:lnTo>
                    <a:pt x="416995" y="0"/>
                  </a:lnTo>
                  <a:lnTo>
                    <a:pt x="416995" y="176180"/>
                  </a:lnTo>
                  <a:lnTo>
                    <a:pt x="0" y="1761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338124" cy="1984917"/>
          </a:xfrm>
          <a:prstGeom prst="rect">
            <a:avLst/>
          </a:prstGeom>
          <a:solidFill>
            <a:srgbClr val="00A950"/>
          </a:solidFill>
        </p:spPr>
        <p:txBody>
          <a:bodyPr/>
          <a:lstStyle/>
          <a:p>
            <a:endParaRPr lang="en-US"/>
          </a:p>
        </p:txBody>
      </p:sp>
      <p:grpSp>
        <p:nvGrpSpPr>
          <p:cNvPr id="3" name="Group 3"/>
          <p:cNvGrpSpPr/>
          <p:nvPr/>
        </p:nvGrpSpPr>
        <p:grpSpPr>
          <a:xfrm>
            <a:off x="16163353" y="0"/>
            <a:ext cx="2124647" cy="2344438"/>
            <a:chOff x="0" y="0"/>
            <a:chExt cx="2832863" cy="3125918"/>
          </a:xfrm>
        </p:grpSpPr>
        <p:grpSp>
          <p:nvGrpSpPr>
            <p:cNvPr id="4" name="Group 4"/>
            <p:cNvGrpSpPr/>
            <p:nvPr/>
          </p:nvGrpSpPr>
          <p:grpSpPr>
            <a:xfrm>
              <a:off x="0" y="0"/>
              <a:ext cx="2832863" cy="3125918"/>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38592" tIns="38592" rIns="38592" bIns="38592" rtlCol="0" anchor="ctr"/>
              <a:lstStyle/>
              <a:p>
                <a:pPr algn="ctr">
                  <a:lnSpc>
                    <a:spcPts val="1385"/>
                  </a:lnSpc>
                </a:pPr>
                <a:endParaRPr/>
              </a:p>
            </p:txBody>
          </p:sp>
        </p:grpSp>
        <p:sp>
          <p:nvSpPr>
            <p:cNvPr id="7" name="Freeform 7"/>
            <p:cNvSpPr/>
            <p:nvPr/>
          </p:nvSpPr>
          <p:spPr>
            <a:xfrm>
              <a:off x="346205" y="329358"/>
              <a:ext cx="2107922" cy="1987588"/>
            </a:xfrm>
            <a:custGeom>
              <a:avLst/>
              <a:gdLst/>
              <a:ahLst/>
              <a:cxnLst/>
              <a:rect l="l" t="t" r="r" b="b"/>
              <a:pathLst>
                <a:path w="2107922" h="1987588">
                  <a:moveTo>
                    <a:pt x="0" y="0"/>
                  </a:moveTo>
                  <a:lnTo>
                    <a:pt x="2107922" y="0"/>
                  </a:lnTo>
                  <a:lnTo>
                    <a:pt x="2107922" y="1987588"/>
                  </a:lnTo>
                  <a:lnTo>
                    <a:pt x="0" y="1987588"/>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6443077" y="5514340"/>
            <a:ext cx="5401846" cy="4452570"/>
            <a:chOff x="0" y="0"/>
            <a:chExt cx="7202461" cy="5936760"/>
          </a:xfrm>
        </p:grpSpPr>
        <p:sp>
          <p:nvSpPr>
            <p:cNvPr id="9" name="Freeform 9"/>
            <p:cNvSpPr/>
            <p:nvPr/>
          </p:nvSpPr>
          <p:spPr>
            <a:xfrm>
              <a:off x="0" y="0"/>
              <a:ext cx="7202461" cy="5936760"/>
            </a:xfrm>
            <a:custGeom>
              <a:avLst/>
              <a:gdLst/>
              <a:ahLst/>
              <a:cxnLst/>
              <a:rect l="l" t="t" r="r" b="b"/>
              <a:pathLst>
                <a:path w="7202461" h="5936760">
                  <a:moveTo>
                    <a:pt x="0" y="0"/>
                  </a:moveTo>
                  <a:lnTo>
                    <a:pt x="7202461" y="0"/>
                  </a:lnTo>
                  <a:lnTo>
                    <a:pt x="7202461" y="5936760"/>
                  </a:lnTo>
                  <a:lnTo>
                    <a:pt x="0" y="5936760"/>
                  </a:lnTo>
                  <a:lnTo>
                    <a:pt x="0" y="0"/>
                  </a:lnTo>
                  <a:close/>
                </a:path>
              </a:pathLst>
            </a:custGeom>
            <a:blipFill>
              <a:blip r:embed="rId4"/>
              <a:stretch>
                <a:fillRect l="-17104" t="-11340" r="-17104" b="-14953"/>
              </a:stretch>
            </a:blipFill>
          </p:spPr>
          <p:txBody>
            <a:bodyPr/>
            <a:lstStyle/>
            <a:p>
              <a:endParaRPr lang="en-US"/>
            </a:p>
          </p:txBody>
        </p:sp>
        <p:sp>
          <p:nvSpPr>
            <p:cNvPr id="10" name="Freeform 10"/>
            <p:cNvSpPr/>
            <p:nvPr/>
          </p:nvSpPr>
          <p:spPr>
            <a:xfrm rot="-1683095">
              <a:off x="3749368" y="2591332"/>
              <a:ext cx="573519" cy="773284"/>
            </a:xfrm>
            <a:custGeom>
              <a:avLst/>
              <a:gdLst/>
              <a:ahLst/>
              <a:cxnLst/>
              <a:rect l="l" t="t" r="r" b="b"/>
              <a:pathLst>
                <a:path w="573519" h="773284">
                  <a:moveTo>
                    <a:pt x="0" y="0"/>
                  </a:moveTo>
                  <a:lnTo>
                    <a:pt x="573519" y="0"/>
                  </a:lnTo>
                  <a:lnTo>
                    <a:pt x="573519" y="773284"/>
                  </a:lnTo>
                  <a:lnTo>
                    <a:pt x="0" y="773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1" name="TextBox 11"/>
          <p:cNvSpPr txBox="1"/>
          <p:nvPr/>
        </p:nvSpPr>
        <p:spPr>
          <a:xfrm>
            <a:off x="415382" y="2229980"/>
            <a:ext cx="15507359" cy="789305"/>
          </a:xfrm>
          <a:prstGeom prst="rect">
            <a:avLst/>
          </a:prstGeom>
        </p:spPr>
        <p:txBody>
          <a:bodyPr lIns="0" tIns="0" rIns="0" bIns="0" rtlCol="0" anchor="t">
            <a:spAutoFit/>
          </a:bodyPr>
          <a:lstStyle/>
          <a:p>
            <a:pPr>
              <a:lnSpc>
                <a:spcPts val="3220"/>
              </a:lnSpc>
              <a:spcBef>
                <a:spcPct val="0"/>
              </a:spcBef>
            </a:pPr>
            <a:r>
              <a:rPr lang="en-US" sz="2300">
                <a:solidFill>
                  <a:srgbClr val="000000"/>
                </a:solidFill>
                <a:latin typeface="Open Sans 2 Light"/>
              </a:rPr>
              <a:t>Cayuse is a Single Sign On (SSO) application. Your username and password are the same login assigned to you by Marshall University (this is the username you would use to log in to MYMU and other MU applications).</a:t>
            </a:r>
          </a:p>
        </p:txBody>
      </p:sp>
      <p:sp>
        <p:nvSpPr>
          <p:cNvPr id="12" name="TextBox 12"/>
          <p:cNvSpPr txBox="1"/>
          <p:nvPr/>
        </p:nvSpPr>
        <p:spPr>
          <a:xfrm>
            <a:off x="617570" y="562928"/>
            <a:ext cx="12116736" cy="874395"/>
          </a:xfrm>
          <a:prstGeom prst="rect">
            <a:avLst/>
          </a:prstGeom>
        </p:spPr>
        <p:txBody>
          <a:bodyPr lIns="0" tIns="0" rIns="0" bIns="0" rtlCol="0" anchor="t">
            <a:spAutoFit/>
          </a:bodyPr>
          <a:lstStyle/>
          <a:p>
            <a:pPr marL="0" lvl="0" indent="0">
              <a:lnSpc>
                <a:spcPts val="7020"/>
              </a:lnSpc>
              <a:spcBef>
                <a:spcPct val="0"/>
              </a:spcBef>
            </a:pPr>
            <a:r>
              <a:rPr lang="en-US" sz="5400">
                <a:solidFill>
                  <a:srgbClr val="FFFFFF"/>
                </a:solidFill>
                <a:latin typeface="Open Sans 2 Bold"/>
              </a:rPr>
              <a:t>Login into Cayuse </a:t>
            </a:r>
          </a:p>
        </p:txBody>
      </p:sp>
      <p:sp>
        <p:nvSpPr>
          <p:cNvPr id="13" name="TextBox 13"/>
          <p:cNvSpPr txBox="1"/>
          <p:nvPr/>
        </p:nvSpPr>
        <p:spPr>
          <a:xfrm>
            <a:off x="415382" y="3276460"/>
            <a:ext cx="8789145" cy="1162939"/>
          </a:xfrm>
          <a:prstGeom prst="rect">
            <a:avLst/>
          </a:prstGeom>
        </p:spPr>
        <p:txBody>
          <a:bodyPr lIns="0" tIns="0" rIns="0" bIns="0" rtlCol="0" anchor="t">
            <a:spAutoFit/>
          </a:bodyPr>
          <a:lstStyle/>
          <a:p>
            <a:pPr>
              <a:lnSpc>
                <a:spcPts val="3128"/>
              </a:lnSpc>
            </a:pPr>
            <a:r>
              <a:rPr lang="en-US" sz="2300">
                <a:solidFill>
                  <a:srgbClr val="000000"/>
                </a:solidFill>
                <a:latin typeface="Open Sans 1 Bold"/>
              </a:rPr>
              <a:t>URL:</a:t>
            </a:r>
            <a:r>
              <a:rPr lang="en-US" sz="2300">
                <a:solidFill>
                  <a:srgbClr val="000000"/>
                </a:solidFill>
                <a:latin typeface="Open Sans 1"/>
              </a:rPr>
              <a:t> </a:t>
            </a:r>
            <a:r>
              <a:rPr lang="en-US" sz="2300" u="sng">
                <a:solidFill>
                  <a:srgbClr val="000000"/>
                </a:solidFill>
                <a:latin typeface="Open Sans 1"/>
                <a:hlinkClick r:id="rId7" tooltip="https://marshall.app.cayuse.com"/>
              </a:rPr>
              <a:t>https://marshall.app.cayuse.com</a:t>
            </a:r>
            <a:r>
              <a:rPr lang="en-US" sz="2300">
                <a:solidFill>
                  <a:srgbClr val="000000"/>
                </a:solidFill>
                <a:latin typeface="Open Sans 1"/>
              </a:rPr>
              <a:t> </a:t>
            </a:r>
          </a:p>
          <a:p>
            <a:pPr>
              <a:lnSpc>
                <a:spcPts val="3128"/>
              </a:lnSpc>
            </a:pPr>
            <a:r>
              <a:rPr lang="en-US" sz="2300">
                <a:solidFill>
                  <a:srgbClr val="000000"/>
                </a:solidFill>
                <a:latin typeface="Open Sans 1 Bold"/>
              </a:rPr>
              <a:t>Username:</a:t>
            </a:r>
            <a:r>
              <a:rPr lang="en-US" sz="2300">
                <a:solidFill>
                  <a:srgbClr val="000000"/>
                </a:solidFill>
                <a:latin typeface="Open Sans 1"/>
              </a:rPr>
              <a:t> </a:t>
            </a:r>
            <a:r>
              <a:rPr lang="en-US" sz="2300" err="1">
                <a:solidFill>
                  <a:srgbClr val="000000"/>
                </a:solidFill>
                <a:latin typeface="Open Sans 1"/>
              </a:rPr>
              <a:t>MUNet</a:t>
            </a:r>
            <a:r>
              <a:rPr lang="en-US" sz="2300">
                <a:solidFill>
                  <a:srgbClr val="000000"/>
                </a:solidFill>
                <a:latin typeface="Open Sans 1"/>
              </a:rPr>
              <a:t> ID </a:t>
            </a:r>
          </a:p>
          <a:p>
            <a:pPr>
              <a:lnSpc>
                <a:spcPts val="3128"/>
              </a:lnSpc>
            </a:pPr>
            <a:r>
              <a:rPr lang="en-US" sz="2300">
                <a:solidFill>
                  <a:srgbClr val="000000"/>
                </a:solidFill>
                <a:latin typeface="Open Sans 1 Bold"/>
              </a:rPr>
              <a:t>Password:</a:t>
            </a:r>
            <a:r>
              <a:rPr lang="en-US" sz="2300">
                <a:solidFill>
                  <a:srgbClr val="000000"/>
                </a:solidFill>
                <a:latin typeface="Open Sans 1"/>
              </a:rPr>
              <a:t> University password </a:t>
            </a:r>
          </a:p>
        </p:txBody>
      </p:sp>
      <p:sp>
        <p:nvSpPr>
          <p:cNvPr id="14" name="TextBox 14"/>
          <p:cNvSpPr txBox="1"/>
          <p:nvPr/>
        </p:nvSpPr>
        <p:spPr>
          <a:xfrm>
            <a:off x="415382" y="4725035"/>
            <a:ext cx="16608107" cy="789305"/>
          </a:xfrm>
          <a:prstGeom prst="rect">
            <a:avLst/>
          </a:prstGeom>
        </p:spPr>
        <p:txBody>
          <a:bodyPr lIns="0" tIns="0" rIns="0" bIns="0" rtlCol="0" anchor="t">
            <a:spAutoFit/>
          </a:bodyPr>
          <a:lstStyle/>
          <a:p>
            <a:pPr>
              <a:lnSpc>
                <a:spcPts val="3220"/>
              </a:lnSpc>
              <a:spcBef>
                <a:spcPct val="0"/>
              </a:spcBef>
            </a:pPr>
            <a:r>
              <a:rPr lang="en-US" sz="2300">
                <a:solidFill>
                  <a:srgbClr val="000000"/>
                </a:solidFill>
                <a:latin typeface="Open Sans 2 Light"/>
              </a:rPr>
              <a:t>If you encounter any issues logging in, please email </a:t>
            </a:r>
            <a:r>
              <a:rPr lang="en-US" sz="2300">
                <a:solidFill>
                  <a:srgbClr val="000000"/>
                </a:solidFill>
                <a:latin typeface="Open Sans 2 Light"/>
                <a:hlinkClick r:id="rId8"/>
              </a:rPr>
              <a:t>cayusesupport@marshall.edu</a:t>
            </a:r>
            <a:r>
              <a:rPr lang="en-US" sz="2300">
                <a:solidFill>
                  <a:srgbClr val="000000"/>
                </a:solidFill>
                <a:latin typeface="Open Sans 2 Light"/>
              </a:rPr>
              <a:t> and a member of MURC staff will work to troubleshoot the issue.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7D3B48D4F0C749A4D117831AC5E68F" ma:contentTypeVersion="7" ma:contentTypeDescription="Create a new document." ma:contentTypeScope="" ma:versionID="bb650c2bce2891fbe92f00bb104e3773">
  <xsd:schema xmlns:xsd="http://www.w3.org/2001/XMLSchema" xmlns:xs="http://www.w3.org/2001/XMLSchema" xmlns:p="http://schemas.microsoft.com/office/2006/metadata/properties" xmlns:ns2="fb9394f1-0220-4413-92d1-8d93376feed3" targetNamespace="http://schemas.microsoft.com/office/2006/metadata/properties" ma:root="true" ma:fieldsID="2cbad7c052a33eb890f993e3656dc1d8" ns2:_="">
    <xsd:import namespace="fb9394f1-0220-4413-92d1-8d93376feed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9394f1-0220-4413-92d1-8d93376fe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187321-A1F1-4875-8732-1C40441F14BF}">
  <ds:schemaRefs>
    <ds:schemaRef ds:uri="http://schemas.microsoft.com/sharepoint/v3/contenttype/forms"/>
  </ds:schemaRefs>
</ds:datastoreItem>
</file>

<file path=customXml/itemProps2.xml><?xml version="1.0" encoding="utf-8"?>
<ds:datastoreItem xmlns:ds="http://schemas.openxmlformats.org/officeDocument/2006/customXml" ds:itemID="{2B6D9FC1-634B-4102-9078-93E66166D1ED}">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www.w3.org/XML/1998/namespace"/>
    <ds:schemaRef ds:uri="fb9394f1-0220-4413-92d1-8d93376feed3"/>
    <ds:schemaRef ds:uri="http://schemas.microsoft.com/office/2006/metadata/properties"/>
  </ds:schemaRefs>
</ds:datastoreItem>
</file>

<file path=customXml/itemProps3.xml><?xml version="1.0" encoding="utf-8"?>
<ds:datastoreItem xmlns:ds="http://schemas.openxmlformats.org/officeDocument/2006/customXml" ds:itemID="{91992D16-F3F0-4DF9-8C3D-774856CB26A7}">
  <ds:schemaRefs>
    <ds:schemaRef ds:uri="fb9394f1-0220-4413-92d1-8d93376fee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8926</TotalTime>
  <Words>1702</Words>
  <Application>Microsoft Office PowerPoint</Application>
  <PresentationFormat>Custom</PresentationFormat>
  <Paragraphs>147</Paragraphs>
  <Slides>20</Slides>
  <Notes>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Open Sans 2 Light</vt:lpstr>
      <vt:lpstr>Segoe UI</vt:lpstr>
      <vt:lpstr>Gotham Bold</vt:lpstr>
      <vt:lpstr>Calibri</vt:lpstr>
      <vt:lpstr>Barlow Condensed Italics</vt:lpstr>
      <vt:lpstr>Open Sans 1 Bold</vt:lpstr>
      <vt:lpstr>Open Sans 1</vt:lpstr>
      <vt:lpstr>Open Sans 2 Italics</vt:lpstr>
      <vt:lpstr>Open Sans 2 Bold Italics</vt:lpstr>
      <vt:lpstr>Barlow Condensed Bold</vt:lpstr>
      <vt:lpstr>Open Sans 2 Bold</vt:lpstr>
      <vt:lpstr>Open Sans 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Cayuse</dc:title>
  <dc:creator>Bruce, Brittany</dc:creator>
  <cp:lastModifiedBy>Bruce, Brittany</cp:lastModifiedBy>
  <cp:revision>2</cp:revision>
  <dcterms:created xsi:type="dcterms:W3CDTF">2006-08-16T00:00:00Z</dcterms:created>
  <dcterms:modified xsi:type="dcterms:W3CDTF">2023-11-27T18:29:40Z</dcterms:modified>
  <dc:identifier>DAFy7HV6hIo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0x010100F07D3B48D4F0C749A4D117831AC5E68F</vt:lpwstr>
  </property>
</Properties>
</file>