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57" r:id="rId3"/>
    <p:sldId id="264" r:id="rId4"/>
    <p:sldId id="258" r:id="rId5"/>
    <p:sldId id="259" r:id="rId6"/>
    <p:sldId id="260" r:id="rId7"/>
    <p:sldId id="263" r:id="rId8"/>
    <p:sldId id="261" r:id="rId9"/>
    <p:sldId id="267" r:id="rId10"/>
    <p:sldId id="288" r:id="rId11"/>
    <p:sldId id="301" r:id="rId12"/>
    <p:sldId id="298" r:id="rId13"/>
    <p:sldId id="273" r:id="rId14"/>
    <p:sldId id="286" r:id="rId15"/>
    <p:sldId id="265" r:id="rId16"/>
    <p:sldId id="266" r:id="rId17"/>
    <p:sldId id="285" r:id="rId18"/>
    <p:sldId id="289" r:id="rId19"/>
    <p:sldId id="271" r:id="rId20"/>
    <p:sldId id="272" r:id="rId21"/>
    <p:sldId id="296" r:id="rId22"/>
    <p:sldId id="280" r:id="rId23"/>
    <p:sldId id="297" r:id="rId24"/>
    <p:sldId id="299" r:id="rId25"/>
    <p:sldId id="274" r:id="rId26"/>
    <p:sldId id="275" r:id="rId27"/>
    <p:sldId id="276" r:id="rId28"/>
    <p:sldId id="278" r:id="rId29"/>
    <p:sldId id="279" r:id="rId30"/>
    <p:sldId id="300" r:id="rId31"/>
    <p:sldId id="295" r:id="rId32"/>
    <p:sldId id="268" r:id="rId33"/>
    <p:sldId id="270" r:id="rId34"/>
    <p:sldId id="262" r:id="rId35"/>
    <p:sldId id="282" r:id="rId36"/>
    <p:sldId id="283" r:id="rId37"/>
  </p:sldIdLst>
  <p:sldSz cx="18288000" cy="10287000"/>
  <p:notesSz cx="6858000" cy="9144000"/>
  <p:embeddedFontLst>
    <p:embeddedFont>
      <p:font typeface="Calibri" panose="020F0502020204030204" pitchFamily="34" charset="0"/>
      <p:regular r:id="rId39"/>
      <p:bold r:id="rId40"/>
      <p:italic r:id="rId41"/>
      <p:boldItalic r:id="rId42"/>
    </p:embeddedFont>
    <p:embeddedFont>
      <p:font typeface="Nunito Sans" pitchFamily="2" charset="0"/>
      <p:regular r:id="rId43"/>
      <p:bold r:id="rId44"/>
      <p:italic r:id="rId45"/>
      <p:boldItalic r:id="rId46"/>
    </p:embeddedFont>
    <p:embeddedFont>
      <p:font typeface="Open Sans 1" panose="020B0604020202020204" charset="0"/>
      <p:regular r:id="rId47"/>
    </p:embeddedFont>
    <p:embeddedFont>
      <p:font typeface="Open Sans 1 Bold" panose="020B0604020202020204" charset="0"/>
      <p:regular r:id="rId48"/>
    </p:embeddedFont>
    <p:embeddedFont>
      <p:font typeface="Open Sans 1 Bold Italics" panose="020B0604020202020204" charset="0"/>
      <p:regular r:id="rId49"/>
    </p:embeddedFont>
    <p:embeddedFont>
      <p:font typeface="Open Sans 1 Italics" panose="020B0604020202020204" charset="0"/>
      <p:regular r:id="rId50"/>
    </p:embeddedFont>
    <p:embeddedFont>
      <p:font typeface="Open Sans 1 Light" panose="020B0604020202020204" charset="0"/>
      <p:regular r:id="rId51"/>
    </p:embeddedFont>
    <p:embeddedFont>
      <p:font typeface="Open Sans 2" panose="020B0604020202020204" charset="0"/>
      <p:regular r:id="rId52"/>
    </p:embeddedFont>
    <p:embeddedFont>
      <p:font typeface="Open Sans 2 Bold" panose="020B0604020202020204" charset="0"/>
      <p:regular r:id="rId53"/>
    </p:embeddedFont>
    <p:embeddedFont>
      <p:font typeface="Open Sans 2 Italics" panose="020B060402020202020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9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3F461E-05F8-4EA0-9B2D-03D9D2ED7691}" v="9" dt="2023-10-10T00:37:45.4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00" b="1" i="0" u="none" strike="noStrike" kern="1200" cap="none" baseline="0">
                <a:solidFill>
                  <a:sysClr val="windowText" lastClr="000000"/>
                </a:solidFill>
                <a:latin typeface="+mn-lt"/>
                <a:ea typeface="+mn-ea"/>
                <a:cs typeface="+mn-cs"/>
              </a:defRPr>
            </a:pPr>
            <a:r>
              <a:rPr lang="en-US" sz="1800" dirty="0"/>
              <a:t>MURC  Competitive Funding History FY 13 - FY 23</a:t>
            </a:r>
          </a:p>
        </c:rich>
      </c:tx>
      <c:overlay val="0"/>
      <c:spPr>
        <a:noFill/>
        <a:ln>
          <a:noFill/>
        </a:ln>
        <a:effectLst/>
      </c:spPr>
      <c:txPr>
        <a:bodyPr rot="0" spcFirstLastPara="1" vertOverflow="ellipsis" vert="horz" wrap="square" anchor="ctr" anchorCtr="1"/>
        <a:lstStyle/>
        <a:p>
          <a:pPr>
            <a:defRPr sz="1800" b="1" i="0" u="none" strike="noStrike" kern="1200" cap="none"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7890642588036824E-2"/>
          <c:y val="8.0349096545217477E-2"/>
          <c:w val="0.91787401362225463"/>
          <c:h val="0.86515922131075362"/>
        </c:manualLayout>
      </c:layout>
      <c:lineChart>
        <c:grouping val="standard"/>
        <c:varyColors val="0"/>
        <c:ser>
          <c:idx val="0"/>
          <c:order val="0"/>
          <c:spPr>
            <a:ln w="22225" cap="rnd">
              <a:solidFill>
                <a:schemeClr val="accent6"/>
              </a:solidFill>
            </a:ln>
            <a:effectLst>
              <a:glow rad="139700">
                <a:schemeClr val="accent6">
                  <a:satMod val="175000"/>
                  <a:alpha val="14000"/>
                </a:schemeClr>
              </a:glow>
            </a:effectLst>
          </c:spPr>
          <c:marker>
            <c:symbol val="circle"/>
            <c:size val="4"/>
            <c:spPr>
              <a:solidFill>
                <a:schemeClr val="accent6">
                  <a:lumMod val="60000"/>
                  <a:lumOff val="40000"/>
                </a:schemeClr>
              </a:solidFill>
              <a:ln>
                <a:noFill/>
              </a:ln>
              <a:effectLst>
                <a:glow rad="63500">
                  <a:schemeClr val="accent6">
                    <a:satMod val="175000"/>
                    <a:alpha val="25000"/>
                  </a:schemeClr>
                </a:glow>
              </a:effectLst>
            </c:spPr>
          </c:marker>
          <c:dLbls>
            <c:dLbl>
              <c:idx val="1"/>
              <c:delete val="1"/>
              <c:extLst>
                <c:ext xmlns:c15="http://schemas.microsoft.com/office/drawing/2012/chart" uri="{CE6537A1-D6FC-4f65-9D91-7224C49458BB}"/>
                <c:ext xmlns:c16="http://schemas.microsoft.com/office/drawing/2014/chart" uri="{C3380CC4-5D6E-409C-BE32-E72D297353CC}">
                  <c16:uniqueId val="{00000000-DD36-4B56-947F-0A0654156CD1}"/>
                </c:ext>
              </c:extLst>
            </c:dLbl>
            <c:dLbl>
              <c:idx val="2"/>
              <c:delete val="1"/>
              <c:extLst>
                <c:ext xmlns:c15="http://schemas.microsoft.com/office/drawing/2012/chart" uri="{CE6537A1-D6FC-4f65-9D91-7224C49458BB}"/>
                <c:ext xmlns:c16="http://schemas.microsoft.com/office/drawing/2014/chart" uri="{C3380CC4-5D6E-409C-BE32-E72D297353CC}">
                  <c16:uniqueId val="{00000001-DD36-4B56-947F-0A0654156CD1}"/>
                </c:ext>
              </c:extLst>
            </c:dLbl>
            <c:dLbl>
              <c:idx val="3"/>
              <c:layout>
                <c:manualLayout>
                  <c:x val="-3.2215648434143901E-2"/>
                  <c:y val="-1.34196038927417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D36-4B56-947F-0A0654156CD1}"/>
                </c:ext>
              </c:extLst>
            </c:dLbl>
            <c:dLbl>
              <c:idx val="4"/>
              <c:delete val="1"/>
              <c:extLst>
                <c:ext xmlns:c15="http://schemas.microsoft.com/office/drawing/2012/chart" uri="{CE6537A1-D6FC-4f65-9D91-7224C49458BB}"/>
                <c:ext xmlns:c16="http://schemas.microsoft.com/office/drawing/2014/chart" uri="{C3380CC4-5D6E-409C-BE32-E72D297353CC}">
                  <c16:uniqueId val="{00000003-DD36-4B56-947F-0A0654156CD1}"/>
                </c:ext>
              </c:extLst>
            </c:dLbl>
            <c:dLbl>
              <c:idx val="5"/>
              <c:delete val="1"/>
              <c:extLst>
                <c:ext xmlns:c15="http://schemas.microsoft.com/office/drawing/2012/chart" uri="{CE6537A1-D6FC-4f65-9D91-7224C49458BB}"/>
                <c:ext xmlns:c16="http://schemas.microsoft.com/office/drawing/2014/chart" uri="{C3380CC4-5D6E-409C-BE32-E72D297353CC}">
                  <c16:uniqueId val="{00000004-DD36-4B56-947F-0A0654156CD1}"/>
                </c:ext>
              </c:extLst>
            </c:dLbl>
            <c:dLbl>
              <c:idx val="6"/>
              <c:layout>
                <c:manualLayout>
                  <c:x val="-5.6493282810885288E-2"/>
                  <c:y val="3.38843004041282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D36-4B56-947F-0A0654156CD1}"/>
                </c:ext>
              </c:extLst>
            </c:dLbl>
            <c:dLbl>
              <c:idx val="7"/>
              <c:layout>
                <c:manualLayout>
                  <c:x val="-4.6620791415885376E-2"/>
                  <c:y val="-3.46586521026429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D36-4B56-947F-0A0654156CD1}"/>
                </c:ext>
              </c:extLst>
            </c:dLbl>
            <c:dLbl>
              <c:idx val="8"/>
              <c:layout>
                <c:manualLayout>
                  <c:x val="-3.169135377196014E-2"/>
                  <c:y val="5.47361775758994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D36-4B56-947F-0A0654156CD1}"/>
                </c:ext>
              </c:extLst>
            </c:dLbl>
            <c:dLbl>
              <c:idx val="9"/>
              <c:layout>
                <c:manualLayout>
                  <c:x val="-3.9958663451601789E-2"/>
                  <c:y val="7.55880547476707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D36-4B56-947F-0A0654156CD1}"/>
                </c:ext>
              </c:extLst>
            </c:dLbl>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 (2)'!$Z$1:$AJ$1</c:f>
              <c:strCache>
                <c:ptCount val="11"/>
                <c:pt idx="0">
                  <c:v>FY 13</c:v>
                </c:pt>
                <c:pt idx="1">
                  <c:v>FY 14</c:v>
                </c:pt>
                <c:pt idx="2">
                  <c:v>FY 15</c:v>
                </c:pt>
                <c:pt idx="3">
                  <c:v>FY 16</c:v>
                </c:pt>
                <c:pt idx="4">
                  <c:v>FY 17 </c:v>
                </c:pt>
                <c:pt idx="5">
                  <c:v>FY 18</c:v>
                </c:pt>
                <c:pt idx="6">
                  <c:v>FY19</c:v>
                </c:pt>
                <c:pt idx="7">
                  <c:v>FY20</c:v>
                </c:pt>
                <c:pt idx="8">
                  <c:v>FY21</c:v>
                </c:pt>
                <c:pt idx="9">
                  <c:v>FY22</c:v>
                </c:pt>
                <c:pt idx="10">
                  <c:v>FY23</c:v>
                </c:pt>
              </c:strCache>
            </c:strRef>
          </c:cat>
          <c:val>
            <c:numRef>
              <c:f>'Sheet1 (2)'!$Z$2:$AJ$2</c:f>
              <c:numCache>
                <c:formatCode>"$"#,##0</c:formatCode>
                <c:ptCount val="11"/>
                <c:pt idx="0">
                  <c:v>21322829</c:v>
                </c:pt>
                <c:pt idx="1">
                  <c:v>24636171</c:v>
                </c:pt>
                <c:pt idx="2">
                  <c:v>26694753</c:v>
                </c:pt>
                <c:pt idx="3">
                  <c:v>30606707</c:v>
                </c:pt>
                <c:pt idx="4">
                  <c:v>28332339</c:v>
                </c:pt>
                <c:pt idx="5">
                  <c:v>32234262</c:v>
                </c:pt>
                <c:pt idx="6">
                  <c:v>39581801</c:v>
                </c:pt>
                <c:pt idx="7">
                  <c:v>49469614</c:v>
                </c:pt>
                <c:pt idx="8">
                  <c:v>39027426</c:v>
                </c:pt>
                <c:pt idx="9">
                  <c:v>64453978</c:v>
                </c:pt>
                <c:pt idx="10">
                  <c:v>68042368</c:v>
                </c:pt>
              </c:numCache>
            </c:numRef>
          </c:val>
          <c:smooth val="0"/>
          <c:extLst>
            <c:ext xmlns:c16="http://schemas.microsoft.com/office/drawing/2014/chart" uri="{C3380CC4-5D6E-409C-BE32-E72D297353CC}">
              <c16:uniqueId val="{00000006-DD36-4B56-947F-0A0654156CD1}"/>
            </c:ext>
          </c:extLst>
        </c:ser>
        <c:dLbls>
          <c:showLegendKey val="0"/>
          <c:showVal val="1"/>
          <c:showCatName val="0"/>
          <c:showSerName val="0"/>
          <c:showPercent val="0"/>
          <c:showBubbleSize val="0"/>
        </c:dLbls>
        <c:marker val="1"/>
        <c:smooth val="0"/>
        <c:axId val="477709168"/>
        <c:axId val="477710000"/>
      </c:lineChart>
      <c:catAx>
        <c:axId val="477709168"/>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477710000"/>
        <c:crosses val="autoZero"/>
        <c:auto val="1"/>
        <c:lblAlgn val="ctr"/>
        <c:lblOffset val="100"/>
        <c:noMultiLvlLbl val="0"/>
      </c:catAx>
      <c:valAx>
        <c:axId val="477710000"/>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477709168"/>
        <c:crosses val="autoZero"/>
        <c:crossBetween val="between"/>
      </c:valAx>
      <c:spPr>
        <a:noFill/>
        <a:ln w="25400">
          <a:noFill/>
        </a:ln>
        <a:effectLst/>
      </c:spPr>
    </c:plotArea>
    <c:plotVisOnly val="1"/>
    <c:dispBlanksAs val="gap"/>
    <c:showDLblsOverMax val="0"/>
  </c:chart>
  <c:spPr>
    <a:solidFill>
      <a:sysClr val="window" lastClr="FFFFFF"/>
    </a:solidFill>
    <a:ln w="9525" cap="flat" cmpd="sng" algn="ctr">
      <a:solidFill>
        <a:schemeClr val="dk1">
          <a:lumMod val="15000"/>
          <a:lumOff val="85000"/>
        </a:schemeClr>
      </a:solidFill>
      <a:round/>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13">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0DB6AF-4F17-4D5F-A561-576B5DF84A92}"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4E8A77-D6C5-401B-BCE5-E3363A64CFC7}" type="slidenum">
              <a:rPr lang="en-US" smtClean="0"/>
              <a:t>‹#›</a:t>
            </a:fld>
            <a:endParaRPr lang="en-US"/>
          </a:p>
        </p:txBody>
      </p:sp>
    </p:spTree>
    <p:extLst>
      <p:ext uri="{BB962C8B-B14F-4D97-AF65-F5344CB8AC3E}">
        <p14:creationId xmlns:p14="http://schemas.microsoft.com/office/powerpoint/2010/main" val="2452009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first </a:t>
            </a:r>
            <a:r>
              <a:rPr lang="en-US" dirty="0" err="1"/>
              <a:t>sess</a:t>
            </a:r>
            <a:endParaRPr lang="en-US" dirty="0"/>
          </a:p>
        </p:txBody>
      </p:sp>
      <p:sp>
        <p:nvSpPr>
          <p:cNvPr id="4" name="Slide Number Placeholder 3"/>
          <p:cNvSpPr>
            <a:spLocks noGrp="1"/>
          </p:cNvSpPr>
          <p:nvPr>
            <p:ph type="sldNum" sz="quarter" idx="5"/>
          </p:nvPr>
        </p:nvSpPr>
        <p:spPr/>
        <p:txBody>
          <a:bodyPr/>
          <a:lstStyle/>
          <a:p>
            <a:fld id="{CC4E8A77-D6C5-401B-BCE5-E3363A64CFC7}" type="slidenum">
              <a:rPr lang="en-US" smtClean="0"/>
              <a:t>1</a:t>
            </a:fld>
            <a:endParaRPr lang="en-US"/>
          </a:p>
        </p:txBody>
      </p:sp>
    </p:spTree>
    <p:extLst>
      <p:ext uri="{BB962C8B-B14F-4D97-AF65-F5344CB8AC3E}">
        <p14:creationId xmlns:p14="http://schemas.microsoft.com/office/powerpoint/2010/main" val="4101204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4E8A77-D6C5-401B-BCE5-E3363A64CFC7}" type="slidenum">
              <a:rPr lang="en-US" smtClean="0"/>
              <a:t>5</a:t>
            </a:fld>
            <a:endParaRPr lang="en-US"/>
          </a:p>
        </p:txBody>
      </p:sp>
    </p:spTree>
    <p:extLst>
      <p:ext uri="{BB962C8B-B14F-4D97-AF65-F5344CB8AC3E}">
        <p14:creationId xmlns:p14="http://schemas.microsoft.com/office/powerpoint/2010/main" val="822308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4E8A77-D6C5-401B-BCE5-E3363A64CFC7}" type="slidenum">
              <a:rPr lang="en-US" smtClean="0"/>
              <a:t>19</a:t>
            </a:fld>
            <a:endParaRPr lang="en-US"/>
          </a:p>
        </p:txBody>
      </p:sp>
    </p:spTree>
    <p:extLst>
      <p:ext uri="{BB962C8B-B14F-4D97-AF65-F5344CB8AC3E}">
        <p14:creationId xmlns:p14="http://schemas.microsoft.com/office/powerpoint/2010/main" val="520165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4E8A77-D6C5-401B-BCE5-E3363A64CFC7}" type="slidenum">
              <a:rPr lang="en-US" smtClean="0"/>
              <a:t>30</a:t>
            </a:fld>
            <a:endParaRPr lang="en-US"/>
          </a:p>
        </p:txBody>
      </p:sp>
    </p:spTree>
    <p:extLst>
      <p:ext uri="{BB962C8B-B14F-4D97-AF65-F5344CB8AC3E}">
        <p14:creationId xmlns:p14="http://schemas.microsoft.com/office/powerpoint/2010/main" val="2741642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s://www.marshall.edu/murc/our-staff-new/" TargetMode="External"/><Relationship Id="rId2" Type="http://schemas.openxmlformats.org/officeDocument/2006/relationships/hyperlink" Target="mailto:MURCpreaward@marshall.edu"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marshall.edu/murc/files/Authorization_To_Submit.pdf" TargetMode="External"/><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hyperlink" Target="https://www.marshall.edu/news/2023/09/murc-prepares-for-cayuse-grant-submission-and-administration-will-undergo-update-with-new-softwar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mailto:day50@marshall.edu" TargetMode="External"/><Relationship Id="rId3" Type="http://schemas.openxmlformats.org/officeDocument/2006/relationships/hyperlink" Target="http://www.marshall.edu/ori/files/SFID-Template.docx" TargetMode="External"/><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marshall.edu/ori/files/CITI-Instructions-RCR-Rev-3.pdf" TargetMode="External"/><Relationship Id="rId5" Type="http://schemas.openxmlformats.org/officeDocument/2006/relationships/hyperlink" Target="https://www.marshall.edu/ori/files/CITI-Instructions-COI.pdf" TargetMode="External"/><Relationship Id="rId10" Type="http://schemas.openxmlformats.org/officeDocument/2006/relationships/hyperlink" Target="http://www.marshall.edu/ori/" TargetMode="External"/><Relationship Id="rId4" Type="http://schemas.openxmlformats.org/officeDocument/2006/relationships/hyperlink" Target="https://www.marshall.edu/ori/research-integrity/" TargetMode="External"/><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s://www.marshall.edu/murc/bruce-day/"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mailto:tto@marshall.edu" TargetMode="External"/><Relationship Id="rId2" Type="http://schemas.openxmlformats.org/officeDocument/2006/relationships/hyperlink" Target="mailto:amy.melton@marshall.edu" TargetMode="Externa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hyperlink" Target="http://www.marshall.edu/tto/"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www.marshall.edu/murc/our-staff-new/"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www.marshall.edu/murc/our-staff-new/"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rowe39@marshall.edu" TargetMode="External"/><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hyperlink" Target="https://www.marshall.edu/murc/grants-development-offic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grantforward.com" TargetMode="External"/><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mailto:MURCprewaward@marshall.edu"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hyperlink" Target="https://www.research.gov/research-web/content/aboutpsm" TargetMode="External"/><Relationship Id="rId3" Type="http://schemas.openxmlformats.org/officeDocument/2006/relationships/hyperlink" Target="https://www.marshall.edu/murc/forms/" TargetMode="External"/><Relationship Id="rId7" Type="http://schemas.openxmlformats.org/officeDocument/2006/relationships/hyperlink" Target="https://nifa.usda.gov/grant-training" TargetMode="External"/><Relationship Id="rId2" Type="http://schemas.openxmlformats.org/officeDocument/2006/relationships/hyperlink" Target="http://www.marshall.edu/murc/files/Quick-Start-Guide-Final-08252023.pdf" TargetMode="External"/><Relationship Id="rId1" Type="http://schemas.openxmlformats.org/officeDocument/2006/relationships/slideLayout" Target="../slideLayouts/slideLayout7.xml"/><Relationship Id="rId6" Type="http://schemas.openxmlformats.org/officeDocument/2006/relationships/hyperlink" Target="https://www.grantforward.com/index" TargetMode="External"/><Relationship Id="rId5" Type="http://schemas.openxmlformats.org/officeDocument/2006/relationships/hyperlink" Target="https://www.grants.gov/web/grants/learn-grants.html" TargetMode="External"/><Relationship Id="rId4" Type="http://schemas.openxmlformats.org/officeDocument/2006/relationships/hyperlink" Target="https://grants.nih.gov/grants/oer.htm"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murcpreaward@marshall.edu" TargetMode="External"/><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hyperlink" Target="https://www.marshall.edu/murc/our-staff-new/"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950"/>
        </a:solidFill>
        <a:effectLst/>
      </p:bgPr>
    </p:bg>
    <p:spTree>
      <p:nvGrpSpPr>
        <p:cNvPr id="1" name=""/>
        <p:cNvGrpSpPr/>
        <p:nvPr/>
      </p:nvGrpSpPr>
      <p:grpSpPr>
        <a:xfrm>
          <a:off x="0" y="0"/>
          <a:ext cx="0" cy="0"/>
          <a:chOff x="0" y="0"/>
          <a:chExt cx="0" cy="0"/>
        </a:xfrm>
      </p:grpSpPr>
      <p:sp>
        <p:nvSpPr>
          <p:cNvPr id="2" name="AutoShape 2"/>
          <p:cNvSpPr/>
          <p:nvPr/>
        </p:nvSpPr>
        <p:spPr>
          <a:xfrm>
            <a:off x="14111902" y="4837920"/>
            <a:ext cx="4176098" cy="5449080"/>
          </a:xfrm>
          <a:prstGeom prst="rect">
            <a:avLst/>
          </a:prstGeom>
          <a:solidFill>
            <a:srgbClr val="EBEBEB"/>
          </a:solidFill>
        </p:spPr>
        <p:txBody>
          <a:bodyPr/>
          <a:lstStyle/>
          <a:p>
            <a:endParaRPr lang="en-US"/>
          </a:p>
        </p:txBody>
      </p:sp>
      <p:sp>
        <p:nvSpPr>
          <p:cNvPr id="3" name="Freeform 3"/>
          <p:cNvSpPr/>
          <p:nvPr/>
        </p:nvSpPr>
        <p:spPr>
          <a:xfrm>
            <a:off x="14696449" y="6144787"/>
            <a:ext cx="3007005" cy="2835345"/>
          </a:xfrm>
          <a:custGeom>
            <a:avLst/>
            <a:gdLst/>
            <a:ahLst/>
            <a:cxnLst/>
            <a:rect l="l" t="t" r="r" b="b"/>
            <a:pathLst>
              <a:path w="3007005" h="2835345">
                <a:moveTo>
                  <a:pt x="0" y="0"/>
                </a:moveTo>
                <a:lnTo>
                  <a:pt x="3007005" y="0"/>
                </a:lnTo>
                <a:lnTo>
                  <a:pt x="3007005" y="2835346"/>
                </a:lnTo>
                <a:lnTo>
                  <a:pt x="0" y="2835346"/>
                </a:lnTo>
                <a:lnTo>
                  <a:pt x="0" y="0"/>
                </a:lnTo>
                <a:close/>
              </a:path>
            </a:pathLst>
          </a:custGeom>
          <a:blipFill>
            <a:blip r:embed="rId3"/>
            <a:stretch>
              <a:fillRect/>
            </a:stretch>
          </a:blipFill>
        </p:spPr>
        <p:txBody>
          <a:bodyPr/>
          <a:lstStyle/>
          <a:p>
            <a:endParaRPr lang="en-US"/>
          </a:p>
        </p:txBody>
      </p:sp>
      <p:sp>
        <p:nvSpPr>
          <p:cNvPr id="4" name="Freeform 4"/>
          <p:cNvSpPr/>
          <p:nvPr/>
        </p:nvSpPr>
        <p:spPr>
          <a:xfrm>
            <a:off x="0" y="4837920"/>
            <a:ext cx="14111902" cy="5449080"/>
          </a:xfrm>
          <a:custGeom>
            <a:avLst/>
            <a:gdLst/>
            <a:ahLst/>
            <a:cxnLst/>
            <a:rect l="l" t="t" r="r" b="b"/>
            <a:pathLst>
              <a:path w="14111902" h="5449080">
                <a:moveTo>
                  <a:pt x="0" y="0"/>
                </a:moveTo>
                <a:lnTo>
                  <a:pt x="14111902" y="0"/>
                </a:lnTo>
                <a:lnTo>
                  <a:pt x="14111902" y="5449080"/>
                </a:lnTo>
                <a:lnTo>
                  <a:pt x="0" y="5449080"/>
                </a:lnTo>
                <a:lnTo>
                  <a:pt x="0" y="0"/>
                </a:lnTo>
                <a:close/>
              </a:path>
            </a:pathLst>
          </a:custGeom>
          <a:blipFill>
            <a:blip r:embed="rId4"/>
            <a:stretch>
              <a:fillRect t="-6888" b="-38786"/>
            </a:stretch>
          </a:blipFill>
        </p:spPr>
        <p:txBody>
          <a:bodyPr/>
          <a:lstStyle/>
          <a:p>
            <a:endParaRPr lang="en-US"/>
          </a:p>
        </p:txBody>
      </p:sp>
      <p:sp>
        <p:nvSpPr>
          <p:cNvPr id="5" name="TextBox 5"/>
          <p:cNvSpPr txBox="1"/>
          <p:nvPr/>
        </p:nvSpPr>
        <p:spPr>
          <a:xfrm>
            <a:off x="567908" y="1403045"/>
            <a:ext cx="17614891" cy="1760220"/>
          </a:xfrm>
          <a:prstGeom prst="rect">
            <a:avLst/>
          </a:prstGeom>
        </p:spPr>
        <p:txBody>
          <a:bodyPr lIns="0" tIns="0" rIns="0" bIns="0" rtlCol="0" anchor="t">
            <a:spAutoFit/>
          </a:bodyPr>
          <a:lstStyle/>
          <a:p>
            <a:pPr marL="0" lvl="0" indent="0" algn="l">
              <a:lnSpc>
                <a:spcPts val="7020"/>
              </a:lnSpc>
              <a:spcBef>
                <a:spcPct val="0"/>
              </a:spcBef>
            </a:pPr>
            <a:r>
              <a:rPr lang="en-US" sz="5400" u="none" strike="noStrike">
                <a:solidFill>
                  <a:srgbClr val="FFFFFF"/>
                </a:solidFill>
                <a:latin typeface="Open Sans 1 Bold"/>
              </a:rPr>
              <a:t>Introduction to ​</a:t>
            </a:r>
          </a:p>
          <a:p>
            <a:pPr marL="0" lvl="0" indent="0" algn="l">
              <a:lnSpc>
                <a:spcPts val="7020"/>
              </a:lnSpc>
              <a:spcBef>
                <a:spcPct val="0"/>
              </a:spcBef>
            </a:pPr>
            <a:r>
              <a:rPr lang="en-US" sz="5400" u="none" strike="noStrike">
                <a:solidFill>
                  <a:srgbClr val="FFFFFF"/>
                </a:solidFill>
                <a:latin typeface="Open Sans 1 Bold"/>
              </a:rPr>
              <a:t>Marshall University Research Corporation​ (MURC)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169" b="-61169"/>
            </a:stretch>
          </a:blipFill>
        </p:spPr>
        <p:txBody>
          <a:bodyPr/>
          <a:lstStyle/>
          <a:p>
            <a:endParaRPr lang="en-US" dirty="0">
              <a:highlight>
                <a:srgbClr val="FFFF00"/>
              </a:highlight>
            </a:endParaRPr>
          </a:p>
        </p:txBody>
      </p:sp>
      <p:sp>
        <p:nvSpPr>
          <p:cNvPr id="3" name="AutoShape 3"/>
          <p:cNvSpPr/>
          <p:nvPr/>
        </p:nvSpPr>
        <p:spPr>
          <a:xfrm>
            <a:off x="1309337" y="1982576"/>
            <a:ext cx="4965461" cy="3911194"/>
          </a:xfrm>
          <a:prstGeom prst="rect">
            <a:avLst/>
          </a:prstGeom>
          <a:solidFill>
            <a:schemeClr val="bg2">
              <a:lumMod val="90000"/>
            </a:schemeClr>
          </a:solidFill>
        </p:spPr>
        <p:txBody>
          <a:bodyPr/>
          <a:lstStyle/>
          <a:p>
            <a:endParaRPr lang="en-US"/>
          </a:p>
        </p:txBody>
      </p:sp>
      <p:sp>
        <p:nvSpPr>
          <p:cNvPr id="4" name="AutoShape 4"/>
          <p:cNvSpPr/>
          <p:nvPr/>
        </p:nvSpPr>
        <p:spPr>
          <a:xfrm>
            <a:off x="6634377" y="1982576"/>
            <a:ext cx="4965461" cy="3911194"/>
          </a:xfrm>
          <a:prstGeom prst="rect">
            <a:avLst/>
          </a:prstGeom>
          <a:solidFill>
            <a:srgbClr val="EBEBEB"/>
          </a:solidFill>
        </p:spPr>
        <p:txBody>
          <a:bodyPr/>
          <a:lstStyle/>
          <a:p>
            <a:endParaRPr lang="en-US"/>
          </a:p>
        </p:txBody>
      </p:sp>
      <p:sp>
        <p:nvSpPr>
          <p:cNvPr id="5" name="AutoShape 5"/>
          <p:cNvSpPr/>
          <p:nvPr/>
        </p:nvSpPr>
        <p:spPr>
          <a:xfrm>
            <a:off x="12013202" y="1982576"/>
            <a:ext cx="4965461" cy="3911194"/>
          </a:xfrm>
          <a:prstGeom prst="rect">
            <a:avLst/>
          </a:prstGeom>
          <a:solidFill>
            <a:srgbClr val="EBEBEB"/>
          </a:solidFill>
        </p:spPr>
        <p:txBody>
          <a:bodyPr/>
          <a:lstStyle/>
          <a:p>
            <a:endParaRPr lang="en-US"/>
          </a:p>
        </p:txBody>
      </p:sp>
      <p:sp>
        <p:nvSpPr>
          <p:cNvPr id="6" name="AutoShape 6"/>
          <p:cNvSpPr/>
          <p:nvPr/>
        </p:nvSpPr>
        <p:spPr>
          <a:xfrm>
            <a:off x="3998750" y="6154317"/>
            <a:ext cx="4965461" cy="3911194"/>
          </a:xfrm>
          <a:prstGeom prst="rect">
            <a:avLst/>
          </a:prstGeom>
          <a:solidFill>
            <a:srgbClr val="EBEBEB"/>
          </a:solidFill>
        </p:spPr>
        <p:txBody>
          <a:bodyPr/>
          <a:lstStyle/>
          <a:p>
            <a:endParaRPr lang="en-US"/>
          </a:p>
        </p:txBody>
      </p:sp>
      <p:sp>
        <p:nvSpPr>
          <p:cNvPr id="7" name="AutoShape 7"/>
          <p:cNvSpPr/>
          <p:nvPr/>
        </p:nvSpPr>
        <p:spPr>
          <a:xfrm>
            <a:off x="9323789" y="6154317"/>
            <a:ext cx="4965461" cy="3911194"/>
          </a:xfrm>
          <a:prstGeom prst="rect">
            <a:avLst/>
          </a:prstGeom>
          <a:solidFill>
            <a:srgbClr val="EBEBEB"/>
          </a:solidFill>
        </p:spPr>
        <p:txBody>
          <a:bodyPr/>
          <a:lstStyle/>
          <a:p>
            <a:endParaRPr lang="en-US"/>
          </a:p>
        </p:txBody>
      </p:sp>
      <p:sp>
        <p:nvSpPr>
          <p:cNvPr id="8" name="TextBox 8"/>
          <p:cNvSpPr txBox="1"/>
          <p:nvPr/>
        </p:nvSpPr>
        <p:spPr>
          <a:xfrm>
            <a:off x="1208489" y="562927"/>
            <a:ext cx="10598030" cy="874395"/>
          </a:xfrm>
          <a:prstGeom prst="rect">
            <a:avLst/>
          </a:prstGeom>
        </p:spPr>
        <p:txBody>
          <a:bodyPr lIns="0" tIns="0" rIns="0" bIns="0" rtlCol="0" anchor="t">
            <a:spAutoFit/>
          </a:bodyPr>
          <a:lstStyle/>
          <a:p>
            <a:pPr>
              <a:lnSpc>
                <a:spcPts val="7020"/>
              </a:lnSpc>
            </a:pPr>
            <a:r>
              <a:rPr lang="en-US" sz="5400">
                <a:solidFill>
                  <a:srgbClr val="FFFFFF"/>
                </a:solidFill>
                <a:latin typeface="Open Sans 1 Bold"/>
              </a:rPr>
              <a:t>Our Services</a:t>
            </a:r>
          </a:p>
        </p:txBody>
      </p:sp>
      <p:sp>
        <p:nvSpPr>
          <p:cNvPr id="9" name="TextBox 9"/>
          <p:cNvSpPr txBox="1"/>
          <p:nvPr/>
        </p:nvSpPr>
        <p:spPr>
          <a:xfrm>
            <a:off x="1506431" y="2019846"/>
            <a:ext cx="4575495" cy="3200556"/>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Pre-Award and Grants/Contract Development</a:t>
            </a:r>
          </a:p>
          <a:p>
            <a:pPr>
              <a:lnSpc>
                <a:spcPts val="1091"/>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Interpreting proposal guidelines</a:t>
            </a:r>
          </a:p>
          <a:p>
            <a:pPr marL="341028" lvl="1" indent="-170514">
              <a:lnSpc>
                <a:spcPts val="2211"/>
              </a:lnSpc>
              <a:buFont typeface="Arial"/>
              <a:buChar char="•"/>
            </a:pPr>
            <a:r>
              <a:rPr lang="en-US" sz="1579" dirty="0">
                <a:solidFill>
                  <a:srgbClr val="191919"/>
                </a:solidFill>
                <a:latin typeface="Open Sans 1"/>
              </a:rPr>
              <a:t> Developing and approving budgets</a:t>
            </a:r>
          </a:p>
          <a:p>
            <a:pPr marL="341028" lvl="1" indent="-170514">
              <a:lnSpc>
                <a:spcPts val="2211"/>
              </a:lnSpc>
              <a:buFont typeface="Arial"/>
              <a:buChar char="•"/>
            </a:pPr>
            <a:r>
              <a:rPr lang="en-US" sz="1579" dirty="0">
                <a:solidFill>
                  <a:srgbClr val="191919"/>
                </a:solidFill>
                <a:latin typeface="Open Sans 1"/>
              </a:rPr>
              <a:t>Coordinating institutional approval for proposal submissions</a:t>
            </a:r>
          </a:p>
          <a:p>
            <a:pPr marL="341028" lvl="1" indent="-170514">
              <a:lnSpc>
                <a:spcPts val="2211"/>
              </a:lnSpc>
              <a:buFont typeface="Arial"/>
              <a:buChar char="•"/>
            </a:pPr>
            <a:r>
              <a:rPr lang="en-US" sz="1579" dirty="0">
                <a:solidFill>
                  <a:srgbClr val="191919"/>
                </a:solidFill>
                <a:latin typeface="Open Sans 1"/>
              </a:rPr>
              <a:t>Negotiating awards with sponsors</a:t>
            </a:r>
          </a:p>
          <a:p>
            <a:pPr marL="341028" lvl="1" indent="-170514">
              <a:lnSpc>
                <a:spcPts val="2211"/>
              </a:lnSpc>
              <a:buFont typeface="Arial"/>
              <a:buChar char="•"/>
            </a:pPr>
            <a:r>
              <a:rPr lang="en-US" sz="1579" dirty="0">
                <a:solidFill>
                  <a:srgbClr val="191919"/>
                </a:solidFill>
                <a:latin typeface="Open Sans 1"/>
              </a:rPr>
              <a:t>Submitting proposal on behalf of Marshall University </a:t>
            </a:r>
          </a:p>
          <a:p>
            <a:pPr marL="170514" lvl="1">
              <a:lnSpc>
                <a:spcPts val="2211"/>
              </a:lnSpc>
            </a:pPr>
            <a:endParaRPr lang="en-US" sz="1579" dirty="0">
              <a:solidFill>
                <a:srgbClr val="191919"/>
              </a:solidFill>
              <a:latin typeface="Open Sans 1"/>
            </a:endParaRPr>
          </a:p>
        </p:txBody>
      </p:sp>
      <p:sp>
        <p:nvSpPr>
          <p:cNvPr id="10" name="TextBox 10"/>
          <p:cNvSpPr txBox="1"/>
          <p:nvPr/>
        </p:nvSpPr>
        <p:spPr>
          <a:xfrm>
            <a:off x="6829359" y="2019846"/>
            <a:ext cx="4575495" cy="2790187"/>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Post-Award </a:t>
            </a:r>
          </a:p>
          <a:p>
            <a:pPr>
              <a:lnSpc>
                <a:spcPts val="1091"/>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Providing financial administration</a:t>
            </a:r>
          </a:p>
          <a:p>
            <a:pPr marL="341028" lvl="1" indent="-170514">
              <a:lnSpc>
                <a:spcPts val="2211"/>
              </a:lnSpc>
              <a:buFont typeface="Arial"/>
              <a:buChar char="•"/>
            </a:pPr>
            <a:r>
              <a:rPr lang="en-US" sz="1579" dirty="0">
                <a:solidFill>
                  <a:srgbClr val="191919"/>
                </a:solidFill>
                <a:latin typeface="Open Sans 1"/>
              </a:rPr>
              <a:t>Ensuring agency, institutional and federal compliance</a:t>
            </a:r>
          </a:p>
          <a:p>
            <a:pPr marL="341028" lvl="1" indent="-170514">
              <a:lnSpc>
                <a:spcPts val="2211"/>
              </a:lnSpc>
              <a:buFont typeface="Arial"/>
              <a:buChar char="•"/>
            </a:pPr>
            <a:r>
              <a:rPr lang="en-US" sz="1579" dirty="0">
                <a:solidFill>
                  <a:srgbClr val="191919"/>
                </a:solidFill>
                <a:latin typeface="Open Sans 1"/>
              </a:rPr>
              <a:t>Assisting with payroll and personnel functions</a:t>
            </a:r>
          </a:p>
          <a:p>
            <a:pPr marL="341028" lvl="1" indent="-170514">
              <a:lnSpc>
                <a:spcPts val="2211"/>
              </a:lnSpc>
              <a:buFont typeface="Arial"/>
              <a:buChar char="•"/>
            </a:pPr>
            <a:r>
              <a:rPr lang="en-US" sz="1579" dirty="0">
                <a:solidFill>
                  <a:srgbClr val="191919"/>
                </a:solidFill>
                <a:latin typeface="Open Sans 1"/>
              </a:rPr>
              <a:t>Submission of progress reports &amp; award closeout</a:t>
            </a:r>
          </a:p>
          <a:p>
            <a:pPr marL="341028" lvl="1" indent="-170514">
              <a:lnSpc>
                <a:spcPts val="2211"/>
              </a:lnSpc>
              <a:buFont typeface="Arial"/>
              <a:buChar char="•"/>
            </a:pPr>
            <a:endParaRPr lang="en-US" sz="1579" dirty="0">
              <a:solidFill>
                <a:srgbClr val="191919"/>
              </a:solidFill>
              <a:latin typeface="Open Sans 1"/>
            </a:endParaRPr>
          </a:p>
        </p:txBody>
      </p:sp>
      <p:sp>
        <p:nvSpPr>
          <p:cNvPr id="11" name="TextBox 11"/>
          <p:cNvSpPr txBox="1"/>
          <p:nvPr/>
        </p:nvSpPr>
        <p:spPr>
          <a:xfrm>
            <a:off x="12152287" y="2019846"/>
            <a:ext cx="4575495" cy="3764813"/>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Grant Development, Training, and Collaboration</a:t>
            </a:r>
            <a:r>
              <a:rPr lang="en-US" sz="2279" dirty="0">
                <a:solidFill>
                  <a:srgbClr val="191919"/>
                </a:solidFill>
                <a:latin typeface="Open Sans 1 Bold"/>
              </a:rPr>
              <a:t>  </a:t>
            </a:r>
          </a:p>
          <a:p>
            <a:pPr>
              <a:lnSpc>
                <a:spcPts val="1091"/>
              </a:lnSpc>
            </a:pPr>
            <a:endParaRPr lang="en-US" sz="2279" dirty="0">
              <a:solidFill>
                <a:srgbClr val="191919"/>
              </a:solidFill>
              <a:latin typeface="Open Sans 1 Bold"/>
            </a:endParaRPr>
          </a:p>
          <a:p>
            <a:pPr marL="341028" lvl="1" indent="-170514">
              <a:lnSpc>
                <a:spcPts val="2211"/>
              </a:lnSpc>
              <a:buFont typeface="Arial"/>
              <a:buChar char="•"/>
            </a:pPr>
            <a:r>
              <a:rPr lang="en-US" sz="1579" dirty="0">
                <a:solidFill>
                  <a:srgbClr val="191919"/>
                </a:solidFill>
                <a:latin typeface="Open Sans 1"/>
              </a:rPr>
              <a:t>Training in grantsmanship</a:t>
            </a:r>
          </a:p>
          <a:p>
            <a:pPr marL="341028" lvl="1" indent="-170514">
              <a:lnSpc>
                <a:spcPts val="2211"/>
              </a:lnSpc>
              <a:buFont typeface="Arial"/>
              <a:buChar char="•"/>
            </a:pPr>
            <a:r>
              <a:rPr lang="en-US" sz="1579" dirty="0">
                <a:solidFill>
                  <a:srgbClr val="191919"/>
                </a:solidFill>
                <a:latin typeface="Open Sans 1"/>
              </a:rPr>
              <a:t>Locating grants to support projects </a:t>
            </a:r>
          </a:p>
          <a:p>
            <a:pPr marL="341028" lvl="1" indent="-170514">
              <a:lnSpc>
                <a:spcPts val="2211"/>
              </a:lnSpc>
              <a:buFont typeface="Arial"/>
              <a:buChar char="•"/>
            </a:pPr>
            <a:r>
              <a:rPr lang="en-US" sz="1579" dirty="0">
                <a:solidFill>
                  <a:srgbClr val="191919"/>
                </a:solidFill>
                <a:latin typeface="Open Sans 1"/>
              </a:rPr>
              <a:t>Conducting outreach and relationship building with funders</a:t>
            </a:r>
          </a:p>
          <a:p>
            <a:pPr marL="341028" lvl="1" indent="-170514">
              <a:lnSpc>
                <a:spcPts val="2211"/>
              </a:lnSpc>
              <a:buFont typeface="Arial"/>
              <a:buChar char="•"/>
            </a:pPr>
            <a:r>
              <a:rPr lang="en-US" sz="1579" dirty="0">
                <a:solidFill>
                  <a:srgbClr val="191919"/>
                </a:solidFill>
                <a:latin typeface="Open Sans 1"/>
              </a:rPr>
              <a:t>Developing internal and external project partnerships </a:t>
            </a:r>
          </a:p>
          <a:p>
            <a:pPr marL="341028" lvl="1" indent="-170514">
              <a:lnSpc>
                <a:spcPts val="2211"/>
              </a:lnSpc>
              <a:buFont typeface="Arial"/>
              <a:buChar char="•"/>
            </a:pPr>
            <a:r>
              <a:rPr lang="en-US" sz="1579" dirty="0">
                <a:solidFill>
                  <a:srgbClr val="191919"/>
                </a:solidFill>
                <a:latin typeface="Open Sans 1"/>
              </a:rPr>
              <a:t>Providing project management for grant applications</a:t>
            </a:r>
          </a:p>
          <a:p>
            <a:pPr marL="341028" lvl="1" indent="-170514">
              <a:lnSpc>
                <a:spcPts val="2211"/>
              </a:lnSpc>
              <a:buFont typeface="Arial"/>
              <a:buChar char="•"/>
            </a:pPr>
            <a:r>
              <a:rPr lang="en-US" sz="1579" dirty="0">
                <a:solidFill>
                  <a:srgbClr val="191919"/>
                </a:solidFill>
                <a:latin typeface="Open Sans 1"/>
              </a:rPr>
              <a:t>Reviewing and editing grant applications</a:t>
            </a:r>
          </a:p>
          <a:p>
            <a:pPr marL="341028" lvl="1" indent="-170514">
              <a:lnSpc>
                <a:spcPts val="2211"/>
              </a:lnSpc>
              <a:buFont typeface="Arial"/>
              <a:buChar char="•"/>
            </a:pPr>
            <a:r>
              <a:rPr lang="en-US" sz="1579" dirty="0">
                <a:solidFill>
                  <a:srgbClr val="191919"/>
                </a:solidFill>
                <a:latin typeface="Open Sans 1"/>
              </a:rPr>
              <a:t>Writing grant applications</a:t>
            </a:r>
          </a:p>
        </p:txBody>
      </p:sp>
      <p:sp>
        <p:nvSpPr>
          <p:cNvPr id="12" name="TextBox 12"/>
          <p:cNvSpPr txBox="1"/>
          <p:nvPr/>
        </p:nvSpPr>
        <p:spPr>
          <a:xfrm>
            <a:off x="4193733" y="6395669"/>
            <a:ext cx="4575495" cy="2771024"/>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Research Integrity </a:t>
            </a:r>
          </a:p>
          <a:p>
            <a:pPr>
              <a:lnSpc>
                <a:spcPts val="1092"/>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Providing information about responsible research conduct</a:t>
            </a:r>
          </a:p>
          <a:p>
            <a:pPr marL="341028" lvl="1" indent="-170514">
              <a:lnSpc>
                <a:spcPts val="2211"/>
              </a:lnSpc>
              <a:buFont typeface="Arial"/>
              <a:buChar char="•"/>
            </a:pPr>
            <a:r>
              <a:rPr lang="en-US" sz="1579" dirty="0">
                <a:solidFill>
                  <a:srgbClr val="191919"/>
                </a:solidFill>
                <a:latin typeface="Open Sans 1"/>
              </a:rPr>
              <a:t>Supplying guidelines for research involving human and animal subjects</a:t>
            </a:r>
          </a:p>
          <a:p>
            <a:pPr marL="341028" lvl="1" indent="-170514">
              <a:lnSpc>
                <a:spcPts val="2211"/>
              </a:lnSpc>
              <a:buFont typeface="Arial"/>
              <a:buChar char="•"/>
            </a:pPr>
            <a:r>
              <a:rPr lang="en-US" sz="1579" dirty="0">
                <a:solidFill>
                  <a:srgbClr val="191919"/>
                </a:solidFill>
                <a:latin typeface="Open Sans 1"/>
              </a:rPr>
              <a:t>Coordinating the university’s institutional review boards</a:t>
            </a:r>
          </a:p>
          <a:p>
            <a:pPr marL="341028" lvl="1" indent="-170514">
              <a:lnSpc>
                <a:spcPts val="2211"/>
              </a:lnSpc>
              <a:buFont typeface="Arial"/>
              <a:buChar char="•"/>
            </a:pPr>
            <a:r>
              <a:rPr lang="en-US" sz="1579" dirty="0">
                <a:solidFill>
                  <a:srgbClr val="191919"/>
                </a:solidFill>
                <a:latin typeface="Open Sans 1"/>
              </a:rPr>
              <a:t>Maintaining public trust through disclosure and management of conflicts of interest</a:t>
            </a:r>
          </a:p>
        </p:txBody>
      </p:sp>
      <p:sp>
        <p:nvSpPr>
          <p:cNvPr id="13" name="TextBox 13"/>
          <p:cNvSpPr txBox="1"/>
          <p:nvPr/>
        </p:nvSpPr>
        <p:spPr>
          <a:xfrm>
            <a:off x="9518772" y="6252723"/>
            <a:ext cx="4575495" cy="3648811"/>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Technology Transfer/Business Development</a:t>
            </a:r>
          </a:p>
          <a:p>
            <a:pPr>
              <a:lnSpc>
                <a:spcPts val="980"/>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Facilitating the invention disclosure process</a:t>
            </a:r>
          </a:p>
          <a:p>
            <a:pPr marL="341028" lvl="1" indent="-170514">
              <a:lnSpc>
                <a:spcPts val="2211"/>
              </a:lnSpc>
              <a:buFont typeface="Arial"/>
              <a:buChar char="•"/>
            </a:pPr>
            <a:r>
              <a:rPr lang="en-US" sz="1579" dirty="0">
                <a:solidFill>
                  <a:srgbClr val="191919"/>
                </a:solidFill>
                <a:latin typeface="Open Sans 1"/>
              </a:rPr>
              <a:t>Obtaining patents, copyrights and trademarks</a:t>
            </a:r>
          </a:p>
          <a:p>
            <a:pPr marL="341028" lvl="1" indent="-170514">
              <a:lnSpc>
                <a:spcPts val="2211"/>
              </a:lnSpc>
              <a:buFont typeface="Arial"/>
              <a:buChar char="•"/>
            </a:pPr>
            <a:r>
              <a:rPr lang="en-US" sz="1579" dirty="0">
                <a:solidFill>
                  <a:srgbClr val="191919"/>
                </a:solidFill>
                <a:latin typeface="Open Sans 1"/>
              </a:rPr>
              <a:t>Collecting and disbursing royalties</a:t>
            </a:r>
          </a:p>
          <a:p>
            <a:pPr marL="341028" lvl="1" indent="-170514">
              <a:lnSpc>
                <a:spcPts val="2211"/>
              </a:lnSpc>
              <a:buFont typeface="Arial"/>
              <a:buChar char="•"/>
            </a:pPr>
            <a:r>
              <a:rPr lang="en-US" sz="1579" dirty="0">
                <a:solidFill>
                  <a:srgbClr val="191919"/>
                </a:solidFill>
                <a:latin typeface="Open Sans 1"/>
              </a:rPr>
              <a:t>Developing technical and market assessments</a:t>
            </a:r>
          </a:p>
          <a:p>
            <a:pPr marL="341028" lvl="1" indent="-170514">
              <a:lnSpc>
                <a:spcPts val="2211"/>
              </a:lnSpc>
              <a:buFont typeface="Arial"/>
              <a:buChar char="•"/>
            </a:pPr>
            <a:r>
              <a:rPr lang="en-US" sz="1579" dirty="0">
                <a:solidFill>
                  <a:srgbClr val="191919"/>
                </a:solidFill>
                <a:latin typeface="Open Sans 1"/>
              </a:rPr>
              <a:t>Marketing university technologies to industry partners</a:t>
            </a:r>
          </a:p>
          <a:p>
            <a:pPr marL="341028" lvl="1" indent="-170514">
              <a:lnSpc>
                <a:spcPts val="2211"/>
              </a:lnSpc>
              <a:buFont typeface="Arial"/>
              <a:buChar char="•"/>
            </a:pPr>
            <a:r>
              <a:rPr lang="en-US" sz="1579" dirty="0">
                <a:solidFill>
                  <a:srgbClr val="191919"/>
                </a:solidFill>
                <a:latin typeface="Open Sans 1"/>
              </a:rPr>
              <a:t>Providing business assistance to startup companies</a:t>
            </a:r>
          </a:p>
        </p:txBody>
      </p:sp>
    </p:spTree>
    <p:extLst>
      <p:ext uri="{BB962C8B-B14F-4D97-AF65-F5344CB8AC3E}">
        <p14:creationId xmlns:p14="http://schemas.microsoft.com/office/powerpoint/2010/main" val="298152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866899"/>
          </a:xfrm>
          <a:prstGeom prst="rect">
            <a:avLst/>
          </a:prstGeom>
          <a:solidFill>
            <a:srgbClr val="00A950"/>
          </a:solidFill>
        </p:spPr>
        <p:txBody>
          <a:bodyPr/>
          <a:lstStyle/>
          <a:p>
            <a:endParaRPr lang="en-US"/>
          </a:p>
        </p:txBody>
      </p:sp>
      <p:sp>
        <p:nvSpPr>
          <p:cNvPr id="4" name="TextBox 4"/>
          <p:cNvSpPr txBox="1"/>
          <p:nvPr/>
        </p:nvSpPr>
        <p:spPr>
          <a:xfrm>
            <a:off x="609600" y="480400"/>
            <a:ext cx="16487063" cy="874395"/>
          </a:xfrm>
          <a:prstGeom prst="rect">
            <a:avLst/>
          </a:prstGeom>
        </p:spPr>
        <p:txBody>
          <a:bodyPr lIns="0" tIns="0" rIns="0" bIns="0" rtlCol="0" anchor="t">
            <a:spAutoFit/>
          </a:bodyPr>
          <a:lstStyle/>
          <a:p>
            <a:pPr marL="0" lvl="0" indent="0">
              <a:lnSpc>
                <a:spcPts val="7020"/>
              </a:lnSpc>
              <a:spcBef>
                <a:spcPct val="0"/>
              </a:spcBef>
            </a:pPr>
            <a:r>
              <a:rPr lang="en-US" sz="5400" u="none" strike="noStrike" dirty="0">
                <a:solidFill>
                  <a:srgbClr val="FFFFFF"/>
                </a:solidFill>
                <a:latin typeface="Open Sans 1 Bold"/>
              </a:rPr>
              <a:t>Pre-Award Staff</a:t>
            </a:r>
          </a:p>
        </p:txBody>
      </p:sp>
      <p:grpSp>
        <p:nvGrpSpPr>
          <p:cNvPr id="20" name="Group 19">
            <a:extLst>
              <a:ext uri="{FF2B5EF4-FFF2-40B4-BE49-F238E27FC236}">
                <a16:creationId xmlns:a16="http://schemas.microsoft.com/office/drawing/2014/main" id="{D5220C41-EC26-6199-6B97-04D2380342F6}"/>
              </a:ext>
            </a:extLst>
          </p:cNvPr>
          <p:cNvGrpSpPr/>
          <p:nvPr/>
        </p:nvGrpSpPr>
        <p:grpSpPr>
          <a:xfrm>
            <a:off x="4953000" y="6455543"/>
            <a:ext cx="8716901" cy="3507992"/>
            <a:chOff x="8534400" y="2987382"/>
            <a:chExt cx="7810500" cy="2864009"/>
          </a:xfrm>
        </p:grpSpPr>
        <p:pic>
          <p:nvPicPr>
            <p:cNvPr id="12" name="Picture 11">
              <a:extLst>
                <a:ext uri="{FF2B5EF4-FFF2-40B4-BE49-F238E27FC236}">
                  <a16:creationId xmlns:a16="http://schemas.microsoft.com/office/drawing/2014/main" id="{49AC4224-8E31-0DFB-9008-52FF4D4135FC}"/>
                </a:ext>
              </a:extLst>
            </p:cNvPr>
            <p:cNvPicPr>
              <a:picLocks noChangeAspect="1"/>
            </p:cNvPicPr>
            <p:nvPr/>
          </p:nvPicPr>
          <p:blipFill rotWithShape="1">
            <a:blip r:embed="rId2"/>
            <a:srcRect l="51996" t="7392"/>
            <a:stretch/>
          </p:blipFill>
          <p:spPr>
            <a:xfrm>
              <a:off x="8534400" y="2987382"/>
              <a:ext cx="5188357" cy="2864009"/>
            </a:xfrm>
            <a:prstGeom prst="rect">
              <a:avLst/>
            </a:prstGeom>
          </p:spPr>
        </p:pic>
        <p:pic>
          <p:nvPicPr>
            <p:cNvPr id="16" name="Picture 15">
              <a:extLst>
                <a:ext uri="{FF2B5EF4-FFF2-40B4-BE49-F238E27FC236}">
                  <a16:creationId xmlns:a16="http://schemas.microsoft.com/office/drawing/2014/main" id="{E4C1EFA8-CFE0-5686-71CD-BAAEFE10FF31}"/>
                </a:ext>
              </a:extLst>
            </p:cNvPr>
            <p:cNvPicPr>
              <a:picLocks noChangeAspect="1"/>
            </p:cNvPicPr>
            <p:nvPr/>
          </p:nvPicPr>
          <p:blipFill rotWithShape="1">
            <a:blip r:embed="rId3"/>
            <a:srcRect l="6398" t="2575" r="5246" b="15276"/>
            <a:stretch/>
          </p:blipFill>
          <p:spPr>
            <a:xfrm>
              <a:off x="13982700" y="2987382"/>
              <a:ext cx="2362200" cy="2864009"/>
            </a:xfrm>
            <a:prstGeom prst="rect">
              <a:avLst/>
            </a:prstGeom>
          </p:spPr>
        </p:pic>
      </p:grpSp>
      <p:grpSp>
        <p:nvGrpSpPr>
          <p:cNvPr id="21" name="Group 20">
            <a:extLst>
              <a:ext uri="{FF2B5EF4-FFF2-40B4-BE49-F238E27FC236}">
                <a16:creationId xmlns:a16="http://schemas.microsoft.com/office/drawing/2014/main" id="{9A00FDB6-E0C6-ACC4-8326-1F894D8DAD31}"/>
              </a:ext>
            </a:extLst>
          </p:cNvPr>
          <p:cNvGrpSpPr/>
          <p:nvPr/>
        </p:nvGrpSpPr>
        <p:grpSpPr>
          <a:xfrm>
            <a:off x="4689793" y="2552700"/>
            <a:ext cx="8908413" cy="3507992"/>
            <a:chOff x="281993" y="2987382"/>
            <a:chExt cx="7982098" cy="2864009"/>
          </a:xfrm>
        </p:grpSpPr>
        <p:pic>
          <p:nvPicPr>
            <p:cNvPr id="5" name="Picture 4">
              <a:extLst>
                <a:ext uri="{FF2B5EF4-FFF2-40B4-BE49-F238E27FC236}">
                  <a16:creationId xmlns:a16="http://schemas.microsoft.com/office/drawing/2014/main" id="{A374DBAE-9EB3-D60E-98B2-DA412E1B96E7}"/>
                </a:ext>
              </a:extLst>
            </p:cNvPr>
            <p:cNvPicPr>
              <a:picLocks noChangeAspect="1"/>
            </p:cNvPicPr>
            <p:nvPr/>
          </p:nvPicPr>
          <p:blipFill rotWithShape="1">
            <a:blip r:embed="rId4"/>
            <a:srcRect t="13263" b="9022"/>
            <a:stretch/>
          </p:blipFill>
          <p:spPr>
            <a:xfrm>
              <a:off x="281993" y="2987382"/>
              <a:ext cx="2876698" cy="2864009"/>
            </a:xfrm>
            <a:prstGeom prst="rect">
              <a:avLst/>
            </a:prstGeom>
          </p:spPr>
        </p:pic>
        <p:pic>
          <p:nvPicPr>
            <p:cNvPr id="19" name="Picture 18">
              <a:extLst>
                <a:ext uri="{FF2B5EF4-FFF2-40B4-BE49-F238E27FC236}">
                  <a16:creationId xmlns:a16="http://schemas.microsoft.com/office/drawing/2014/main" id="{22D73CC4-A98B-D411-46DB-ADDE468B8537}"/>
                </a:ext>
              </a:extLst>
            </p:cNvPr>
            <p:cNvPicPr>
              <a:picLocks noChangeAspect="1"/>
            </p:cNvPicPr>
            <p:nvPr/>
          </p:nvPicPr>
          <p:blipFill rotWithShape="1">
            <a:blip r:embed="rId2"/>
            <a:srcRect l="1940" t="7392" r="50824"/>
            <a:stretch/>
          </p:blipFill>
          <p:spPr>
            <a:xfrm>
              <a:off x="3158691" y="2987382"/>
              <a:ext cx="5105400" cy="2864009"/>
            </a:xfrm>
            <a:prstGeom prst="rect">
              <a:avLst/>
            </a:prstGeom>
          </p:spPr>
        </p:pic>
      </p:grpSp>
    </p:spTree>
    <p:extLst>
      <p:ext uri="{BB962C8B-B14F-4D97-AF65-F5344CB8AC3E}">
        <p14:creationId xmlns:p14="http://schemas.microsoft.com/office/powerpoint/2010/main" val="1974320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651193" y="2660688"/>
            <a:ext cx="16487063" cy="869950"/>
          </a:xfrm>
          <a:prstGeom prst="rect">
            <a:avLst/>
          </a:prstGeom>
        </p:spPr>
        <p:txBody>
          <a:bodyPr lIns="0" tIns="0" rIns="0" bIns="0" rtlCol="0" anchor="t">
            <a:spAutoFit/>
          </a:bodyPr>
          <a:lstStyle/>
          <a:p>
            <a:pPr>
              <a:lnSpc>
                <a:spcPts val="3500"/>
              </a:lnSpc>
              <a:spcBef>
                <a:spcPct val="0"/>
              </a:spcBef>
            </a:pPr>
            <a:r>
              <a:rPr lang="en-US" sz="2500">
                <a:solidFill>
                  <a:srgbClr val="191919"/>
                </a:solidFill>
                <a:latin typeface="Open Sans 1"/>
              </a:rPr>
              <a:t>Once you have found a potential funding source, it is important to read the funding announcement and contact MURC Pre-award. </a:t>
            </a:r>
          </a:p>
        </p:txBody>
      </p:sp>
      <p:sp>
        <p:nvSpPr>
          <p:cNvPr id="4" name="TextBox 4"/>
          <p:cNvSpPr txBox="1"/>
          <p:nvPr/>
        </p:nvSpPr>
        <p:spPr>
          <a:xfrm>
            <a:off x="651193" y="651713"/>
            <a:ext cx="16487063" cy="874395"/>
          </a:xfrm>
          <a:prstGeom prst="rect">
            <a:avLst/>
          </a:prstGeom>
        </p:spPr>
        <p:txBody>
          <a:bodyPr lIns="0" tIns="0" rIns="0" bIns="0" rtlCol="0" anchor="t">
            <a:spAutoFit/>
          </a:bodyPr>
          <a:lstStyle/>
          <a:p>
            <a:pPr marL="0" lvl="0" indent="0">
              <a:lnSpc>
                <a:spcPts val="7020"/>
              </a:lnSpc>
              <a:spcBef>
                <a:spcPct val="0"/>
              </a:spcBef>
            </a:pPr>
            <a:r>
              <a:rPr lang="en-US" sz="5400" u="none" strike="noStrike">
                <a:solidFill>
                  <a:srgbClr val="FFFFFF"/>
                </a:solidFill>
                <a:latin typeface="Open Sans 1 Bold"/>
              </a:rPr>
              <a:t>Pre-Award Functions: Proposal Preparation  </a:t>
            </a:r>
          </a:p>
        </p:txBody>
      </p:sp>
      <p:sp>
        <p:nvSpPr>
          <p:cNvPr id="5" name="TextBox 5"/>
          <p:cNvSpPr txBox="1"/>
          <p:nvPr/>
        </p:nvSpPr>
        <p:spPr>
          <a:xfrm>
            <a:off x="651193" y="4108161"/>
            <a:ext cx="16792635" cy="4529060"/>
          </a:xfrm>
          <a:prstGeom prst="rect">
            <a:avLst/>
          </a:prstGeom>
        </p:spPr>
        <p:txBody>
          <a:bodyPr lIns="0" tIns="0" rIns="0" bIns="0" rtlCol="0" anchor="t">
            <a:spAutoFit/>
          </a:bodyPr>
          <a:lstStyle/>
          <a:p>
            <a:pPr>
              <a:lnSpc>
                <a:spcPts val="2749"/>
              </a:lnSpc>
            </a:pPr>
            <a:r>
              <a:rPr lang="en-US" sz="2499" dirty="0">
                <a:solidFill>
                  <a:srgbClr val="000000"/>
                </a:solidFill>
                <a:latin typeface="Open Sans 1"/>
              </a:rPr>
              <a:t>Although it is the PI’s ultimate responsibility, we will help you look for the following when searching through funding announcements:</a:t>
            </a:r>
          </a:p>
          <a:p>
            <a:pPr>
              <a:lnSpc>
                <a:spcPts val="2749"/>
              </a:lnSpc>
            </a:pPr>
            <a:endParaRPr lang="en-US" sz="2499" dirty="0">
              <a:solidFill>
                <a:srgbClr val="000000"/>
              </a:solidFill>
              <a:latin typeface="Open Sans 1"/>
            </a:endParaRPr>
          </a:p>
          <a:p>
            <a:pPr marL="410213" lvl="1" indent="-205106">
              <a:lnSpc>
                <a:spcPts val="2660"/>
              </a:lnSpc>
              <a:buFont typeface="Arial"/>
              <a:buChar char="•"/>
            </a:pPr>
            <a:r>
              <a:rPr lang="en-US" sz="1900" dirty="0">
                <a:solidFill>
                  <a:srgbClr val="00A950"/>
                </a:solidFill>
                <a:latin typeface="Open Sans 1 Bold"/>
              </a:rPr>
              <a:t>Program mission/goals:</a:t>
            </a:r>
            <a:r>
              <a:rPr lang="en-US" sz="1900" dirty="0">
                <a:solidFill>
                  <a:srgbClr val="191919"/>
                </a:solidFill>
                <a:latin typeface="Open Sans 1 Bold"/>
              </a:rPr>
              <a:t> </a:t>
            </a:r>
            <a:r>
              <a:rPr lang="en-US" sz="1900" dirty="0">
                <a:solidFill>
                  <a:srgbClr val="191919"/>
                </a:solidFill>
                <a:latin typeface="Open Sans 1"/>
              </a:rPr>
              <a:t> </a:t>
            </a:r>
            <a:r>
              <a:rPr lang="en-US" sz="1900" dirty="0">
                <a:solidFill>
                  <a:srgbClr val="191919"/>
                </a:solidFill>
                <a:latin typeface="Open Sans 1 Italics"/>
              </a:rPr>
              <a:t>Is your project a good fit with the agency? Sometimes it is a good idea to reach out to the Program Officer before you apply.</a:t>
            </a:r>
          </a:p>
          <a:p>
            <a:pPr marL="410213" lvl="1" indent="-205106">
              <a:lnSpc>
                <a:spcPts val="2660"/>
              </a:lnSpc>
              <a:buFont typeface="Arial"/>
              <a:buChar char="•"/>
            </a:pPr>
            <a:r>
              <a:rPr lang="en-US" sz="1900" dirty="0">
                <a:solidFill>
                  <a:srgbClr val="00A950"/>
                </a:solidFill>
                <a:latin typeface="Open Sans 1 Bold"/>
              </a:rPr>
              <a:t>Eligibility Requirements:</a:t>
            </a:r>
            <a:r>
              <a:rPr lang="en-US" sz="1900" dirty="0">
                <a:solidFill>
                  <a:srgbClr val="191919"/>
                </a:solidFill>
                <a:latin typeface="Open Sans 1 Bold"/>
              </a:rPr>
              <a:t> </a:t>
            </a:r>
            <a:r>
              <a:rPr lang="en-US" sz="1900" dirty="0">
                <a:solidFill>
                  <a:srgbClr val="191919"/>
                </a:solidFill>
                <a:latin typeface="Open Sans 1 Italics"/>
              </a:rPr>
              <a:t>Is the institution/PI eligible to apply? It is better to find out beforehand.</a:t>
            </a:r>
          </a:p>
          <a:p>
            <a:pPr marL="410213" lvl="1" indent="-205106">
              <a:lnSpc>
                <a:spcPts val="2660"/>
              </a:lnSpc>
              <a:buFont typeface="Arial"/>
              <a:buChar char="•"/>
            </a:pPr>
            <a:r>
              <a:rPr lang="en-US" sz="1900" dirty="0">
                <a:solidFill>
                  <a:srgbClr val="00A950"/>
                </a:solidFill>
                <a:latin typeface="Open Sans 1 Bold"/>
              </a:rPr>
              <a:t>Funding amounts:</a:t>
            </a:r>
            <a:r>
              <a:rPr lang="en-US" sz="1900" dirty="0">
                <a:solidFill>
                  <a:srgbClr val="191919"/>
                </a:solidFill>
                <a:latin typeface="Open Sans 1 Bold"/>
              </a:rPr>
              <a:t> </a:t>
            </a:r>
            <a:r>
              <a:rPr lang="en-US" sz="1900" dirty="0">
                <a:solidFill>
                  <a:srgbClr val="191919"/>
                </a:solidFill>
                <a:latin typeface="Open Sans 1 Italics"/>
              </a:rPr>
              <a:t>Are the amounts feasible?</a:t>
            </a:r>
          </a:p>
          <a:p>
            <a:pPr marL="410213" lvl="1" indent="-205106">
              <a:lnSpc>
                <a:spcPts val="2660"/>
              </a:lnSpc>
              <a:buFont typeface="Arial"/>
              <a:buChar char="•"/>
            </a:pPr>
            <a:r>
              <a:rPr lang="en-US" sz="1900" dirty="0">
                <a:solidFill>
                  <a:srgbClr val="00A950"/>
                </a:solidFill>
                <a:latin typeface="Open Sans 1 Bold"/>
              </a:rPr>
              <a:t>Application Deadline:</a:t>
            </a:r>
            <a:r>
              <a:rPr lang="en-US" sz="1900" dirty="0">
                <a:solidFill>
                  <a:srgbClr val="191919"/>
                </a:solidFill>
                <a:latin typeface="Open Sans 1 Bold"/>
              </a:rPr>
              <a:t> </a:t>
            </a:r>
            <a:r>
              <a:rPr lang="en-US" sz="1900" dirty="0">
                <a:solidFill>
                  <a:srgbClr val="191919"/>
                </a:solidFill>
                <a:latin typeface="Open Sans 1 Italics"/>
              </a:rPr>
              <a:t>Will it work? Do you have enough time?</a:t>
            </a:r>
          </a:p>
          <a:p>
            <a:pPr marL="410213" lvl="1" indent="-205106">
              <a:lnSpc>
                <a:spcPts val="2660"/>
              </a:lnSpc>
              <a:buFont typeface="Arial"/>
              <a:buChar char="•"/>
            </a:pPr>
            <a:r>
              <a:rPr lang="en-US" sz="1900" dirty="0">
                <a:solidFill>
                  <a:srgbClr val="00A950"/>
                </a:solidFill>
                <a:latin typeface="Open Sans 1 Bold"/>
              </a:rPr>
              <a:t>Agency Terms and Conditions:</a:t>
            </a:r>
            <a:r>
              <a:rPr lang="en-US" sz="1900" dirty="0">
                <a:solidFill>
                  <a:srgbClr val="191919"/>
                </a:solidFill>
                <a:latin typeface="Open Sans 1 Bold"/>
              </a:rPr>
              <a:t> </a:t>
            </a:r>
            <a:r>
              <a:rPr lang="en-US" sz="1900" dirty="0">
                <a:solidFill>
                  <a:srgbClr val="191919"/>
                </a:solidFill>
                <a:latin typeface="Open Sans 1 Italics"/>
              </a:rPr>
              <a:t>Can the institution commit/Is it legal for the university? Not all external funding works for institutions of higher education.</a:t>
            </a:r>
          </a:p>
          <a:p>
            <a:pPr>
              <a:lnSpc>
                <a:spcPts val="2660"/>
              </a:lnSpc>
            </a:pPr>
            <a:endParaRPr lang="en-US" sz="1900" dirty="0">
              <a:solidFill>
                <a:srgbClr val="191919"/>
              </a:solidFill>
              <a:latin typeface="Open Sans 1 Italics"/>
            </a:endParaRPr>
          </a:p>
          <a:p>
            <a:pPr>
              <a:lnSpc>
                <a:spcPts val="2660"/>
              </a:lnSpc>
            </a:pPr>
            <a:endParaRPr lang="en-US" sz="1900" dirty="0">
              <a:solidFill>
                <a:srgbClr val="191919"/>
              </a:solidFill>
              <a:latin typeface="Open Sans 1 Italics"/>
            </a:endParaRPr>
          </a:p>
          <a:p>
            <a:pPr algn="ctr">
              <a:lnSpc>
                <a:spcPts val="2940"/>
              </a:lnSpc>
            </a:pPr>
            <a:r>
              <a:rPr lang="en-US" sz="2100" dirty="0">
                <a:solidFill>
                  <a:srgbClr val="00A950"/>
                </a:solidFill>
                <a:latin typeface="Open Sans 1 Bold"/>
              </a:rPr>
              <a:t>It is important to contact your MURC Grants Officer with your intent to apply as soon as possible. Never submit on your own! </a:t>
            </a:r>
          </a:p>
          <a:p>
            <a:pPr algn="ctr">
              <a:lnSpc>
                <a:spcPts val="2940"/>
              </a:lnSpc>
            </a:pPr>
            <a:r>
              <a:rPr lang="en-US" sz="2100" dirty="0">
                <a:solidFill>
                  <a:srgbClr val="00A950"/>
                </a:solidFill>
                <a:latin typeface="Open Sans 1 Bold"/>
              </a:rPr>
              <a:t>Contact us:  </a:t>
            </a:r>
            <a:r>
              <a:rPr lang="en-US" sz="2100" u="sng" dirty="0">
                <a:solidFill>
                  <a:srgbClr val="00A950"/>
                </a:solidFill>
                <a:latin typeface="Open Sans 1 Bold"/>
                <a:hlinkClick r:id="rId2"/>
              </a:rPr>
              <a:t>MURCpreaward@marshall.edu</a:t>
            </a:r>
            <a:r>
              <a:rPr lang="en-US" sz="2100" u="sng" dirty="0">
                <a:solidFill>
                  <a:srgbClr val="00A950"/>
                </a:solidFill>
                <a:latin typeface="Open Sans 1 Bold"/>
              </a:rPr>
              <a:t> </a:t>
            </a:r>
            <a:endParaRPr lang="en-US" sz="2100" u="sng" dirty="0">
              <a:solidFill>
                <a:srgbClr val="00A950"/>
              </a:solidFill>
              <a:latin typeface="Open Sans 1 Bold"/>
              <a:hlinkClick r:id="rId3" tooltip="https://www.marshall.edu/murc/our-staff-new/"/>
            </a:endParaRPr>
          </a:p>
        </p:txBody>
      </p:sp>
    </p:spTree>
    <p:extLst>
      <p:ext uri="{BB962C8B-B14F-4D97-AF65-F5344CB8AC3E}">
        <p14:creationId xmlns:p14="http://schemas.microsoft.com/office/powerpoint/2010/main" val="585976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651193" y="2660688"/>
            <a:ext cx="16487063" cy="869950"/>
          </a:xfrm>
          <a:prstGeom prst="rect">
            <a:avLst/>
          </a:prstGeom>
        </p:spPr>
        <p:txBody>
          <a:bodyPr lIns="0" tIns="0" rIns="0" bIns="0" rtlCol="0" anchor="t">
            <a:spAutoFit/>
          </a:bodyPr>
          <a:lstStyle/>
          <a:p>
            <a:pPr>
              <a:lnSpc>
                <a:spcPts val="3500"/>
              </a:lnSpc>
            </a:pPr>
            <a:r>
              <a:rPr lang="en-US" sz="2500">
                <a:solidFill>
                  <a:srgbClr val="191919"/>
                </a:solidFill>
                <a:latin typeface="Open Sans 1 Bold"/>
              </a:rPr>
              <a:t>During the proposal preparation process, MURC Pre-Award will help with the following:</a:t>
            </a:r>
          </a:p>
          <a:p>
            <a:pPr>
              <a:lnSpc>
                <a:spcPts val="3500"/>
              </a:lnSpc>
              <a:spcBef>
                <a:spcPct val="0"/>
              </a:spcBef>
            </a:pPr>
            <a:endParaRPr lang="en-US" sz="2500">
              <a:solidFill>
                <a:srgbClr val="191919"/>
              </a:solidFill>
              <a:latin typeface="Open Sans 1 Bold"/>
            </a:endParaRPr>
          </a:p>
        </p:txBody>
      </p:sp>
      <p:sp>
        <p:nvSpPr>
          <p:cNvPr id="4" name="TextBox 4"/>
          <p:cNvSpPr txBox="1"/>
          <p:nvPr/>
        </p:nvSpPr>
        <p:spPr>
          <a:xfrm>
            <a:off x="651193" y="651713"/>
            <a:ext cx="16487063" cy="874395"/>
          </a:xfrm>
          <a:prstGeom prst="rect">
            <a:avLst/>
          </a:prstGeom>
        </p:spPr>
        <p:txBody>
          <a:bodyPr lIns="0" tIns="0" rIns="0" bIns="0" rtlCol="0" anchor="t">
            <a:spAutoFit/>
          </a:bodyPr>
          <a:lstStyle/>
          <a:p>
            <a:pPr marL="0" lvl="0" indent="0" algn="l">
              <a:lnSpc>
                <a:spcPts val="7020"/>
              </a:lnSpc>
              <a:spcBef>
                <a:spcPct val="0"/>
              </a:spcBef>
            </a:pPr>
            <a:r>
              <a:rPr lang="en-US" sz="5400" u="none" strike="noStrike">
                <a:solidFill>
                  <a:srgbClr val="FFFFFF"/>
                </a:solidFill>
                <a:latin typeface="Open Sans 1 Bold"/>
              </a:rPr>
              <a:t>Pre-Award Functions: Proposal Preparation  </a:t>
            </a:r>
          </a:p>
        </p:txBody>
      </p:sp>
      <p:sp>
        <p:nvSpPr>
          <p:cNvPr id="5" name="TextBox 5"/>
          <p:cNvSpPr txBox="1"/>
          <p:nvPr/>
        </p:nvSpPr>
        <p:spPr>
          <a:xfrm>
            <a:off x="651193" y="3143288"/>
            <a:ext cx="16792635" cy="2262505"/>
          </a:xfrm>
          <a:prstGeom prst="rect">
            <a:avLst/>
          </a:prstGeom>
        </p:spPr>
        <p:txBody>
          <a:bodyPr lIns="0" tIns="0" rIns="0" bIns="0" rtlCol="0" anchor="t">
            <a:spAutoFit/>
          </a:bodyPr>
          <a:lstStyle/>
          <a:p>
            <a:pPr>
              <a:lnSpc>
                <a:spcPts val="2749"/>
              </a:lnSpc>
            </a:pPr>
            <a:endParaRPr/>
          </a:p>
          <a:p>
            <a:pPr marL="410213" lvl="1" indent="-205106">
              <a:lnSpc>
                <a:spcPts val="2660"/>
              </a:lnSpc>
              <a:buFont typeface="Arial"/>
              <a:buChar char="•"/>
            </a:pPr>
            <a:r>
              <a:rPr lang="en-US" sz="1900">
                <a:solidFill>
                  <a:srgbClr val="00A950"/>
                </a:solidFill>
                <a:latin typeface="Open Sans 1 Bold"/>
              </a:rPr>
              <a:t>Budget:</a:t>
            </a:r>
            <a:r>
              <a:rPr lang="en-US" sz="1900">
                <a:solidFill>
                  <a:srgbClr val="191919"/>
                </a:solidFill>
                <a:latin typeface="Open Sans 1 Bold"/>
              </a:rPr>
              <a:t> </a:t>
            </a:r>
            <a:r>
              <a:rPr lang="en-US" sz="1900">
                <a:solidFill>
                  <a:srgbClr val="191919"/>
                </a:solidFill>
                <a:latin typeface="Open Sans 1"/>
              </a:rPr>
              <a:t> </a:t>
            </a:r>
            <a:r>
              <a:rPr lang="en-US" sz="1900">
                <a:solidFill>
                  <a:srgbClr val="191919"/>
                </a:solidFill>
                <a:latin typeface="Open Sans 1 Italics"/>
              </a:rPr>
              <a:t>We work with you to develop a competitive, compliant budget with the most recent fringe rates and appropriate F &amp; A rate. Putting a good budget together beforehand will prevent major headaches in the future.</a:t>
            </a:r>
          </a:p>
          <a:p>
            <a:pPr marL="410213" lvl="1" indent="-205106">
              <a:lnSpc>
                <a:spcPts val="2660"/>
              </a:lnSpc>
              <a:buFont typeface="Arial"/>
              <a:buChar char="•"/>
            </a:pPr>
            <a:r>
              <a:rPr lang="en-US" sz="1900">
                <a:solidFill>
                  <a:srgbClr val="00A950"/>
                </a:solidFill>
                <a:latin typeface="Open Sans 1 Bold"/>
              </a:rPr>
              <a:t>Institutional Information:</a:t>
            </a:r>
            <a:r>
              <a:rPr lang="en-US" sz="1900">
                <a:solidFill>
                  <a:srgbClr val="191919"/>
                </a:solidFill>
                <a:latin typeface="Open Sans 1 Bold"/>
              </a:rPr>
              <a:t> </a:t>
            </a:r>
            <a:r>
              <a:rPr lang="en-US" sz="1900">
                <a:solidFill>
                  <a:srgbClr val="191919"/>
                </a:solidFill>
                <a:latin typeface="Open Sans 1 Italics"/>
              </a:rPr>
              <a:t>We make sure all institutional information is accurate. This helps to prevent issues when an award is made.</a:t>
            </a:r>
          </a:p>
          <a:p>
            <a:pPr marL="410213" lvl="1" indent="-205106">
              <a:lnSpc>
                <a:spcPts val="2660"/>
              </a:lnSpc>
              <a:buFont typeface="Arial"/>
              <a:buChar char="•"/>
            </a:pPr>
            <a:r>
              <a:rPr lang="en-US" sz="1900">
                <a:solidFill>
                  <a:srgbClr val="00A950"/>
                </a:solidFill>
                <a:latin typeface="Open Sans 1 Bold"/>
              </a:rPr>
              <a:t>Submission Portal:</a:t>
            </a:r>
            <a:r>
              <a:rPr lang="en-US" sz="1900">
                <a:solidFill>
                  <a:srgbClr val="191919"/>
                </a:solidFill>
                <a:latin typeface="Open Sans 1 Bold"/>
              </a:rPr>
              <a:t> </a:t>
            </a:r>
            <a:r>
              <a:rPr lang="en-US" sz="1900">
                <a:solidFill>
                  <a:srgbClr val="191919"/>
                </a:solidFill>
                <a:latin typeface="Open Sans 1 Italics"/>
              </a:rPr>
              <a:t>We make sure the correct portal/submission method is used</a:t>
            </a:r>
          </a:p>
          <a:p>
            <a:pPr marL="410213" lvl="1" indent="-205106">
              <a:lnSpc>
                <a:spcPts val="2660"/>
              </a:lnSpc>
              <a:buFont typeface="Arial"/>
              <a:buChar char="•"/>
            </a:pPr>
            <a:r>
              <a:rPr lang="en-US" sz="1900">
                <a:solidFill>
                  <a:srgbClr val="00A950"/>
                </a:solidFill>
                <a:latin typeface="Open Sans 1 Bold"/>
              </a:rPr>
              <a:t>Institutional Requirements:</a:t>
            </a:r>
            <a:r>
              <a:rPr lang="en-US" sz="1900">
                <a:solidFill>
                  <a:srgbClr val="191919"/>
                </a:solidFill>
                <a:latin typeface="Open Sans 1 Bold"/>
              </a:rPr>
              <a:t> </a:t>
            </a:r>
            <a:r>
              <a:rPr lang="en-US" sz="1900">
                <a:solidFill>
                  <a:srgbClr val="191919"/>
                </a:solidFill>
                <a:latin typeface="Open Sans 1 Italics"/>
              </a:rPr>
              <a:t>We assist in making sure the PI is meeting the internal institutional documentation.</a:t>
            </a:r>
          </a:p>
          <a:p>
            <a:pPr>
              <a:lnSpc>
                <a:spcPts val="2240"/>
              </a:lnSpc>
            </a:pPr>
            <a:endParaRPr lang="en-US" sz="1900">
              <a:solidFill>
                <a:srgbClr val="191919"/>
              </a:solidFill>
              <a:latin typeface="Open Sans 1 Italics"/>
            </a:endParaRPr>
          </a:p>
        </p:txBody>
      </p:sp>
      <p:sp>
        <p:nvSpPr>
          <p:cNvPr id="6" name="TextBox 6"/>
          <p:cNvSpPr txBox="1"/>
          <p:nvPr/>
        </p:nvSpPr>
        <p:spPr>
          <a:xfrm>
            <a:off x="651193" y="5496081"/>
            <a:ext cx="16487063" cy="5647828"/>
          </a:xfrm>
          <a:prstGeom prst="rect">
            <a:avLst/>
          </a:prstGeom>
        </p:spPr>
        <p:txBody>
          <a:bodyPr lIns="0" tIns="0" rIns="0" bIns="0" rtlCol="0" anchor="t">
            <a:spAutoFit/>
          </a:bodyPr>
          <a:lstStyle/>
          <a:p>
            <a:pPr>
              <a:lnSpc>
                <a:spcPts val="3500"/>
              </a:lnSpc>
            </a:pPr>
            <a:r>
              <a:rPr lang="en-US" sz="2500" dirty="0">
                <a:solidFill>
                  <a:srgbClr val="191919"/>
                </a:solidFill>
                <a:latin typeface="Open Sans 1 Bold"/>
              </a:rPr>
              <a:t>For most applications, we complete the forms so that the PI can concentrate on the actual proposal.</a:t>
            </a:r>
          </a:p>
          <a:p>
            <a:pPr>
              <a:lnSpc>
                <a:spcPts val="2659"/>
              </a:lnSpc>
            </a:pPr>
            <a:endParaRPr lang="en-US" sz="2500" dirty="0">
              <a:solidFill>
                <a:srgbClr val="191919"/>
              </a:solidFill>
              <a:latin typeface="Open Sans 1 Bold"/>
            </a:endParaRPr>
          </a:p>
          <a:p>
            <a:pPr marL="410209" lvl="1" indent="-205105">
              <a:lnSpc>
                <a:spcPts val="2659"/>
              </a:lnSpc>
              <a:buFont typeface="Arial"/>
              <a:buChar char="•"/>
            </a:pPr>
            <a:r>
              <a:rPr lang="en-US" sz="1899" dirty="0">
                <a:solidFill>
                  <a:srgbClr val="191919"/>
                </a:solidFill>
                <a:latin typeface="Open Sans 1"/>
              </a:rPr>
              <a:t>Most federal agencies have an application system that requires the PI to be affiliated with the institutional UEI or DUNS. </a:t>
            </a:r>
          </a:p>
          <a:p>
            <a:pPr marL="410209" lvl="1" indent="-205105">
              <a:lnSpc>
                <a:spcPts val="2659"/>
              </a:lnSpc>
              <a:buFont typeface="Arial"/>
              <a:buChar char="•"/>
            </a:pPr>
            <a:r>
              <a:rPr lang="en-US" sz="1899" dirty="0">
                <a:solidFill>
                  <a:srgbClr val="191919"/>
                </a:solidFill>
                <a:latin typeface="Open Sans 1"/>
              </a:rPr>
              <a:t>Many smaller agencies/foundations have one institutional portal</a:t>
            </a:r>
          </a:p>
          <a:p>
            <a:pPr marL="410209" lvl="1" indent="-205105">
              <a:lnSpc>
                <a:spcPts val="2659"/>
              </a:lnSpc>
              <a:buFont typeface="Arial"/>
              <a:buChar char="•"/>
            </a:pPr>
            <a:r>
              <a:rPr lang="en-US" sz="1899" dirty="0">
                <a:solidFill>
                  <a:srgbClr val="191919"/>
                </a:solidFill>
                <a:latin typeface="Open Sans 1"/>
              </a:rPr>
              <a:t>Some agencies have a PI-driven application. In some instances, the PI can (and must) grant MURC staff access; in others, the PI must share login credentials </a:t>
            </a:r>
          </a:p>
          <a:p>
            <a:pPr>
              <a:lnSpc>
                <a:spcPts val="2659"/>
              </a:lnSpc>
            </a:pPr>
            <a:endParaRPr lang="en-US" sz="1899" dirty="0">
              <a:solidFill>
                <a:srgbClr val="191919"/>
              </a:solidFill>
              <a:latin typeface="Open Sans 1"/>
            </a:endParaRPr>
          </a:p>
          <a:p>
            <a:pPr>
              <a:lnSpc>
                <a:spcPts val="2659"/>
              </a:lnSpc>
            </a:pPr>
            <a:endParaRPr lang="en-US" sz="1899" dirty="0">
              <a:solidFill>
                <a:srgbClr val="191919"/>
              </a:solidFill>
              <a:latin typeface="Open Sans 1"/>
            </a:endParaRPr>
          </a:p>
          <a:p>
            <a:pPr algn="ctr">
              <a:lnSpc>
                <a:spcPts val="3359"/>
              </a:lnSpc>
            </a:pPr>
            <a:r>
              <a:rPr lang="en-US" sz="2399" dirty="0">
                <a:solidFill>
                  <a:srgbClr val="00A950"/>
                </a:solidFill>
                <a:latin typeface="Open Sans 1 Bold"/>
              </a:rPr>
              <a:t>For ALL applications (no matter how large or small), MURC must be involved in the submission process.</a:t>
            </a:r>
          </a:p>
          <a:p>
            <a:pPr algn="ctr">
              <a:lnSpc>
                <a:spcPts val="3359"/>
              </a:lnSpc>
            </a:pPr>
            <a:endParaRPr lang="en-US" sz="2399" dirty="0">
              <a:solidFill>
                <a:srgbClr val="00A950"/>
              </a:solidFill>
              <a:latin typeface="Open Sans 1 Bold"/>
            </a:endParaRPr>
          </a:p>
          <a:p>
            <a:pPr algn="ctr">
              <a:lnSpc>
                <a:spcPts val="2799"/>
              </a:lnSpc>
            </a:pPr>
            <a:r>
              <a:rPr lang="en-US" sz="2400" dirty="0">
                <a:solidFill>
                  <a:srgbClr val="00A950"/>
                </a:solidFill>
                <a:latin typeface="Open Sans 1 Bold"/>
              </a:rPr>
              <a:t>NOTE: MURC reserves the right to withdraw an application or refuse an award if it is determined to be a risk to the university.</a:t>
            </a:r>
          </a:p>
          <a:p>
            <a:pPr algn="ctr">
              <a:lnSpc>
                <a:spcPts val="3359"/>
              </a:lnSpc>
            </a:pPr>
            <a:endParaRPr lang="en-US" sz="1999" dirty="0">
              <a:solidFill>
                <a:srgbClr val="00A950"/>
              </a:solidFill>
              <a:latin typeface="Open Sans 1 Bold"/>
            </a:endParaRPr>
          </a:p>
          <a:p>
            <a:pPr>
              <a:lnSpc>
                <a:spcPts val="2659"/>
              </a:lnSpc>
            </a:pPr>
            <a:endParaRPr lang="en-US" sz="1999" dirty="0">
              <a:solidFill>
                <a:srgbClr val="00A950"/>
              </a:solidFill>
              <a:latin typeface="Open Sans 1 Bold"/>
            </a:endParaRPr>
          </a:p>
          <a:p>
            <a:pPr>
              <a:lnSpc>
                <a:spcPts val="3500"/>
              </a:lnSpc>
              <a:spcBef>
                <a:spcPct val="0"/>
              </a:spcBef>
            </a:pPr>
            <a:endParaRPr lang="en-US" sz="1999" dirty="0">
              <a:solidFill>
                <a:srgbClr val="00A950"/>
              </a:solidFill>
              <a:latin typeface="Open Sans 1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Freeform 3"/>
          <p:cNvSpPr/>
          <p:nvPr/>
        </p:nvSpPr>
        <p:spPr>
          <a:xfrm>
            <a:off x="11488557" y="2579794"/>
            <a:ext cx="5140346" cy="6678506"/>
          </a:xfrm>
          <a:custGeom>
            <a:avLst/>
            <a:gdLst/>
            <a:ahLst/>
            <a:cxnLst/>
            <a:rect l="l" t="t" r="r" b="b"/>
            <a:pathLst>
              <a:path w="5140346" h="6678506">
                <a:moveTo>
                  <a:pt x="0" y="0"/>
                </a:moveTo>
                <a:lnTo>
                  <a:pt x="5140346" y="0"/>
                </a:lnTo>
                <a:lnTo>
                  <a:pt x="5140346" y="6678506"/>
                </a:lnTo>
                <a:lnTo>
                  <a:pt x="0" y="6678506"/>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651193" y="2420197"/>
            <a:ext cx="9786322" cy="6703182"/>
          </a:xfrm>
          <a:prstGeom prst="rect">
            <a:avLst/>
          </a:prstGeom>
        </p:spPr>
        <p:txBody>
          <a:bodyPr lIns="0" tIns="0" rIns="0" bIns="0" rtlCol="0" anchor="t">
            <a:spAutoFit/>
          </a:bodyPr>
          <a:lstStyle/>
          <a:p>
            <a:pPr>
              <a:lnSpc>
                <a:spcPts val="3500"/>
              </a:lnSpc>
            </a:pPr>
            <a:r>
              <a:rPr lang="en-US" sz="2500" dirty="0">
                <a:solidFill>
                  <a:srgbClr val="191919"/>
                </a:solidFill>
                <a:latin typeface="Open Sans 1"/>
              </a:rPr>
              <a:t>Marshall University’s internal routing form is the </a:t>
            </a:r>
            <a:r>
              <a:rPr lang="en-US" sz="2500" u="sng" dirty="0">
                <a:solidFill>
                  <a:srgbClr val="191919"/>
                </a:solidFill>
                <a:latin typeface="Open Sans 1"/>
                <a:hlinkClick r:id="rId3"/>
              </a:rPr>
              <a:t>Authorization to Submit (ATS) form</a:t>
            </a:r>
            <a:r>
              <a:rPr lang="en-US" sz="2500" dirty="0">
                <a:solidFill>
                  <a:srgbClr val="191919"/>
                </a:solidFill>
                <a:latin typeface="Open Sans 1"/>
              </a:rPr>
              <a:t>, which, not only provides pertinent information about the project but also serves to protect both the university and the PI. </a:t>
            </a:r>
          </a:p>
          <a:p>
            <a:pPr>
              <a:lnSpc>
                <a:spcPts val="3500"/>
              </a:lnSpc>
            </a:pPr>
            <a:endParaRPr lang="en-US" sz="2500" dirty="0">
              <a:solidFill>
                <a:srgbClr val="191919"/>
              </a:solidFill>
              <a:latin typeface="Open Sans 1"/>
            </a:endParaRPr>
          </a:p>
          <a:p>
            <a:pPr>
              <a:lnSpc>
                <a:spcPts val="3500"/>
              </a:lnSpc>
            </a:pPr>
            <a:r>
              <a:rPr lang="en-US" sz="2500" dirty="0">
                <a:solidFill>
                  <a:srgbClr val="00B13F"/>
                </a:solidFill>
                <a:latin typeface="Open Sans 1 Bold"/>
              </a:rPr>
              <a:t>Important: A signature on the ATS Form signifies that all parties involved fully understand the risks and liability and that all information is true and verifiable. </a:t>
            </a:r>
          </a:p>
          <a:p>
            <a:pPr>
              <a:lnSpc>
                <a:spcPts val="3500"/>
              </a:lnSpc>
            </a:pPr>
            <a:endParaRPr lang="en-US" sz="2500" dirty="0">
              <a:solidFill>
                <a:srgbClr val="00B13F"/>
              </a:solidFill>
              <a:latin typeface="Open Sans 1 Bold"/>
            </a:endParaRPr>
          </a:p>
          <a:p>
            <a:pPr>
              <a:lnSpc>
                <a:spcPts val="3500"/>
              </a:lnSpc>
            </a:pPr>
            <a:r>
              <a:rPr lang="en-US" sz="2500" dirty="0">
                <a:solidFill>
                  <a:srgbClr val="191919"/>
                </a:solidFill>
                <a:latin typeface="Open Sans 1"/>
              </a:rPr>
              <a:t>This form must be completed in full, signed, and routed prior to proposal submission. </a:t>
            </a:r>
          </a:p>
          <a:p>
            <a:pPr>
              <a:lnSpc>
                <a:spcPts val="3500"/>
              </a:lnSpc>
            </a:pPr>
            <a:endParaRPr lang="en-US" sz="2500" dirty="0">
              <a:solidFill>
                <a:srgbClr val="191919"/>
              </a:solidFill>
              <a:latin typeface="Open Sans 1"/>
            </a:endParaRPr>
          </a:p>
          <a:p>
            <a:pPr>
              <a:lnSpc>
                <a:spcPts val="3500"/>
              </a:lnSpc>
            </a:pPr>
            <a:r>
              <a:rPr lang="en-US" sz="2500" dirty="0">
                <a:solidFill>
                  <a:srgbClr val="191919"/>
                </a:solidFill>
                <a:latin typeface="Open Sans 1"/>
              </a:rPr>
              <a:t>Note: We will be transitioning from the ATS Form to the Cayuse system. View press release </a:t>
            </a:r>
            <a:r>
              <a:rPr lang="en-US" sz="2500" u="sng" dirty="0">
                <a:solidFill>
                  <a:srgbClr val="191919"/>
                </a:solidFill>
                <a:latin typeface="Open Sans 1"/>
                <a:hlinkClick r:id="rId4"/>
              </a:rPr>
              <a:t>here. </a:t>
            </a:r>
            <a:endParaRPr lang="en-US" sz="2500" u="sng" dirty="0">
              <a:solidFill>
                <a:srgbClr val="191919"/>
              </a:solidFill>
              <a:latin typeface="Open Sans 1"/>
            </a:endParaRPr>
          </a:p>
          <a:p>
            <a:pPr>
              <a:lnSpc>
                <a:spcPts val="3500"/>
              </a:lnSpc>
              <a:spcBef>
                <a:spcPct val="0"/>
              </a:spcBef>
            </a:pPr>
            <a:endParaRPr lang="en-US" sz="2500" dirty="0">
              <a:solidFill>
                <a:srgbClr val="191919"/>
              </a:solidFill>
              <a:latin typeface="Open Sans 1"/>
            </a:endParaRPr>
          </a:p>
        </p:txBody>
      </p:sp>
      <p:sp>
        <p:nvSpPr>
          <p:cNvPr id="5" name="TextBox 5"/>
          <p:cNvSpPr txBox="1"/>
          <p:nvPr/>
        </p:nvSpPr>
        <p:spPr>
          <a:xfrm>
            <a:off x="651193" y="421360"/>
            <a:ext cx="16487063" cy="2099310"/>
          </a:xfrm>
          <a:prstGeom prst="rect">
            <a:avLst/>
          </a:prstGeom>
        </p:spPr>
        <p:txBody>
          <a:bodyPr lIns="0" tIns="0" rIns="0" bIns="0" rtlCol="0" anchor="t">
            <a:spAutoFit/>
          </a:bodyPr>
          <a:lstStyle/>
          <a:p>
            <a:pPr marL="0" lvl="0" indent="0" algn="l">
              <a:lnSpc>
                <a:spcPts val="5400"/>
              </a:lnSpc>
            </a:pPr>
            <a:r>
              <a:rPr lang="en-US" sz="5400" u="none" strike="noStrike">
                <a:solidFill>
                  <a:srgbClr val="FFFFFF"/>
                </a:solidFill>
                <a:latin typeface="Open Sans 1 Bold"/>
              </a:rPr>
              <a:t>Pre-Award Functions: </a:t>
            </a:r>
          </a:p>
          <a:p>
            <a:pPr marL="0" lvl="0" indent="0" algn="l">
              <a:lnSpc>
                <a:spcPts val="5400"/>
              </a:lnSpc>
            </a:pPr>
            <a:r>
              <a:rPr lang="en-US" sz="5400" u="none" strike="noStrike">
                <a:solidFill>
                  <a:srgbClr val="FFFFFF"/>
                </a:solidFill>
                <a:latin typeface="Open Sans 1 Bold"/>
              </a:rPr>
              <a:t>Authorization to Submit (ATS) Form</a:t>
            </a:r>
          </a:p>
          <a:p>
            <a:pPr marL="0" lvl="0" indent="0" algn="l">
              <a:lnSpc>
                <a:spcPts val="5400"/>
              </a:lnSpc>
            </a:pPr>
            <a:r>
              <a:rPr lang="en-US" sz="5400" u="none" strike="noStrike">
                <a:solidFill>
                  <a:srgbClr val="FFFFFF"/>
                </a:solidFill>
                <a:latin typeface="Open Sans 1 Bold"/>
              </a:rPr>
              <a:t> </a:t>
            </a:r>
          </a:p>
        </p:txBody>
      </p:sp>
    </p:spTree>
    <p:extLst>
      <p:ext uri="{BB962C8B-B14F-4D97-AF65-F5344CB8AC3E}">
        <p14:creationId xmlns:p14="http://schemas.microsoft.com/office/powerpoint/2010/main" val="1592395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9937" y="371837"/>
            <a:ext cx="8639408" cy="4466501"/>
            <a:chOff x="0" y="0"/>
            <a:chExt cx="19270714" cy="9962797"/>
          </a:xfrm>
        </p:grpSpPr>
        <p:sp>
          <p:nvSpPr>
            <p:cNvPr id="3" name="Freeform 3"/>
            <p:cNvSpPr/>
            <p:nvPr/>
          </p:nvSpPr>
          <p:spPr>
            <a:xfrm>
              <a:off x="0" y="0"/>
              <a:ext cx="19270715" cy="9962797"/>
            </a:xfrm>
            <a:custGeom>
              <a:avLst/>
              <a:gdLst/>
              <a:ahLst/>
              <a:cxnLst/>
              <a:rect l="l" t="t" r="r" b="b"/>
              <a:pathLst>
                <a:path w="19270715" h="9962797">
                  <a:moveTo>
                    <a:pt x="0" y="0"/>
                  </a:moveTo>
                  <a:lnTo>
                    <a:pt x="0" y="9962797"/>
                  </a:lnTo>
                  <a:lnTo>
                    <a:pt x="19270715" y="9962797"/>
                  </a:lnTo>
                  <a:lnTo>
                    <a:pt x="19270715" y="0"/>
                  </a:lnTo>
                  <a:lnTo>
                    <a:pt x="0" y="0"/>
                  </a:lnTo>
                  <a:moveTo>
                    <a:pt x="19209755" y="9901837"/>
                  </a:moveTo>
                  <a:lnTo>
                    <a:pt x="59690" y="9901837"/>
                  </a:lnTo>
                  <a:lnTo>
                    <a:pt x="59690" y="59690"/>
                  </a:lnTo>
                  <a:lnTo>
                    <a:pt x="19209755" y="59690"/>
                  </a:lnTo>
                  <a:lnTo>
                    <a:pt x="19209755" y="9901837"/>
                  </a:lnTo>
                </a:path>
              </a:pathLst>
            </a:custGeom>
            <a:solidFill>
              <a:srgbClr val="2F5B44"/>
            </a:solidFill>
          </p:spPr>
          <p:txBody>
            <a:bodyPr/>
            <a:lstStyle/>
            <a:p>
              <a:endParaRPr lang="en-US"/>
            </a:p>
          </p:txBody>
        </p:sp>
      </p:grpSp>
      <p:grpSp>
        <p:nvGrpSpPr>
          <p:cNvPr id="4" name="Group 4"/>
          <p:cNvGrpSpPr/>
          <p:nvPr/>
        </p:nvGrpSpPr>
        <p:grpSpPr>
          <a:xfrm>
            <a:off x="9039735" y="4815605"/>
            <a:ext cx="8639408" cy="4466501"/>
            <a:chOff x="0" y="0"/>
            <a:chExt cx="19270714" cy="9962797"/>
          </a:xfrm>
        </p:grpSpPr>
        <p:sp>
          <p:nvSpPr>
            <p:cNvPr id="5" name="Freeform 5"/>
            <p:cNvSpPr/>
            <p:nvPr/>
          </p:nvSpPr>
          <p:spPr>
            <a:xfrm>
              <a:off x="0" y="0"/>
              <a:ext cx="19270715" cy="9962797"/>
            </a:xfrm>
            <a:custGeom>
              <a:avLst/>
              <a:gdLst/>
              <a:ahLst/>
              <a:cxnLst/>
              <a:rect l="l" t="t" r="r" b="b"/>
              <a:pathLst>
                <a:path w="19270715" h="9962797">
                  <a:moveTo>
                    <a:pt x="0" y="0"/>
                  </a:moveTo>
                  <a:lnTo>
                    <a:pt x="0" y="9962797"/>
                  </a:lnTo>
                  <a:lnTo>
                    <a:pt x="19270715" y="9962797"/>
                  </a:lnTo>
                  <a:lnTo>
                    <a:pt x="19270715" y="0"/>
                  </a:lnTo>
                  <a:lnTo>
                    <a:pt x="0" y="0"/>
                  </a:lnTo>
                  <a:moveTo>
                    <a:pt x="19209755" y="9901837"/>
                  </a:moveTo>
                  <a:lnTo>
                    <a:pt x="59690" y="9901837"/>
                  </a:lnTo>
                  <a:lnTo>
                    <a:pt x="59690" y="59690"/>
                  </a:lnTo>
                  <a:lnTo>
                    <a:pt x="19209755" y="59690"/>
                  </a:lnTo>
                  <a:lnTo>
                    <a:pt x="19209755" y="9901837"/>
                  </a:lnTo>
                </a:path>
              </a:pathLst>
            </a:custGeom>
            <a:solidFill>
              <a:srgbClr val="2F5B44"/>
            </a:solidFill>
          </p:spPr>
          <p:txBody>
            <a:bodyPr/>
            <a:lstStyle/>
            <a:p>
              <a:endParaRPr lang="en-US"/>
            </a:p>
          </p:txBody>
        </p:sp>
      </p:grpSp>
      <p:sp>
        <p:nvSpPr>
          <p:cNvPr id="6" name="AutoShape 6"/>
          <p:cNvSpPr/>
          <p:nvPr/>
        </p:nvSpPr>
        <p:spPr>
          <a:xfrm>
            <a:off x="369937" y="371837"/>
            <a:ext cx="8639408" cy="4466501"/>
          </a:xfrm>
          <a:prstGeom prst="rect">
            <a:avLst/>
          </a:prstGeom>
          <a:solidFill>
            <a:srgbClr val="00A950"/>
          </a:solidFill>
        </p:spPr>
        <p:txBody>
          <a:bodyPr/>
          <a:lstStyle/>
          <a:p>
            <a:endParaRPr lang="en-US"/>
          </a:p>
        </p:txBody>
      </p:sp>
      <p:grpSp>
        <p:nvGrpSpPr>
          <p:cNvPr id="7" name="Group 7"/>
          <p:cNvGrpSpPr/>
          <p:nvPr/>
        </p:nvGrpSpPr>
        <p:grpSpPr>
          <a:xfrm>
            <a:off x="1151816" y="1171650"/>
            <a:ext cx="7075649" cy="2204316"/>
            <a:chOff x="0" y="0"/>
            <a:chExt cx="9434199" cy="2939088"/>
          </a:xfrm>
        </p:grpSpPr>
        <p:sp>
          <p:nvSpPr>
            <p:cNvPr id="8" name="TextBox 8"/>
            <p:cNvSpPr txBox="1"/>
            <p:nvPr/>
          </p:nvSpPr>
          <p:spPr>
            <a:xfrm>
              <a:off x="0" y="1500729"/>
              <a:ext cx="9088056" cy="1438360"/>
            </a:xfrm>
            <a:prstGeom prst="rect">
              <a:avLst/>
            </a:prstGeom>
          </p:spPr>
          <p:txBody>
            <a:bodyPr lIns="0" tIns="0" rIns="0" bIns="0" rtlCol="0" anchor="t">
              <a:spAutoFit/>
            </a:bodyPr>
            <a:lstStyle/>
            <a:p>
              <a:pPr>
                <a:lnSpc>
                  <a:spcPts val="2782"/>
                </a:lnSpc>
              </a:pPr>
              <a:r>
                <a:rPr lang="en-US" sz="2600">
                  <a:solidFill>
                    <a:srgbClr val="FFFFFF"/>
                  </a:solidFill>
                  <a:latin typeface="Open Sans 1 Light"/>
                </a:rPr>
                <a:t>Also referred to as Facilities and Administrative Costs (F &amp; A) or Overhead</a:t>
              </a:r>
            </a:p>
            <a:p>
              <a:pPr>
                <a:lnSpc>
                  <a:spcPts val="2782"/>
                </a:lnSpc>
              </a:pPr>
              <a:endParaRPr lang="en-US" sz="2600">
                <a:solidFill>
                  <a:srgbClr val="FFFFFF"/>
                </a:solidFill>
                <a:latin typeface="Open Sans 1 Light"/>
              </a:endParaRPr>
            </a:p>
          </p:txBody>
        </p:sp>
        <p:sp>
          <p:nvSpPr>
            <p:cNvPr id="9" name="TextBox 9"/>
            <p:cNvSpPr txBox="1"/>
            <p:nvPr/>
          </p:nvSpPr>
          <p:spPr>
            <a:xfrm>
              <a:off x="0" y="-57150"/>
              <a:ext cx="9434199" cy="1146810"/>
            </a:xfrm>
            <a:prstGeom prst="rect">
              <a:avLst/>
            </a:prstGeom>
          </p:spPr>
          <p:txBody>
            <a:bodyPr lIns="0" tIns="0" rIns="0" bIns="0" rtlCol="0" anchor="t">
              <a:spAutoFit/>
            </a:bodyPr>
            <a:lstStyle/>
            <a:p>
              <a:pPr marL="0" lvl="0" indent="0" algn="l">
                <a:lnSpc>
                  <a:spcPts val="7020"/>
                </a:lnSpc>
                <a:spcBef>
                  <a:spcPct val="0"/>
                </a:spcBef>
              </a:pPr>
              <a:r>
                <a:rPr lang="en-US" sz="5400" u="none" strike="noStrike">
                  <a:solidFill>
                    <a:srgbClr val="FFFFFF"/>
                  </a:solidFill>
                  <a:latin typeface="Open Sans 1 Bold"/>
                </a:rPr>
                <a:t>Indirect Costs</a:t>
              </a:r>
            </a:p>
          </p:txBody>
        </p:sp>
      </p:grpSp>
      <p:grpSp>
        <p:nvGrpSpPr>
          <p:cNvPr id="16" name="Group 16"/>
          <p:cNvGrpSpPr/>
          <p:nvPr/>
        </p:nvGrpSpPr>
        <p:grpSpPr>
          <a:xfrm>
            <a:off x="9300576" y="5295900"/>
            <a:ext cx="8117725" cy="3208783"/>
            <a:chOff x="0" y="0"/>
            <a:chExt cx="10823633" cy="4278378"/>
          </a:xfrm>
        </p:grpSpPr>
        <p:sp>
          <p:nvSpPr>
            <p:cNvPr id="17" name="TextBox 17"/>
            <p:cNvSpPr txBox="1"/>
            <p:nvPr/>
          </p:nvSpPr>
          <p:spPr>
            <a:xfrm>
              <a:off x="0" y="2991825"/>
              <a:ext cx="10823633" cy="1286553"/>
            </a:xfrm>
            <a:prstGeom prst="rect">
              <a:avLst/>
            </a:prstGeom>
          </p:spPr>
          <p:txBody>
            <a:bodyPr lIns="0" tIns="0" rIns="0" bIns="0" rtlCol="0" anchor="t">
              <a:spAutoFit/>
            </a:bodyPr>
            <a:lstStyle/>
            <a:p>
              <a:pPr>
                <a:lnSpc>
                  <a:spcPts val="1526"/>
                </a:lnSpc>
              </a:pPr>
              <a:r>
                <a:rPr lang="en-US" sz="1400">
                  <a:solidFill>
                    <a:srgbClr val="00A950"/>
                  </a:solidFill>
                  <a:latin typeface="Open Sans 1 Italics"/>
                </a:rPr>
                <a:t>Example: Electricity is used throughout a university building, but when the electric bill arrives it has the composite charge for the entire building rather than breaking down individual usage per room or faculty member—that would be rather implausible; however, electricity is a REAL cost (because typically researchers rely on it to power their labs and classrooms)</a:t>
              </a:r>
            </a:p>
            <a:p>
              <a:pPr>
                <a:lnSpc>
                  <a:spcPts val="1526"/>
                </a:lnSpc>
              </a:pPr>
              <a:endParaRPr lang="en-US" sz="1400">
                <a:solidFill>
                  <a:srgbClr val="00A950"/>
                </a:solidFill>
                <a:latin typeface="Open Sans 1 Italics"/>
              </a:endParaRPr>
            </a:p>
          </p:txBody>
        </p:sp>
        <p:sp>
          <p:nvSpPr>
            <p:cNvPr id="18" name="TextBox 18"/>
            <p:cNvSpPr txBox="1"/>
            <p:nvPr/>
          </p:nvSpPr>
          <p:spPr>
            <a:xfrm>
              <a:off x="0" y="9525"/>
              <a:ext cx="10823633" cy="2479675"/>
            </a:xfrm>
            <a:prstGeom prst="rect">
              <a:avLst/>
            </a:prstGeom>
          </p:spPr>
          <p:txBody>
            <a:bodyPr lIns="0" tIns="0" rIns="0" bIns="0" rtlCol="0" anchor="t">
              <a:spAutoFit/>
            </a:bodyPr>
            <a:lstStyle/>
            <a:p>
              <a:pPr>
                <a:lnSpc>
                  <a:spcPts val="2160"/>
                </a:lnSpc>
              </a:pPr>
              <a:r>
                <a:rPr lang="en-US" sz="1800">
                  <a:solidFill>
                    <a:srgbClr val="191919"/>
                  </a:solidFill>
                  <a:latin typeface="Open Sans 1 Bold"/>
                </a:rPr>
                <a:t>Indirect costs are real costs that are incurred by a grantee for common or joint objectives and cannot be identified specifically with a particular project or program such as utilities, building maintenance, and administrative support (computing services, payroll, accounting, etc.).</a:t>
              </a:r>
            </a:p>
            <a:p>
              <a:pPr>
                <a:lnSpc>
                  <a:spcPts val="2160"/>
                </a:lnSpc>
              </a:pPr>
              <a:endParaRPr lang="en-US" sz="1800">
                <a:solidFill>
                  <a:srgbClr val="191919"/>
                </a:solidFill>
                <a:latin typeface="Open Sans 1 Bold"/>
              </a:endParaRPr>
            </a:p>
            <a:p>
              <a:pPr>
                <a:lnSpc>
                  <a:spcPts val="2160"/>
                </a:lnSpc>
              </a:pPr>
              <a:r>
                <a:rPr lang="en-US" sz="1800">
                  <a:solidFill>
                    <a:srgbClr val="191919"/>
                  </a:solidFill>
                  <a:latin typeface="Open Sans 1 Bold"/>
                </a:rPr>
                <a:t>These are not a TAX, FEE, or a "MURC cut"</a:t>
              </a:r>
            </a:p>
          </p:txBody>
        </p:sp>
      </p:grpSp>
      <p:sp>
        <p:nvSpPr>
          <p:cNvPr id="19" name="TextBox 19"/>
          <p:cNvSpPr txBox="1"/>
          <p:nvPr/>
        </p:nvSpPr>
        <p:spPr>
          <a:xfrm>
            <a:off x="2833823" y="9592214"/>
            <a:ext cx="13411349" cy="406400"/>
          </a:xfrm>
          <a:prstGeom prst="rect">
            <a:avLst/>
          </a:prstGeom>
        </p:spPr>
        <p:txBody>
          <a:bodyPr lIns="0" tIns="0" rIns="0" bIns="0" rtlCol="0" anchor="t">
            <a:spAutoFit/>
          </a:bodyPr>
          <a:lstStyle/>
          <a:p>
            <a:pPr algn="ctr">
              <a:lnSpc>
                <a:spcPts val="3249"/>
              </a:lnSpc>
              <a:spcBef>
                <a:spcPct val="0"/>
              </a:spcBef>
            </a:pPr>
            <a:r>
              <a:rPr lang="en-US" sz="2499" spc="-74">
                <a:solidFill>
                  <a:srgbClr val="00A950"/>
                </a:solidFill>
                <a:latin typeface="Open Sans 2 Bold"/>
              </a:rPr>
              <a:t>Under no circumstances is the PI to negotiate a project’s F &amp; A rate with a funding agency. </a:t>
            </a:r>
          </a:p>
        </p:txBody>
      </p:sp>
      <p:sp>
        <p:nvSpPr>
          <p:cNvPr id="12" name="TextBox 18">
            <a:extLst>
              <a:ext uri="{FF2B5EF4-FFF2-40B4-BE49-F238E27FC236}">
                <a16:creationId xmlns:a16="http://schemas.microsoft.com/office/drawing/2014/main" id="{C4374493-904F-DE84-798A-0BC9A3F8A977}"/>
              </a:ext>
            </a:extLst>
          </p:cNvPr>
          <p:cNvSpPr txBox="1"/>
          <p:nvPr/>
        </p:nvSpPr>
        <p:spPr>
          <a:xfrm>
            <a:off x="1332790" y="6609443"/>
            <a:ext cx="6713699" cy="553357"/>
          </a:xfrm>
          <a:prstGeom prst="rect">
            <a:avLst/>
          </a:prstGeom>
        </p:spPr>
        <p:txBody>
          <a:bodyPr wrap="square" lIns="0" tIns="0" rIns="0" bIns="0" rtlCol="0" anchor="t">
            <a:spAutoFit/>
          </a:bodyPr>
          <a:lstStyle/>
          <a:p>
            <a:pPr>
              <a:lnSpc>
                <a:spcPts val="2160"/>
              </a:lnSpc>
            </a:pPr>
            <a:r>
              <a:rPr lang="en-US" dirty="0">
                <a:solidFill>
                  <a:srgbClr val="191919"/>
                </a:solidFill>
                <a:latin typeface="Open Sans 1 Bold"/>
              </a:rPr>
              <a:t>Pre Award will help determine the proper Indirect Cost Rate to apply to your project.</a:t>
            </a:r>
            <a:endParaRPr lang="en-US" sz="1800" dirty="0">
              <a:solidFill>
                <a:srgbClr val="191919"/>
              </a:solidFill>
              <a:latin typeface="Open Sans 1 Bold"/>
            </a:endParaRPr>
          </a:p>
        </p:txBody>
      </p:sp>
    </p:spTree>
    <p:extLst>
      <p:ext uri="{BB962C8B-B14F-4D97-AF65-F5344CB8AC3E}">
        <p14:creationId xmlns:p14="http://schemas.microsoft.com/office/powerpoint/2010/main" val="944970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63583" y="2885208"/>
            <a:ext cx="6344999" cy="0"/>
          </a:xfrm>
          <a:prstGeom prst="line">
            <a:avLst/>
          </a:prstGeom>
          <a:ln w="9525" cap="rnd">
            <a:solidFill>
              <a:srgbClr val="2F5B44"/>
            </a:solidFill>
            <a:prstDash val="solid"/>
            <a:headEnd type="none" w="sm" len="sm"/>
            <a:tailEnd type="none" w="sm" len="sm"/>
          </a:ln>
        </p:spPr>
        <p:txBody>
          <a:bodyPr/>
          <a:lstStyle/>
          <a:p>
            <a:endParaRPr lang="en-US"/>
          </a:p>
        </p:txBody>
      </p:sp>
      <p:grpSp>
        <p:nvGrpSpPr>
          <p:cNvPr id="3" name="Group 3"/>
          <p:cNvGrpSpPr/>
          <p:nvPr/>
        </p:nvGrpSpPr>
        <p:grpSpPr>
          <a:xfrm>
            <a:off x="1405740" y="1028700"/>
            <a:ext cx="5037120" cy="834390"/>
            <a:chOff x="0" y="0"/>
            <a:chExt cx="6716160" cy="1112520"/>
          </a:xfrm>
        </p:grpSpPr>
        <p:sp>
          <p:nvSpPr>
            <p:cNvPr id="4" name="TextBox 4"/>
            <p:cNvSpPr txBox="1"/>
            <p:nvPr/>
          </p:nvSpPr>
          <p:spPr>
            <a:xfrm>
              <a:off x="0" y="-28575"/>
              <a:ext cx="6716160" cy="532342"/>
            </a:xfrm>
            <a:prstGeom prst="rect">
              <a:avLst/>
            </a:prstGeom>
          </p:spPr>
          <p:txBody>
            <a:bodyPr lIns="0" tIns="0" rIns="0" bIns="0" rtlCol="0" anchor="t">
              <a:spAutoFit/>
            </a:bodyPr>
            <a:lstStyle/>
            <a:p>
              <a:pPr marL="0" lvl="0" indent="0">
                <a:lnSpc>
                  <a:spcPts val="3250"/>
                </a:lnSpc>
              </a:pPr>
              <a:r>
                <a:rPr lang="en-US" sz="2500" u="none" spc="-75">
                  <a:solidFill>
                    <a:srgbClr val="FFFFFF"/>
                  </a:solidFill>
                  <a:latin typeface="Open Sans 2 Bold"/>
                </a:rPr>
                <a:t>Recruit more doctors.</a:t>
              </a:r>
            </a:p>
          </p:txBody>
        </p:sp>
        <p:sp>
          <p:nvSpPr>
            <p:cNvPr id="5" name="TextBox 5"/>
            <p:cNvSpPr txBox="1"/>
            <p:nvPr/>
          </p:nvSpPr>
          <p:spPr>
            <a:xfrm>
              <a:off x="0" y="725805"/>
              <a:ext cx="6716160" cy="38671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Open Sans 1"/>
                </a:rPr>
                <a:t>Our first key focus.</a:t>
              </a:r>
            </a:p>
          </p:txBody>
        </p:sp>
      </p:grpSp>
      <p:sp>
        <p:nvSpPr>
          <p:cNvPr id="6" name="AutoShape 6"/>
          <p:cNvSpPr/>
          <p:nvPr/>
        </p:nvSpPr>
        <p:spPr>
          <a:xfrm>
            <a:off x="0" y="0"/>
            <a:ext cx="7848600" cy="1984917"/>
          </a:xfrm>
          <a:prstGeom prst="rect">
            <a:avLst/>
          </a:prstGeom>
          <a:solidFill>
            <a:srgbClr val="00A950"/>
          </a:solidFill>
        </p:spPr>
        <p:txBody>
          <a:bodyPr/>
          <a:lstStyle/>
          <a:p>
            <a:endParaRPr lang="en-US"/>
          </a:p>
        </p:txBody>
      </p:sp>
      <p:sp>
        <p:nvSpPr>
          <p:cNvPr id="7" name="Freeform 7"/>
          <p:cNvSpPr/>
          <p:nvPr/>
        </p:nvSpPr>
        <p:spPr>
          <a:xfrm>
            <a:off x="0" y="1984917"/>
            <a:ext cx="7848600" cy="8367860"/>
          </a:xfrm>
          <a:custGeom>
            <a:avLst/>
            <a:gdLst/>
            <a:ahLst/>
            <a:cxnLst/>
            <a:rect l="l" t="t" r="r" b="b"/>
            <a:pathLst>
              <a:path w="7848600" h="8367860">
                <a:moveTo>
                  <a:pt x="0" y="0"/>
                </a:moveTo>
                <a:lnTo>
                  <a:pt x="7848600" y="0"/>
                </a:lnTo>
                <a:lnTo>
                  <a:pt x="7848600" y="8367860"/>
                </a:lnTo>
                <a:lnTo>
                  <a:pt x="0" y="8367860"/>
                </a:lnTo>
                <a:lnTo>
                  <a:pt x="0" y="0"/>
                </a:lnTo>
                <a:close/>
              </a:path>
            </a:pathLst>
          </a:custGeom>
          <a:blipFill>
            <a:blip r:embed="rId2"/>
            <a:stretch>
              <a:fillRect l="-44839" r="-44839"/>
            </a:stretch>
          </a:blipFill>
        </p:spPr>
        <p:txBody>
          <a:bodyPr/>
          <a:lstStyle/>
          <a:p>
            <a:endParaRPr lang="en-US"/>
          </a:p>
        </p:txBody>
      </p:sp>
      <p:sp>
        <p:nvSpPr>
          <p:cNvPr id="8" name="TextBox 8"/>
          <p:cNvSpPr txBox="1"/>
          <p:nvPr/>
        </p:nvSpPr>
        <p:spPr>
          <a:xfrm>
            <a:off x="9373746" y="517693"/>
            <a:ext cx="8124672" cy="1150620"/>
          </a:xfrm>
          <a:prstGeom prst="rect">
            <a:avLst/>
          </a:prstGeom>
        </p:spPr>
        <p:txBody>
          <a:bodyPr lIns="0" tIns="0" rIns="0" bIns="0" rtlCol="0" anchor="t">
            <a:spAutoFit/>
          </a:bodyPr>
          <a:lstStyle/>
          <a:p>
            <a:pPr marL="0" lvl="0" indent="0">
              <a:lnSpc>
                <a:spcPts val="2310"/>
              </a:lnSpc>
            </a:pPr>
            <a:r>
              <a:rPr lang="en-US" sz="2100" spc="-63">
                <a:solidFill>
                  <a:srgbClr val="191919"/>
                </a:solidFill>
                <a:latin typeface="Open Sans 2"/>
              </a:rPr>
              <a:t>Marshall University’s Indirect Cost Rate (ICR) is determined by negotiations with the federal government. The ICR is the per dollar amount that the feds have determined that it costs Marshall University to conduct research. </a:t>
            </a:r>
          </a:p>
        </p:txBody>
      </p:sp>
      <p:sp>
        <p:nvSpPr>
          <p:cNvPr id="9" name="TextBox 9"/>
          <p:cNvSpPr txBox="1"/>
          <p:nvPr/>
        </p:nvSpPr>
        <p:spPr>
          <a:xfrm>
            <a:off x="9373746" y="1891665"/>
            <a:ext cx="8326908" cy="489585"/>
          </a:xfrm>
          <a:prstGeom prst="rect">
            <a:avLst/>
          </a:prstGeom>
        </p:spPr>
        <p:txBody>
          <a:bodyPr lIns="0" tIns="0" rIns="0" bIns="0" rtlCol="0" anchor="t">
            <a:spAutoFit/>
          </a:bodyPr>
          <a:lstStyle/>
          <a:p>
            <a:pPr>
              <a:lnSpc>
                <a:spcPts val="1980"/>
              </a:lnSpc>
            </a:pPr>
            <a:r>
              <a:rPr lang="en-US" sz="1800">
                <a:solidFill>
                  <a:srgbClr val="00A950"/>
                </a:solidFill>
                <a:latin typeface="Open Sans 1 Italics"/>
              </a:rPr>
              <a:t>Marshall’s current rate for on-campus research projects is 48%. This means that for each dollar spent on research, it costs the university $0.48.</a:t>
            </a:r>
          </a:p>
        </p:txBody>
      </p:sp>
      <p:sp>
        <p:nvSpPr>
          <p:cNvPr id="10" name="TextBox 10"/>
          <p:cNvSpPr txBox="1"/>
          <p:nvPr/>
        </p:nvSpPr>
        <p:spPr>
          <a:xfrm>
            <a:off x="514350" y="441493"/>
            <a:ext cx="6819900" cy="874395"/>
          </a:xfrm>
          <a:prstGeom prst="rect">
            <a:avLst/>
          </a:prstGeom>
        </p:spPr>
        <p:txBody>
          <a:bodyPr lIns="0" tIns="0" rIns="0" bIns="0" rtlCol="0" anchor="t">
            <a:spAutoFit/>
          </a:bodyPr>
          <a:lstStyle/>
          <a:p>
            <a:pPr marL="0" lvl="0" indent="0" algn="l">
              <a:lnSpc>
                <a:spcPts val="7019"/>
              </a:lnSpc>
              <a:spcBef>
                <a:spcPct val="0"/>
              </a:spcBef>
            </a:pPr>
            <a:r>
              <a:rPr lang="en-US" sz="5399" u="none" strike="noStrike" dirty="0">
                <a:solidFill>
                  <a:srgbClr val="FFFFFF"/>
                </a:solidFill>
                <a:latin typeface="Open Sans 1 Bold"/>
              </a:rPr>
              <a:t>Indirect Costs Cont.</a:t>
            </a:r>
          </a:p>
        </p:txBody>
      </p:sp>
      <p:sp>
        <p:nvSpPr>
          <p:cNvPr id="11" name="TextBox 11"/>
          <p:cNvSpPr txBox="1"/>
          <p:nvPr/>
        </p:nvSpPr>
        <p:spPr>
          <a:xfrm>
            <a:off x="9373746" y="3404321"/>
            <a:ext cx="8124672" cy="579120"/>
          </a:xfrm>
          <a:prstGeom prst="rect">
            <a:avLst/>
          </a:prstGeom>
        </p:spPr>
        <p:txBody>
          <a:bodyPr lIns="0" tIns="0" rIns="0" bIns="0" rtlCol="0" anchor="t">
            <a:spAutoFit/>
          </a:bodyPr>
          <a:lstStyle/>
          <a:p>
            <a:pPr marL="0" lvl="0" indent="0">
              <a:lnSpc>
                <a:spcPts val="2310"/>
              </a:lnSpc>
            </a:pPr>
            <a:r>
              <a:rPr lang="en-US" sz="2100" spc="-63">
                <a:solidFill>
                  <a:srgbClr val="191919"/>
                </a:solidFill>
                <a:latin typeface="Open Sans 2"/>
              </a:rPr>
              <a:t>There are specific criteria needed to determine which rate will be applied to your project</a:t>
            </a:r>
          </a:p>
        </p:txBody>
      </p:sp>
      <p:sp>
        <p:nvSpPr>
          <p:cNvPr id="12" name="TextBox 12"/>
          <p:cNvSpPr txBox="1"/>
          <p:nvPr/>
        </p:nvSpPr>
        <p:spPr>
          <a:xfrm>
            <a:off x="9373746" y="4202516"/>
            <a:ext cx="8326908" cy="241935"/>
          </a:xfrm>
          <a:prstGeom prst="rect">
            <a:avLst/>
          </a:prstGeom>
        </p:spPr>
        <p:txBody>
          <a:bodyPr lIns="0" tIns="0" rIns="0" bIns="0" rtlCol="0" anchor="t">
            <a:spAutoFit/>
          </a:bodyPr>
          <a:lstStyle/>
          <a:p>
            <a:pPr>
              <a:lnSpc>
                <a:spcPts val="1980"/>
              </a:lnSpc>
            </a:pPr>
            <a:r>
              <a:rPr lang="en-US" sz="1800">
                <a:solidFill>
                  <a:srgbClr val="00A950"/>
                </a:solidFill>
                <a:latin typeface="Open Sans 1 Bold"/>
              </a:rPr>
              <a:t>MURC will make the final determination of the appropriate rate.</a:t>
            </a:r>
          </a:p>
        </p:txBody>
      </p:sp>
      <p:sp>
        <p:nvSpPr>
          <p:cNvPr id="13" name="AutoShape 13"/>
          <p:cNvSpPr/>
          <p:nvPr/>
        </p:nvSpPr>
        <p:spPr>
          <a:xfrm>
            <a:off x="10263583" y="4944514"/>
            <a:ext cx="6344999" cy="0"/>
          </a:xfrm>
          <a:prstGeom prst="line">
            <a:avLst/>
          </a:prstGeom>
          <a:ln w="9525" cap="rnd">
            <a:solidFill>
              <a:srgbClr val="2F5B44"/>
            </a:solidFill>
            <a:prstDash val="solid"/>
            <a:headEnd type="none" w="sm" len="sm"/>
            <a:tailEnd type="none" w="sm" len="sm"/>
          </a:ln>
        </p:spPr>
        <p:txBody>
          <a:bodyPr/>
          <a:lstStyle/>
          <a:p>
            <a:endParaRPr lang="en-US"/>
          </a:p>
        </p:txBody>
      </p:sp>
      <p:sp>
        <p:nvSpPr>
          <p:cNvPr id="14" name="TextBox 14"/>
          <p:cNvSpPr txBox="1"/>
          <p:nvPr/>
        </p:nvSpPr>
        <p:spPr>
          <a:xfrm>
            <a:off x="9373746" y="5463626"/>
            <a:ext cx="8124672" cy="579120"/>
          </a:xfrm>
          <a:prstGeom prst="rect">
            <a:avLst/>
          </a:prstGeom>
        </p:spPr>
        <p:txBody>
          <a:bodyPr lIns="0" tIns="0" rIns="0" bIns="0" rtlCol="0" anchor="t">
            <a:spAutoFit/>
          </a:bodyPr>
          <a:lstStyle/>
          <a:p>
            <a:pPr marL="0" lvl="0" indent="0">
              <a:lnSpc>
                <a:spcPts val="2310"/>
              </a:lnSpc>
            </a:pPr>
            <a:r>
              <a:rPr lang="en-US" sz="2100" spc="-63">
                <a:solidFill>
                  <a:srgbClr val="191919"/>
                </a:solidFill>
                <a:latin typeface="Open Sans 2"/>
              </a:rPr>
              <a:t>Unless specifically listed in the agency guidelines, Marshall’s full appropriate rate will be applied.</a:t>
            </a:r>
          </a:p>
        </p:txBody>
      </p:sp>
      <p:sp>
        <p:nvSpPr>
          <p:cNvPr id="15" name="TextBox 15"/>
          <p:cNvSpPr txBox="1"/>
          <p:nvPr/>
        </p:nvSpPr>
        <p:spPr>
          <a:xfrm>
            <a:off x="9373746" y="6261821"/>
            <a:ext cx="8326908" cy="1975485"/>
          </a:xfrm>
          <a:prstGeom prst="rect">
            <a:avLst/>
          </a:prstGeom>
        </p:spPr>
        <p:txBody>
          <a:bodyPr lIns="0" tIns="0" rIns="0" bIns="0" rtlCol="0" anchor="t">
            <a:spAutoFit/>
          </a:bodyPr>
          <a:lstStyle/>
          <a:p>
            <a:pPr>
              <a:lnSpc>
                <a:spcPts val="1980"/>
              </a:lnSpc>
            </a:pPr>
            <a:r>
              <a:rPr lang="en-US" sz="1800">
                <a:solidFill>
                  <a:srgbClr val="00A950"/>
                </a:solidFill>
                <a:latin typeface="Open Sans 1 Italics"/>
              </a:rPr>
              <a:t>Example # 1: Dr. Car D. Atch is applying for a grant from the American Heart Association. The AHA specifically restricts indirect costs to 10%. This is the rate that must be used.</a:t>
            </a:r>
          </a:p>
          <a:p>
            <a:pPr>
              <a:lnSpc>
                <a:spcPts val="1980"/>
              </a:lnSpc>
            </a:pPr>
            <a:endParaRPr lang="en-US" sz="1800">
              <a:solidFill>
                <a:srgbClr val="00A950"/>
              </a:solidFill>
              <a:latin typeface="Open Sans 1 Italics"/>
            </a:endParaRPr>
          </a:p>
          <a:p>
            <a:pPr>
              <a:lnSpc>
                <a:spcPts val="1980"/>
              </a:lnSpc>
            </a:pPr>
            <a:r>
              <a:rPr lang="en-US" sz="1800">
                <a:solidFill>
                  <a:srgbClr val="00A950"/>
                </a:solidFill>
                <a:latin typeface="Open Sans 1 Italics"/>
              </a:rPr>
              <a:t>Example #2: Dr. I. M. Karful is applying for a HRSA training grant.HRSA training grants specifically state in the RFA that training grants are restricted to 8% indirects. This is the rate that must be used.</a:t>
            </a:r>
          </a:p>
          <a:p>
            <a:pPr>
              <a:lnSpc>
                <a:spcPts val="1980"/>
              </a:lnSpc>
            </a:pPr>
            <a:endParaRPr lang="en-US" sz="1800">
              <a:solidFill>
                <a:srgbClr val="00A950"/>
              </a:solidFill>
              <a:latin typeface="Open Sans 1 Italics"/>
            </a:endParaRPr>
          </a:p>
        </p:txBody>
      </p:sp>
      <p:sp>
        <p:nvSpPr>
          <p:cNvPr id="16" name="TextBox 16"/>
          <p:cNvSpPr txBox="1"/>
          <p:nvPr/>
        </p:nvSpPr>
        <p:spPr>
          <a:xfrm>
            <a:off x="9373746" y="8446856"/>
            <a:ext cx="8124672" cy="1150620"/>
          </a:xfrm>
          <a:prstGeom prst="rect">
            <a:avLst/>
          </a:prstGeom>
        </p:spPr>
        <p:txBody>
          <a:bodyPr lIns="0" tIns="0" rIns="0" bIns="0" rtlCol="0" anchor="t">
            <a:spAutoFit/>
          </a:bodyPr>
          <a:lstStyle/>
          <a:p>
            <a:pPr marL="0" lvl="0" indent="0">
              <a:lnSpc>
                <a:spcPts val="2310"/>
              </a:lnSpc>
            </a:pPr>
            <a:r>
              <a:rPr lang="en-US" sz="2100" spc="-63">
                <a:solidFill>
                  <a:srgbClr val="191919"/>
                </a:solidFill>
                <a:latin typeface="Open Sans 2"/>
              </a:rPr>
              <a:t>Under no circumstances should a PI ever negotiate the indirect rate with an agency. Such negotiations should be considered null and void because the PI is not legally authorized to negotiate on behalf of the university.</a:t>
            </a:r>
          </a:p>
        </p:txBody>
      </p:sp>
    </p:spTree>
    <p:extLst>
      <p:ext uri="{BB962C8B-B14F-4D97-AF65-F5344CB8AC3E}">
        <p14:creationId xmlns:p14="http://schemas.microsoft.com/office/powerpoint/2010/main" val="3937106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151816" y="1171650"/>
            <a:ext cx="7075649" cy="2204316"/>
            <a:chOff x="0" y="0"/>
            <a:chExt cx="9434199" cy="2939088"/>
          </a:xfrm>
        </p:grpSpPr>
        <p:sp>
          <p:nvSpPr>
            <p:cNvPr id="8" name="TextBox 8"/>
            <p:cNvSpPr txBox="1"/>
            <p:nvPr/>
          </p:nvSpPr>
          <p:spPr>
            <a:xfrm>
              <a:off x="0" y="1500729"/>
              <a:ext cx="9088056" cy="1438360"/>
            </a:xfrm>
            <a:prstGeom prst="rect">
              <a:avLst/>
            </a:prstGeom>
          </p:spPr>
          <p:txBody>
            <a:bodyPr lIns="0" tIns="0" rIns="0" bIns="0" rtlCol="0" anchor="t">
              <a:spAutoFit/>
            </a:bodyPr>
            <a:lstStyle/>
            <a:p>
              <a:pPr>
                <a:lnSpc>
                  <a:spcPts val="2782"/>
                </a:lnSpc>
              </a:pPr>
              <a:r>
                <a:rPr lang="en-US" sz="2600">
                  <a:solidFill>
                    <a:srgbClr val="FFFFFF"/>
                  </a:solidFill>
                  <a:latin typeface="Open Sans 1 Light"/>
                </a:rPr>
                <a:t>Also referred to as Facilities and Administrative Costs (F &amp; A) or Overhead</a:t>
              </a:r>
            </a:p>
            <a:p>
              <a:pPr>
                <a:lnSpc>
                  <a:spcPts val="2782"/>
                </a:lnSpc>
              </a:pPr>
              <a:endParaRPr lang="en-US" sz="2600">
                <a:solidFill>
                  <a:srgbClr val="FFFFFF"/>
                </a:solidFill>
                <a:latin typeface="Open Sans 1 Light"/>
              </a:endParaRPr>
            </a:p>
          </p:txBody>
        </p:sp>
        <p:sp>
          <p:nvSpPr>
            <p:cNvPr id="9" name="TextBox 9"/>
            <p:cNvSpPr txBox="1"/>
            <p:nvPr/>
          </p:nvSpPr>
          <p:spPr>
            <a:xfrm>
              <a:off x="0" y="-57150"/>
              <a:ext cx="9434199" cy="1146810"/>
            </a:xfrm>
            <a:prstGeom prst="rect">
              <a:avLst/>
            </a:prstGeom>
          </p:spPr>
          <p:txBody>
            <a:bodyPr lIns="0" tIns="0" rIns="0" bIns="0" rtlCol="0" anchor="t">
              <a:spAutoFit/>
            </a:bodyPr>
            <a:lstStyle/>
            <a:p>
              <a:pPr marL="0" lvl="0" indent="0" algn="l">
                <a:lnSpc>
                  <a:spcPts val="7020"/>
                </a:lnSpc>
                <a:spcBef>
                  <a:spcPct val="0"/>
                </a:spcBef>
              </a:pPr>
              <a:r>
                <a:rPr lang="en-US" sz="5400" u="none" strike="noStrike">
                  <a:solidFill>
                    <a:srgbClr val="FFFFFF"/>
                  </a:solidFill>
                  <a:latin typeface="Open Sans 1 Bold"/>
                </a:rPr>
                <a:t>Indirect Costs</a:t>
              </a:r>
            </a:p>
          </p:txBody>
        </p:sp>
      </p:grpSp>
      <p:grpSp>
        <p:nvGrpSpPr>
          <p:cNvPr id="10" name="Group 10"/>
          <p:cNvGrpSpPr/>
          <p:nvPr/>
        </p:nvGrpSpPr>
        <p:grpSpPr>
          <a:xfrm>
            <a:off x="709578" y="3906222"/>
            <a:ext cx="7697020" cy="2654385"/>
            <a:chOff x="0" y="-28575"/>
            <a:chExt cx="9518696" cy="3388687"/>
          </a:xfrm>
        </p:grpSpPr>
        <p:sp>
          <p:nvSpPr>
            <p:cNvPr id="11" name="TextBox 11"/>
            <p:cNvSpPr txBox="1"/>
            <p:nvPr/>
          </p:nvSpPr>
          <p:spPr>
            <a:xfrm>
              <a:off x="0" y="822665"/>
              <a:ext cx="9518696" cy="2537447"/>
            </a:xfrm>
            <a:prstGeom prst="rect">
              <a:avLst/>
            </a:prstGeom>
          </p:spPr>
          <p:txBody>
            <a:bodyPr lIns="0" tIns="0" rIns="0" bIns="0" rtlCol="0" anchor="t">
              <a:spAutoFit/>
            </a:bodyPr>
            <a:lstStyle/>
            <a:p>
              <a:pPr>
                <a:lnSpc>
                  <a:spcPts val="2520"/>
                </a:lnSpc>
              </a:pPr>
              <a:r>
                <a:rPr lang="en-US" dirty="0">
                  <a:solidFill>
                    <a:srgbClr val="191919"/>
                  </a:solidFill>
                  <a:latin typeface="Open Sans 1"/>
                </a:rPr>
                <a:t>On-campus research                                                      48.00%</a:t>
              </a:r>
            </a:p>
            <a:p>
              <a:pPr>
                <a:lnSpc>
                  <a:spcPts val="2520"/>
                </a:lnSpc>
              </a:pPr>
              <a:r>
                <a:rPr lang="en-US" dirty="0">
                  <a:solidFill>
                    <a:srgbClr val="191919"/>
                  </a:solidFill>
                  <a:latin typeface="Open Sans 1"/>
                </a:rPr>
                <a:t>Off-campus research                                                      26.00%</a:t>
              </a:r>
            </a:p>
            <a:p>
              <a:pPr>
                <a:lnSpc>
                  <a:spcPts val="2520"/>
                </a:lnSpc>
              </a:pPr>
              <a:r>
                <a:rPr lang="en-US" dirty="0">
                  <a:solidFill>
                    <a:srgbClr val="191919"/>
                  </a:solidFill>
                  <a:latin typeface="Open Sans 1"/>
                </a:rPr>
                <a:t>On-campus other sponsored activities                       30.00%</a:t>
              </a:r>
            </a:p>
            <a:p>
              <a:pPr>
                <a:lnSpc>
                  <a:spcPts val="2520"/>
                </a:lnSpc>
                <a:spcBef>
                  <a:spcPct val="0"/>
                </a:spcBef>
              </a:pPr>
              <a:r>
                <a:rPr lang="en-US" dirty="0">
                  <a:solidFill>
                    <a:srgbClr val="191919"/>
                  </a:solidFill>
                  <a:latin typeface="Open Sans 1"/>
                </a:rPr>
                <a:t>Off-campus other sponsored activities                       22.90%</a:t>
              </a:r>
            </a:p>
            <a:p>
              <a:pPr>
                <a:lnSpc>
                  <a:spcPts val="2520"/>
                </a:lnSpc>
                <a:spcBef>
                  <a:spcPct val="0"/>
                </a:spcBef>
              </a:pPr>
              <a:r>
                <a:rPr lang="en-US" dirty="0">
                  <a:solidFill>
                    <a:srgbClr val="191919"/>
                  </a:solidFill>
                  <a:latin typeface="Open Sans 1"/>
                </a:rPr>
                <a:t>On-campus instruction			              48.80% </a:t>
              </a:r>
            </a:p>
            <a:p>
              <a:pPr>
                <a:lnSpc>
                  <a:spcPts val="2520"/>
                </a:lnSpc>
                <a:spcBef>
                  <a:spcPct val="0"/>
                </a:spcBef>
              </a:pPr>
              <a:r>
                <a:rPr lang="en-US" dirty="0">
                  <a:solidFill>
                    <a:srgbClr val="191919"/>
                  </a:solidFill>
                  <a:latin typeface="Open Sans 1"/>
                </a:rPr>
                <a:t>Off-campus instruction                                                  26.00%</a:t>
              </a:r>
            </a:p>
          </p:txBody>
        </p:sp>
        <p:sp>
          <p:nvSpPr>
            <p:cNvPr id="12" name="TextBox 12"/>
            <p:cNvSpPr txBox="1"/>
            <p:nvPr/>
          </p:nvSpPr>
          <p:spPr>
            <a:xfrm>
              <a:off x="0" y="-28575"/>
              <a:ext cx="9518696" cy="386715"/>
            </a:xfrm>
            <a:prstGeom prst="rect">
              <a:avLst/>
            </a:prstGeom>
          </p:spPr>
          <p:txBody>
            <a:bodyPr lIns="0" tIns="0" rIns="0" bIns="0" rtlCol="0" anchor="t">
              <a:spAutoFit/>
            </a:bodyPr>
            <a:lstStyle/>
            <a:p>
              <a:pPr>
                <a:lnSpc>
                  <a:spcPts val="2520"/>
                </a:lnSpc>
                <a:spcBef>
                  <a:spcPct val="0"/>
                </a:spcBef>
              </a:pPr>
              <a:r>
                <a:rPr lang="en-US">
                  <a:solidFill>
                    <a:srgbClr val="191919"/>
                  </a:solidFill>
                  <a:latin typeface="Open Sans 1 Bold"/>
                </a:rPr>
                <a:t>Current Rates:</a:t>
              </a:r>
            </a:p>
          </p:txBody>
        </p:sp>
      </p:grpSp>
      <p:grpSp>
        <p:nvGrpSpPr>
          <p:cNvPr id="13" name="Group 13"/>
          <p:cNvGrpSpPr/>
          <p:nvPr/>
        </p:nvGrpSpPr>
        <p:grpSpPr>
          <a:xfrm>
            <a:off x="8915400" y="3825717"/>
            <a:ext cx="8763000" cy="4043635"/>
            <a:chOff x="0" y="-28575"/>
            <a:chExt cx="10836963" cy="5162255"/>
          </a:xfrm>
        </p:grpSpPr>
        <p:sp>
          <p:nvSpPr>
            <p:cNvPr id="14" name="TextBox 14"/>
            <p:cNvSpPr txBox="1"/>
            <p:nvPr/>
          </p:nvSpPr>
          <p:spPr>
            <a:xfrm>
              <a:off x="0" y="822665"/>
              <a:ext cx="10836963" cy="4311015"/>
            </a:xfrm>
            <a:prstGeom prst="rect">
              <a:avLst/>
            </a:prstGeom>
          </p:spPr>
          <p:txBody>
            <a:bodyPr lIns="0" tIns="0" rIns="0" bIns="0" rtlCol="0" anchor="t">
              <a:spAutoFit/>
            </a:bodyPr>
            <a:lstStyle/>
            <a:p>
              <a:pPr>
                <a:lnSpc>
                  <a:spcPts val="2520"/>
                </a:lnSpc>
              </a:pPr>
              <a:r>
                <a:rPr lang="en-US" dirty="0">
                  <a:solidFill>
                    <a:srgbClr val="191919"/>
                  </a:solidFill>
                  <a:latin typeface="Open Sans 1"/>
                </a:rPr>
                <a:t>A percentage of the indirect cost rate goes to predetermined allocations as determined by university policy, such as the library. From the remainder, </a:t>
              </a:r>
              <a:r>
                <a:rPr lang="en-US" dirty="0" err="1">
                  <a:solidFill>
                    <a:srgbClr val="191919"/>
                  </a:solidFill>
                  <a:latin typeface="Open Sans 1"/>
                </a:rPr>
                <a:t>indirects</a:t>
              </a:r>
              <a:r>
                <a:rPr lang="en-US" dirty="0">
                  <a:solidFill>
                    <a:srgbClr val="191919"/>
                  </a:solidFill>
                  <a:latin typeface="Open Sans 1"/>
                </a:rPr>
                <a:t> are usually distributed as follows:</a:t>
              </a:r>
            </a:p>
            <a:p>
              <a:pPr>
                <a:lnSpc>
                  <a:spcPts val="2520"/>
                </a:lnSpc>
              </a:pPr>
              <a:endParaRPr lang="en-US" dirty="0">
                <a:solidFill>
                  <a:srgbClr val="191919"/>
                </a:solidFill>
                <a:latin typeface="Open Sans 1"/>
              </a:endParaRPr>
            </a:p>
            <a:p>
              <a:pPr>
                <a:lnSpc>
                  <a:spcPts val="2520"/>
                </a:lnSpc>
              </a:pPr>
              <a:r>
                <a:rPr lang="en-US" dirty="0">
                  <a:solidFill>
                    <a:srgbClr val="191919"/>
                  </a:solidFill>
                  <a:latin typeface="Open Sans 1"/>
                </a:rPr>
                <a:t>University President’s Office                           25%</a:t>
              </a:r>
            </a:p>
            <a:p>
              <a:pPr>
                <a:lnSpc>
                  <a:spcPts val="2520"/>
                </a:lnSpc>
              </a:pPr>
              <a:r>
                <a:rPr lang="en-US" dirty="0">
                  <a:solidFill>
                    <a:srgbClr val="191919"/>
                  </a:solidFill>
                  <a:latin typeface="Open Sans 1"/>
                </a:rPr>
                <a:t>MURC                                                                  25%</a:t>
              </a:r>
            </a:p>
            <a:p>
              <a:pPr>
                <a:lnSpc>
                  <a:spcPts val="2520"/>
                </a:lnSpc>
              </a:pPr>
              <a:r>
                <a:rPr lang="en-US" dirty="0">
                  <a:solidFill>
                    <a:srgbClr val="191919"/>
                  </a:solidFill>
                  <a:latin typeface="Open Sans 1"/>
                </a:rPr>
                <a:t>College/Center/Institute                                  50%*</a:t>
              </a:r>
            </a:p>
            <a:p>
              <a:pPr>
                <a:lnSpc>
                  <a:spcPts val="1960"/>
                </a:lnSpc>
              </a:pPr>
              <a:endParaRPr lang="en-US" dirty="0">
                <a:solidFill>
                  <a:srgbClr val="191919"/>
                </a:solidFill>
                <a:latin typeface="Open Sans 1"/>
              </a:endParaRPr>
            </a:p>
            <a:p>
              <a:pPr>
                <a:lnSpc>
                  <a:spcPts val="1960"/>
                </a:lnSpc>
              </a:pPr>
              <a:r>
                <a:rPr lang="en-US" sz="1400" dirty="0">
                  <a:solidFill>
                    <a:srgbClr val="191919"/>
                  </a:solidFill>
                  <a:latin typeface="Open Sans 1 Italics"/>
                </a:rPr>
                <a:t>*allocations to individual departments are determined by each college/center/institute. Check with your dean or director.</a:t>
              </a:r>
            </a:p>
            <a:p>
              <a:pPr>
                <a:lnSpc>
                  <a:spcPts val="2520"/>
                </a:lnSpc>
                <a:spcBef>
                  <a:spcPct val="0"/>
                </a:spcBef>
              </a:pPr>
              <a:endParaRPr lang="en-US" sz="1400" dirty="0">
                <a:solidFill>
                  <a:srgbClr val="191919"/>
                </a:solidFill>
                <a:latin typeface="Open Sans 1 Italics"/>
              </a:endParaRPr>
            </a:p>
          </p:txBody>
        </p:sp>
        <p:sp>
          <p:nvSpPr>
            <p:cNvPr id="15" name="TextBox 15"/>
            <p:cNvSpPr txBox="1"/>
            <p:nvPr/>
          </p:nvSpPr>
          <p:spPr>
            <a:xfrm>
              <a:off x="0" y="-28575"/>
              <a:ext cx="10836963" cy="386715"/>
            </a:xfrm>
            <a:prstGeom prst="rect">
              <a:avLst/>
            </a:prstGeom>
          </p:spPr>
          <p:txBody>
            <a:bodyPr lIns="0" tIns="0" rIns="0" bIns="0" rtlCol="0" anchor="t">
              <a:spAutoFit/>
            </a:bodyPr>
            <a:lstStyle/>
            <a:p>
              <a:pPr>
                <a:lnSpc>
                  <a:spcPts val="2520"/>
                </a:lnSpc>
                <a:spcBef>
                  <a:spcPct val="0"/>
                </a:spcBef>
              </a:pPr>
              <a:r>
                <a:rPr lang="en-US">
                  <a:solidFill>
                    <a:srgbClr val="191919"/>
                  </a:solidFill>
                  <a:latin typeface="Open Sans 1 Bold"/>
                </a:rPr>
                <a:t>Where do the Indirect Cost rates go?</a:t>
              </a:r>
            </a:p>
          </p:txBody>
        </p:sp>
      </p:grpSp>
      <p:sp>
        <p:nvSpPr>
          <p:cNvPr id="19" name="TextBox 19"/>
          <p:cNvSpPr txBox="1"/>
          <p:nvPr/>
        </p:nvSpPr>
        <p:spPr>
          <a:xfrm>
            <a:off x="2833823" y="9592214"/>
            <a:ext cx="13411349" cy="406400"/>
          </a:xfrm>
          <a:prstGeom prst="rect">
            <a:avLst/>
          </a:prstGeom>
        </p:spPr>
        <p:txBody>
          <a:bodyPr lIns="0" tIns="0" rIns="0" bIns="0" rtlCol="0" anchor="t">
            <a:spAutoFit/>
          </a:bodyPr>
          <a:lstStyle/>
          <a:p>
            <a:pPr algn="ctr">
              <a:lnSpc>
                <a:spcPts val="3249"/>
              </a:lnSpc>
              <a:spcBef>
                <a:spcPct val="0"/>
              </a:spcBef>
            </a:pPr>
            <a:r>
              <a:rPr lang="en-US" sz="2499" spc="-74">
                <a:solidFill>
                  <a:srgbClr val="00A950"/>
                </a:solidFill>
                <a:latin typeface="Open Sans 2 Bold"/>
              </a:rPr>
              <a:t>Under no circumstances is the PI to negotiate a project’s F &amp; A rate with a funding agency. </a:t>
            </a:r>
          </a:p>
        </p:txBody>
      </p:sp>
      <p:sp>
        <p:nvSpPr>
          <p:cNvPr id="20" name="AutoShape 6">
            <a:extLst>
              <a:ext uri="{FF2B5EF4-FFF2-40B4-BE49-F238E27FC236}">
                <a16:creationId xmlns:a16="http://schemas.microsoft.com/office/drawing/2014/main" id="{73A0704F-73F7-1590-747F-9610653C01A4}"/>
              </a:ext>
            </a:extLst>
          </p:cNvPr>
          <p:cNvSpPr/>
          <p:nvPr/>
        </p:nvSpPr>
        <p:spPr>
          <a:xfrm>
            <a:off x="0" y="136329"/>
            <a:ext cx="7848600" cy="1984917"/>
          </a:xfrm>
          <a:prstGeom prst="rect">
            <a:avLst/>
          </a:prstGeom>
          <a:solidFill>
            <a:srgbClr val="00A950"/>
          </a:solidFill>
        </p:spPr>
        <p:txBody>
          <a:bodyPr/>
          <a:lstStyle/>
          <a:p>
            <a:endParaRPr lang="en-US"/>
          </a:p>
        </p:txBody>
      </p:sp>
      <p:sp>
        <p:nvSpPr>
          <p:cNvPr id="22" name="TextBox 10">
            <a:extLst>
              <a:ext uri="{FF2B5EF4-FFF2-40B4-BE49-F238E27FC236}">
                <a16:creationId xmlns:a16="http://schemas.microsoft.com/office/drawing/2014/main" id="{9320A4AF-45AE-BFAA-9F38-44A6114435D4}"/>
              </a:ext>
            </a:extLst>
          </p:cNvPr>
          <p:cNvSpPr txBox="1"/>
          <p:nvPr/>
        </p:nvSpPr>
        <p:spPr>
          <a:xfrm>
            <a:off x="514350" y="613796"/>
            <a:ext cx="6819900" cy="874395"/>
          </a:xfrm>
          <a:prstGeom prst="rect">
            <a:avLst/>
          </a:prstGeom>
        </p:spPr>
        <p:txBody>
          <a:bodyPr lIns="0" tIns="0" rIns="0" bIns="0" rtlCol="0" anchor="t">
            <a:spAutoFit/>
          </a:bodyPr>
          <a:lstStyle/>
          <a:p>
            <a:pPr marL="0" lvl="0" indent="0" algn="l">
              <a:lnSpc>
                <a:spcPts val="7019"/>
              </a:lnSpc>
              <a:spcBef>
                <a:spcPct val="0"/>
              </a:spcBef>
            </a:pPr>
            <a:r>
              <a:rPr lang="en-US" sz="5399" u="none" strike="noStrike" dirty="0">
                <a:solidFill>
                  <a:srgbClr val="FFFFFF"/>
                </a:solidFill>
                <a:latin typeface="Open Sans 1 Bold"/>
              </a:rPr>
              <a:t>Indirect Costs Cont.</a:t>
            </a:r>
          </a:p>
        </p:txBody>
      </p:sp>
    </p:spTree>
    <p:extLst>
      <p:ext uri="{BB962C8B-B14F-4D97-AF65-F5344CB8AC3E}">
        <p14:creationId xmlns:p14="http://schemas.microsoft.com/office/powerpoint/2010/main" val="728732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9789" y="7690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169" b="-61169"/>
            </a:stretch>
          </a:blipFill>
        </p:spPr>
        <p:txBody>
          <a:bodyPr/>
          <a:lstStyle/>
          <a:p>
            <a:endParaRPr lang="en-US" dirty="0">
              <a:highlight>
                <a:srgbClr val="FFFF00"/>
              </a:highlight>
            </a:endParaRPr>
          </a:p>
        </p:txBody>
      </p:sp>
      <p:sp>
        <p:nvSpPr>
          <p:cNvPr id="3" name="AutoShape 3"/>
          <p:cNvSpPr/>
          <p:nvPr/>
        </p:nvSpPr>
        <p:spPr>
          <a:xfrm>
            <a:off x="1309337" y="1982576"/>
            <a:ext cx="4965461" cy="3911194"/>
          </a:xfrm>
          <a:prstGeom prst="rect">
            <a:avLst/>
          </a:prstGeom>
          <a:solidFill>
            <a:schemeClr val="bg1"/>
          </a:solidFill>
        </p:spPr>
        <p:txBody>
          <a:bodyPr/>
          <a:lstStyle/>
          <a:p>
            <a:endParaRPr lang="en-US"/>
          </a:p>
        </p:txBody>
      </p:sp>
      <p:sp>
        <p:nvSpPr>
          <p:cNvPr id="4" name="AutoShape 4"/>
          <p:cNvSpPr/>
          <p:nvPr/>
        </p:nvSpPr>
        <p:spPr>
          <a:xfrm>
            <a:off x="6634377" y="1982576"/>
            <a:ext cx="4965461" cy="3911194"/>
          </a:xfrm>
          <a:prstGeom prst="rect">
            <a:avLst/>
          </a:prstGeom>
          <a:solidFill>
            <a:schemeClr val="bg2">
              <a:lumMod val="90000"/>
            </a:schemeClr>
          </a:solidFill>
        </p:spPr>
        <p:txBody>
          <a:bodyPr/>
          <a:lstStyle/>
          <a:p>
            <a:endParaRPr lang="en-US"/>
          </a:p>
        </p:txBody>
      </p:sp>
      <p:sp>
        <p:nvSpPr>
          <p:cNvPr id="5" name="AutoShape 5"/>
          <p:cNvSpPr/>
          <p:nvPr/>
        </p:nvSpPr>
        <p:spPr>
          <a:xfrm>
            <a:off x="12013202" y="1982576"/>
            <a:ext cx="4965461" cy="3911194"/>
          </a:xfrm>
          <a:prstGeom prst="rect">
            <a:avLst/>
          </a:prstGeom>
          <a:solidFill>
            <a:srgbClr val="EBEBEB"/>
          </a:solidFill>
        </p:spPr>
        <p:txBody>
          <a:bodyPr/>
          <a:lstStyle/>
          <a:p>
            <a:endParaRPr lang="en-US"/>
          </a:p>
        </p:txBody>
      </p:sp>
      <p:sp>
        <p:nvSpPr>
          <p:cNvPr id="6" name="AutoShape 6"/>
          <p:cNvSpPr/>
          <p:nvPr/>
        </p:nvSpPr>
        <p:spPr>
          <a:xfrm>
            <a:off x="3998750" y="6154317"/>
            <a:ext cx="4965461" cy="3911194"/>
          </a:xfrm>
          <a:prstGeom prst="rect">
            <a:avLst/>
          </a:prstGeom>
          <a:solidFill>
            <a:srgbClr val="FFFFFF"/>
          </a:solidFill>
        </p:spPr>
        <p:txBody>
          <a:bodyPr/>
          <a:lstStyle/>
          <a:p>
            <a:endParaRPr lang="en-US"/>
          </a:p>
        </p:txBody>
      </p:sp>
      <p:sp>
        <p:nvSpPr>
          <p:cNvPr id="7" name="AutoShape 7"/>
          <p:cNvSpPr/>
          <p:nvPr/>
        </p:nvSpPr>
        <p:spPr>
          <a:xfrm>
            <a:off x="9323789" y="6154317"/>
            <a:ext cx="4965461" cy="3911194"/>
          </a:xfrm>
          <a:prstGeom prst="rect">
            <a:avLst/>
          </a:prstGeom>
          <a:solidFill>
            <a:srgbClr val="EBEBEB"/>
          </a:solidFill>
        </p:spPr>
        <p:txBody>
          <a:bodyPr/>
          <a:lstStyle/>
          <a:p>
            <a:endParaRPr lang="en-US"/>
          </a:p>
        </p:txBody>
      </p:sp>
      <p:sp>
        <p:nvSpPr>
          <p:cNvPr id="8" name="TextBox 8"/>
          <p:cNvSpPr txBox="1"/>
          <p:nvPr/>
        </p:nvSpPr>
        <p:spPr>
          <a:xfrm>
            <a:off x="1208489" y="562927"/>
            <a:ext cx="10598030" cy="874395"/>
          </a:xfrm>
          <a:prstGeom prst="rect">
            <a:avLst/>
          </a:prstGeom>
        </p:spPr>
        <p:txBody>
          <a:bodyPr lIns="0" tIns="0" rIns="0" bIns="0" rtlCol="0" anchor="t">
            <a:spAutoFit/>
          </a:bodyPr>
          <a:lstStyle/>
          <a:p>
            <a:pPr>
              <a:lnSpc>
                <a:spcPts val="7020"/>
              </a:lnSpc>
            </a:pPr>
            <a:r>
              <a:rPr lang="en-US" sz="5400">
                <a:solidFill>
                  <a:srgbClr val="FFFFFF"/>
                </a:solidFill>
                <a:latin typeface="Open Sans 1 Bold"/>
              </a:rPr>
              <a:t>Our Services</a:t>
            </a:r>
          </a:p>
        </p:txBody>
      </p:sp>
      <p:sp>
        <p:nvSpPr>
          <p:cNvPr id="9" name="TextBox 9"/>
          <p:cNvSpPr txBox="1"/>
          <p:nvPr/>
        </p:nvSpPr>
        <p:spPr>
          <a:xfrm>
            <a:off x="1506431" y="2019846"/>
            <a:ext cx="4575495" cy="3200556"/>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Pre-Award and Grants/Contract Development</a:t>
            </a:r>
          </a:p>
          <a:p>
            <a:pPr>
              <a:lnSpc>
                <a:spcPts val="1091"/>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Interpreting proposal guidelines</a:t>
            </a:r>
          </a:p>
          <a:p>
            <a:pPr marL="341028" lvl="1" indent="-170514">
              <a:lnSpc>
                <a:spcPts val="2211"/>
              </a:lnSpc>
              <a:buFont typeface="Arial"/>
              <a:buChar char="•"/>
            </a:pPr>
            <a:r>
              <a:rPr lang="en-US" sz="1579" dirty="0">
                <a:solidFill>
                  <a:srgbClr val="191919"/>
                </a:solidFill>
                <a:latin typeface="Open Sans 1"/>
              </a:rPr>
              <a:t> Developing and approving budgets</a:t>
            </a:r>
          </a:p>
          <a:p>
            <a:pPr marL="341028" lvl="1" indent="-170514">
              <a:lnSpc>
                <a:spcPts val="2211"/>
              </a:lnSpc>
              <a:buFont typeface="Arial"/>
              <a:buChar char="•"/>
            </a:pPr>
            <a:r>
              <a:rPr lang="en-US" sz="1579" dirty="0">
                <a:solidFill>
                  <a:srgbClr val="191919"/>
                </a:solidFill>
                <a:latin typeface="Open Sans 1"/>
              </a:rPr>
              <a:t>Coordinating institutional approval for proposal submissions</a:t>
            </a:r>
          </a:p>
          <a:p>
            <a:pPr marL="341028" lvl="1" indent="-170514">
              <a:lnSpc>
                <a:spcPts val="2211"/>
              </a:lnSpc>
              <a:buFont typeface="Arial"/>
              <a:buChar char="•"/>
            </a:pPr>
            <a:r>
              <a:rPr lang="en-US" sz="1579" dirty="0">
                <a:solidFill>
                  <a:srgbClr val="191919"/>
                </a:solidFill>
                <a:latin typeface="Open Sans 1"/>
              </a:rPr>
              <a:t>Negotiating awards with sponsors</a:t>
            </a:r>
          </a:p>
          <a:p>
            <a:pPr marL="341028" lvl="1" indent="-170514">
              <a:lnSpc>
                <a:spcPts val="2211"/>
              </a:lnSpc>
              <a:buFont typeface="Arial"/>
              <a:buChar char="•"/>
            </a:pPr>
            <a:r>
              <a:rPr lang="en-US" sz="1579" dirty="0">
                <a:solidFill>
                  <a:srgbClr val="191919"/>
                </a:solidFill>
                <a:latin typeface="Open Sans 1"/>
              </a:rPr>
              <a:t>Submitting proposal on behalf of Marshall University </a:t>
            </a:r>
          </a:p>
          <a:p>
            <a:pPr marL="170514" lvl="1">
              <a:lnSpc>
                <a:spcPts val="2211"/>
              </a:lnSpc>
            </a:pPr>
            <a:endParaRPr lang="en-US" sz="1579" dirty="0">
              <a:solidFill>
                <a:srgbClr val="191919"/>
              </a:solidFill>
              <a:latin typeface="Open Sans 1"/>
            </a:endParaRPr>
          </a:p>
        </p:txBody>
      </p:sp>
      <p:sp>
        <p:nvSpPr>
          <p:cNvPr id="10" name="TextBox 10"/>
          <p:cNvSpPr txBox="1"/>
          <p:nvPr/>
        </p:nvSpPr>
        <p:spPr>
          <a:xfrm>
            <a:off x="4219756" y="6327817"/>
            <a:ext cx="4575495" cy="2790187"/>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Post-Award </a:t>
            </a:r>
          </a:p>
          <a:p>
            <a:pPr>
              <a:lnSpc>
                <a:spcPts val="1091"/>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Providing financial administration</a:t>
            </a:r>
          </a:p>
          <a:p>
            <a:pPr marL="341028" lvl="1" indent="-170514">
              <a:lnSpc>
                <a:spcPts val="2211"/>
              </a:lnSpc>
              <a:buFont typeface="Arial"/>
              <a:buChar char="•"/>
            </a:pPr>
            <a:r>
              <a:rPr lang="en-US" sz="1579" dirty="0">
                <a:solidFill>
                  <a:srgbClr val="191919"/>
                </a:solidFill>
                <a:latin typeface="Open Sans 1"/>
              </a:rPr>
              <a:t>Ensuring agency, institutional and federal compliance</a:t>
            </a:r>
          </a:p>
          <a:p>
            <a:pPr marL="341028" lvl="1" indent="-170514">
              <a:lnSpc>
                <a:spcPts val="2211"/>
              </a:lnSpc>
              <a:buFont typeface="Arial"/>
              <a:buChar char="•"/>
            </a:pPr>
            <a:r>
              <a:rPr lang="en-US" sz="1579" dirty="0">
                <a:solidFill>
                  <a:srgbClr val="191919"/>
                </a:solidFill>
                <a:latin typeface="Open Sans 1"/>
              </a:rPr>
              <a:t>Assisting with payroll and personnel functions</a:t>
            </a:r>
          </a:p>
          <a:p>
            <a:pPr marL="341028" lvl="1" indent="-170514">
              <a:lnSpc>
                <a:spcPts val="2211"/>
              </a:lnSpc>
              <a:buFont typeface="Arial"/>
              <a:buChar char="•"/>
            </a:pPr>
            <a:r>
              <a:rPr lang="en-US" sz="1579" dirty="0">
                <a:solidFill>
                  <a:srgbClr val="191919"/>
                </a:solidFill>
                <a:latin typeface="Open Sans 1"/>
              </a:rPr>
              <a:t>Submission of progress reports &amp; award closeout</a:t>
            </a:r>
          </a:p>
          <a:p>
            <a:pPr marL="341028" lvl="1" indent="-170514">
              <a:lnSpc>
                <a:spcPts val="2211"/>
              </a:lnSpc>
              <a:buFont typeface="Arial"/>
              <a:buChar char="•"/>
            </a:pPr>
            <a:endParaRPr lang="en-US" sz="1579" dirty="0">
              <a:solidFill>
                <a:srgbClr val="191919"/>
              </a:solidFill>
              <a:latin typeface="Open Sans 1"/>
            </a:endParaRPr>
          </a:p>
        </p:txBody>
      </p:sp>
      <p:sp>
        <p:nvSpPr>
          <p:cNvPr id="11" name="TextBox 11"/>
          <p:cNvSpPr txBox="1"/>
          <p:nvPr/>
        </p:nvSpPr>
        <p:spPr>
          <a:xfrm>
            <a:off x="9492749" y="6327817"/>
            <a:ext cx="4575495" cy="3764813"/>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Grant Development, Training, and Collaboration</a:t>
            </a:r>
            <a:r>
              <a:rPr lang="en-US" sz="2279" dirty="0">
                <a:solidFill>
                  <a:srgbClr val="191919"/>
                </a:solidFill>
                <a:latin typeface="Open Sans 1 Bold"/>
              </a:rPr>
              <a:t>  </a:t>
            </a:r>
          </a:p>
          <a:p>
            <a:pPr>
              <a:lnSpc>
                <a:spcPts val="1091"/>
              </a:lnSpc>
            </a:pPr>
            <a:endParaRPr lang="en-US" sz="2279" dirty="0">
              <a:solidFill>
                <a:srgbClr val="191919"/>
              </a:solidFill>
              <a:latin typeface="Open Sans 1 Bold"/>
            </a:endParaRPr>
          </a:p>
          <a:p>
            <a:pPr marL="341028" lvl="1" indent="-170514">
              <a:lnSpc>
                <a:spcPts val="2211"/>
              </a:lnSpc>
              <a:buFont typeface="Arial"/>
              <a:buChar char="•"/>
            </a:pPr>
            <a:r>
              <a:rPr lang="en-US" sz="1579" dirty="0">
                <a:solidFill>
                  <a:srgbClr val="191919"/>
                </a:solidFill>
                <a:latin typeface="Open Sans 1"/>
              </a:rPr>
              <a:t>Training in grantsmanship</a:t>
            </a:r>
          </a:p>
          <a:p>
            <a:pPr marL="341028" lvl="1" indent="-170514">
              <a:lnSpc>
                <a:spcPts val="2211"/>
              </a:lnSpc>
              <a:buFont typeface="Arial"/>
              <a:buChar char="•"/>
            </a:pPr>
            <a:r>
              <a:rPr lang="en-US" sz="1579" dirty="0">
                <a:solidFill>
                  <a:srgbClr val="191919"/>
                </a:solidFill>
                <a:latin typeface="Open Sans 1"/>
              </a:rPr>
              <a:t>Locating grants to support projects </a:t>
            </a:r>
          </a:p>
          <a:p>
            <a:pPr marL="341028" lvl="1" indent="-170514">
              <a:lnSpc>
                <a:spcPts val="2211"/>
              </a:lnSpc>
              <a:buFont typeface="Arial"/>
              <a:buChar char="•"/>
            </a:pPr>
            <a:r>
              <a:rPr lang="en-US" sz="1579" dirty="0">
                <a:solidFill>
                  <a:srgbClr val="191919"/>
                </a:solidFill>
                <a:latin typeface="Open Sans 1"/>
              </a:rPr>
              <a:t>Conducting outreach and relationship building with funders</a:t>
            </a:r>
          </a:p>
          <a:p>
            <a:pPr marL="341028" lvl="1" indent="-170514">
              <a:lnSpc>
                <a:spcPts val="2211"/>
              </a:lnSpc>
              <a:buFont typeface="Arial"/>
              <a:buChar char="•"/>
            </a:pPr>
            <a:r>
              <a:rPr lang="en-US" sz="1579" dirty="0">
                <a:solidFill>
                  <a:srgbClr val="191919"/>
                </a:solidFill>
                <a:latin typeface="Open Sans 1"/>
              </a:rPr>
              <a:t>Developing internal and external project partnerships </a:t>
            </a:r>
          </a:p>
          <a:p>
            <a:pPr marL="341028" lvl="1" indent="-170514">
              <a:lnSpc>
                <a:spcPts val="2211"/>
              </a:lnSpc>
              <a:buFont typeface="Arial"/>
              <a:buChar char="•"/>
            </a:pPr>
            <a:r>
              <a:rPr lang="en-US" sz="1579" dirty="0">
                <a:solidFill>
                  <a:srgbClr val="191919"/>
                </a:solidFill>
                <a:latin typeface="Open Sans 1"/>
              </a:rPr>
              <a:t>Providing project management for grant applications</a:t>
            </a:r>
          </a:p>
          <a:p>
            <a:pPr marL="341028" lvl="1" indent="-170514">
              <a:lnSpc>
                <a:spcPts val="2211"/>
              </a:lnSpc>
              <a:buFont typeface="Arial"/>
              <a:buChar char="•"/>
            </a:pPr>
            <a:r>
              <a:rPr lang="en-US" sz="1579" dirty="0">
                <a:solidFill>
                  <a:srgbClr val="191919"/>
                </a:solidFill>
                <a:latin typeface="Open Sans 1"/>
              </a:rPr>
              <a:t>Reviewing and editing grant applications</a:t>
            </a:r>
          </a:p>
          <a:p>
            <a:pPr marL="341028" lvl="1" indent="-170514">
              <a:lnSpc>
                <a:spcPts val="2211"/>
              </a:lnSpc>
              <a:buFont typeface="Arial"/>
              <a:buChar char="•"/>
            </a:pPr>
            <a:r>
              <a:rPr lang="en-US" sz="1579" dirty="0">
                <a:solidFill>
                  <a:srgbClr val="191919"/>
                </a:solidFill>
                <a:latin typeface="Open Sans 1"/>
              </a:rPr>
              <a:t>Writing grant applications</a:t>
            </a:r>
          </a:p>
        </p:txBody>
      </p:sp>
      <p:sp>
        <p:nvSpPr>
          <p:cNvPr id="12" name="TextBox 12"/>
          <p:cNvSpPr txBox="1"/>
          <p:nvPr/>
        </p:nvSpPr>
        <p:spPr>
          <a:xfrm>
            <a:off x="6856252" y="2134194"/>
            <a:ext cx="4575495" cy="2771024"/>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Research Integrity </a:t>
            </a:r>
          </a:p>
          <a:p>
            <a:pPr>
              <a:lnSpc>
                <a:spcPts val="1092"/>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Providing information about responsible research conduct</a:t>
            </a:r>
          </a:p>
          <a:p>
            <a:pPr marL="341028" lvl="1" indent="-170514">
              <a:lnSpc>
                <a:spcPts val="2211"/>
              </a:lnSpc>
              <a:buFont typeface="Arial"/>
              <a:buChar char="•"/>
            </a:pPr>
            <a:r>
              <a:rPr lang="en-US" sz="1579" dirty="0">
                <a:solidFill>
                  <a:srgbClr val="191919"/>
                </a:solidFill>
                <a:latin typeface="Open Sans 1"/>
              </a:rPr>
              <a:t>Supplying guidelines for research involving human and animal subjects</a:t>
            </a:r>
          </a:p>
          <a:p>
            <a:pPr marL="341028" lvl="1" indent="-170514">
              <a:lnSpc>
                <a:spcPts val="2211"/>
              </a:lnSpc>
              <a:buFont typeface="Arial"/>
              <a:buChar char="•"/>
            </a:pPr>
            <a:r>
              <a:rPr lang="en-US" sz="1579" dirty="0">
                <a:solidFill>
                  <a:srgbClr val="191919"/>
                </a:solidFill>
                <a:latin typeface="Open Sans 1"/>
              </a:rPr>
              <a:t>Coordinating the university’s institutional review boards</a:t>
            </a:r>
          </a:p>
          <a:p>
            <a:pPr marL="341028" lvl="1" indent="-170514">
              <a:lnSpc>
                <a:spcPts val="2211"/>
              </a:lnSpc>
              <a:buFont typeface="Arial"/>
              <a:buChar char="•"/>
            </a:pPr>
            <a:r>
              <a:rPr lang="en-US" sz="1579" dirty="0">
                <a:solidFill>
                  <a:srgbClr val="191919"/>
                </a:solidFill>
                <a:latin typeface="Open Sans 1"/>
              </a:rPr>
              <a:t>Maintaining public trust through disclosure and management of conflicts of interest</a:t>
            </a:r>
          </a:p>
        </p:txBody>
      </p:sp>
      <p:sp>
        <p:nvSpPr>
          <p:cNvPr id="13" name="TextBox 13"/>
          <p:cNvSpPr txBox="1"/>
          <p:nvPr/>
        </p:nvSpPr>
        <p:spPr>
          <a:xfrm>
            <a:off x="12190018" y="2019846"/>
            <a:ext cx="4575495" cy="3648811"/>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Technology Transfer/Business Development</a:t>
            </a:r>
          </a:p>
          <a:p>
            <a:pPr>
              <a:lnSpc>
                <a:spcPts val="980"/>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Facilitating the invention disclosure process</a:t>
            </a:r>
          </a:p>
          <a:p>
            <a:pPr marL="341028" lvl="1" indent="-170514">
              <a:lnSpc>
                <a:spcPts val="2211"/>
              </a:lnSpc>
              <a:buFont typeface="Arial"/>
              <a:buChar char="•"/>
            </a:pPr>
            <a:r>
              <a:rPr lang="en-US" sz="1579" dirty="0">
                <a:solidFill>
                  <a:srgbClr val="191919"/>
                </a:solidFill>
                <a:latin typeface="Open Sans 1"/>
              </a:rPr>
              <a:t>Obtaining patents, copyrights and trademarks</a:t>
            </a:r>
          </a:p>
          <a:p>
            <a:pPr marL="341028" lvl="1" indent="-170514">
              <a:lnSpc>
                <a:spcPts val="2211"/>
              </a:lnSpc>
              <a:buFont typeface="Arial"/>
              <a:buChar char="•"/>
            </a:pPr>
            <a:r>
              <a:rPr lang="en-US" sz="1579" dirty="0">
                <a:solidFill>
                  <a:srgbClr val="191919"/>
                </a:solidFill>
                <a:latin typeface="Open Sans 1"/>
              </a:rPr>
              <a:t>Collecting and disbursing royalties</a:t>
            </a:r>
          </a:p>
          <a:p>
            <a:pPr marL="341028" lvl="1" indent="-170514">
              <a:lnSpc>
                <a:spcPts val="2211"/>
              </a:lnSpc>
              <a:buFont typeface="Arial"/>
              <a:buChar char="•"/>
            </a:pPr>
            <a:r>
              <a:rPr lang="en-US" sz="1579" dirty="0">
                <a:solidFill>
                  <a:srgbClr val="191919"/>
                </a:solidFill>
                <a:latin typeface="Open Sans 1"/>
              </a:rPr>
              <a:t>Developing technical and market assessments</a:t>
            </a:r>
          </a:p>
          <a:p>
            <a:pPr marL="341028" lvl="1" indent="-170514">
              <a:lnSpc>
                <a:spcPts val="2211"/>
              </a:lnSpc>
              <a:buFont typeface="Arial"/>
              <a:buChar char="•"/>
            </a:pPr>
            <a:r>
              <a:rPr lang="en-US" sz="1579" dirty="0">
                <a:solidFill>
                  <a:srgbClr val="191919"/>
                </a:solidFill>
                <a:latin typeface="Open Sans 1"/>
              </a:rPr>
              <a:t>Marketing university technologies to industry partners</a:t>
            </a:r>
          </a:p>
          <a:p>
            <a:pPr marL="341028" lvl="1" indent="-170514">
              <a:lnSpc>
                <a:spcPts val="2211"/>
              </a:lnSpc>
              <a:buFont typeface="Arial"/>
              <a:buChar char="•"/>
            </a:pPr>
            <a:r>
              <a:rPr lang="en-US" sz="1579" dirty="0">
                <a:solidFill>
                  <a:srgbClr val="191919"/>
                </a:solidFill>
                <a:latin typeface="Open Sans 1"/>
              </a:rPr>
              <a:t>Providing business assistance to startup companies</a:t>
            </a:r>
          </a:p>
        </p:txBody>
      </p:sp>
    </p:spTree>
    <p:extLst>
      <p:ext uri="{BB962C8B-B14F-4D97-AF65-F5344CB8AC3E}">
        <p14:creationId xmlns:p14="http://schemas.microsoft.com/office/powerpoint/2010/main" val="2977947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a:extLst>
              <a:ext uri="{FF2B5EF4-FFF2-40B4-BE49-F238E27FC236}">
                <a16:creationId xmlns:a16="http://schemas.microsoft.com/office/drawing/2014/main" id="{64A569CA-AD6C-58B2-D29A-658E59858EBA}"/>
              </a:ext>
            </a:extLst>
          </p:cNvPr>
          <p:cNvSpPr/>
          <p:nvPr/>
        </p:nvSpPr>
        <p:spPr>
          <a:xfrm>
            <a:off x="12278084" y="1943100"/>
            <a:ext cx="6584788" cy="8382000"/>
          </a:xfrm>
          <a:prstGeom prst="rect">
            <a:avLst/>
          </a:prstGeom>
          <a:solidFill>
            <a:srgbClr val="EBEBEB"/>
          </a:solidFill>
        </p:spPr>
        <p:txBody>
          <a:bodyPr/>
          <a:lstStyle/>
          <a:p>
            <a:endParaRPr lang="en-US"/>
          </a:p>
        </p:txBody>
      </p:sp>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560230" y="2177770"/>
            <a:ext cx="9345770" cy="7152022"/>
          </a:xfrm>
          <a:prstGeom prst="rect">
            <a:avLst/>
          </a:prstGeom>
        </p:spPr>
        <p:txBody>
          <a:bodyPr wrap="square" lIns="0" tIns="0" rIns="0" bIns="0" rtlCol="0" anchor="t">
            <a:spAutoFit/>
          </a:bodyPr>
          <a:lstStyle/>
          <a:p>
            <a:pPr>
              <a:lnSpc>
                <a:spcPts val="3500"/>
              </a:lnSpc>
            </a:pPr>
            <a:r>
              <a:rPr lang="en-US" sz="1600" dirty="0">
                <a:solidFill>
                  <a:srgbClr val="00A950"/>
                </a:solidFill>
                <a:latin typeface="Open Sans 1 Bold"/>
              </a:rPr>
              <a:t>Significant Financial Interest Disclosure (SFID) Form: </a:t>
            </a:r>
          </a:p>
          <a:p>
            <a:pPr>
              <a:lnSpc>
                <a:spcPts val="3500"/>
              </a:lnSpc>
            </a:pPr>
            <a:r>
              <a:rPr lang="en-US" sz="1600" dirty="0">
                <a:solidFill>
                  <a:srgbClr val="191919"/>
                </a:solidFill>
                <a:latin typeface="Open Sans 1"/>
              </a:rPr>
              <a:t>Key research personnel who contribute in a substantive way to the project must have a current </a:t>
            </a:r>
            <a:r>
              <a:rPr lang="en-US" sz="1600" u="sng" dirty="0">
                <a:solidFill>
                  <a:srgbClr val="191919"/>
                </a:solidFill>
                <a:latin typeface="Open Sans 1"/>
                <a:hlinkClick r:id="rId3" tooltip="http://www.marshall.edu/ori/files/SFID-Template.docx"/>
              </a:rPr>
              <a:t>Significant Financial Interest Disclosure (SFID) form</a:t>
            </a:r>
            <a:r>
              <a:rPr lang="en-US" sz="1600" dirty="0">
                <a:solidFill>
                  <a:srgbClr val="191919"/>
                </a:solidFill>
                <a:latin typeface="Open Sans 1"/>
              </a:rPr>
              <a:t> on file with the Office of Research Integrity. Individual Conflict of Interest in Research Policy and Courses Information can be found </a:t>
            </a:r>
            <a:r>
              <a:rPr lang="en-US" sz="1600" u="sng" dirty="0">
                <a:solidFill>
                  <a:srgbClr val="191919"/>
                </a:solidFill>
                <a:latin typeface="Open Sans 1"/>
                <a:hlinkClick r:id="rId4" tooltip="https://www.marshall.edu/ori/research-integrity/"/>
              </a:rPr>
              <a:t>here.</a:t>
            </a:r>
          </a:p>
          <a:p>
            <a:pPr>
              <a:lnSpc>
                <a:spcPts val="3500"/>
              </a:lnSpc>
            </a:pPr>
            <a:endParaRPr lang="en-US" sz="1600" u="sng" dirty="0">
              <a:solidFill>
                <a:srgbClr val="191919"/>
              </a:solidFill>
              <a:latin typeface="Open Sans 1"/>
              <a:hlinkClick r:id="rId4" tooltip="https://www.marshall.edu/ori/research-integrity/"/>
            </a:endParaRPr>
          </a:p>
          <a:p>
            <a:pPr>
              <a:lnSpc>
                <a:spcPts val="3500"/>
              </a:lnSpc>
            </a:pPr>
            <a:r>
              <a:rPr lang="en-US" sz="1600" dirty="0">
                <a:solidFill>
                  <a:srgbClr val="00A950"/>
                </a:solidFill>
                <a:latin typeface="Open Sans 1 Bold"/>
              </a:rPr>
              <a:t>Required Training for:</a:t>
            </a:r>
          </a:p>
          <a:p>
            <a:pPr marL="539751" lvl="1" indent="-269876">
              <a:lnSpc>
                <a:spcPts val="3500"/>
              </a:lnSpc>
              <a:buFont typeface="Arial"/>
              <a:buChar char="•"/>
            </a:pPr>
            <a:r>
              <a:rPr lang="en-US" sz="1600" dirty="0">
                <a:solidFill>
                  <a:srgbClr val="00A950"/>
                </a:solidFill>
                <a:latin typeface="Open Sans 1 Bold"/>
              </a:rPr>
              <a:t>Public Health Service</a:t>
            </a:r>
            <a:r>
              <a:rPr lang="en-US" sz="1600" dirty="0">
                <a:solidFill>
                  <a:srgbClr val="00A950"/>
                </a:solidFill>
                <a:latin typeface="Open Sans 1"/>
              </a:rPr>
              <a:t> (</a:t>
            </a:r>
            <a:r>
              <a:rPr lang="en-US" sz="1600" dirty="0">
                <a:solidFill>
                  <a:srgbClr val="00A950"/>
                </a:solidFill>
                <a:latin typeface="Open Sans 1 Bold"/>
              </a:rPr>
              <a:t>PHS) Conflict of Interest Course (COI)</a:t>
            </a:r>
            <a:r>
              <a:rPr lang="en-US" sz="1600" dirty="0">
                <a:solidFill>
                  <a:srgbClr val="00A950"/>
                </a:solidFill>
                <a:latin typeface="Open Sans 1"/>
              </a:rPr>
              <a:t>:</a:t>
            </a:r>
            <a:r>
              <a:rPr lang="en-US" sz="1600" dirty="0">
                <a:solidFill>
                  <a:srgbClr val="191919"/>
                </a:solidFill>
                <a:latin typeface="Open Sans 1"/>
              </a:rPr>
              <a:t> This federally mandated course must be completed prior to proposal submission to any federal agency falling under the US PHS umbrella. This course is offered in the CITI system. Instructions on how to register for the COI course can be found </a:t>
            </a:r>
            <a:r>
              <a:rPr lang="en-US" sz="1600" u="sng" dirty="0">
                <a:solidFill>
                  <a:srgbClr val="191919"/>
                </a:solidFill>
                <a:latin typeface="Open Sans 1"/>
                <a:hlinkClick r:id="rId5" tooltip="https://www.marshall.edu/ori/files/CITI-Instructions-COI.pdf"/>
              </a:rPr>
              <a:t>here.</a:t>
            </a:r>
            <a:r>
              <a:rPr lang="en-US" sz="1600" dirty="0">
                <a:solidFill>
                  <a:srgbClr val="191919"/>
                </a:solidFill>
                <a:latin typeface="Open Sans 1"/>
              </a:rPr>
              <a:t> </a:t>
            </a:r>
          </a:p>
          <a:p>
            <a:pPr marL="539751" lvl="1" indent="-269876">
              <a:lnSpc>
                <a:spcPts val="3500"/>
              </a:lnSpc>
              <a:buFont typeface="Arial"/>
              <a:buChar char="•"/>
            </a:pPr>
            <a:r>
              <a:rPr lang="en-US" sz="1600" b="1" dirty="0">
                <a:solidFill>
                  <a:srgbClr val="00A950"/>
                </a:solidFill>
                <a:latin typeface="Open Sans 1 Bold" panose="020B0604020202020204" charset="0"/>
                <a:ea typeface="Open Sans 1 Bold" panose="020B0604020202020204" charset="0"/>
                <a:cs typeface="Open Sans 1 Bold" panose="020B0604020202020204" charset="0"/>
              </a:rPr>
              <a:t>Responsible Conduct  in Research Course (RCR): </a:t>
            </a:r>
            <a:r>
              <a:rPr lang="en-US" sz="1600" dirty="0">
                <a:solidFill>
                  <a:srgbClr val="191919"/>
                </a:solidFill>
                <a:latin typeface="Open Sans 1"/>
              </a:rPr>
              <a:t>All researchers, staff and students of National Science Foundation (NSF) sponsored grants are required to complete an educational course on the RCR. The course is broken down into approximately 25-minute modules so you can complete the modules as time permits. The steps for completing can be found </a:t>
            </a:r>
            <a:r>
              <a:rPr lang="en-US" sz="1600" dirty="0">
                <a:solidFill>
                  <a:srgbClr val="191919"/>
                </a:solidFill>
                <a:latin typeface="Open Sans 1"/>
                <a:hlinkClick r:id="rId6"/>
              </a:rPr>
              <a:t>here.</a:t>
            </a:r>
            <a:endParaRPr lang="en-US" sz="1600" dirty="0">
              <a:solidFill>
                <a:srgbClr val="191919"/>
              </a:solidFill>
              <a:latin typeface="Open Sans 1"/>
            </a:endParaRPr>
          </a:p>
          <a:p>
            <a:pPr>
              <a:lnSpc>
                <a:spcPts val="3500"/>
              </a:lnSpc>
              <a:spcBef>
                <a:spcPct val="0"/>
              </a:spcBef>
            </a:pPr>
            <a:r>
              <a:rPr lang="en-US" sz="2500" dirty="0">
                <a:solidFill>
                  <a:srgbClr val="191919"/>
                </a:solidFill>
                <a:latin typeface="Open Sans 1"/>
              </a:rPr>
              <a:t> </a:t>
            </a:r>
          </a:p>
        </p:txBody>
      </p:sp>
      <p:sp>
        <p:nvSpPr>
          <p:cNvPr id="4" name="Freeform 4"/>
          <p:cNvSpPr/>
          <p:nvPr/>
        </p:nvSpPr>
        <p:spPr>
          <a:xfrm>
            <a:off x="9448800" y="5414071"/>
            <a:ext cx="2739036" cy="1752600"/>
          </a:xfrm>
          <a:custGeom>
            <a:avLst/>
            <a:gdLst/>
            <a:ahLst/>
            <a:cxnLst/>
            <a:rect l="l" t="t" r="r" b="b"/>
            <a:pathLst>
              <a:path w="6501114" h="3595424">
                <a:moveTo>
                  <a:pt x="0" y="0"/>
                </a:moveTo>
                <a:lnTo>
                  <a:pt x="6501114" y="0"/>
                </a:lnTo>
                <a:lnTo>
                  <a:pt x="6501114" y="3595424"/>
                </a:lnTo>
                <a:lnTo>
                  <a:pt x="0" y="3595424"/>
                </a:lnTo>
                <a:lnTo>
                  <a:pt x="0" y="0"/>
                </a:lnTo>
                <a:close/>
              </a:path>
            </a:pathLst>
          </a:custGeom>
          <a:blipFill>
            <a:blip r:embed="rId7"/>
            <a:stretch>
              <a:fillRect/>
            </a:stretch>
          </a:blipFill>
        </p:spPr>
        <p:txBody>
          <a:bodyPr/>
          <a:lstStyle/>
          <a:p>
            <a:endParaRPr lang="en-US"/>
          </a:p>
        </p:txBody>
      </p:sp>
      <p:sp>
        <p:nvSpPr>
          <p:cNvPr id="5" name="TextBox 5"/>
          <p:cNvSpPr txBox="1"/>
          <p:nvPr/>
        </p:nvSpPr>
        <p:spPr>
          <a:xfrm>
            <a:off x="651193" y="764260"/>
            <a:ext cx="16487063" cy="1413510"/>
          </a:xfrm>
          <a:prstGeom prst="rect">
            <a:avLst/>
          </a:prstGeom>
        </p:spPr>
        <p:txBody>
          <a:bodyPr lIns="0" tIns="0" rIns="0" bIns="0" rtlCol="0" anchor="t">
            <a:spAutoFit/>
          </a:bodyPr>
          <a:lstStyle/>
          <a:p>
            <a:pPr marL="0" lvl="0" indent="0" algn="l">
              <a:lnSpc>
                <a:spcPts val="5400"/>
              </a:lnSpc>
            </a:pPr>
            <a:r>
              <a:rPr lang="en-US" sz="5400" u="none" strike="noStrike" dirty="0">
                <a:solidFill>
                  <a:srgbClr val="FFFFFF"/>
                </a:solidFill>
                <a:latin typeface="Open Sans 1 Bold"/>
              </a:rPr>
              <a:t>Office of Research Integrity</a:t>
            </a:r>
          </a:p>
          <a:p>
            <a:pPr marL="0" lvl="0" indent="0" algn="l">
              <a:lnSpc>
                <a:spcPts val="5400"/>
              </a:lnSpc>
            </a:pPr>
            <a:r>
              <a:rPr lang="en-US" sz="5400" u="none" strike="noStrike" dirty="0">
                <a:solidFill>
                  <a:srgbClr val="FFFFFF"/>
                </a:solidFill>
                <a:latin typeface="Open Sans 1 Bold"/>
              </a:rPr>
              <a:t> </a:t>
            </a:r>
          </a:p>
        </p:txBody>
      </p:sp>
      <p:sp>
        <p:nvSpPr>
          <p:cNvPr id="6" name="TextBox 13">
            <a:extLst>
              <a:ext uri="{FF2B5EF4-FFF2-40B4-BE49-F238E27FC236}">
                <a16:creationId xmlns:a16="http://schemas.microsoft.com/office/drawing/2014/main" id="{F2ABB3AD-8AC2-C553-21D2-6AAE98CEC1CA}"/>
              </a:ext>
            </a:extLst>
          </p:cNvPr>
          <p:cNvSpPr txBox="1"/>
          <p:nvPr/>
        </p:nvSpPr>
        <p:spPr>
          <a:xfrm>
            <a:off x="13227271" y="7630114"/>
            <a:ext cx="4780613" cy="1374351"/>
          </a:xfrm>
          <a:prstGeom prst="rect">
            <a:avLst/>
          </a:prstGeom>
        </p:spPr>
        <p:txBody>
          <a:bodyPr wrap="square" lIns="0" tIns="0" rIns="0" bIns="0" rtlCol="0" anchor="t">
            <a:spAutoFit/>
          </a:bodyPr>
          <a:lstStyle/>
          <a:p>
            <a:pPr algn="ctr">
              <a:lnSpc>
                <a:spcPts val="2323"/>
              </a:lnSpc>
            </a:pPr>
            <a:r>
              <a:rPr lang="en-US" sz="2300" dirty="0">
                <a:solidFill>
                  <a:srgbClr val="191919"/>
                </a:solidFill>
                <a:latin typeface="Open Sans 1 Bold"/>
              </a:rPr>
              <a:t>Bruce Day</a:t>
            </a:r>
          </a:p>
          <a:p>
            <a:pPr algn="ctr">
              <a:lnSpc>
                <a:spcPts val="2121"/>
              </a:lnSpc>
            </a:pPr>
            <a:r>
              <a:rPr lang="en-US" sz="2100" dirty="0">
                <a:solidFill>
                  <a:srgbClr val="191919"/>
                </a:solidFill>
                <a:latin typeface="Open Sans 1"/>
              </a:rPr>
              <a:t>Director, Office of Research Integrity </a:t>
            </a:r>
          </a:p>
          <a:p>
            <a:pPr>
              <a:lnSpc>
                <a:spcPts val="2121"/>
              </a:lnSpc>
            </a:pPr>
            <a:endParaRPr lang="en-US" sz="2100" dirty="0">
              <a:solidFill>
                <a:srgbClr val="191919"/>
              </a:solidFill>
              <a:latin typeface="Open Sans 1"/>
            </a:endParaRPr>
          </a:p>
          <a:p>
            <a:pPr>
              <a:lnSpc>
                <a:spcPts val="2121"/>
              </a:lnSpc>
            </a:pPr>
            <a:r>
              <a:rPr lang="en-US" sz="2100" dirty="0">
                <a:solidFill>
                  <a:srgbClr val="191919"/>
                </a:solidFill>
                <a:latin typeface="Open Sans 1"/>
              </a:rPr>
              <a:t>Email: </a:t>
            </a:r>
            <a:r>
              <a:rPr lang="en-US" sz="2100" dirty="0">
                <a:solidFill>
                  <a:srgbClr val="191919"/>
                </a:solidFill>
                <a:latin typeface="Open Sans 1"/>
                <a:hlinkClick r:id="rId8"/>
              </a:rPr>
              <a:t>day50@marshall.edu</a:t>
            </a:r>
            <a:endParaRPr lang="en-US" sz="2100" dirty="0">
              <a:solidFill>
                <a:srgbClr val="191919"/>
              </a:solidFill>
              <a:latin typeface="Open Sans 1"/>
            </a:endParaRPr>
          </a:p>
          <a:p>
            <a:pPr>
              <a:lnSpc>
                <a:spcPts val="2121"/>
              </a:lnSpc>
            </a:pPr>
            <a:r>
              <a:rPr lang="en-US" sz="2100" dirty="0">
                <a:solidFill>
                  <a:srgbClr val="191919"/>
                </a:solidFill>
                <a:latin typeface="Open Sans 1"/>
              </a:rPr>
              <a:t>Phone: 304-696-4303</a:t>
            </a:r>
          </a:p>
        </p:txBody>
      </p:sp>
      <p:pic>
        <p:nvPicPr>
          <p:cNvPr id="9" name="Picture 8" descr="A person with a white beard&#10;&#10;Description automatically generated">
            <a:extLst>
              <a:ext uri="{FF2B5EF4-FFF2-40B4-BE49-F238E27FC236}">
                <a16:creationId xmlns:a16="http://schemas.microsoft.com/office/drawing/2014/main" id="{D20309B9-F0B3-707B-D630-68D3B736FF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30048" y="2448360"/>
            <a:ext cx="3775060" cy="4718311"/>
          </a:xfrm>
          <a:prstGeom prst="rect">
            <a:avLst/>
          </a:prstGeom>
        </p:spPr>
      </p:pic>
      <p:sp>
        <p:nvSpPr>
          <p:cNvPr id="11" name="TextBox 10">
            <a:extLst>
              <a:ext uri="{FF2B5EF4-FFF2-40B4-BE49-F238E27FC236}">
                <a16:creationId xmlns:a16="http://schemas.microsoft.com/office/drawing/2014/main" id="{DA04E456-147A-309A-8B50-5DE612013685}"/>
              </a:ext>
            </a:extLst>
          </p:cNvPr>
          <p:cNvSpPr txBox="1"/>
          <p:nvPr/>
        </p:nvSpPr>
        <p:spPr>
          <a:xfrm>
            <a:off x="1447800" y="9299059"/>
            <a:ext cx="9432098" cy="369332"/>
          </a:xfrm>
          <a:prstGeom prst="rect">
            <a:avLst/>
          </a:prstGeom>
          <a:noFill/>
        </p:spPr>
        <p:txBody>
          <a:bodyPr wrap="square">
            <a:spAutoFit/>
          </a:bodyPr>
          <a:lstStyle/>
          <a:p>
            <a:pPr algn="l"/>
            <a:r>
              <a:rPr lang="en-US" sz="1800" b="0" i="0" dirty="0">
                <a:solidFill>
                  <a:srgbClr val="131716"/>
                </a:solidFill>
                <a:effectLst/>
                <a:latin typeface="Nunito Sans" pitchFamily="2" charset="0"/>
              </a:rPr>
              <a:t>Questions?  We are always here to help! Visit </a:t>
            </a:r>
            <a:r>
              <a:rPr lang="en-US" sz="1800" b="0" i="0" dirty="0">
                <a:solidFill>
                  <a:srgbClr val="131716"/>
                </a:solidFill>
                <a:effectLst/>
                <a:latin typeface="Nunito Sans" pitchFamily="2" charset="0"/>
                <a:hlinkClick r:id="rId10"/>
              </a:rPr>
              <a:t>www.marshall.edu/</a:t>
            </a:r>
            <a:r>
              <a:rPr lang="en-US" dirty="0">
                <a:solidFill>
                  <a:srgbClr val="131716"/>
                </a:solidFill>
                <a:latin typeface="Nunito Sans" pitchFamily="2" charset="0"/>
                <a:hlinkClick r:id="rId10"/>
              </a:rPr>
              <a:t>ori</a:t>
            </a:r>
            <a:r>
              <a:rPr lang="en-US" sz="1800" b="0" i="0" dirty="0">
                <a:solidFill>
                  <a:srgbClr val="131716"/>
                </a:solidFill>
                <a:effectLst/>
                <a:latin typeface="Nunito Sans" pitchFamily="2" charset="0"/>
                <a:hlinkClick r:id="rId10"/>
              </a:rPr>
              <a:t>/</a:t>
            </a:r>
            <a:endParaRPr lang="en-US" sz="1800" b="0" i="0" dirty="0">
              <a:solidFill>
                <a:srgbClr val="131716"/>
              </a:solidFill>
              <a:effectLst/>
              <a:latin typeface="Nunito Sans" pitchFamily="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62436" cy="10508526"/>
          </a:xfrm>
          <a:custGeom>
            <a:avLst/>
            <a:gdLst/>
            <a:ahLst/>
            <a:cxnLst/>
            <a:rect l="l" t="t" r="r" b="b"/>
            <a:pathLst>
              <a:path w="10262436" h="10508526">
                <a:moveTo>
                  <a:pt x="0" y="0"/>
                </a:moveTo>
                <a:lnTo>
                  <a:pt x="10262436" y="0"/>
                </a:lnTo>
                <a:lnTo>
                  <a:pt x="10262436" y="10508526"/>
                </a:lnTo>
                <a:lnTo>
                  <a:pt x="0" y="10508526"/>
                </a:lnTo>
                <a:lnTo>
                  <a:pt x="0" y="0"/>
                </a:lnTo>
                <a:close/>
              </a:path>
            </a:pathLst>
          </a:custGeom>
          <a:blipFill>
            <a:blip r:embed="rId2">
              <a:alphaModFix amt="57000"/>
            </a:blip>
            <a:stretch>
              <a:fillRect l="-17850" r="-17850"/>
            </a:stretch>
          </a:blipFill>
        </p:spPr>
        <p:txBody>
          <a:bodyPr/>
          <a:lstStyle/>
          <a:p>
            <a:endParaRPr lang="en-US"/>
          </a:p>
        </p:txBody>
      </p:sp>
      <p:sp>
        <p:nvSpPr>
          <p:cNvPr id="3" name="AutoShape 3"/>
          <p:cNvSpPr/>
          <p:nvPr/>
        </p:nvSpPr>
        <p:spPr>
          <a:xfrm>
            <a:off x="10262436" y="10067447"/>
            <a:ext cx="8025564" cy="497779"/>
          </a:xfrm>
          <a:prstGeom prst="rect">
            <a:avLst/>
          </a:prstGeom>
          <a:solidFill>
            <a:srgbClr val="00A950"/>
          </a:solidFill>
        </p:spPr>
        <p:txBody>
          <a:bodyPr/>
          <a:lstStyle/>
          <a:p>
            <a:endParaRPr lang="en-US"/>
          </a:p>
        </p:txBody>
      </p:sp>
      <p:grpSp>
        <p:nvGrpSpPr>
          <p:cNvPr id="4" name="Group 4"/>
          <p:cNvGrpSpPr/>
          <p:nvPr/>
        </p:nvGrpSpPr>
        <p:grpSpPr>
          <a:xfrm>
            <a:off x="11888419" y="1879714"/>
            <a:ext cx="353695" cy="353695"/>
            <a:chOff x="0" y="0"/>
            <a:chExt cx="471593" cy="471593"/>
          </a:xfrm>
        </p:grpSpPr>
        <p:grpSp>
          <p:nvGrpSpPr>
            <p:cNvPr id="5" name="Group 5"/>
            <p:cNvGrpSpPr/>
            <p:nvPr/>
          </p:nvGrpSpPr>
          <p:grpSpPr>
            <a:xfrm>
              <a:off x="52312" y="52312"/>
              <a:ext cx="366969" cy="366969"/>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00A950"/>
              </a:solidFill>
            </p:spPr>
            <p:txBody>
              <a:bodyPr/>
              <a:lstStyle/>
              <a:p>
                <a:endParaRPr lang="en-US"/>
              </a:p>
            </p:txBody>
          </p:sp>
        </p:grpSp>
        <p:grpSp>
          <p:nvGrpSpPr>
            <p:cNvPr id="7" name="Group 7"/>
            <p:cNvGrpSpPr>
              <a:grpSpLocks noChangeAspect="1"/>
            </p:cNvGrpSpPr>
            <p:nvPr/>
          </p:nvGrpSpPr>
          <p:grpSpPr>
            <a:xfrm>
              <a:off x="0" y="0"/>
              <a:ext cx="471593" cy="471593"/>
              <a:chOff x="-2540" y="-2540"/>
              <a:chExt cx="6355080" cy="6355080"/>
            </a:xfrm>
          </p:grpSpPr>
          <p:sp>
            <p:nvSpPr>
              <p:cNvPr id="8" name="Freeform 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A950"/>
              </a:solidFill>
            </p:spPr>
            <p:txBody>
              <a:bodyPr/>
              <a:lstStyle/>
              <a:p>
                <a:endParaRPr lang="en-US"/>
              </a:p>
            </p:txBody>
          </p:sp>
        </p:grpSp>
      </p:grpSp>
      <p:grpSp>
        <p:nvGrpSpPr>
          <p:cNvPr id="9" name="Group 9"/>
          <p:cNvGrpSpPr/>
          <p:nvPr/>
        </p:nvGrpSpPr>
        <p:grpSpPr>
          <a:xfrm>
            <a:off x="11908198" y="3494715"/>
            <a:ext cx="353695" cy="353695"/>
            <a:chOff x="0" y="0"/>
            <a:chExt cx="471593" cy="471593"/>
          </a:xfrm>
        </p:grpSpPr>
        <p:grpSp>
          <p:nvGrpSpPr>
            <p:cNvPr id="10" name="Group 10"/>
            <p:cNvGrpSpPr/>
            <p:nvPr/>
          </p:nvGrpSpPr>
          <p:grpSpPr>
            <a:xfrm>
              <a:off x="52312" y="52312"/>
              <a:ext cx="366969" cy="366969"/>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00A950"/>
              </a:solidFill>
            </p:spPr>
            <p:txBody>
              <a:bodyPr/>
              <a:lstStyle/>
              <a:p>
                <a:endParaRPr lang="en-US"/>
              </a:p>
            </p:txBody>
          </p:sp>
        </p:grpSp>
        <p:grpSp>
          <p:nvGrpSpPr>
            <p:cNvPr id="12" name="Group 12"/>
            <p:cNvGrpSpPr>
              <a:grpSpLocks noChangeAspect="1"/>
            </p:cNvGrpSpPr>
            <p:nvPr/>
          </p:nvGrpSpPr>
          <p:grpSpPr>
            <a:xfrm>
              <a:off x="0" y="0"/>
              <a:ext cx="471593" cy="471593"/>
              <a:chOff x="-2540" y="-2540"/>
              <a:chExt cx="6355080" cy="6355080"/>
            </a:xfrm>
          </p:grpSpPr>
          <p:sp>
            <p:nvSpPr>
              <p:cNvPr id="13" name="Freeform 1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A950"/>
              </a:solidFill>
            </p:spPr>
            <p:txBody>
              <a:bodyPr/>
              <a:lstStyle/>
              <a:p>
                <a:endParaRPr lang="en-US"/>
              </a:p>
            </p:txBody>
          </p:sp>
        </p:grpSp>
      </p:grpSp>
      <p:grpSp>
        <p:nvGrpSpPr>
          <p:cNvPr id="14" name="Group 14"/>
          <p:cNvGrpSpPr/>
          <p:nvPr/>
        </p:nvGrpSpPr>
        <p:grpSpPr>
          <a:xfrm>
            <a:off x="11908198" y="6231147"/>
            <a:ext cx="353695" cy="353695"/>
            <a:chOff x="0" y="0"/>
            <a:chExt cx="471593" cy="471593"/>
          </a:xfrm>
        </p:grpSpPr>
        <p:grpSp>
          <p:nvGrpSpPr>
            <p:cNvPr id="15" name="Group 15"/>
            <p:cNvGrpSpPr/>
            <p:nvPr/>
          </p:nvGrpSpPr>
          <p:grpSpPr>
            <a:xfrm>
              <a:off x="52312" y="52312"/>
              <a:ext cx="366969" cy="366969"/>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00A950"/>
              </a:solidFill>
            </p:spPr>
            <p:txBody>
              <a:bodyPr/>
              <a:lstStyle/>
              <a:p>
                <a:endParaRPr lang="en-US"/>
              </a:p>
            </p:txBody>
          </p:sp>
        </p:grpSp>
        <p:grpSp>
          <p:nvGrpSpPr>
            <p:cNvPr id="17" name="Group 17"/>
            <p:cNvGrpSpPr>
              <a:grpSpLocks noChangeAspect="1"/>
            </p:cNvGrpSpPr>
            <p:nvPr/>
          </p:nvGrpSpPr>
          <p:grpSpPr>
            <a:xfrm>
              <a:off x="0" y="0"/>
              <a:ext cx="471593" cy="471593"/>
              <a:chOff x="-2540" y="-2540"/>
              <a:chExt cx="6355080" cy="6355080"/>
            </a:xfrm>
          </p:grpSpPr>
          <p:sp>
            <p:nvSpPr>
              <p:cNvPr id="18" name="Freeform 1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A950"/>
              </a:solidFill>
            </p:spPr>
            <p:txBody>
              <a:bodyPr/>
              <a:lstStyle/>
              <a:p>
                <a:endParaRPr lang="en-US"/>
              </a:p>
            </p:txBody>
          </p:sp>
        </p:grpSp>
      </p:grpSp>
      <p:sp>
        <p:nvSpPr>
          <p:cNvPr id="24" name="Freeform 24"/>
          <p:cNvSpPr/>
          <p:nvPr/>
        </p:nvSpPr>
        <p:spPr>
          <a:xfrm>
            <a:off x="334102" y="225429"/>
            <a:ext cx="2658750" cy="2506971"/>
          </a:xfrm>
          <a:custGeom>
            <a:avLst/>
            <a:gdLst/>
            <a:ahLst/>
            <a:cxnLst/>
            <a:rect l="l" t="t" r="r" b="b"/>
            <a:pathLst>
              <a:path w="2658750" h="2506971">
                <a:moveTo>
                  <a:pt x="0" y="0"/>
                </a:moveTo>
                <a:lnTo>
                  <a:pt x="2658751" y="0"/>
                </a:lnTo>
                <a:lnTo>
                  <a:pt x="2658751" y="2506972"/>
                </a:lnTo>
                <a:lnTo>
                  <a:pt x="0" y="2506972"/>
                </a:lnTo>
                <a:lnTo>
                  <a:pt x="0" y="0"/>
                </a:lnTo>
                <a:close/>
              </a:path>
            </a:pathLst>
          </a:custGeom>
          <a:blipFill>
            <a:blip r:embed="rId3"/>
            <a:stretch>
              <a:fillRect/>
            </a:stretch>
          </a:blipFill>
        </p:spPr>
        <p:txBody>
          <a:bodyPr/>
          <a:lstStyle/>
          <a:p>
            <a:endParaRPr lang="en-US"/>
          </a:p>
        </p:txBody>
      </p:sp>
      <p:sp>
        <p:nvSpPr>
          <p:cNvPr id="25" name="TextBox 25"/>
          <p:cNvSpPr txBox="1"/>
          <p:nvPr/>
        </p:nvSpPr>
        <p:spPr>
          <a:xfrm>
            <a:off x="12954000" y="1380788"/>
            <a:ext cx="3312614" cy="379323"/>
          </a:xfrm>
          <a:prstGeom prst="rect">
            <a:avLst/>
          </a:prstGeom>
        </p:spPr>
        <p:txBody>
          <a:bodyPr lIns="0" tIns="0" rIns="0" bIns="0" rtlCol="0" anchor="t">
            <a:spAutoFit/>
          </a:bodyPr>
          <a:lstStyle/>
          <a:p>
            <a:pPr marL="0" lvl="0" indent="0">
              <a:lnSpc>
                <a:spcPts val="3017"/>
              </a:lnSpc>
            </a:pPr>
            <a:r>
              <a:rPr lang="en-US" sz="2320" spc="-69" dirty="0">
                <a:solidFill>
                  <a:srgbClr val="191919"/>
                </a:solidFill>
                <a:latin typeface="Open Sans 2 Bold"/>
              </a:rPr>
              <a:t>About MURC</a:t>
            </a:r>
            <a:endParaRPr lang="en-US" sz="2320" u="none" spc="-69" dirty="0">
              <a:solidFill>
                <a:srgbClr val="191919"/>
              </a:solidFill>
              <a:latin typeface="Open Sans 2 Bold"/>
            </a:endParaRPr>
          </a:p>
        </p:txBody>
      </p:sp>
      <p:sp>
        <p:nvSpPr>
          <p:cNvPr id="26" name="TextBox 26"/>
          <p:cNvSpPr txBox="1"/>
          <p:nvPr/>
        </p:nvSpPr>
        <p:spPr>
          <a:xfrm>
            <a:off x="12954000" y="1879714"/>
            <a:ext cx="3903630" cy="866456"/>
          </a:xfrm>
          <a:prstGeom prst="rect">
            <a:avLst/>
          </a:prstGeom>
        </p:spPr>
        <p:txBody>
          <a:bodyPr lIns="0" tIns="0" rIns="0" bIns="0" rtlCol="0" anchor="t">
            <a:spAutoFit/>
          </a:bodyPr>
          <a:lstStyle/>
          <a:p>
            <a:pPr>
              <a:lnSpc>
                <a:spcPts val="2339"/>
              </a:lnSpc>
            </a:pPr>
            <a:r>
              <a:rPr lang="en-US" sz="1671" dirty="0">
                <a:solidFill>
                  <a:srgbClr val="191919"/>
                </a:solidFill>
                <a:latin typeface="Open Sans 1"/>
              </a:rPr>
              <a:t>Terms</a:t>
            </a:r>
          </a:p>
          <a:p>
            <a:pPr>
              <a:lnSpc>
                <a:spcPts val="2339"/>
              </a:lnSpc>
            </a:pPr>
            <a:r>
              <a:rPr lang="en-US" sz="1671" dirty="0">
                <a:solidFill>
                  <a:srgbClr val="191919"/>
                </a:solidFill>
                <a:latin typeface="Open Sans 1"/>
              </a:rPr>
              <a:t>MURC Overview/Purpose</a:t>
            </a:r>
          </a:p>
          <a:p>
            <a:pPr>
              <a:lnSpc>
                <a:spcPts val="2339"/>
              </a:lnSpc>
            </a:pPr>
            <a:r>
              <a:rPr lang="en-US" sz="1671" dirty="0">
                <a:solidFill>
                  <a:srgbClr val="191919"/>
                </a:solidFill>
                <a:latin typeface="Open Sans 1"/>
              </a:rPr>
              <a:t>History</a:t>
            </a:r>
          </a:p>
        </p:txBody>
      </p:sp>
      <p:grpSp>
        <p:nvGrpSpPr>
          <p:cNvPr id="27" name="Group 27"/>
          <p:cNvGrpSpPr/>
          <p:nvPr/>
        </p:nvGrpSpPr>
        <p:grpSpPr>
          <a:xfrm>
            <a:off x="12954000" y="3381505"/>
            <a:ext cx="4285721" cy="1974454"/>
            <a:chOff x="0" y="-28575"/>
            <a:chExt cx="5714295" cy="2632607"/>
          </a:xfrm>
        </p:grpSpPr>
        <p:sp>
          <p:nvSpPr>
            <p:cNvPr id="28" name="TextBox 28"/>
            <p:cNvSpPr txBox="1"/>
            <p:nvPr/>
          </p:nvSpPr>
          <p:spPr>
            <a:xfrm>
              <a:off x="0" y="-28575"/>
              <a:ext cx="5714295" cy="496238"/>
            </a:xfrm>
            <a:prstGeom prst="rect">
              <a:avLst/>
            </a:prstGeom>
          </p:spPr>
          <p:txBody>
            <a:bodyPr lIns="0" tIns="0" rIns="0" bIns="0" rtlCol="0" anchor="t">
              <a:spAutoFit/>
            </a:bodyPr>
            <a:lstStyle/>
            <a:p>
              <a:pPr marL="0" lvl="0" indent="0">
                <a:lnSpc>
                  <a:spcPts val="3017"/>
                </a:lnSpc>
              </a:pPr>
              <a:r>
                <a:rPr lang="en-US" sz="2320" u="none" spc="-69" dirty="0">
                  <a:solidFill>
                    <a:srgbClr val="191919"/>
                  </a:solidFill>
                  <a:latin typeface="Open Sans 2 Bold"/>
                </a:rPr>
                <a:t>MURC Services</a:t>
              </a:r>
            </a:p>
          </p:txBody>
        </p:sp>
        <p:sp>
          <p:nvSpPr>
            <p:cNvPr id="29" name="TextBox 29"/>
            <p:cNvSpPr txBox="1"/>
            <p:nvPr/>
          </p:nvSpPr>
          <p:spPr>
            <a:xfrm>
              <a:off x="0" y="662216"/>
              <a:ext cx="5714295" cy="1941816"/>
            </a:xfrm>
            <a:prstGeom prst="rect">
              <a:avLst/>
            </a:prstGeom>
          </p:spPr>
          <p:txBody>
            <a:bodyPr lIns="0" tIns="0" rIns="0" bIns="0" rtlCol="0" anchor="t">
              <a:spAutoFit/>
            </a:bodyPr>
            <a:lstStyle/>
            <a:p>
              <a:pPr>
                <a:lnSpc>
                  <a:spcPts val="2339"/>
                </a:lnSpc>
              </a:pPr>
              <a:r>
                <a:rPr lang="en-US" sz="1671" dirty="0">
                  <a:solidFill>
                    <a:srgbClr val="191919"/>
                  </a:solidFill>
                  <a:latin typeface="Open Sans 1"/>
                </a:rPr>
                <a:t>Pre-Award (Proposal Development)</a:t>
              </a:r>
            </a:p>
            <a:p>
              <a:pPr>
                <a:lnSpc>
                  <a:spcPts val="2339"/>
                </a:lnSpc>
              </a:pPr>
              <a:r>
                <a:rPr lang="en-US" sz="1671" dirty="0">
                  <a:solidFill>
                    <a:srgbClr val="191919"/>
                  </a:solidFill>
                  <a:latin typeface="Open Sans 1"/>
                </a:rPr>
                <a:t>Office of Research Integrity</a:t>
              </a:r>
            </a:p>
            <a:p>
              <a:pPr>
                <a:lnSpc>
                  <a:spcPts val="2339"/>
                </a:lnSpc>
              </a:pPr>
              <a:r>
                <a:rPr lang="en-US" sz="1671" dirty="0">
                  <a:solidFill>
                    <a:srgbClr val="191919"/>
                  </a:solidFill>
                  <a:latin typeface="Open Sans 1"/>
                </a:rPr>
                <a:t>Technology Transfer Office</a:t>
              </a:r>
            </a:p>
            <a:p>
              <a:pPr>
                <a:lnSpc>
                  <a:spcPts val="2339"/>
                </a:lnSpc>
              </a:pPr>
              <a:r>
                <a:rPr lang="en-US" sz="1671" dirty="0">
                  <a:solidFill>
                    <a:srgbClr val="191919"/>
                  </a:solidFill>
                  <a:latin typeface="Open Sans 1"/>
                </a:rPr>
                <a:t>Post-Award (compliance/finance)</a:t>
              </a:r>
            </a:p>
            <a:p>
              <a:pPr>
                <a:lnSpc>
                  <a:spcPts val="2339"/>
                </a:lnSpc>
              </a:pPr>
              <a:r>
                <a:rPr lang="en-US" sz="1671" dirty="0">
                  <a:solidFill>
                    <a:srgbClr val="191919"/>
                  </a:solidFill>
                  <a:latin typeface="Open Sans 1"/>
                </a:rPr>
                <a:t>Grant Development Office</a:t>
              </a:r>
            </a:p>
          </p:txBody>
        </p:sp>
      </p:grpSp>
      <p:grpSp>
        <p:nvGrpSpPr>
          <p:cNvPr id="30" name="Group 30"/>
          <p:cNvGrpSpPr/>
          <p:nvPr/>
        </p:nvGrpSpPr>
        <p:grpSpPr>
          <a:xfrm>
            <a:off x="12934421" y="5968614"/>
            <a:ext cx="4953000" cy="2338721"/>
            <a:chOff x="-19648" y="-28575"/>
            <a:chExt cx="4970489" cy="3118295"/>
          </a:xfrm>
        </p:grpSpPr>
        <p:sp>
          <p:nvSpPr>
            <p:cNvPr id="31" name="TextBox 31"/>
            <p:cNvSpPr txBox="1"/>
            <p:nvPr/>
          </p:nvSpPr>
          <p:spPr>
            <a:xfrm>
              <a:off x="0" y="-28575"/>
              <a:ext cx="4950841" cy="1000103"/>
            </a:xfrm>
            <a:prstGeom prst="rect">
              <a:avLst/>
            </a:prstGeom>
          </p:spPr>
          <p:txBody>
            <a:bodyPr lIns="0" tIns="0" rIns="0" bIns="0" rtlCol="0" anchor="t">
              <a:spAutoFit/>
            </a:bodyPr>
            <a:lstStyle/>
            <a:p>
              <a:pPr marL="0" lvl="0" indent="0">
                <a:lnSpc>
                  <a:spcPts val="3017"/>
                </a:lnSpc>
              </a:pPr>
              <a:r>
                <a:rPr lang="en-US" sz="2320" spc="-69" dirty="0">
                  <a:solidFill>
                    <a:srgbClr val="191919"/>
                  </a:solidFill>
                  <a:latin typeface="Open Sans 2 Bold"/>
                </a:rPr>
                <a:t>Further Resources, Training and Contact</a:t>
              </a:r>
              <a:endParaRPr lang="en-US" sz="2320" u="none" spc="-69" dirty="0">
                <a:solidFill>
                  <a:srgbClr val="191919"/>
                </a:solidFill>
                <a:latin typeface="Open Sans 2 Bold"/>
              </a:endParaRPr>
            </a:p>
          </p:txBody>
        </p:sp>
        <p:sp>
          <p:nvSpPr>
            <p:cNvPr id="32" name="TextBox 32"/>
            <p:cNvSpPr txBox="1"/>
            <p:nvPr/>
          </p:nvSpPr>
          <p:spPr>
            <a:xfrm>
              <a:off x="-19648" y="1541176"/>
              <a:ext cx="4950841" cy="1548544"/>
            </a:xfrm>
            <a:prstGeom prst="rect">
              <a:avLst/>
            </a:prstGeom>
          </p:spPr>
          <p:txBody>
            <a:bodyPr lIns="0" tIns="0" rIns="0" bIns="0" rtlCol="0" anchor="t">
              <a:spAutoFit/>
            </a:bodyPr>
            <a:lstStyle/>
            <a:p>
              <a:pPr>
                <a:lnSpc>
                  <a:spcPts val="2339"/>
                </a:lnSpc>
              </a:pPr>
              <a:r>
                <a:rPr lang="en-US" sz="1671" dirty="0">
                  <a:solidFill>
                    <a:srgbClr val="191919"/>
                  </a:solidFill>
                  <a:latin typeface="Open Sans 1"/>
                </a:rPr>
                <a:t>Introducing Cayuse</a:t>
              </a:r>
            </a:p>
            <a:p>
              <a:pPr>
                <a:lnSpc>
                  <a:spcPts val="2339"/>
                </a:lnSpc>
              </a:pPr>
              <a:r>
                <a:rPr lang="en-US" sz="1671" dirty="0">
                  <a:solidFill>
                    <a:srgbClr val="191919"/>
                  </a:solidFill>
                  <a:latin typeface="Open Sans 1"/>
                </a:rPr>
                <a:t>Upcoming Trainings</a:t>
              </a:r>
            </a:p>
            <a:p>
              <a:pPr>
                <a:lnSpc>
                  <a:spcPts val="2339"/>
                </a:lnSpc>
              </a:pPr>
              <a:r>
                <a:rPr lang="en-US" sz="1671" dirty="0">
                  <a:solidFill>
                    <a:srgbClr val="191919"/>
                  </a:solidFill>
                  <a:latin typeface="Open Sans 1"/>
                </a:rPr>
                <a:t>Contact Information</a:t>
              </a:r>
            </a:p>
            <a:p>
              <a:pPr>
                <a:lnSpc>
                  <a:spcPts val="2339"/>
                </a:lnSpc>
                <a:spcBef>
                  <a:spcPct val="0"/>
                </a:spcBef>
              </a:pPr>
              <a:endParaRPr lang="en-US" sz="1671" dirty="0">
                <a:solidFill>
                  <a:srgbClr val="191919"/>
                </a:solidFill>
                <a:latin typeface="Open Sans 1"/>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651193" y="2420197"/>
            <a:ext cx="16608107" cy="6127750"/>
          </a:xfrm>
          <a:prstGeom prst="rect">
            <a:avLst/>
          </a:prstGeom>
        </p:spPr>
        <p:txBody>
          <a:bodyPr lIns="0" tIns="0" rIns="0" bIns="0" rtlCol="0" anchor="t">
            <a:spAutoFit/>
          </a:bodyPr>
          <a:lstStyle/>
          <a:p>
            <a:pPr>
              <a:lnSpc>
                <a:spcPts val="3500"/>
              </a:lnSpc>
            </a:pPr>
            <a:r>
              <a:rPr lang="en-US" sz="2500" dirty="0">
                <a:solidFill>
                  <a:srgbClr val="00A950"/>
                </a:solidFill>
                <a:latin typeface="Open Sans 1 Bold"/>
              </a:rPr>
              <a:t>What is an Institutional Review Board (IRB)?</a:t>
            </a:r>
          </a:p>
          <a:p>
            <a:pPr marL="539751" lvl="1" indent="-269876">
              <a:lnSpc>
                <a:spcPts val="3500"/>
              </a:lnSpc>
              <a:buFont typeface="Arial"/>
              <a:buChar char="•"/>
            </a:pPr>
            <a:r>
              <a:rPr lang="en-US" sz="2500" dirty="0">
                <a:solidFill>
                  <a:srgbClr val="191919"/>
                </a:solidFill>
                <a:latin typeface="Open Sans 1"/>
              </a:rPr>
              <a:t>A committee of individuals (both scientific and community) established by law that oversees all </a:t>
            </a:r>
            <a:r>
              <a:rPr lang="en-US" sz="2500" dirty="0">
                <a:solidFill>
                  <a:srgbClr val="00A950"/>
                </a:solidFill>
                <a:latin typeface="Open Sans 1 Bold"/>
              </a:rPr>
              <a:t>research</a:t>
            </a:r>
            <a:r>
              <a:rPr lang="en-US" sz="2500" dirty="0">
                <a:solidFill>
                  <a:srgbClr val="191919"/>
                </a:solidFill>
                <a:latin typeface="Open Sans 1"/>
              </a:rPr>
              <a:t> involving </a:t>
            </a:r>
            <a:r>
              <a:rPr lang="en-US" sz="2500" dirty="0">
                <a:solidFill>
                  <a:srgbClr val="00A950"/>
                </a:solidFill>
                <a:latin typeface="Open Sans 1 Bold"/>
              </a:rPr>
              <a:t>human subject</a:t>
            </a:r>
            <a:r>
              <a:rPr lang="en-US" sz="2500" dirty="0">
                <a:solidFill>
                  <a:srgbClr val="191919"/>
                </a:solidFill>
                <a:latin typeface="Open Sans 1"/>
              </a:rPr>
              <a:t>s at an institution.</a:t>
            </a:r>
          </a:p>
          <a:p>
            <a:pPr marL="539751" lvl="1" indent="-269876">
              <a:lnSpc>
                <a:spcPts val="3500"/>
              </a:lnSpc>
              <a:buFont typeface="Arial"/>
              <a:buChar char="•"/>
            </a:pPr>
            <a:r>
              <a:rPr lang="en-US" sz="2500" dirty="0">
                <a:solidFill>
                  <a:srgbClr val="191919"/>
                </a:solidFill>
                <a:latin typeface="Open Sans 1"/>
              </a:rPr>
              <a:t>The IRB is legally viewed as the protector of integrity and ethical standards of all human research and has the authority to enforce these standards. </a:t>
            </a:r>
          </a:p>
          <a:p>
            <a:pPr>
              <a:lnSpc>
                <a:spcPts val="3500"/>
              </a:lnSpc>
            </a:pPr>
            <a:endParaRPr lang="en-US" sz="2500" dirty="0">
              <a:solidFill>
                <a:srgbClr val="191919"/>
              </a:solidFill>
              <a:latin typeface="Open Sans 1"/>
            </a:endParaRPr>
          </a:p>
          <a:p>
            <a:pPr>
              <a:lnSpc>
                <a:spcPts val="3500"/>
              </a:lnSpc>
            </a:pPr>
            <a:r>
              <a:rPr lang="en-US" sz="2500" dirty="0">
                <a:solidFill>
                  <a:srgbClr val="00A950"/>
                </a:solidFill>
                <a:latin typeface="Open Sans 1 Bold"/>
              </a:rPr>
              <a:t>Why is there an IRB and what is its purpose?</a:t>
            </a:r>
          </a:p>
          <a:p>
            <a:pPr>
              <a:lnSpc>
                <a:spcPts val="3500"/>
              </a:lnSpc>
            </a:pPr>
            <a:r>
              <a:rPr lang="en-US" sz="2500" dirty="0">
                <a:solidFill>
                  <a:srgbClr val="000000"/>
                </a:solidFill>
                <a:latin typeface="Open Sans 1"/>
              </a:rPr>
              <a:t>The main function of the IRB review is to ensure that:</a:t>
            </a:r>
          </a:p>
          <a:p>
            <a:pPr marL="539751" lvl="1" indent="-269876">
              <a:lnSpc>
                <a:spcPts val="3500"/>
              </a:lnSpc>
              <a:buFont typeface="Arial"/>
              <a:buChar char="•"/>
            </a:pPr>
            <a:r>
              <a:rPr lang="en-US" sz="2500" dirty="0">
                <a:solidFill>
                  <a:srgbClr val="00A950"/>
                </a:solidFill>
                <a:latin typeface="Open Sans 1 Bold"/>
              </a:rPr>
              <a:t>Risks</a:t>
            </a:r>
            <a:r>
              <a:rPr lang="en-US" sz="2500" dirty="0">
                <a:solidFill>
                  <a:srgbClr val="191919"/>
                </a:solidFill>
                <a:latin typeface="Open Sans 1 Bold"/>
              </a:rPr>
              <a:t> are minimized and are reasonable in relation to anticipated benefits.</a:t>
            </a:r>
          </a:p>
          <a:p>
            <a:pPr marL="539751" lvl="1" indent="-269876">
              <a:lnSpc>
                <a:spcPts val="3500"/>
              </a:lnSpc>
              <a:buFont typeface="Arial"/>
              <a:buChar char="•"/>
            </a:pPr>
            <a:r>
              <a:rPr lang="en-US" sz="2500" dirty="0">
                <a:solidFill>
                  <a:srgbClr val="191919"/>
                </a:solidFill>
                <a:latin typeface="Open Sans 1 Bold"/>
              </a:rPr>
              <a:t>There is </a:t>
            </a:r>
            <a:r>
              <a:rPr lang="en-US" sz="2500" dirty="0">
                <a:solidFill>
                  <a:srgbClr val="00A950"/>
                </a:solidFill>
                <a:latin typeface="Open Sans 1 Bold"/>
              </a:rPr>
              <a:t>voluntary</a:t>
            </a:r>
            <a:r>
              <a:rPr lang="en-US" sz="2500" dirty="0">
                <a:solidFill>
                  <a:srgbClr val="191919"/>
                </a:solidFill>
                <a:latin typeface="Open Sans 1 Bold"/>
              </a:rPr>
              <a:t> informed consent.</a:t>
            </a:r>
          </a:p>
          <a:p>
            <a:pPr marL="539751" lvl="1" indent="-269876">
              <a:lnSpc>
                <a:spcPts val="3500"/>
              </a:lnSpc>
              <a:buFont typeface="Arial"/>
              <a:buChar char="•"/>
            </a:pPr>
            <a:r>
              <a:rPr lang="en-US" sz="2500" dirty="0">
                <a:solidFill>
                  <a:srgbClr val="191919"/>
                </a:solidFill>
                <a:latin typeface="Open Sans 1 Bold"/>
              </a:rPr>
              <a:t>The </a:t>
            </a:r>
            <a:r>
              <a:rPr lang="en-US" sz="2500" dirty="0">
                <a:solidFill>
                  <a:srgbClr val="00A950"/>
                </a:solidFill>
                <a:latin typeface="Open Sans 1 Bold"/>
              </a:rPr>
              <a:t>rights</a:t>
            </a:r>
            <a:r>
              <a:rPr lang="en-US" sz="2500" dirty="0">
                <a:solidFill>
                  <a:srgbClr val="191919"/>
                </a:solidFill>
                <a:latin typeface="Open Sans 1 Bold"/>
              </a:rPr>
              <a:t> and welfare of subjects are protected.</a:t>
            </a:r>
          </a:p>
          <a:p>
            <a:pPr>
              <a:lnSpc>
                <a:spcPts val="3500"/>
              </a:lnSpc>
            </a:pPr>
            <a:endParaRPr lang="en-US" sz="2500" dirty="0">
              <a:solidFill>
                <a:srgbClr val="191919"/>
              </a:solidFill>
              <a:latin typeface="Open Sans 1 Bold"/>
            </a:endParaRPr>
          </a:p>
          <a:p>
            <a:pPr>
              <a:lnSpc>
                <a:spcPts val="3500"/>
              </a:lnSpc>
            </a:pPr>
            <a:r>
              <a:rPr lang="en-US" sz="2500" dirty="0">
                <a:solidFill>
                  <a:srgbClr val="00A950"/>
                </a:solidFill>
                <a:latin typeface="Open Sans 1 Bold"/>
              </a:rPr>
              <a:t>Note: Only the IRB office has the authority to determine what constitutes human subject research.</a:t>
            </a:r>
          </a:p>
          <a:p>
            <a:pPr>
              <a:lnSpc>
                <a:spcPts val="3500"/>
              </a:lnSpc>
              <a:spcBef>
                <a:spcPct val="0"/>
              </a:spcBef>
            </a:pPr>
            <a:endParaRPr lang="en-US" sz="2500" dirty="0">
              <a:solidFill>
                <a:srgbClr val="00A950"/>
              </a:solidFill>
              <a:latin typeface="Open Sans 1 Bold"/>
            </a:endParaRPr>
          </a:p>
        </p:txBody>
      </p:sp>
      <p:sp>
        <p:nvSpPr>
          <p:cNvPr id="4" name="TextBox 4"/>
          <p:cNvSpPr txBox="1"/>
          <p:nvPr/>
        </p:nvSpPr>
        <p:spPr>
          <a:xfrm>
            <a:off x="651193" y="764260"/>
            <a:ext cx="16487063" cy="1413510"/>
          </a:xfrm>
          <a:prstGeom prst="rect">
            <a:avLst/>
          </a:prstGeom>
        </p:spPr>
        <p:txBody>
          <a:bodyPr lIns="0" tIns="0" rIns="0" bIns="0" rtlCol="0" anchor="t">
            <a:spAutoFit/>
          </a:bodyPr>
          <a:lstStyle/>
          <a:p>
            <a:pPr marL="0" lvl="0" indent="0" algn="l">
              <a:lnSpc>
                <a:spcPts val="5400"/>
              </a:lnSpc>
            </a:pPr>
            <a:r>
              <a:rPr lang="en-US" sz="5400" u="none" strike="noStrike">
                <a:solidFill>
                  <a:srgbClr val="FFFFFF"/>
                </a:solidFill>
                <a:latin typeface="Open Sans 1 Bold"/>
              </a:rPr>
              <a:t>Institutional Review Board</a:t>
            </a:r>
          </a:p>
          <a:p>
            <a:pPr marL="0" lvl="0" indent="0" algn="l">
              <a:lnSpc>
                <a:spcPts val="5400"/>
              </a:lnSpc>
            </a:pPr>
            <a:r>
              <a:rPr lang="en-US" sz="5400" u="none" strike="noStrike">
                <a:solidFill>
                  <a:srgbClr val="FFFFFF"/>
                </a:solidFill>
                <a:latin typeface="Open Sans 1 Bold"/>
              </a:rPr>
              <a:t> </a:t>
            </a:r>
          </a:p>
        </p:txBody>
      </p:sp>
      <p:sp>
        <p:nvSpPr>
          <p:cNvPr id="5" name="TextBox 5"/>
          <p:cNvSpPr txBox="1"/>
          <p:nvPr/>
        </p:nvSpPr>
        <p:spPr>
          <a:xfrm>
            <a:off x="4584129" y="9106162"/>
            <a:ext cx="9119741" cy="709199"/>
          </a:xfrm>
          <a:prstGeom prst="rect">
            <a:avLst/>
          </a:prstGeom>
        </p:spPr>
        <p:txBody>
          <a:bodyPr lIns="0" tIns="0" rIns="0" bIns="0" rtlCol="0" anchor="t">
            <a:spAutoFit/>
          </a:bodyPr>
          <a:lstStyle/>
          <a:p>
            <a:pPr algn="ctr">
              <a:lnSpc>
                <a:spcPts val="2910"/>
              </a:lnSpc>
              <a:spcBef>
                <a:spcPct val="0"/>
              </a:spcBef>
            </a:pPr>
            <a:r>
              <a:rPr lang="en-US" sz="2078" spc="-62">
                <a:solidFill>
                  <a:srgbClr val="000000"/>
                </a:solidFill>
                <a:latin typeface="Open Sans 2"/>
              </a:rPr>
              <a:t>Not sure if it is human subject research?  Contact </a:t>
            </a:r>
            <a:r>
              <a:rPr lang="en-US" sz="2078" u="sng" spc="-62">
                <a:solidFill>
                  <a:srgbClr val="00A950"/>
                </a:solidFill>
                <a:latin typeface="Open Sans 2"/>
                <a:hlinkClick r:id="rId2" tooltip="https://www.marshall.edu/murc/bruce-day/"/>
              </a:rPr>
              <a:t>Bruce Day</a:t>
            </a:r>
            <a:r>
              <a:rPr lang="en-US" sz="2078" spc="-62">
                <a:solidFill>
                  <a:srgbClr val="00A950"/>
                </a:solidFill>
                <a:latin typeface="Open Sans 2"/>
              </a:rPr>
              <a:t> </a:t>
            </a:r>
            <a:r>
              <a:rPr lang="en-US" sz="2078" spc="-62">
                <a:solidFill>
                  <a:srgbClr val="000000"/>
                </a:solidFill>
                <a:latin typeface="Open Sans 2"/>
              </a:rPr>
              <a:t>with the IRB office. </a:t>
            </a:r>
          </a:p>
          <a:p>
            <a:pPr algn="ctr">
              <a:lnSpc>
                <a:spcPts val="2910"/>
              </a:lnSpc>
              <a:spcBef>
                <a:spcPct val="0"/>
              </a:spcBef>
            </a:pPr>
            <a:r>
              <a:rPr lang="en-US" sz="2078" spc="-62">
                <a:solidFill>
                  <a:srgbClr val="000000"/>
                </a:solidFill>
                <a:latin typeface="Open Sans 2"/>
              </a:rPr>
              <a:t> It is always better to be safe than sorry.</a:t>
            </a:r>
          </a:p>
        </p:txBody>
      </p:sp>
    </p:spTree>
    <p:extLst>
      <p:ext uri="{BB962C8B-B14F-4D97-AF65-F5344CB8AC3E}">
        <p14:creationId xmlns:p14="http://schemas.microsoft.com/office/powerpoint/2010/main" val="3798410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9789" y="7690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169" b="-61169"/>
            </a:stretch>
          </a:blipFill>
        </p:spPr>
        <p:txBody>
          <a:bodyPr/>
          <a:lstStyle/>
          <a:p>
            <a:endParaRPr lang="en-US" dirty="0">
              <a:highlight>
                <a:srgbClr val="FFFF00"/>
              </a:highlight>
            </a:endParaRPr>
          </a:p>
        </p:txBody>
      </p:sp>
      <p:sp>
        <p:nvSpPr>
          <p:cNvPr id="3" name="AutoShape 3"/>
          <p:cNvSpPr/>
          <p:nvPr/>
        </p:nvSpPr>
        <p:spPr>
          <a:xfrm>
            <a:off x="1309337" y="1982576"/>
            <a:ext cx="4965461" cy="3911194"/>
          </a:xfrm>
          <a:prstGeom prst="rect">
            <a:avLst/>
          </a:prstGeom>
          <a:solidFill>
            <a:schemeClr val="bg1"/>
          </a:solidFill>
        </p:spPr>
        <p:txBody>
          <a:bodyPr/>
          <a:lstStyle/>
          <a:p>
            <a:endParaRPr lang="en-US"/>
          </a:p>
        </p:txBody>
      </p:sp>
      <p:sp>
        <p:nvSpPr>
          <p:cNvPr id="4" name="AutoShape 4"/>
          <p:cNvSpPr/>
          <p:nvPr/>
        </p:nvSpPr>
        <p:spPr>
          <a:xfrm>
            <a:off x="6634377" y="1982576"/>
            <a:ext cx="4965461" cy="3911194"/>
          </a:xfrm>
          <a:prstGeom prst="rect">
            <a:avLst/>
          </a:prstGeom>
          <a:solidFill>
            <a:srgbClr val="FFFFFF"/>
          </a:solidFill>
        </p:spPr>
        <p:txBody>
          <a:bodyPr/>
          <a:lstStyle/>
          <a:p>
            <a:endParaRPr lang="en-US"/>
          </a:p>
        </p:txBody>
      </p:sp>
      <p:sp>
        <p:nvSpPr>
          <p:cNvPr id="5" name="AutoShape 5"/>
          <p:cNvSpPr/>
          <p:nvPr/>
        </p:nvSpPr>
        <p:spPr>
          <a:xfrm>
            <a:off x="12013202" y="1982576"/>
            <a:ext cx="4965461" cy="3911194"/>
          </a:xfrm>
          <a:prstGeom prst="rect">
            <a:avLst/>
          </a:prstGeom>
          <a:solidFill>
            <a:schemeClr val="bg2">
              <a:lumMod val="90000"/>
            </a:schemeClr>
          </a:solidFill>
        </p:spPr>
        <p:txBody>
          <a:bodyPr/>
          <a:lstStyle/>
          <a:p>
            <a:endParaRPr lang="en-US"/>
          </a:p>
        </p:txBody>
      </p:sp>
      <p:sp>
        <p:nvSpPr>
          <p:cNvPr id="6" name="AutoShape 6"/>
          <p:cNvSpPr/>
          <p:nvPr/>
        </p:nvSpPr>
        <p:spPr>
          <a:xfrm>
            <a:off x="3998750" y="6154317"/>
            <a:ext cx="4965461" cy="3911194"/>
          </a:xfrm>
          <a:prstGeom prst="rect">
            <a:avLst/>
          </a:prstGeom>
          <a:solidFill>
            <a:srgbClr val="FFFFFF"/>
          </a:solidFill>
        </p:spPr>
        <p:txBody>
          <a:bodyPr/>
          <a:lstStyle/>
          <a:p>
            <a:endParaRPr lang="en-US"/>
          </a:p>
        </p:txBody>
      </p:sp>
      <p:sp>
        <p:nvSpPr>
          <p:cNvPr id="7" name="AutoShape 7"/>
          <p:cNvSpPr/>
          <p:nvPr/>
        </p:nvSpPr>
        <p:spPr>
          <a:xfrm>
            <a:off x="9323789" y="6154317"/>
            <a:ext cx="4965461" cy="3911194"/>
          </a:xfrm>
          <a:prstGeom prst="rect">
            <a:avLst/>
          </a:prstGeom>
          <a:solidFill>
            <a:srgbClr val="EBEBEB"/>
          </a:solidFill>
        </p:spPr>
        <p:txBody>
          <a:bodyPr/>
          <a:lstStyle/>
          <a:p>
            <a:endParaRPr lang="en-US"/>
          </a:p>
        </p:txBody>
      </p:sp>
      <p:sp>
        <p:nvSpPr>
          <p:cNvPr id="8" name="TextBox 8"/>
          <p:cNvSpPr txBox="1"/>
          <p:nvPr/>
        </p:nvSpPr>
        <p:spPr>
          <a:xfrm>
            <a:off x="1208489" y="562927"/>
            <a:ext cx="10598030" cy="874395"/>
          </a:xfrm>
          <a:prstGeom prst="rect">
            <a:avLst/>
          </a:prstGeom>
        </p:spPr>
        <p:txBody>
          <a:bodyPr lIns="0" tIns="0" rIns="0" bIns="0" rtlCol="0" anchor="t">
            <a:spAutoFit/>
          </a:bodyPr>
          <a:lstStyle/>
          <a:p>
            <a:pPr>
              <a:lnSpc>
                <a:spcPts val="7020"/>
              </a:lnSpc>
            </a:pPr>
            <a:r>
              <a:rPr lang="en-US" sz="5400">
                <a:solidFill>
                  <a:srgbClr val="FFFFFF"/>
                </a:solidFill>
                <a:latin typeface="Open Sans 1 Bold"/>
              </a:rPr>
              <a:t>Our Services</a:t>
            </a:r>
          </a:p>
        </p:txBody>
      </p:sp>
      <p:sp>
        <p:nvSpPr>
          <p:cNvPr id="9" name="TextBox 9"/>
          <p:cNvSpPr txBox="1"/>
          <p:nvPr/>
        </p:nvSpPr>
        <p:spPr>
          <a:xfrm>
            <a:off x="1506431" y="2019846"/>
            <a:ext cx="4575495" cy="3200556"/>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Pre-Award and Grants/Contract Development</a:t>
            </a:r>
          </a:p>
          <a:p>
            <a:pPr>
              <a:lnSpc>
                <a:spcPts val="1091"/>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Interpreting proposal guidelines</a:t>
            </a:r>
          </a:p>
          <a:p>
            <a:pPr marL="341028" lvl="1" indent="-170514">
              <a:lnSpc>
                <a:spcPts val="2211"/>
              </a:lnSpc>
              <a:buFont typeface="Arial"/>
              <a:buChar char="•"/>
            </a:pPr>
            <a:r>
              <a:rPr lang="en-US" sz="1579" dirty="0">
                <a:solidFill>
                  <a:srgbClr val="191919"/>
                </a:solidFill>
                <a:latin typeface="Open Sans 1"/>
              </a:rPr>
              <a:t> Developing and approving budgets</a:t>
            </a:r>
          </a:p>
          <a:p>
            <a:pPr marL="341028" lvl="1" indent="-170514">
              <a:lnSpc>
                <a:spcPts val="2211"/>
              </a:lnSpc>
              <a:buFont typeface="Arial"/>
              <a:buChar char="•"/>
            </a:pPr>
            <a:r>
              <a:rPr lang="en-US" sz="1579" dirty="0">
                <a:solidFill>
                  <a:srgbClr val="191919"/>
                </a:solidFill>
                <a:latin typeface="Open Sans 1"/>
              </a:rPr>
              <a:t>Coordinating institutional approval for proposal submissions</a:t>
            </a:r>
          </a:p>
          <a:p>
            <a:pPr marL="341028" lvl="1" indent="-170514">
              <a:lnSpc>
                <a:spcPts val="2211"/>
              </a:lnSpc>
              <a:buFont typeface="Arial"/>
              <a:buChar char="•"/>
            </a:pPr>
            <a:r>
              <a:rPr lang="en-US" sz="1579" dirty="0">
                <a:solidFill>
                  <a:srgbClr val="191919"/>
                </a:solidFill>
                <a:latin typeface="Open Sans 1"/>
              </a:rPr>
              <a:t>Negotiating awards with sponsors</a:t>
            </a:r>
          </a:p>
          <a:p>
            <a:pPr marL="341028" lvl="1" indent="-170514">
              <a:lnSpc>
                <a:spcPts val="2211"/>
              </a:lnSpc>
              <a:buFont typeface="Arial"/>
              <a:buChar char="•"/>
            </a:pPr>
            <a:r>
              <a:rPr lang="en-US" sz="1579" dirty="0">
                <a:solidFill>
                  <a:srgbClr val="191919"/>
                </a:solidFill>
                <a:latin typeface="Open Sans 1"/>
              </a:rPr>
              <a:t>Submitting proposal on behalf of Marshall University </a:t>
            </a:r>
          </a:p>
          <a:p>
            <a:pPr marL="170514" lvl="1">
              <a:lnSpc>
                <a:spcPts val="2211"/>
              </a:lnSpc>
            </a:pPr>
            <a:endParaRPr lang="en-US" sz="1579" dirty="0">
              <a:solidFill>
                <a:srgbClr val="191919"/>
              </a:solidFill>
              <a:latin typeface="Open Sans 1"/>
            </a:endParaRPr>
          </a:p>
        </p:txBody>
      </p:sp>
      <p:sp>
        <p:nvSpPr>
          <p:cNvPr id="10" name="TextBox 10"/>
          <p:cNvSpPr txBox="1"/>
          <p:nvPr/>
        </p:nvSpPr>
        <p:spPr>
          <a:xfrm>
            <a:off x="4219756" y="6327817"/>
            <a:ext cx="4575495" cy="2790187"/>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Post-Award </a:t>
            </a:r>
          </a:p>
          <a:p>
            <a:pPr>
              <a:lnSpc>
                <a:spcPts val="1091"/>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Providing financial administration</a:t>
            </a:r>
          </a:p>
          <a:p>
            <a:pPr marL="341028" lvl="1" indent="-170514">
              <a:lnSpc>
                <a:spcPts val="2211"/>
              </a:lnSpc>
              <a:buFont typeface="Arial"/>
              <a:buChar char="•"/>
            </a:pPr>
            <a:r>
              <a:rPr lang="en-US" sz="1579" dirty="0">
                <a:solidFill>
                  <a:srgbClr val="191919"/>
                </a:solidFill>
                <a:latin typeface="Open Sans 1"/>
              </a:rPr>
              <a:t>Ensuring agency, institutional and federal compliance</a:t>
            </a:r>
          </a:p>
          <a:p>
            <a:pPr marL="341028" lvl="1" indent="-170514">
              <a:lnSpc>
                <a:spcPts val="2211"/>
              </a:lnSpc>
              <a:buFont typeface="Arial"/>
              <a:buChar char="•"/>
            </a:pPr>
            <a:r>
              <a:rPr lang="en-US" sz="1579" dirty="0">
                <a:solidFill>
                  <a:srgbClr val="191919"/>
                </a:solidFill>
                <a:latin typeface="Open Sans 1"/>
              </a:rPr>
              <a:t>Assisting with payroll and personnel functions</a:t>
            </a:r>
          </a:p>
          <a:p>
            <a:pPr marL="341028" lvl="1" indent="-170514">
              <a:lnSpc>
                <a:spcPts val="2211"/>
              </a:lnSpc>
              <a:buFont typeface="Arial"/>
              <a:buChar char="•"/>
            </a:pPr>
            <a:r>
              <a:rPr lang="en-US" sz="1579" dirty="0">
                <a:solidFill>
                  <a:srgbClr val="191919"/>
                </a:solidFill>
                <a:latin typeface="Open Sans 1"/>
              </a:rPr>
              <a:t>Submission of progress reports &amp; award closeout</a:t>
            </a:r>
          </a:p>
          <a:p>
            <a:pPr marL="341028" lvl="1" indent="-170514">
              <a:lnSpc>
                <a:spcPts val="2211"/>
              </a:lnSpc>
              <a:buFont typeface="Arial"/>
              <a:buChar char="•"/>
            </a:pPr>
            <a:endParaRPr lang="en-US" sz="1579" dirty="0">
              <a:solidFill>
                <a:srgbClr val="191919"/>
              </a:solidFill>
              <a:latin typeface="Open Sans 1"/>
            </a:endParaRPr>
          </a:p>
        </p:txBody>
      </p:sp>
      <p:sp>
        <p:nvSpPr>
          <p:cNvPr id="11" name="TextBox 11"/>
          <p:cNvSpPr txBox="1"/>
          <p:nvPr/>
        </p:nvSpPr>
        <p:spPr>
          <a:xfrm>
            <a:off x="9492749" y="6327817"/>
            <a:ext cx="4575495" cy="3764813"/>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Grant Development, Training, and Collaboration</a:t>
            </a:r>
            <a:r>
              <a:rPr lang="en-US" sz="2279" dirty="0">
                <a:solidFill>
                  <a:srgbClr val="191919"/>
                </a:solidFill>
                <a:latin typeface="Open Sans 1 Bold"/>
              </a:rPr>
              <a:t>  </a:t>
            </a:r>
          </a:p>
          <a:p>
            <a:pPr>
              <a:lnSpc>
                <a:spcPts val="1091"/>
              </a:lnSpc>
            </a:pPr>
            <a:endParaRPr lang="en-US" sz="2279" dirty="0">
              <a:solidFill>
                <a:srgbClr val="191919"/>
              </a:solidFill>
              <a:latin typeface="Open Sans 1 Bold"/>
            </a:endParaRPr>
          </a:p>
          <a:p>
            <a:pPr marL="341028" lvl="1" indent="-170514">
              <a:lnSpc>
                <a:spcPts val="2211"/>
              </a:lnSpc>
              <a:buFont typeface="Arial"/>
              <a:buChar char="•"/>
            </a:pPr>
            <a:r>
              <a:rPr lang="en-US" sz="1579" dirty="0">
                <a:solidFill>
                  <a:srgbClr val="191919"/>
                </a:solidFill>
                <a:latin typeface="Open Sans 1"/>
              </a:rPr>
              <a:t>Training in grantsmanship</a:t>
            </a:r>
          </a:p>
          <a:p>
            <a:pPr marL="341028" lvl="1" indent="-170514">
              <a:lnSpc>
                <a:spcPts val="2211"/>
              </a:lnSpc>
              <a:buFont typeface="Arial"/>
              <a:buChar char="•"/>
            </a:pPr>
            <a:r>
              <a:rPr lang="en-US" sz="1579" dirty="0">
                <a:solidFill>
                  <a:srgbClr val="191919"/>
                </a:solidFill>
                <a:latin typeface="Open Sans 1"/>
              </a:rPr>
              <a:t>Locating grants to support projects </a:t>
            </a:r>
          </a:p>
          <a:p>
            <a:pPr marL="341028" lvl="1" indent="-170514">
              <a:lnSpc>
                <a:spcPts val="2211"/>
              </a:lnSpc>
              <a:buFont typeface="Arial"/>
              <a:buChar char="•"/>
            </a:pPr>
            <a:r>
              <a:rPr lang="en-US" sz="1579" dirty="0">
                <a:solidFill>
                  <a:srgbClr val="191919"/>
                </a:solidFill>
                <a:latin typeface="Open Sans 1"/>
              </a:rPr>
              <a:t>Conducting outreach and relationship building with funders</a:t>
            </a:r>
          </a:p>
          <a:p>
            <a:pPr marL="341028" lvl="1" indent="-170514">
              <a:lnSpc>
                <a:spcPts val="2211"/>
              </a:lnSpc>
              <a:buFont typeface="Arial"/>
              <a:buChar char="•"/>
            </a:pPr>
            <a:r>
              <a:rPr lang="en-US" sz="1579" dirty="0">
                <a:solidFill>
                  <a:srgbClr val="191919"/>
                </a:solidFill>
                <a:latin typeface="Open Sans 1"/>
              </a:rPr>
              <a:t>Developing internal and external project partnerships </a:t>
            </a:r>
          </a:p>
          <a:p>
            <a:pPr marL="341028" lvl="1" indent="-170514">
              <a:lnSpc>
                <a:spcPts val="2211"/>
              </a:lnSpc>
              <a:buFont typeface="Arial"/>
              <a:buChar char="•"/>
            </a:pPr>
            <a:r>
              <a:rPr lang="en-US" sz="1579" dirty="0">
                <a:solidFill>
                  <a:srgbClr val="191919"/>
                </a:solidFill>
                <a:latin typeface="Open Sans 1"/>
              </a:rPr>
              <a:t>Providing project management for grant applications</a:t>
            </a:r>
          </a:p>
          <a:p>
            <a:pPr marL="341028" lvl="1" indent="-170514">
              <a:lnSpc>
                <a:spcPts val="2211"/>
              </a:lnSpc>
              <a:buFont typeface="Arial"/>
              <a:buChar char="•"/>
            </a:pPr>
            <a:r>
              <a:rPr lang="en-US" sz="1579" dirty="0">
                <a:solidFill>
                  <a:srgbClr val="191919"/>
                </a:solidFill>
                <a:latin typeface="Open Sans 1"/>
              </a:rPr>
              <a:t>Reviewing and editing grant applications</a:t>
            </a:r>
          </a:p>
          <a:p>
            <a:pPr marL="341028" lvl="1" indent="-170514">
              <a:lnSpc>
                <a:spcPts val="2211"/>
              </a:lnSpc>
              <a:buFont typeface="Arial"/>
              <a:buChar char="•"/>
            </a:pPr>
            <a:r>
              <a:rPr lang="en-US" sz="1579" dirty="0">
                <a:solidFill>
                  <a:srgbClr val="191919"/>
                </a:solidFill>
                <a:latin typeface="Open Sans 1"/>
              </a:rPr>
              <a:t>Writing grant applications</a:t>
            </a:r>
          </a:p>
        </p:txBody>
      </p:sp>
      <p:sp>
        <p:nvSpPr>
          <p:cNvPr id="12" name="TextBox 12"/>
          <p:cNvSpPr txBox="1"/>
          <p:nvPr/>
        </p:nvSpPr>
        <p:spPr>
          <a:xfrm>
            <a:off x="6856252" y="2134194"/>
            <a:ext cx="4575495" cy="2771024"/>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Research Integrity </a:t>
            </a:r>
          </a:p>
          <a:p>
            <a:pPr>
              <a:lnSpc>
                <a:spcPts val="1092"/>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Providing information about responsible research conduct</a:t>
            </a:r>
          </a:p>
          <a:p>
            <a:pPr marL="341028" lvl="1" indent="-170514">
              <a:lnSpc>
                <a:spcPts val="2211"/>
              </a:lnSpc>
              <a:buFont typeface="Arial"/>
              <a:buChar char="•"/>
            </a:pPr>
            <a:r>
              <a:rPr lang="en-US" sz="1579" dirty="0">
                <a:solidFill>
                  <a:srgbClr val="191919"/>
                </a:solidFill>
                <a:latin typeface="Open Sans 1"/>
              </a:rPr>
              <a:t>Supplying guidelines for research involving human and animal subjects</a:t>
            </a:r>
          </a:p>
          <a:p>
            <a:pPr marL="341028" lvl="1" indent="-170514">
              <a:lnSpc>
                <a:spcPts val="2211"/>
              </a:lnSpc>
              <a:buFont typeface="Arial"/>
              <a:buChar char="•"/>
            </a:pPr>
            <a:r>
              <a:rPr lang="en-US" sz="1579" dirty="0">
                <a:solidFill>
                  <a:srgbClr val="191919"/>
                </a:solidFill>
                <a:latin typeface="Open Sans 1"/>
              </a:rPr>
              <a:t>Coordinating the university’s institutional review boards</a:t>
            </a:r>
          </a:p>
          <a:p>
            <a:pPr marL="341028" lvl="1" indent="-170514">
              <a:lnSpc>
                <a:spcPts val="2211"/>
              </a:lnSpc>
              <a:buFont typeface="Arial"/>
              <a:buChar char="•"/>
            </a:pPr>
            <a:r>
              <a:rPr lang="en-US" sz="1579" dirty="0">
                <a:solidFill>
                  <a:srgbClr val="191919"/>
                </a:solidFill>
                <a:latin typeface="Open Sans 1"/>
              </a:rPr>
              <a:t>Maintaining public trust through disclosure and management of conflicts of interest</a:t>
            </a:r>
          </a:p>
        </p:txBody>
      </p:sp>
      <p:sp>
        <p:nvSpPr>
          <p:cNvPr id="13" name="TextBox 13"/>
          <p:cNvSpPr txBox="1"/>
          <p:nvPr/>
        </p:nvSpPr>
        <p:spPr>
          <a:xfrm>
            <a:off x="12190018" y="2019846"/>
            <a:ext cx="4575495" cy="3648811"/>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Technology Transfer/Business Development</a:t>
            </a:r>
          </a:p>
          <a:p>
            <a:pPr>
              <a:lnSpc>
                <a:spcPts val="980"/>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Facilitating the invention disclosure process</a:t>
            </a:r>
          </a:p>
          <a:p>
            <a:pPr marL="341028" lvl="1" indent="-170514">
              <a:lnSpc>
                <a:spcPts val="2211"/>
              </a:lnSpc>
              <a:buFont typeface="Arial"/>
              <a:buChar char="•"/>
            </a:pPr>
            <a:r>
              <a:rPr lang="en-US" sz="1579" dirty="0">
                <a:solidFill>
                  <a:srgbClr val="191919"/>
                </a:solidFill>
                <a:latin typeface="Open Sans 1"/>
              </a:rPr>
              <a:t>Obtaining patents, copyrights and trademarks</a:t>
            </a:r>
          </a:p>
          <a:p>
            <a:pPr marL="341028" lvl="1" indent="-170514">
              <a:lnSpc>
                <a:spcPts val="2211"/>
              </a:lnSpc>
              <a:buFont typeface="Arial"/>
              <a:buChar char="•"/>
            </a:pPr>
            <a:r>
              <a:rPr lang="en-US" sz="1579" dirty="0">
                <a:solidFill>
                  <a:srgbClr val="191919"/>
                </a:solidFill>
                <a:latin typeface="Open Sans 1"/>
              </a:rPr>
              <a:t>Collecting and disbursing royalties</a:t>
            </a:r>
          </a:p>
          <a:p>
            <a:pPr marL="341028" lvl="1" indent="-170514">
              <a:lnSpc>
                <a:spcPts val="2211"/>
              </a:lnSpc>
              <a:buFont typeface="Arial"/>
              <a:buChar char="•"/>
            </a:pPr>
            <a:r>
              <a:rPr lang="en-US" sz="1579" dirty="0">
                <a:solidFill>
                  <a:srgbClr val="191919"/>
                </a:solidFill>
                <a:latin typeface="Open Sans 1"/>
              </a:rPr>
              <a:t>Developing technical and market assessments</a:t>
            </a:r>
          </a:p>
          <a:p>
            <a:pPr marL="341028" lvl="1" indent="-170514">
              <a:lnSpc>
                <a:spcPts val="2211"/>
              </a:lnSpc>
              <a:buFont typeface="Arial"/>
              <a:buChar char="•"/>
            </a:pPr>
            <a:r>
              <a:rPr lang="en-US" sz="1579" dirty="0">
                <a:solidFill>
                  <a:srgbClr val="191919"/>
                </a:solidFill>
                <a:latin typeface="Open Sans 1"/>
              </a:rPr>
              <a:t>Marketing university technologies to industry partners</a:t>
            </a:r>
          </a:p>
          <a:p>
            <a:pPr marL="341028" lvl="1" indent="-170514">
              <a:lnSpc>
                <a:spcPts val="2211"/>
              </a:lnSpc>
              <a:buFont typeface="Arial"/>
              <a:buChar char="•"/>
            </a:pPr>
            <a:r>
              <a:rPr lang="en-US" sz="1579" dirty="0">
                <a:solidFill>
                  <a:srgbClr val="191919"/>
                </a:solidFill>
                <a:latin typeface="Open Sans 1"/>
              </a:rPr>
              <a:t>Providing business assistance to startup companies</a:t>
            </a:r>
          </a:p>
        </p:txBody>
      </p:sp>
    </p:spTree>
    <p:extLst>
      <p:ext uri="{BB962C8B-B14F-4D97-AF65-F5344CB8AC3E}">
        <p14:creationId xmlns:p14="http://schemas.microsoft.com/office/powerpoint/2010/main" val="1706204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192328"/>
          </a:xfrm>
          <a:prstGeom prst="rect">
            <a:avLst/>
          </a:prstGeom>
          <a:solidFill>
            <a:srgbClr val="00A950"/>
          </a:solidFill>
        </p:spPr>
        <p:txBody>
          <a:bodyPr/>
          <a:lstStyle/>
          <a:p>
            <a:endParaRPr lang="en-US"/>
          </a:p>
        </p:txBody>
      </p:sp>
      <p:sp>
        <p:nvSpPr>
          <p:cNvPr id="3" name="AutoShape 3"/>
          <p:cNvSpPr/>
          <p:nvPr/>
        </p:nvSpPr>
        <p:spPr>
          <a:xfrm>
            <a:off x="12420600" y="2178452"/>
            <a:ext cx="6584788" cy="8094672"/>
          </a:xfrm>
          <a:prstGeom prst="rect">
            <a:avLst/>
          </a:prstGeom>
          <a:solidFill>
            <a:srgbClr val="EBEBEB"/>
          </a:solidFill>
        </p:spPr>
        <p:txBody>
          <a:bodyPr/>
          <a:lstStyle/>
          <a:p>
            <a:endParaRPr lang="en-US"/>
          </a:p>
        </p:txBody>
      </p:sp>
      <p:sp>
        <p:nvSpPr>
          <p:cNvPr id="5" name="TextBox 5"/>
          <p:cNvSpPr txBox="1"/>
          <p:nvPr/>
        </p:nvSpPr>
        <p:spPr>
          <a:xfrm>
            <a:off x="651193" y="2950095"/>
            <a:ext cx="11223763" cy="3693319"/>
          </a:xfrm>
          <a:prstGeom prst="rect">
            <a:avLst/>
          </a:prstGeom>
        </p:spPr>
        <p:txBody>
          <a:bodyPr lIns="0" tIns="0" rIns="0" bIns="0" rtlCol="0" anchor="t">
            <a:spAutoFit/>
          </a:bodyPr>
          <a:lstStyle/>
          <a:p>
            <a:pPr algn="l"/>
            <a:r>
              <a:rPr lang="en-US" sz="2400" b="0" i="0" dirty="0">
                <a:solidFill>
                  <a:srgbClr val="131716"/>
                </a:solidFill>
                <a:effectLst/>
                <a:latin typeface="Nunito Sans" pitchFamily="2" charset="0"/>
              </a:rPr>
              <a:t>The primary focus of the Technology Transfer Office (TTO) is to make the unique products and services generated by Marshall University faculty, staff and students available to the public for commercialization.</a:t>
            </a:r>
          </a:p>
          <a:p>
            <a:pPr algn="l"/>
            <a:endParaRPr lang="en-US" sz="2400" dirty="0">
              <a:solidFill>
                <a:srgbClr val="131716"/>
              </a:solidFill>
              <a:latin typeface="Nunito Sans" pitchFamily="2" charset="0"/>
            </a:endParaRPr>
          </a:p>
          <a:p>
            <a:pPr algn="l"/>
            <a:r>
              <a:rPr lang="en-US" sz="2400" b="0" i="0" dirty="0">
                <a:solidFill>
                  <a:srgbClr val="131716"/>
                </a:solidFill>
                <a:effectLst/>
                <a:latin typeface="Nunito Sans" pitchFamily="2" charset="0"/>
              </a:rPr>
              <a:t>Extending beyond the typical technology transfer programs on other campuses, the Marshall Technology Transfer Office works with regional economic development partners to help create high-tech, high-paying jobs in West Virginia.</a:t>
            </a:r>
          </a:p>
          <a:p>
            <a:pPr algn="l"/>
            <a:r>
              <a:rPr lang="en-US" sz="2400" b="0" i="0" dirty="0">
                <a:solidFill>
                  <a:srgbClr val="131716"/>
                </a:solidFill>
                <a:effectLst/>
                <a:latin typeface="Nunito Sans" pitchFamily="2" charset="0"/>
              </a:rPr>
              <a:t>The office’s first goal is to see that the new enterprises growing out of Marshall stay here.</a:t>
            </a:r>
          </a:p>
          <a:p>
            <a:pPr algn="l"/>
            <a:endParaRPr lang="en-US" sz="2400" b="0" i="0" dirty="0">
              <a:solidFill>
                <a:srgbClr val="131716"/>
              </a:solidFill>
              <a:effectLst/>
              <a:latin typeface="Nunito Sans" pitchFamily="2" charset="0"/>
            </a:endParaRPr>
          </a:p>
        </p:txBody>
      </p:sp>
      <p:sp>
        <p:nvSpPr>
          <p:cNvPr id="7" name="TextBox 7"/>
          <p:cNvSpPr txBox="1"/>
          <p:nvPr/>
        </p:nvSpPr>
        <p:spPr>
          <a:xfrm>
            <a:off x="651193" y="801256"/>
            <a:ext cx="16487063" cy="698140"/>
          </a:xfrm>
          <a:prstGeom prst="rect">
            <a:avLst/>
          </a:prstGeom>
        </p:spPr>
        <p:txBody>
          <a:bodyPr lIns="0" tIns="0" rIns="0" bIns="0" rtlCol="0" anchor="t">
            <a:spAutoFit/>
          </a:bodyPr>
          <a:lstStyle/>
          <a:p>
            <a:pPr marL="0" lvl="0" indent="0" algn="l">
              <a:lnSpc>
                <a:spcPts val="5400"/>
              </a:lnSpc>
            </a:pPr>
            <a:r>
              <a:rPr lang="en-US" sz="5400" u="none" strike="noStrike" dirty="0">
                <a:solidFill>
                  <a:srgbClr val="FFFFFF"/>
                </a:solidFill>
                <a:latin typeface="Open Sans 1 Bold"/>
              </a:rPr>
              <a:t>Technology Transfer Office</a:t>
            </a:r>
          </a:p>
        </p:txBody>
      </p:sp>
      <p:sp>
        <p:nvSpPr>
          <p:cNvPr id="13" name="TextBox 13"/>
          <p:cNvSpPr txBox="1"/>
          <p:nvPr/>
        </p:nvSpPr>
        <p:spPr>
          <a:xfrm>
            <a:off x="13416423" y="7564067"/>
            <a:ext cx="4220383" cy="1643655"/>
          </a:xfrm>
          <a:prstGeom prst="rect">
            <a:avLst/>
          </a:prstGeom>
        </p:spPr>
        <p:txBody>
          <a:bodyPr wrap="square" lIns="0" tIns="0" rIns="0" bIns="0" rtlCol="0" anchor="t">
            <a:spAutoFit/>
          </a:bodyPr>
          <a:lstStyle/>
          <a:p>
            <a:pPr algn="ctr">
              <a:lnSpc>
                <a:spcPts val="2323"/>
              </a:lnSpc>
            </a:pPr>
            <a:r>
              <a:rPr lang="en-US" sz="2300" dirty="0">
                <a:solidFill>
                  <a:srgbClr val="191919"/>
                </a:solidFill>
                <a:latin typeface="Open Sans 1 Bold"/>
              </a:rPr>
              <a:t>Amy Melton</a:t>
            </a:r>
          </a:p>
          <a:p>
            <a:pPr algn="ctr">
              <a:lnSpc>
                <a:spcPts val="2121"/>
              </a:lnSpc>
            </a:pPr>
            <a:r>
              <a:rPr lang="en-US" sz="2100" dirty="0">
                <a:solidFill>
                  <a:srgbClr val="191919"/>
                </a:solidFill>
                <a:latin typeface="Open Sans 1"/>
              </a:rPr>
              <a:t>Director, </a:t>
            </a:r>
          </a:p>
          <a:p>
            <a:pPr algn="ctr">
              <a:lnSpc>
                <a:spcPts val="2121"/>
              </a:lnSpc>
            </a:pPr>
            <a:r>
              <a:rPr lang="en-US" sz="2100" dirty="0">
                <a:solidFill>
                  <a:srgbClr val="191919"/>
                </a:solidFill>
                <a:latin typeface="Open Sans 1"/>
              </a:rPr>
              <a:t>Technology Transfer Office</a:t>
            </a:r>
          </a:p>
          <a:p>
            <a:pPr>
              <a:lnSpc>
                <a:spcPts val="2121"/>
              </a:lnSpc>
            </a:pPr>
            <a:endParaRPr lang="en-US" sz="2100" dirty="0">
              <a:solidFill>
                <a:srgbClr val="191919"/>
              </a:solidFill>
              <a:latin typeface="Open Sans 1"/>
            </a:endParaRPr>
          </a:p>
          <a:p>
            <a:pPr>
              <a:lnSpc>
                <a:spcPts val="2121"/>
              </a:lnSpc>
            </a:pPr>
            <a:r>
              <a:rPr lang="en-US" sz="2100" dirty="0">
                <a:solidFill>
                  <a:srgbClr val="191919"/>
                </a:solidFill>
                <a:latin typeface="Open Sans 1"/>
              </a:rPr>
              <a:t>Email: </a:t>
            </a:r>
            <a:r>
              <a:rPr lang="en-US" sz="2100" dirty="0">
                <a:solidFill>
                  <a:srgbClr val="191919"/>
                </a:solidFill>
                <a:latin typeface="Open Sans 1"/>
                <a:hlinkClick r:id="rId2"/>
              </a:rPr>
              <a:t>amy.melton@marshall.edu</a:t>
            </a:r>
            <a:endParaRPr lang="en-US" sz="2100" dirty="0">
              <a:solidFill>
                <a:srgbClr val="191919"/>
              </a:solidFill>
              <a:latin typeface="Open Sans 1"/>
            </a:endParaRPr>
          </a:p>
          <a:p>
            <a:pPr>
              <a:lnSpc>
                <a:spcPts val="2121"/>
              </a:lnSpc>
            </a:pPr>
            <a:r>
              <a:rPr lang="en-US" sz="2100" dirty="0">
                <a:solidFill>
                  <a:srgbClr val="191919"/>
                </a:solidFill>
                <a:latin typeface="Open Sans 1"/>
              </a:rPr>
              <a:t>Phone: 304-696-4365</a:t>
            </a:r>
          </a:p>
        </p:txBody>
      </p:sp>
      <p:sp>
        <p:nvSpPr>
          <p:cNvPr id="14" name="TextBox 14"/>
          <p:cNvSpPr txBox="1"/>
          <p:nvPr/>
        </p:nvSpPr>
        <p:spPr>
          <a:xfrm>
            <a:off x="651193" y="8385894"/>
            <a:ext cx="11851380" cy="307777"/>
          </a:xfrm>
          <a:prstGeom prst="rect">
            <a:avLst/>
          </a:prstGeom>
        </p:spPr>
        <p:txBody>
          <a:bodyPr lIns="0" tIns="0" rIns="0" bIns="0" rtlCol="0" anchor="t">
            <a:spAutoFit/>
          </a:bodyPr>
          <a:lstStyle/>
          <a:p>
            <a:pPr algn="l"/>
            <a:r>
              <a:rPr lang="en-US" sz="2000" b="0" i="0" dirty="0">
                <a:solidFill>
                  <a:srgbClr val="131716"/>
                </a:solidFill>
                <a:effectLst/>
                <a:latin typeface="Nunito Sans" pitchFamily="2" charset="0"/>
              </a:rPr>
              <a:t>Questions?  We are always here to help!  </a:t>
            </a:r>
            <a:r>
              <a:rPr lang="en-US" sz="2000" b="0" i="0" dirty="0">
                <a:solidFill>
                  <a:srgbClr val="131716"/>
                </a:solidFill>
                <a:effectLst/>
                <a:latin typeface="Nunito Sans" pitchFamily="2" charset="0"/>
                <a:hlinkClick r:id="rId3"/>
              </a:rPr>
              <a:t>tto@marshall.edu</a:t>
            </a:r>
            <a:r>
              <a:rPr lang="en-US" sz="2000" b="0" i="0" dirty="0">
                <a:solidFill>
                  <a:srgbClr val="131716"/>
                </a:solidFill>
                <a:effectLst/>
                <a:latin typeface="Nunito Sans" pitchFamily="2" charset="0"/>
              </a:rPr>
              <a:t> or visit </a:t>
            </a:r>
            <a:r>
              <a:rPr lang="en-US" sz="2000" b="0" i="0" dirty="0">
                <a:solidFill>
                  <a:srgbClr val="131716"/>
                </a:solidFill>
                <a:effectLst/>
                <a:latin typeface="Nunito Sans" pitchFamily="2" charset="0"/>
                <a:hlinkClick r:id="rId4"/>
              </a:rPr>
              <a:t>www.marshall.edu/tto/</a:t>
            </a:r>
            <a:endParaRPr lang="en-US" sz="2000" b="0" i="0" dirty="0">
              <a:solidFill>
                <a:srgbClr val="131716"/>
              </a:solidFill>
              <a:effectLst/>
              <a:latin typeface="Nunito Sans" pitchFamily="2" charset="0"/>
            </a:endParaRPr>
          </a:p>
        </p:txBody>
      </p:sp>
      <p:pic>
        <p:nvPicPr>
          <p:cNvPr id="16" name="Picture 15">
            <a:extLst>
              <a:ext uri="{FF2B5EF4-FFF2-40B4-BE49-F238E27FC236}">
                <a16:creationId xmlns:a16="http://schemas.microsoft.com/office/drawing/2014/main" id="{E7AF2B48-0A83-32E7-7A23-A4A48881FE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642491" y="2672096"/>
            <a:ext cx="3768245" cy="471221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9789" y="7690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169" b="-61169"/>
            </a:stretch>
          </a:blipFill>
        </p:spPr>
        <p:txBody>
          <a:bodyPr/>
          <a:lstStyle/>
          <a:p>
            <a:endParaRPr lang="en-US" dirty="0">
              <a:highlight>
                <a:srgbClr val="FFFF00"/>
              </a:highlight>
            </a:endParaRPr>
          </a:p>
        </p:txBody>
      </p:sp>
      <p:sp>
        <p:nvSpPr>
          <p:cNvPr id="3" name="AutoShape 3"/>
          <p:cNvSpPr/>
          <p:nvPr/>
        </p:nvSpPr>
        <p:spPr>
          <a:xfrm>
            <a:off x="1309337" y="1982576"/>
            <a:ext cx="4965461" cy="3911194"/>
          </a:xfrm>
          <a:prstGeom prst="rect">
            <a:avLst/>
          </a:prstGeom>
          <a:solidFill>
            <a:schemeClr val="bg1"/>
          </a:solidFill>
        </p:spPr>
        <p:txBody>
          <a:bodyPr/>
          <a:lstStyle/>
          <a:p>
            <a:endParaRPr lang="en-US"/>
          </a:p>
        </p:txBody>
      </p:sp>
      <p:sp>
        <p:nvSpPr>
          <p:cNvPr id="4" name="AutoShape 4"/>
          <p:cNvSpPr/>
          <p:nvPr/>
        </p:nvSpPr>
        <p:spPr>
          <a:xfrm>
            <a:off x="6634377" y="1982576"/>
            <a:ext cx="4965461" cy="3911194"/>
          </a:xfrm>
          <a:prstGeom prst="rect">
            <a:avLst/>
          </a:prstGeom>
          <a:solidFill>
            <a:srgbClr val="FFFFFF"/>
          </a:solidFill>
        </p:spPr>
        <p:txBody>
          <a:bodyPr/>
          <a:lstStyle/>
          <a:p>
            <a:endParaRPr lang="en-US"/>
          </a:p>
        </p:txBody>
      </p:sp>
      <p:sp>
        <p:nvSpPr>
          <p:cNvPr id="5" name="AutoShape 5"/>
          <p:cNvSpPr/>
          <p:nvPr/>
        </p:nvSpPr>
        <p:spPr>
          <a:xfrm>
            <a:off x="12013202" y="1982576"/>
            <a:ext cx="4965461" cy="3911194"/>
          </a:xfrm>
          <a:prstGeom prst="rect">
            <a:avLst/>
          </a:prstGeom>
          <a:solidFill>
            <a:srgbClr val="FFFFFF"/>
          </a:solidFill>
        </p:spPr>
        <p:txBody>
          <a:bodyPr/>
          <a:lstStyle/>
          <a:p>
            <a:endParaRPr lang="en-US"/>
          </a:p>
        </p:txBody>
      </p:sp>
      <p:sp>
        <p:nvSpPr>
          <p:cNvPr id="6" name="AutoShape 6"/>
          <p:cNvSpPr/>
          <p:nvPr/>
        </p:nvSpPr>
        <p:spPr>
          <a:xfrm>
            <a:off x="3998750" y="6154317"/>
            <a:ext cx="4965461" cy="3911194"/>
          </a:xfrm>
          <a:prstGeom prst="rect">
            <a:avLst/>
          </a:prstGeom>
          <a:solidFill>
            <a:schemeClr val="bg2">
              <a:lumMod val="90000"/>
            </a:schemeClr>
          </a:solidFill>
        </p:spPr>
        <p:txBody>
          <a:bodyPr/>
          <a:lstStyle/>
          <a:p>
            <a:endParaRPr lang="en-US"/>
          </a:p>
        </p:txBody>
      </p:sp>
      <p:sp>
        <p:nvSpPr>
          <p:cNvPr id="7" name="AutoShape 7"/>
          <p:cNvSpPr/>
          <p:nvPr/>
        </p:nvSpPr>
        <p:spPr>
          <a:xfrm>
            <a:off x="9323789" y="6154317"/>
            <a:ext cx="4965461" cy="3911194"/>
          </a:xfrm>
          <a:prstGeom prst="rect">
            <a:avLst/>
          </a:prstGeom>
          <a:solidFill>
            <a:srgbClr val="EBEBEB"/>
          </a:solidFill>
        </p:spPr>
        <p:txBody>
          <a:bodyPr/>
          <a:lstStyle/>
          <a:p>
            <a:endParaRPr lang="en-US"/>
          </a:p>
        </p:txBody>
      </p:sp>
      <p:sp>
        <p:nvSpPr>
          <p:cNvPr id="8" name="TextBox 8"/>
          <p:cNvSpPr txBox="1"/>
          <p:nvPr/>
        </p:nvSpPr>
        <p:spPr>
          <a:xfrm>
            <a:off x="1208489" y="562927"/>
            <a:ext cx="10598030" cy="874395"/>
          </a:xfrm>
          <a:prstGeom prst="rect">
            <a:avLst/>
          </a:prstGeom>
        </p:spPr>
        <p:txBody>
          <a:bodyPr lIns="0" tIns="0" rIns="0" bIns="0" rtlCol="0" anchor="t">
            <a:spAutoFit/>
          </a:bodyPr>
          <a:lstStyle/>
          <a:p>
            <a:pPr>
              <a:lnSpc>
                <a:spcPts val="7020"/>
              </a:lnSpc>
            </a:pPr>
            <a:r>
              <a:rPr lang="en-US" sz="5400">
                <a:solidFill>
                  <a:srgbClr val="FFFFFF"/>
                </a:solidFill>
                <a:latin typeface="Open Sans 1 Bold"/>
              </a:rPr>
              <a:t>Our Services</a:t>
            </a:r>
          </a:p>
        </p:txBody>
      </p:sp>
      <p:sp>
        <p:nvSpPr>
          <p:cNvPr id="9" name="TextBox 9"/>
          <p:cNvSpPr txBox="1"/>
          <p:nvPr/>
        </p:nvSpPr>
        <p:spPr>
          <a:xfrm>
            <a:off x="1506431" y="2019846"/>
            <a:ext cx="4575495" cy="3200556"/>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Pre-Award and Grants/Contract Development</a:t>
            </a:r>
          </a:p>
          <a:p>
            <a:pPr>
              <a:lnSpc>
                <a:spcPts val="1091"/>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Interpreting proposal guidelines</a:t>
            </a:r>
          </a:p>
          <a:p>
            <a:pPr marL="341028" lvl="1" indent="-170514">
              <a:lnSpc>
                <a:spcPts val="2211"/>
              </a:lnSpc>
              <a:buFont typeface="Arial"/>
              <a:buChar char="•"/>
            </a:pPr>
            <a:r>
              <a:rPr lang="en-US" sz="1579" dirty="0">
                <a:solidFill>
                  <a:srgbClr val="191919"/>
                </a:solidFill>
                <a:latin typeface="Open Sans 1"/>
              </a:rPr>
              <a:t> Developing and approving budgets</a:t>
            </a:r>
          </a:p>
          <a:p>
            <a:pPr marL="341028" lvl="1" indent="-170514">
              <a:lnSpc>
                <a:spcPts val="2211"/>
              </a:lnSpc>
              <a:buFont typeface="Arial"/>
              <a:buChar char="•"/>
            </a:pPr>
            <a:r>
              <a:rPr lang="en-US" sz="1579" dirty="0">
                <a:solidFill>
                  <a:srgbClr val="191919"/>
                </a:solidFill>
                <a:latin typeface="Open Sans 1"/>
              </a:rPr>
              <a:t>Coordinating institutional approval for proposal submissions</a:t>
            </a:r>
          </a:p>
          <a:p>
            <a:pPr marL="341028" lvl="1" indent="-170514">
              <a:lnSpc>
                <a:spcPts val="2211"/>
              </a:lnSpc>
              <a:buFont typeface="Arial"/>
              <a:buChar char="•"/>
            </a:pPr>
            <a:r>
              <a:rPr lang="en-US" sz="1579" dirty="0">
                <a:solidFill>
                  <a:srgbClr val="191919"/>
                </a:solidFill>
                <a:latin typeface="Open Sans 1"/>
              </a:rPr>
              <a:t>Negotiating awards with sponsors</a:t>
            </a:r>
          </a:p>
          <a:p>
            <a:pPr marL="341028" lvl="1" indent="-170514">
              <a:lnSpc>
                <a:spcPts val="2211"/>
              </a:lnSpc>
              <a:buFont typeface="Arial"/>
              <a:buChar char="•"/>
            </a:pPr>
            <a:r>
              <a:rPr lang="en-US" sz="1579" dirty="0">
                <a:solidFill>
                  <a:srgbClr val="191919"/>
                </a:solidFill>
                <a:latin typeface="Open Sans 1"/>
              </a:rPr>
              <a:t>Submitting proposal on behalf of Marshall University </a:t>
            </a:r>
          </a:p>
          <a:p>
            <a:pPr marL="170514" lvl="1">
              <a:lnSpc>
                <a:spcPts val="2211"/>
              </a:lnSpc>
            </a:pPr>
            <a:endParaRPr lang="en-US" sz="1579" dirty="0">
              <a:solidFill>
                <a:srgbClr val="191919"/>
              </a:solidFill>
              <a:latin typeface="Open Sans 1"/>
            </a:endParaRPr>
          </a:p>
        </p:txBody>
      </p:sp>
      <p:sp>
        <p:nvSpPr>
          <p:cNvPr id="10" name="TextBox 10"/>
          <p:cNvSpPr txBox="1"/>
          <p:nvPr/>
        </p:nvSpPr>
        <p:spPr>
          <a:xfrm>
            <a:off x="4219756" y="6327817"/>
            <a:ext cx="4575495" cy="2790187"/>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Post-Award </a:t>
            </a:r>
          </a:p>
          <a:p>
            <a:pPr>
              <a:lnSpc>
                <a:spcPts val="1091"/>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Providing financial administration</a:t>
            </a:r>
          </a:p>
          <a:p>
            <a:pPr marL="341028" lvl="1" indent="-170514">
              <a:lnSpc>
                <a:spcPts val="2211"/>
              </a:lnSpc>
              <a:buFont typeface="Arial"/>
              <a:buChar char="•"/>
            </a:pPr>
            <a:r>
              <a:rPr lang="en-US" sz="1579" dirty="0">
                <a:solidFill>
                  <a:srgbClr val="191919"/>
                </a:solidFill>
                <a:latin typeface="Open Sans 1"/>
              </a:rPr>
              <a:t>Ensuring agency, institutional and federal compliance</a:t>
            </a:r>
          </a:p>
          <a:p>
            <a:pPr marL="341028" lvl="1" indent="-170514">
              <a:lnSpc>
                <a:spcPts val="2211"/>
              </a:lnSpc>
              <a:buFont typeface="Arial"/>
              <a:buChar char="•"/>
            </a:pPr>
            <a:r>
              <a:rPr lang="en-US" sz="1579" dirty="0">
                <a:solidFill>
                  <a:srgbClr val="191919"/>
                </a:solidFill>
                <a:latin typeface="Open Sans 1"/>
              </a:rPr>
              <a:t>Assisting with payroll and personnel functions</a:t>
            </a:r>
          </a:p>
          <a:p>
            <a:pPr marL="341028" lvl="1" indent="-170514">
              <a:lnSpc>
                <a:spcPts val="2211"/>
              </a:lnSpc>
              <a:buFont typeface="Arial"/>
              <a:buChar char="•"/>
            </a:pPr>
            <a:r>
              <a:rPr lang="en-US" sz="1579" dirty="0">
                <a:solidFill>
                  <a:srgbClr val="191919"/>
                </a:solidFill>
                <a:latin typeface="Open Sans 1"/>
              </a:rPr>
              <a:t>Submission of progress reports &amp; award closeout</a:t>
            </a:r>
          </a:p>
          <a:p>
            <a:pPr marL="341028" lvl="1" indent="-170514">
              <a:lnSpc>
                <a:spcPts val="2211"/>
              </a:lnSpc>
              <a:buFont typeface="Arial"/>
              <a:buChar char="•"/>
            </a:pPr>
            <a:endParaRPr lang="en-US" sz="1579" dirty="0">
              <a:solidFill>
                <a:srgbClr val="191919"/>
              </a:solidFill>
              <a:latin typeface="Open Sans 1"/>
            </a:endParaRPr>
          </a:p>
        </p:txBody>
      </p:sp>
      <p:sp>
        <p:nvSpPr>
          <p:cNvPr id="11" name="TextBox 11"/>
          <p:cNvSpPr txBox="1"/>
          <p:nvPr/>
        </p:nvSpPr>
        <p:spPr>
          <a:xfrm>
            <a:off x="9492749" y="6327817"/>
            <a:ext cx="4575495" cy="3764813"/>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Grant Development, Training, and Collaboration</a:t>
            </a:r>
            <a:r>
              <a:rPr lang="en-US" sz="2279" dirty="0">
                <a:solidFill>
                  <a:srgbClr val="191919"/>
                </a:solidFill>
                <a:latin typeface="Open Sans 1 Bold"/>
              </a:rPr>
              <a:t>  </a:t>
            </a:r>
          </a:p>
          <a:p>
            <a:pPr>
              <a:lnSpc>
                <a:spcPts val="1091"/>
              </a:lnSpc>
            </a:pPr>
            <a:endParaRPr lang="en-US" sz="2279" dirty="0">
              <a:solidFill>
                <a:srgbClr val="191919"/>
              </a:solidFill>
              <a:latin typeface="Open Sans 1 Bold"/>
            </a:endParaRPr>
          </a:p>
          <a:p>
            <a:pPr marL="341028" lvl="1" indent="-170514">
              <a:lnSpc>
                <a:spcPts val="2211"/>
              </a:lnSpc>
              <a:buFont typeface="Arial"/>
              <a:buChar char="•"/>
            </a:pPr>
            <a:r>
              <a:rPr lang="en-US" sz="1579" dirty="0">
                <a:solidFill>
                  <a:srgbClr val="191919"/>
                </a:solidFill>
                <a:latin typeface="Open Sans 1"/>
              </a:rPr>
              <a:t>Training in grantsmanship</a:t>
            </a:r>
          </a:p>
          <a:p>
            <a:pPr marL="341028" lvl="1" indent="-170514">
              <a:lnSpc>
                <a:spcPts val="2211"/>
              </a:lnSpc>
              <a:buFont typeface="Arial"/>
              <a:buChar char="•"/>
            </a:pPr>
            <a:r>
              <a:rPr lang="en-US" sz="1579" dirty="0">
                <a:solidFill>
                  <a:srgbClr val="191919"/>
                </a:solidFill>
                <a:latin typeface="Open Sans 1"/>
              </a:rPr>
              <a:t>Locating grants to support projects </a:t>
            </a:r>
          </a:p>
          <a:p>
            <a:pPr marL="341028" lvl="1" indent="-170514">
              <a:lnSpc>
                <a:spcPts val="2211"/>
              </a:lnSpc>
              <a:buFont typeface="Arial"/>
              <a:buChar char="•"/>
            </a:pPr>
            <a:r>
              <a:rPr lang="en-US" sz="1579" dirty="0">
                <a:solidFill>
                  <a:srgbClr val="191919"/>
                </a:solidFill>
                <a:latin typeface="Open Sans 1"/>
              </a:rPr>
              <a:t>Conducting outreach and relationship building with funders</a:t>
            </a:r>
          </a:p>
          <a:p>
            <a:pPr marL="341028" lvl="1" indent="-170514">
              <a:lnSpc>
                <a:spcPts val="2211"/>
              </a:lnSpc>
              <a:buFont typeface="Arial"/>
              <a:buChar char="•"/>
            </a:pPr>
            <a:r>
              <a:rPr lang="en-US" sz="1579" dirty="0">
                <a:solidFill>
                  <a:srgbClr val="191919"/>
                </a:solidFill>
                <a:latin typeface="Open Sans 1"/>
              </a:rPr>
              <a:t>Developing internal and external project partnerships </a:t>
            </a:r>
          </a:p>
          <a:p>
            <a:pPr marL="341028" lvl="1" indent="-170514">
              <a:lnSpc>
                <a:spcPts val="2211"/>
              </a:lnSpc>
              <a:buFont typeface="Arial"/>
              <a:buChar char="•"/>
            </a:pPr>
            <a:r>
              <a:rPr lang="en-US" sz="1579" dirty="0">
                <a:solidFill>
                  <a:srgbClr val="191919"/>
                </a:solidFill>
                <a:latin typeface="Open Sans 1"/>
              </a:rPr>
              <a:t>Providing project management for grant applications</a:t>
            </a:r>
          </a:p>
          <a:p>
            <a:pPr marL="341028" lvl="1" indent="-170514">
              <a:lnSpc>
                <a:spcPts val="2211"/>
              </a:lnSpc>
              <a:buFont typeface="Arial"/>
              <a:buChar char="•"/>
            </a:pPr>
            <a:r>
              <a:rPr lang="en-US" sz="1579" dirty="0">
                <a:solidFill>
                  <a:srgbClr val="191919"/>
                </a:solidFill>
                <a:latin typeface="Open Sans 1"/>
              </a:rPr>
              <a:t>Reviewing and editing grant applications</a:t>
            </a:r>
          </a:p>
          <a:p>
            <a:pPr marL="341028" lvl="1" indent="-170514">
              <a:lnSpc>
                <a:spcPts val="2211"/>
              </a:lnSpc>
              <a:buFont typeface="Arial"/>
              <a:buChar char="•"/>
            </a:pPr>
            <a:r>
              <a:rPr lang="en-US" sz="1579" dirty="0">
                <a:solidFill>
                  <a:srgbClr val="191919"/>
                </a:solidFill>
                <a:latin typeface="Open Sans 1"/>
              </a:rPr>
              <a:t>Writing grant applications</a:t>
            </a:r>
          </a:p>
        </p:txBody>
      </p:sp>
      <p:sp>
        <p:nvSpPr>
          <p:cNvPr id="12" name="TextBox 12"/>
          <p:cNvSpPr txBox="1"/>
          <p:nvPr/>
        </p:nvSpPr>
        <p:spPr>
          <a:xfrm>
            <a:off x="6856252" y="2134194"/>
            <a:ext cx="4575495" cy="2771024"/>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Research Integrity </a:t>
            </a:r>
          </a:p>
          <a:p>
            <a:pPr>
              <a:lnSpc>
                <a:spcPts val="1092"/>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Providing information about responsible research conduct</a:t>
            </a:r>
          </a:p>
          <a:p>
            <a:pPr marL="341028" lvl="1" indent="-170514">
              <a:lnSpc>
                <a:spcPts val="2211"/>
              </a:lnSpc>
              <a:buFont typeface="Arial"/>
              <a:buChar char="•"/>
            </a:pPr>
            <a:r>
              <a:rPr lang="en-US" sz="1579" dirty="0">
                <a:solidFill>
                  <a:srgbClr val="191919"/>
                </a:solidFill>
                <a:latin typeface="Open Sans 1"/>
              </a:rPr>
              <a:t>Supplying guidelines for research involving human and animal subjects</a:t>
            </a:r>
          </a:p>
          <a:p>
            <a:pPr marL="341028" lvl="1" indent="-170514">
              <a:lnSpc>
                <a:spcPts val="2211"/>
              </a:lnSpc>
              <a:buFont typeface="Arial"/>
              <a:buChar char="•"/>
            </a:pPr>
            <a:r>
              <a:rPr lang="en-US" sz="1579" dirty="0">
                <a:solidFill>
                  <a:srgbClr val="191919"/>
                </a:solidFill>
                <a:latin typeface="Open Sans 1"/>
              </a:rPr>
              <a:t>Coordinating the university’s institutional review boards</a:t>
            </a:r>
          </a:p>
          <a:p>
            <a:pPr marL="341028" lvl="1" indent="-170514">
              <a:lnSpc>
                <a:spcPts val="2211"/>
              </a:lnSpc>
              <a:buFont typeface="Arial"/>
              <a:buChar char="•"/>
            </a:pPr>
            <a:r>
              <a:rPr lang="en-US" sz="1579" dirty="0">
                <a:solidFill>
                  <a:srgbClr val="191919"/>
                </a:solidFill>
                <a:latin typeface="Open Sans 1"/>
              </a:rPr>
              <a:t>Maintaining public trust through disclosure and management of conflicts of interest</a:t>
            </a:r>
          </a:p>
        </p:txBody>
      </p:sp>
      <p:sp>
        <p:nvSpPr>
          <p:cNvPr id="13" name="TextBox 13"/>
          <p:cNvSpPr txBox="1"/>
          <p:nvPr/>
        </p:nvSpPr>
        <p:spPr>
          <a:xfrm>
            <a:off x="12190018" y="2019846"/>
            <a:ext cx="4575495" cy="3648811"/>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Technology Transfer/Business Development</a:t>
            </a:r>
          </a:p>
          <a:p>
            <a:pPr>
              <a:lnSpc>
                <a:spcPts val="980"/>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Facilitating the invention disclosure process</a:t>
            </a:r>
          </a:p>
          <a:p>
            <a:pPr marL="341028" lvl="1" indent="-170514">
              <a:lnSpc>
                <a:spcPts val="2211"/>
              </a:lnSpc>
              <a:buFont typeface="Arial"/>
              <a:buChar char="•"/>
            </a:pPr>
            <a:r>
              <a:rPr lang="en-US" sz="1579" dirty="0">
                <a:solidFill>
                  <a:srgbClr val="191919"/>
                </a:solidFill>
                <a:latin typeface="Open Sans 1"/>
              </a:rPr>
              <a:t>Obtaining patents, copyrights and trademarks</a:t>
            </a:r>
          </a:p>
          <a:p>
            <a:pPr marL="341028" lvl="1" indent="-170514">
              <a:lnSpc>
                <a:spcPts val="2211"/>
              </a:lnSpc>
              <a:buFont typeface="Arial"/>
              <a:buChar char="•"/>
            </a:pPr>
            <a:r>
              <a:rPr lang="en-US" sz="1579" dirty="0">
                <a:solidFill>
                  <a:srgbClr val="191919"/>
                </a:solidFill>
                <a:latin typeface="Open Sans 1"/>
              </a:rPr>
              <a:t>Collecting and disbursing royalties</a:t>
            </a:r>
          </a:p>
          <a:p>
            <a:pPr marL="341028" lvl="1" indent="-170514">
              <a:lnSpc>
                <a:spcPts val="2211"/>
              </a:lnSpc>
              <a:buFont typeface="Arial"/>
              <a:buChar char="•"/>
            </a:pPr>
            <a:r>
              <a:rPr lang="en-US" sz="1579" dirty="0">
                <a:solidFill>
                  <a:srgbClr val="191919"/>
                </a:solidFill>
                <a:latin typeface="Open Sans 1"/>
              </a:rPr>
              <a:t>Developing technical and market assessments</a:t>
            </a:r>
          </a:p>
          <a:p>
            <a:pPr marL="341028" lvl="1" indent="-170514">
              <a:lnSpc>
                <a:spcPts val="2211"/>
              </a:lnSpc>
              <a:buFont typeface="Arial"/>
              <a:buChar char="•"/>
            </a:pPr>
            <a:r>
              <a:rPr lang="en-US" sz="1579" dirty="0">
                <a:solidFill>
                  <a:srgbClr val="191919"/>
                </a:solidFill>
                <a:latin typeface="Open Sans 1"/>
              </a:rPr>
              <a:t>Marketing university technologies to industry partners</a:t>
            </a:r>
          </a:p>
          <a:p>
            <a:pPr marL="341028" lvl="1" indent="-170514">
              <a:lnSpc>
                <a:spcPts val="2211"/>
              </a:lnSpc>
              <a:buFont typeface="Arial"/>
              <a:buChar char="•"/>
            </a:pPr>
            <a:r>
              <a:rPr lang="en-US" sz="1579" dirty="0">
                <a:solidFill>
                  <a:srgbClr val="191919"/>
                </a:solidFill>
                <a:latin typeface="Open Sans 1"/>
              </a:rPr>
              <a:t>Providing business assistance to startup companies</a:t>
            </a:r>
          </a:p>
        </p:txBody>
      </p:sp>
    </p:spTree>
    <p:extLst>
      <p:ext uri="{BB962C8B-B14F-4D97-AF65-F5344CB8AC3E}">
        <p14:creationId xmlns:p14="http://schemas.microsoft.com/office/powerpoint/2010/main" val="2508476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866899"/>
          </a:xfrm>
          <a:prstGeom prst="rect">
            <a:avLst/>
          </a:prstGeom>
          <a:solidFill>
            <a:srgbClr val="00A950"/>
          </a:solidFill>
        </p:spPr>
        <p:txBody>
          <a:bodyPr/>
          <a:lstStyle/>
          <a:p>
            <a:endParaRPr lang="en-US"/>
          </a:p>
        </p:txBody>
      </p:sp>
      <p:sp>
        <p:nvSpPr>
          <p:cNvPr id="4" name="TextBox 4"/>
          <p:cNvSpPr txBox="1"/>
          <p:nvPr/>
        </p:nvSpPr>
        <p:spPr>
          <a:xfrm>
            <a:off x="609600" y="480400"/>
            <a:ext cx="16487063" cy="874395"/>
          </a:xfrm>
          <a:prstGeom prst="rect">
            <a:avLst/>
          </a:prstGeom>
        </p:spPr>
        <p:txBody>
          <a:bodyPr lIns="0" tIns="0" rIns="0" bIns="0" rtlCol="0" anchor="t">
            <a:spAutoFit/>
          </a:bodyPr>
          <a:lstStyle/>
          <a:p>
            <a:pPr marL="0" lvl="0" indent="0">
              <a:lnSpc>
                <a:spcPts val="7020"/>
              </a:lnSpc>
              <a:spcBef>
                <a:spcPct val="0"/>
              </a:spcBef>
            </a:pPr>
            <a:r>
              <a:rPr lang="en-US" sz="5400" u="none" strike="noStrike" dirty="0">
                <a:solidFill>
                  <a:srgbClr val="FFFFFF"/>
                </a:solidFill>
                <a:latin typeface="Open Sans 1 Bold"/>
              </a:rPr>
              <a:t>Post-Award Staff</a:t>
            </a:r>
          </a:p>
        </p:txBody>
      </p:sp>
      <p:grpSp>
        <p:nvGrpSpPr>
          <p:cNvPr id="28" name="Group 27">
            <a:extLst>
              <a:ext uri="{FF2B5EF4-FFF2-40B4-BE49-F238E27FC236}">
                <a16:creationId xmlns:a16="http://schemas.microsoft.com/office/drawing/2014/main" id="{F2A79E2F-EB69-4744-964E-AB5966BC5443}"/>
              </a:ext>
            </a:extLst>
          </p:cNvPr>
          <p:cNvGrpSpPr/>
          <p:nvPr/>
        </p:nvGrpSpPr>
        <p:grpSpPr>
          <a:xfrm>
            <a:off x="3222948" y="3627505"/>
            <a:ext cx="11842104" cy="4022589"/>
            <a:chOff x="2433616" y="6419248"/>
            <a:chExt cx="10577807" cy="3320778"/>
          </a:xfrm>
        </p:grpSpPr>
        <p:pic>
          <p:nvPicPr>
            <p:cNvPr id="23" name="Picture 22">
              <a:extLst>
                <a:ext uri="{FF2B5EF4-FFF2-40B4-BE49-F238E27FC236}">
                  <a16:creationId xmlns:a16="http://schemas.microsoft.com/office/drawing/2014/main" id="{D80A9404-8C30-5612-5CA2-DACACC139303}"/>
                </a:ext>
              </a:extLst>
            </p:cNvPr>
            <p:cNvPicPr>
              <a:picLocks noChangeAspect="1"/>
            </p:cNvPicPr>
            <p:nvPr/>
          </p:nvPicPr>
          <p:blipFill rotWithShape="1">
            <a:blip r:embed="rId2"/>
            <a:srcRect t="4536"/>
            <a:stretch/>
          </p:blipFill>
          <p:spPr>
            <a:xfrm>
              <a:off x="5093484" y="6496206"/>
              <a:ext cx="2482978" cy="3206923"/>
            </a:xfrm>
            <a:prstGeom prst="rect">
              <a:avLst/>
            </a:prstGeom>
          </p:spPr>
        </p:pic>
        <p:pic>
          <p:nvPicPr>
            <p:cNvPr id="25" name="Picture 24">
              <a:extLst>
                <a:ext uri="{FF2B5EF4-FFF2-40B4-BE49-F238E27FC236}">
                  <a16:creationId xmlns:a16="http://schemas.microsoft.com/office/drawing/2014/main" id="{7128BA4B-AE1E-993D-B834-9A28C925571E}"/>
                </a:ext>
              </a:extLst>
            </p:cNvPr>
            <p:cNvPicPr>
              <a:picLocks noChangeAspect="1"/>
            </p:cNvPicPr>
            <p:nvPr/>
          </p:nvPicPr>
          <p:blipFill rotWithShape="1">
            <a:blip r:embed="rId3"/>
            <a:srcRect t="5827"/>
            <a:stretch/>
          </p:blipFill>
          <p:spPr>
            <a:xfrm>
              <a:off x="7696200" y="6419248"/>
              <a:ext cx="5315223" cy="3301126"/>
            </a:xfrm>
            <a:prstGeom prst="rect">
              <a:avLst/>
            </a:prstGeom>
          </p:spPr>
        </p:pic>
        <p:pic>
          <p:nvPicPr>
            <p:cNvPr id="27" name="Picture 26">
              <a:extLst>
                <a:ext uri="{FF2B5EF4-FFF2-40B4-BE49-F238E27FC236}">
                  <a16:creationId xmlns:a16="http://schemas.microsoft.com/office/drawing/2014/main" id="{D03E823F-CC15-04D9-67B0-056DF666B7A2}"/>
                </a:ext>
              </a:extLst>
            </p:cNvPr>
            <p:cNvPicPr>
              <a:picLocks noChangeAspect="1"/>
            </p:cNvPicPr>
            <p:nvPr/>
          </p:nvPicPr>
          <p:blipFill rotWithShape="1">
            <a:blip r:embed="rId4"/>
            <a:srcRect t="3912"/>
            <a:stretch/>
          </p:blipFill>
          <p:spPr>
            <a:xfrm>
              <a:off x="2433616" y="6438900"/>
              <a:ext cx="2540131" cy="3301126"/>
            </a:xfrm>
            <a:prstGeom prst="rect">
              <a:avLst/>
            </a:prstGeom>
          </p:spPr>
        </p:pic>
      </p:grpSp>
    </p:spTree>
    <p:extLst>
      <p:ext uri="{BB962C8B-B14F-4D97-AF65-F5344CB8AC3E}">
        <p14:creationId xmlns:p14="http://schemas.microsoft.com/office/powerpoint/2010/main" val="2876505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983544" y="2032772"/>
            <a:ext cx="6344999" cy="0"/>
          </a:xfrm>
          <a:prstGeom prst="line">
            <a:avLst/>
          </a:prstGeom>
          <a:ln w="9525" cap="rnd">
            <a:solidFill>
              <a:srgbClr val="2F5B44"/>
            </a:solidFill>
            <a:prstDash val="solid"/>
            <a:headEnd type="none" w="sm" len="sm"/>
            <a:tailEnd type="none" w="sm" len="sm"/>
          </a:ln>
        </p:spPr>
        <p:txBody>
          <a:bodyPr/>
          <a:lstStyle/>
          <a:p>
            <a:endParaRPr lang="en-US"/>
          </a:p>
        </p:txBody>
      </p:sp>
      <p:grpSp>
        <p:nvGrpSpPr>
          <p:cNvPr id="3" name="Group 3"/>
          <p:cNvGrpSpPr/>
          <p:nvPr/>
        </p:nvGrpSpPr>
        <p:grpSpPr>
          <a:xfrm>
            <a:off x="1405740" y="1028700"/>
            <a:ext cx="5037120" cy="834390"/>
            <a:chOff x="0" y="0"/>
            <a:chExt cx="6716160" cy="1112520"/>
          </a:xfrm>
        </p:grpSpPr>
        <p:sp>
          <p:nvSpPr>
            <p:cNvPr id="4" name="TextBox 4"/>
            <p:cNvSpPr txBox="1"/>
            <p:nvPr/>
          </p:nvSpPr>
          <p:spPr>
            <a:xfrm>
              <a:off x="0" y="-28575"/>
              <a:ext cx="6716160" cy="532342"/>
            </a:xfrm>
            <a:prstGeom prst="rect">
              <a:avLst/>
            </a:prstGeom>
          </p:spPr>
          <p:txBody>
            <a:bodyPr lIns="0" tIns="0" rIns="0" bIns="0" rtlCol="0" anchor="t">
              <a:spAutoFit/>
            </a:bodyPr>
            <a:lstStyle/>
            <a:p>
              <a:pPr marL="0" lvl="0" indent="0">
                <a:lnSpc>
                  <a:spcPts val="3250"/>
                </a:lnSpc>
              </a:pPr>
              <a:r>
                <a:rPr lang="en-US" sz="2500" u="none" spc="-75">
                  <a:solidFill>
                    <a:srgbClr val="FFFFFF"/>
                  </a:solidFill>
                  <a:latin typeface="Open Sans 2 Bold"/>
                </a:rPr>
                <a:t>Recruit more doctors.</a:t>
              </a:r>
            </a:p>
          </p:txBody>
        </p:sp>
        <p:sp>
          <p:nvSpPr>
            <p:cNvPr id="5" name="TextBox 5"/>
            <p:cNvSpPr txBox="1"/>
            <p:nvPr/>
          </p:nvSpPr>
          <p:spPr>
            <a:xfrm>
              <a:off x="0" y="725805"/>
              <a:ext cx="6716160" cy="38671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Open Sans 1"/>
                </a:rPr>
                <a:t>Our first key focus.</a:t>
              </a:r>
            </a:p>
          </p:txBody>
        </p:sp>
      </p:grpSp>
      <p:sp>
        <p:nvSpPr>
          <p:cNvPr id="6" name="AutoShape 6"/>
          <p:cNvSpPr/>
          <p:nvPr/>
        </p:nvSpPr>
        <p:spPr>
          <a:xfrm>
            <a:off x="0" y="0"/>
            <a:ext cx="8077800" cy="1984917"/>
          </a:xfrm>
          <a:prstGeom prst="rect">
            <a:avLst/>
          </a:prstGeom>
          <a:solidFill>
            <a:srgbClr val="00A950"/>
          </a:solidFill>
        </p:spPr>
        <p:txBody>
          <a:bodyPr/>
          <a:lstStyle/>
          <a:p>
            <a:endParaRPr lang="en-US"/>
          </a:p>
        </p:txBody>
      </p:sp>
      <p:sp>
        <p:nvSpPr>
          <p:cNvPr id="7" name="Freeform 7"/>
          <p:cNvSpPr/>
          <p:nvPr/>
        </p:nvSpPr>
        <p:spPr>
          <a:xfrm>
            <a:off x="0" y="1984917"/>
            <a:ext cx="8077800" cy="8367860"/>
          </a:xfrm>
          <a:custGeom>
            <a:avLst/>
            <a:gdLst/>
            <a:ahLst/>
            <a:cxnLst/>
            <a:rect l="l" t="t" r="r" b="b"/>
            <a:pathLst>
              <a:path w="8077800" h="8367860">
                <a:moveTo>
                  <a:pt x="0" y="0"/>
                </a:moveTo>
                <a:lnTo>
                  <a:pt x="8077800" y="0"/>
                </a:lnTo>
                <a:lnTo>
                  <a:pt x="8077800" y="8367860"/>
                </a:lnTo>
                <a:lnTo>
                  <a:pt x="0" y="8367860"/>
                </a:lnTo>
                <a:lnTo>
                  <a:pt x="0" y="0"/>
                </a:lnTo>
                <a:close/>
              </a:path>
            </a:pathLst>
          </a:custGeom>
          <a:blipFill>
            <a:blip r:embed="rId2"/>
            <a:stretch>
              <a:fillRect l="-27693" r="-27693"/>
            </a:stretch>
          </a:blipFill>
        </p:spPr>
        <p:txBody>
          <a:bodyPr/>
          <a:lstStyle/>
          <a:p>
            <a:endParaRPr lang="en-US"/>
          </a:p>
        </p:txBody>
      </p:sp>
      <p:sp>
        <p:nvSpPr>
          <p:cNvPr id="8" name="TextBox 8"/>
          <p:cNvSpPr txBox="1"/>
          <p:nvPr/>
        </p:nvSpPr>
        <p:spPr>
          <a:xfrm>
            <a:off x="9093708" y="1099807"/>
            <a:ext cx="8124672" cy="293370"/>
          </a:xfrm>
          <a:prstGeom prst="rect">
            <a:avLst/>
          </a:prstGeom>
        </p:spPr>
        <p:txBody>
          <a:bodyPr lIns="0" tIns="0" rIns="0" bIns="0" rtlCol="0" anchor="t">
            <a:spAutoFit/>
          </a:bodyPr>
          <a:lstStyle/>
          <a:p>
            <a:pPr marL="0" lvl="0" indent="0">
              <a:lnSpc>
                <a:spcPts val="2310"/>
              </a:lnSpc>
            </a:pPr>
            <a:r>
              <a:rPr lang="en-US" sz="2100" spc="-63">
                <a:solidFill>
                  <a:srgbClr val="191919"/>
                </a:solidFill>
                <a:latin typeface="Open Sans 2 Bold"/>
              </a:rPr>
              <a:t>Don’t start spending money yet.</a:t>
            </a:r>
          </a:p>
        </p:txBody>
      </p:sp>
      <p:sp>
        <p:nvSpPr>
          <p:cNvPr id="9" name="TextBox 9"/>
          <p:cNvSpPr txBox="1"/>
          <p:nvPr/>
        </p:nvSpPr>
        <p:spPr>
          <a:xfrm>
            <a:off x="9093708" y="1538425"/>
            <a:ext cx="8326908" cy="241935"/>
          </a:xfrm>
          <a:prstGeom prst="rect">
            <a:avLst/>
          </a:prstGeom>
        </p:spPr>
        <p:txBody>
          <a:bodyPr lIns="0" tIns="0" rIns="0" bIns="0" rtlCol="0" anchor="t">
            <a:spAutoFit/>
          </a:bodyPr>
          <a:lstStyle/>
          <a:p>
            <a:pPr>
              <a:lnSpc>
                <a:spcPts val="1980"/>
              </a:lnSpc>
            </a:pPr>
            <a:r>
              <a:rPr lang="en-US" sz="1800">
                <a:solidFill>
                  <a:srgbClr val="00A950"/>
                </a:solidFill>
                <a:latin typeface="Open Sans 1"/>
              </a:rPr>
              <a:t>Several things must occur before funds can be accessed for project spending.</a:t>
            </a:r>
          </a:p>
        </p:txBody>
      </p:sp>
      <p:sp>
        <p:nvSpPr>
          <p:cNvPr id="10" name="TextBox 10"/>
          <p:cNvSpPr txBox="1"/>
          <p:nvPr/>
        </p:nvSpPr>
        <p:spPr>
          <a:xfrm>
            <a:off x="514350" y="209083"/>
            <a:ext cx="6819900" cy="874395"/>
          </a:xfrm>
          <a:prstGeom prst="rect">
            <a:avLst/>
          </a:prstGeom>
        </p:spPr>
        <p:txBody>
          <a:bodyPr lIns="0" tIns="0" rIns="0" bIns="0" rtlCol="0" anchor="t">
            <a:spAutoFit/>
          </a:bodyPr>
          <a:lstStyle/>
          <a:p>
            <a:pPr marL="0" lvl="0" indent="0" algn="l">
              <a:lnSpc>
                <a:spcPts val="7019"/>
              </a:lnSpc>
              <a:spcBef>
                <a:spcPct val="0"/>
              </a:spcBef>
            </a:pPr>
            <a:r>
              <a:rPr lang="en-US" sz="5399" u="none" strike="noStrike">
                <a:solidFill>
                  <a:srgbClr val="FFFFFF"/>
                </a:solidFill>
                <a:latin typeface="Open Sans 1 Bold"/>
              </a:rPr>
              <a:t>Award Notice</a:t>
            </a:r>
          </a:p>
        </p:txBody>
      </p:sp>
      <p:sp>
        <p:nvSpPr>
          <p:cNvPr id="11" name="AutoShape 11"/>
          <p:cNvSpPr/>
          <p:nvPr/>
        </p:nvSpPr>
        <p:spPr>
          <a:xfrm>
            <a:off x="9983544" y="5073698"/>
            <a:ext cx="6344999" cy="0"/>
          </a:xfrm>
          <a:prstGeom prst="line">
            <a:avLst/>
          </a:prstGeom>
          <a:ln w="9525" cap="rnd">
            <a:solidFill>
              <a:srgbClr val="2F5B44"/>
            </a:solidFill>
            <a:prstDash val="solid"/>
            <a:headEnd type="none" w="sm" len="sm"/>
            <a:tailEnd type="none" w="sm" len="sm"/>
          </a:ln>
        </p:spPr>
        <p:txBody>
          <a:bodyPr/>
          <a:lstStyle/>
          <a:p>
            <a:endParaRPr lang="en-US"/>
          </a:p>
        </p:txBody>
      </p:sp>
      <p:sp>
        <p:nvSpPr>
          <p:cNvPr id="12" name="TextBox 12"/>
          <p:cNvSpPr txBox="1"/>
          <p:nvPr/>
        </p:nvSpPr>
        <p:spPr>
          <a:xfrm>
            <a:off x="514350" y="1102528"/>
            <a:ext cx="7275283" cy="293370"/>
          </a:xfrm>
          <a:prstGeom prst="rect">
            <a:avLst/>
          </a:prstGeom>
        </p:spPr>
        <p:txBody>
          <a:bodyPr lIns="0" tIns="0" rIns="0" bIns="0" rtlCol="0" anchor="t">
            <a:spAutoFit/>
          </a:bodyPr>
          <a:lstStyle/>
          <a:p>
            <a:pPr marL="0" lvl="0" indent="0">
              <a:lnSpc>
                <a:spcPts val="2310"/>
              </a:lnSpc>
            </a:pPr>
            <a:r>
              <a:rPr lang="en-US" sz="2100" spc="-63">
                <a:solidFill>
                  <a:srgbClr val="FBFCFC"/>
                </a:solidFill>
                <a:latin typeface="Open Sans 2"/>
              </a:rPr>
              <a:t>Congrats! You have been awarded. What are the next steps? </a:t>
            </a:r>
          </a:p>
        </p:txBody>
      </p:sp>
      <p:sp>
        <p:nvSpPr>
          <p:cNvPr id="13" name="TextBox 13"/>
          <p:cNvSpPr txBox="1"/>
          <p:nvPr/>
        </p:nvSpPr>
        <p:spPr>
          <a:xfrm>
            <a:off x="9093708" y="2304235"/>
            <a:ext cx="8124672" cy="2293620"/>
          </a:xfrm>
          <a:prstGeom prst="rect">
            <a:avLst/>
          </a:prstGeom>
        </p:spPr>
        <p:txBody>
          <a:bodyPr lIns="0" tIns="0" rIns="0" bIns="0" rtlCol="0" anchor="t">
            <a:spAutoFit/>
          </a:bodyPr>
          <a:lstStyle/>
          <a:p>
            <a:pPr>
              <a:lnSpc>
                <a:spcPts val="2310"/>
              </a:lnSpc>
            </a:pPr>
            <a:r>
              <a:rPr lang="en-US" sz="2100" spc="-63">
                <a:solidFill>
                  <a:srgbClr val="191919"/>
                </a:solidFill>
                <a:latin typeface="Open Sans 2 Bold"/>
              </a:rPr>
              <a:t>Award Negotiation:</a:t>
            </a:r>
            <a:r>
              <a:rPr lang="en-US" sz="2100" spc="-63">
                <a:solidFill>
                  <a:srgbClr val="191919"/>
                </a:solidFill>
                <a:latin typeface="Open Sans 2"/>
              </a:rPr>
              <a:t> An agency will send a Notice of Award to either MURC staff, the VP for Research or the PI. Once received, MURC Preaward will review the award to make sure the university can accept the contract as written. Particularly with non-federal awards, MURC Preaward will contact the agency for clarification and/or changes that need to be made before the award is ready for university acceptance.</a:t>
            </a:r>
          </a:p>
          <a:p>
            <a:pPr marL="0" lvl="0" indent="0">
              <a:lnSpc>
                <a:spcPts val="2310"/>
              </a:lnSpc>
            </a:pPr>
            <a:endParaRPr lang="en-US" sz="2100" spc="-63">
              <a:solidFill>
                <a:srgbClr val="191919"/>
              </a:solidFill>
              <a:latin typeface="Open Sans 2"/>
            </a:endParaRPr>
          </a:p>
        </p:txBody>
      </p:sp>
      <p:sp>
        <p:nvSpPr>
          <p:cNvPr id="14" name="TextBox 14"/>
          <p:cNvSpPr txBox="1"/>
          <p:nvPr/>
        </p:nvSpPr>
        <p:spPr>
          <a:xfrm>
            <a:off x="9093708" y="4491175"/>
            <a:ext cx="8326908" cy="512961"/>
          </a:xfrm>
          <a:prstGeom prst="rect">
            <a:avLst/>
          </a:prstGeom>
        </p:spPr>
        <p:txBody>
          <a:bodyPr lIns="0" tIns="0" rIns="0" bIns="0" rtlCol="0" anchor="t">
            <a:spAutoFit/>
          </a:bodyPr>
          <a:lstStyle/>
          <a:p>
            <a:pPr>
              <a:lnSpc>
                <a:spcPts val="1980"/>
              </a:lnSpc>
            </a:pPr>
            <a:r>
              <a:rPr lang="en-US" sz="1800" dirty="0">
                <a:solidFill>
                  <a:srgbClr val="00A950"/>
                </a:solidFill>
                <a:latin typeface="Open Sans 1"/>
              </a:rPr>
              <a:t>MURC Preaward will take care of all negotiations with the agency and will work with Post Award for transition and account set up</a:t>
            </a:r>
          </a:p>
        </p:txBody>
      </p:sp>
      <p:sp>
        <p:nvSpPr>
          <p:cNvPr id="15" name="TextBox 15"/>
          <p:cNvSpPr txBox="1"/>
          <p:nvPr/>
        </p:nvSpPr>
        <p:spPr>
          <a:xfrm>
            <a:off x="8659252" y="5564236"/>
            <a:ext cx="8761364" cy="1363980"/>
          </a:xfrm>
          <a:prstGeom prst="rect">
            <a:avLst/>
          </a:prstGeom>
        </p:spPr>
        <p:txBody>
          <a:bodyPr lIns="0" tIns="0" rIns="0" bIns="0" rtlCol="0" anchor="t">
            <a:spAutoFit/>
          </a:bodyPr>
          <a:lstStyle/>
          <a:p>
            <a:pPr algn="ctr">
              <a:lnSpc>
                <a:spcPts val="2730"/>
              </a:lnSpc>
              <a:spcBef>
                <a:spcPct val="0"/>
              </a:spcBef>
            </a:pPr>
            <a:r>
              <a:rPr lang="en-US" sz="2100" spc="-63" dirty="0">
                <a:solidFill>
                  <a:srgbClr val="00A950"/>
                </a:solidFill>
                <a:latin typeface="Open Sans 2 Bold"/>
              </a:rPr>
              <a:t>Under no circumstances is the PI to negotiate terms and conditions with the funding agency or are they to sign the agreement.  </a:t>
            </a:r>
          </a:p>
          <a:p>
            <a:pPr algn="ctr">
              <a:lnSpc>
                <a:spcPts val="2730"/>
              </a:lnSpc>
              <a:spcBef>
                <a:spcPct val="0"/>
              </a:spcBef>
            </a:pPr>
            <a:r>
              <a:rPr lang="en-US" sz="2100" spc="-63" dirty="0">
                <a:solidFill>
                  <a:srgbClr val="00A950"/>
                </a:solidFill>
                <a:latin typeface="Open Sans 2 Bold"/>
              </a:rPr>
              <a:t>ONLY MURC can negotiate and/or accept awards, contracts, terms and conditions.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740" y="1028700"/>
            <a:ext cx="5037120" cy="834390"/>
            <a:chOff x="0" y="0"/>
            <a:chExt cx="6716160" cy="1112520"/>
          </a:xfrm>
        </p:grpSpPr>
        <p:sp>
          <p:nvSpPr>
            <p:cNvPr id="3" name="TextBox 3"/>
            <p:cNvSpPr txBox="1"/>
            <p:nvPr/>
          </p:nvSpPr>
          <p:spPr>
            <a:xfrm>
              <a:off x="0" y="-28575"/>
              <a:ext cx="6716160" cy="532342"/>
            </a:xfrm>
            <a:prstGeom prst="rect">
              <a:avLst/>
            </a:prstGeom>
          </p:spPr>
          <p:txBody>
            <a:bodyPr lIns="0" tIns="0" rIns="0" bIns="0" rtlCol="0" anchor="t">
              <a:spAutoFit/>
            </a:bodyPr>
            <a:lstStyle/>
            <a:p>
              <a:pPr marL="0" lvl="0" indent="0">
                <a:lnSpc>
                  <a:spcPts val="3250"/>
                </a:lnSpc>
              </a:pPr>
              <a:r>
                <a:rPr lang="en-US" sz="2500" u="none" spc="-75">
                  <a:solidFill>
                    <a:srgbClr val="FFFFFF"/>
                  </a:solidFill>
                  <a:latin typeface="Open Sans 2 Bold"/>
                </a:rPr>
                <a:t>Recruit more doctors.</a:t>
              </a:r>
            </a:p>
          </p:txBody>
        </p:sp>
        <p:sp>
          <p:nvSpPr>
            <p:cNvPr id="4" name="TextBox 4"/>
            <p:cNvSpPr txBox="1"/>
            <p:nvPr/>
          </p:nvSpPr>
          <p:spPr>
            <a:xfrm>
              <a:off x="0" y="725805"/>
              <a:ext cx="6716160" cy="38671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Open Sans 1"/>
                </a:rPr>
                <a:t>Our first key focus.</a:t>
              </a:r>
            </a:p>
          </p:txBody>
        </p:sp>
      </p:grpSp>
      <p:sp>
        <p:nvSpPr>
          <p:cNvPr id="5" name="AutoShape 5"/>
          <p:cNvSpPr/>
          <p:nvPr/>
        </p:nvSpPr>
        <p:spPr>
          <a:xfrm>
            <a:off x="0" y="0"/>
            <a:ext cx="8077800" cy="1984917"/>
          </a:xfrm>
          <a:prstGeom prst="rect">
            <a:avLst/>
          </a:prstGeom>
          <a:solidFill>
            <a:srgbClr val="00A950"/>
          </a:solidFill>
        </p:spPr>
        <p:txBody>
          <a:bodyPr/>
          <a:lstStyle/>
          <a:p>
            <a:endParaRPr lang="en-US"/>
          </a:p>
        </p:txBody>
      </p:sp>
      <p:sp>
        <p:nvSpPr>
          <p:cNvPr id="6" name="Freeform 6"/>
          <p:cNvSpPr/>
          <p:nvPr/>
        </p:nvSpPr>
        <p:spPr>
          <a:xfrm>
            <a:off x="0" y="1984917"/>
            <a:ext cx="8077800" cy="8367860"/>
          </a:xfrm>
          <a:custGeom>
            <a:avLst/>
            <a:gdLst/>
            <a:ahLst/>
            <a:cxnLst/>
            <a:rect l="l" t="t" r="r" b="b"/>
            <a:pathLst>
              <a:path w="8077800" h="8367860">
                <a:moveTo>
                  <a:pt x="0" y="0"/>
                </a:moveTo>
                <a:lnTo>
                  <a:pt x="8077800" y="0"/>
                </a:lnTo>
                <a:lnTo>
                  <a:pt x="8077800" y="8367860"/>
                </a:lnTo>
                <a:lnTo>
                  <a:pt x="0" y="8367860"/>
                </a:lnTo>
                <a:lnTo>
                  <a:pt x="0" y="0"/>
                </a:lnTo>
                <a:close/>
              </a:path>
            </a:pathLst>
          </a:custGeom>
          <a:blipFill>
            <a:blip r:embed="rId2"/>
            <a:stretch>
              <a:fillRect l="-27693" r="-27693"/>
            </a:stretch>
          </a:blipFill>
        </p:spPr>
        <p:txBody>
          <a:bodyPr/>
          <a:lstStyle/>
          <a:p>
            <a:endParaRPr lang="en-US"/>
          </a:p>
        </p:txBody>
      </p:sp>
      <p:sp>
        <p:nvSpPr>
          <p:cNvPr id="7" name="TextBox 7"/>
          <p:cNvSpPr txBox="1"/>
          <p:nvPr/>
        </p:nvSpPr>
        <p:spPr>
          <a:xfrm>
            <a:off x="9238923" y="693905"/>
            <a:ext cx="8124672" cy="293370"/>
          </a:xfrm>
          <a:prstGeom prst="rect">
            <a:avLst/>
          </a:prstGeom>
        </p:spPr>
        <p:txBody>
          <a:bodyPr lIns="0" tIns="0" rIns="0" bIns="0" rtlCol="0" anchor="t">
            <a:spAutoFit/>
          </a:bodyPr>
          <a:lstStyle/>
          <a:p>
            <a:pPr marL="0" lvl="0" indent="0">
              <a:lnSpc>
                <a:spcPts val="2310"/>
              </a:lnSpc>
            </a:pPr>
            <a:r>
              <a:rPr lang="en-US" sz="2100" spc="-63">
                <a:solidFill>
                  <a:srgbClr val="191919"/>
                </a:solidFill>
                <a:latin typeface="Open Sans 2 Bold"/>
              </a:rPr>
              <a:t>Internal Approvals/Mandatory Requirements:</a:t>
            </a:r>
          </a:p>
        </p:txBody>
      </p:sp>
      <p:sp>
        <p:nvSpPr>
          <p:cNvPr id="8" name="TextBox 8"/>
          <p:cNvSpPr txBox="1"/>
          <p:nvPr/>
        </p:nvSpPr>
        <p:spPr>
          <a:xfrm>
            <a:off x="514350" y="209083"/>
            <a:ext cx="6819900" cy="874395"/>
          </a:xfrm>
          <a:prstGeom prst="rect">
            <a:avLst/>
          </a:prstGeom>
        </p:spPr>
        <p:txBody>
          <a:bodyPr lIns="0" tIns="0" rIns="0" bIns="0" rtlCol="0" anchor="t">
            <a:spAutoFit/>
          </a:bodyPr>
          <a:lstStyle/>
          <a:p>
            <a:pPr marL="0" lvl="0" indent="0" algn="l">
              <a:lnSpc>
                <a:spcPts val="7019"/>
              </a:lnSpc>
              <a:spcBef>
                <a:spcPct val="0"/>
              </a:spcBef>
            </a:pPr>
            <a:r>
              <a:rPr lang="en-US" sz="5399" u="none" strike="noStrike">
                <a:solidFill>
                  <a:srgbClr val="FFFFFF"/>
                </a:solidFill>
                <a:latin typeface="Open Sans 1 Bold"/>
              </a:rPr>
              <a:t>Award Notice Cont.</a:t>
            </a:r>
          </a:p>
        </p:txBody>
      </p:sp>
      <p:sp>
        <p:nvSpPr>
          <p:cNvPr id="9" name="TextBox 9"/>
          <p:cNvSpPr txBox="1"/>
          <p:nvPr/>
        </p:nvSpPr>
        <p:spPr>
          <a:xfrm>
            <a:off x="514350" y="1102528"/>
            <a:ext cx="7275283" cy="293370"/>
          </a:xfrm>
          <a:prstGeom prst="rect">
            <a:avLst/>
          </a:prstGeom>
        </p:spPr>
        <p:txBody>
          <a:bodyPr lIns="0" tIns="0" rIns="0" bIns="0" rtlCol="0" anchor="t">
            <a:spAutoFit/>
          </a:bodyPr>
          <a:lstStyle/>
          <a:p>
            <a:pPr marL="0" lvl="0" indent="0">
              <a:lnSpc>
                <a:spcPts val="2310"/>
              </a:lnSpc>
            </a:pPr>
            <a:r>
              <a:rPr lang="en-US" sz="2100" spc="-63">
                <a:solidFill>
                  <a:srgbClr val="FBFCFC"/>
                </a:solidFill>
                <a:latin typeface="Open Sans 2"/>
              </a:rPr>
              <a:t>Congrats! You have been awarded. What are the next steps? </a:t>
            </a:r>
          </a:p>
        </p:txBody>
      </p:sp>
      <p:sp>
        <p:nvSpPr>
          <p:cNvPr id="10" name="TextBox 10"/>
          <p:cNvSpPr txBox="1"/>
          <p:nvPr/>
        </p:nvSpPr>
        <p:spPr>
          <a:xfrm>
            <a:off x="9238923" y="1258738"/>
            <a:ext cx="8124672" cy="864870"/>
          </a:xfrm>
          <a:prstGeom prst="rect">
            <a:avLst/>
          </a:prstGeom>
        </p:spPr>
        <p:txBody>
          <a:bodyPr lIns="0" tIns="0" rIns="0" bIns="0" rtlCol="0" anchor="t">
            <a:spAutoFit/>
          </a:bodyPr>
          <a:lstStyle/>
          <a:p>
            <a:pPr marL="0" lvl="0" indent="0">
              <a:lnSpc>
                <a:spcPts val="2310"/>
              </a:lnSpc>
            </a:pPr>
            <a:r>
              <a:rPr lang="en-US" sz="2100" spc="-63">
                <a:solidFill>
                  <a:srgbClr val="00A950"/>
                </a:solidFill>
                <a:latin typeface="Open Sans 2 Bold"/>
              </a:rPr>
              <a:t>ATS Form:</a:t>
            </a:r>
            <a:r>
              <a:rPr lang="en-US" sz="2100" spc="-63">
                <a:solidFill>
                  <a:srgbClr val="191919"/>
                </a:solidFill>
                <a:latin typeface="Open Sans 2 Bold"/>
              </a:rPr>
              <a:t> </a:t>
            </a:r>
            <a:r>
              <a:rPr lang="en-US" sz="2100" spc="-63">
                <a:solidFill>
                  <a:srgbClr val="191919"/>
                </a:solidFill>
                <a:latin typeface="Open Sans 2"/>
              </a:rPr>
              <a:t>A fully routed Authorization to Submit (ATS) form must be in place prior to the expenditure of grant funds. Using this form, MURC will verify whether all prior approvals are in place, including:</a:t>
            </a:r>
          </a:p>
        </p:txBody>
      </p:sp>
      <p:sp>
        <p:nvSpPr>
          <p:cNvPr id="11" name="TextBox 11"/>
          <p:cNvSpPr txBox="1"/>
          <p:nvPr/>
        </p:nvSpPr>
        <p:spPr>
          <a:xfrm>
            <a:off x="9238923" y="2619936"/>
            <a:ext cx="8124672" cy="293370"/>
          </a:xfrm>
          <a:prstGeom prst="rect">
            <a:avLst/>
          </a:prstGeom>
        </p:spPr>
        <p:txBody>
          <a:bodyPr lIns="0" tIns="0" rIns="0" bIns="0" rtlCol="0" anchor="t">
            <a:spAutoFit/>
          </a:bodyPr>
          <a:lstStyle/>
          <a:p>
            <a:pPr marL="0" lvl="0" indent="0">
              <a:lnSpc>
                <a:spcPts val="2310"/>
              </a:lnSpc>
            </a:pPr>
            <a:r>
              <a:rPr lang="en-US" sz="2100" spc="-63">
                <a:solidFill>
                  <a:srgbClr val="191919"/>
                </a:solidFill>
                <a:latin typeface="Open Sans 2 Bold"/>
              </a:rPr>
              <a:t>IACUC and IRB Protocols/Requirements:</a:t>
            </a:r>
          </a:p>
        </p:txBody>
      </p:sp>
      <p:sp>
        <p:nvSpPr>
          <p:cNvPr id="12" name="TextBox 12"/>
          <p:cNvSpPr txBox="1"/>
          <p:nvPr/>
        </p:nvSpPr>
        <p:spPr>
          <a:xfrm>
            <a:off x="9238923" y="3184768"/>
            <a:ext cx="8124672" cy="579120"/>
          </a:xfrm>
          <a:prstGeom prst="rect">
            <a:avLst/>
          </a:prstGeom>
        </p:spPr>
        <p:txBody>
          <a:bodyPr lIns="0" tIns="0" rIns="0" bIns="0" rtlCol="0" anchor="t">
            <a:spAutoFit/>
          </a:bodyPr>
          <a:lstStyle/>
          <a:p>
            <a:pPr marL="0" lvl="0" indent="0">
              <a:lnSpc>
                <a:spcPts val="2310"/>
              </a:lnSpc>
            </a:pPr>
            <a:r>
              <a:rPr lang="en-US" sz="2100" spc="-63">
                <a:solidFill>
                  <a:srgbClr val="00A950"/>
                </a:solidFill>
                <a:latin typeface="Open Sans 2 Bold"/>
              </a:rPr>
              <a:t>SFID From: </a:t>
            </a:r>
            <a:r>
              <a:rPr lang="en-US" sz="2100" spc="-63">
                <a:solidFill>
                  <a:srgbClr val="191919"/>
                </a:solidFill>
                <a:latin typeface="Open Sans 2 Bold"/>
              </a:rPr>
              <a:t> </a:t>
            </a:r>
            <a:r>
              <a:rPr lang="en-US" sz="2100" spc="-63">
                <a:solidFill>
                  <a:srgbClr val="191919"/>
                </a:solidFill>
                <a:latin typeface="Open Sans 2"/>
              </a:rPr>
              <a:t>A current SFID form must be on file with the Office of Research Integrity (ORI).</a:t>
            </a:r>
          </a:p>
        </p:txBody>
      </p:sp>
      <p:sp>
        <p:nvSpPr>
          <p:cNvPr id="13" name="TextBox 13"/>
          <p:cNvSpPr txBox="1"/>
          <p:nvPr/>
        </p:nvSpPr>
        <p:spPr>
          <a:xfrm>
            <a:off x="9238923" y="4030589"/>
            <a:ext cx="8124672" cy="579120"/>
          </a:xfrm>
          <a:prstGeom prst="rect">
            <a:avLst/>
          </a:prstGeom>
        </p:spPr>
        <p:txBody>
          <a:bodyPr lIns="0" tIns="0" rIns="0" bIns="0" rtlCol="0" anchor="t">
            <a:spAutoFit/>
          </a:bodyPr>
          <a:lstStyle/>
          <a:p>
            <a:pPr marL="0" lvl="0" indent="0">
              <a:lnSpc>
                <a:spcPts val="2310"/>
              </a:lnSpc>
            </a:pPr>
            <a:r>
              <a:rPr lang="en-US" sz="2100" spc="-63">
                <a:solidFill>
                  <a:srgbClr val="00A950"/>
                </a:solidFill>
                <a:latin typeface="Open Sans 2 Bold"/>
              </a:rPr>
              <a:t>Conflict of Interest Management Plan:  </a:t>
            </a:r>
            <a:r>
              <a:rPr lang="en-US" sz="2100" spc="-63">
                <a:solidFill>
                  <a:srgbClr val="191919"/>
                </a:solidFill>
                <a:latin typeface="Open Sans 2"/>
              </a:rPr>
              <a:t>If applicable, any conflicts of interest must be reported and have a plan in place via the ORI.</a:t>
            </a:r>
          </a:p>
        </p:txBody>
      </p:sp>
      <p:sp>
        <p:nvSpPr>
          <p:cNvPr id="14" name="TextBox 14"/>
          <p:cNvSpPr txBox="1"/>
          <p:nvPr/>
        </p:nvSpPr>
        <p:spPr>
          <a:xfrm>
            <a:off x="8956984" y="7894320"/>
            <a:ext cx="8688549" cy="1363980"/>
          </a:xfrm>
          <a:prstGeom prst="rect">
            <a:avLst/>
          </a:prstGeom>
        </p:spPr>
        <p:txBody>
          <a:bodyPr lIns="0" tIns="0" rIns="0" bIns="0" rtlCol="0" anchor="t">
            <a:spAutoFit/>
          </a:bodyPr>
          <a:lstStyle/>
          <a:p>
            <a:pPr algn="ctr">
              <a:lnSpc>
                <a:spcPts val="2730"/>
              </a:lnSpc>
              <a:spcBef>
                <a:spcPct val="0"/>
              </a:spcBef>
            </a:pPr>
            <a:r>
              <a:rPr lang="en-US" sz="2100" spc="-63" dirty="0">
                <a:solidFill>
                  <a:srgbClr val="00A950"/>
                </a:solidFill>
                <a:latin typeface="Open Sans 2 Bold"/>
              </a:rPr>
              <a:t>Under no circumstances is the PI to negotiate terms and conditions with the funding agency or are they to sign the agreement.  </a:t>
            </a:r>
          </a:p>
          <a:p>
            <a:pPr algn="ctr">
              <a:lnSpc>
                <a:spcPts val="2730"/>
              </a:lnSpc>
              <a:spcBef>
                <a:spcPct val="0"/>
              </a:spcBef>
            </a:pPr>
            <a:r>
              <a:rPr lang="en-US" sz="2100" spc="-63" dirty="0">
                <a:solidFill>
                  <a:srgbClr val="00A950"/>
                </a:solidFill>
                <a:latin typeface="Open Sans 2 Bold"/>
              </a:rPr>
              <a:t>ONLY MURC can negotiate and/or accept awards, contracts, terms and conditions. </a:t>
            </a:r>
          </a:p>
        </p:txBody>
      </p:sp>
      <p:sp>
        <p:nvSpPr>
          <p:cNvPr id="15" name="TextBox 15"/>
          <p:cNvSpPr txBox="1"/>
          <p:nvPr/>
        </p:nvSpPr>
        <p:spPr>
          <a:xfrm>
            <a:off x="9238923" y="4914366"/>
            <a:ext cx="8124672" cy="2007870"/>
          </a:xfrm>
          <a:prstGeom prst="rect">
            <a:avLst/>
          </a:prstGeom>
        </p:spPr>
        <p:txBody>
          <a:bodyPr lIns="0" tIns="0" rIns="0" bIns="0" rtlCol="0" anchor="t">
            <a:spAutoFit/>
          </a:bodyPr>
          <a:lstStyle/>
          <a:p>
            <a:pPr>
              <a:lnSpc>
                <a:spcPts val="2310"/>
              </a:lnSpc>
            </a:pPr>
            <a:r>
              <a:rPr lang="en-US" sz="2100" spc="-63">
                <a:solidFill>
                  <a:srgbClr val="00A950"/>
                </a:solidFill>
                <a:latin typeface="Open Sans 2 Bold"/>
              </a:rPr>
              <a:t>IRB/IACUC: </a:t>
            </a:r>
            <a:r>
              <a:rPr lang="en-US" sz="2100" spc="-63">
                <a:solidFill>
                  <a:srgbClr val="000000"/>
                </a:solidFill>
                <a:latin typeface="Open Sans 2"/>
              </a:rPr>
              <a:t> Individuals engaging in human and/or animal research must complete the federally mandated courses on Human Subject Research. These are offered via the CITI system. A certificate of completion must be on file with the Office of Research Integrity (ORI). The IRB and/or IACUC protocols must be approved prior to account set up.</a:t>
            </a:r>
          </a:p>
          <a:p>
            <a:pPr marL="0" lvl="0" indent="0">
              <a:lnSpc>
                <a:spcPts val="2310"/>
              </a:lnSpc>
            </a:pPr>
            <a:endParaRPr lang="en-US" sz="2100" spc="-63">
              <a:solidFill>
                <a:srgbClr val="000000"/>
              </a:solidFill>
              <a:latin typeface="Open Sans 2"/>
            </a:endParaRPr>
          </a:p>
        </p:txBody>
      </p:sp>
      <p:sp>
        <p:nvSpPr>
          <p:cNvPr id="16" name="TextBox 16"/>
          <p:cNvSpPr txBox="1"/>
          <p:nvPr/>
        </p:nvSpPr>
        <p:spPr>
          <a:xfrm>
            <a:off x="9238923" y="6941286"/>
            <a:ext cx="8124672" cy="293370"/>
          </a:xfrm>
          <a:prstGeom prst="rect">
            <a:avLst/>
          </a:prstGeom>
        </p:spPr>
        <p:txBody>
          <a:bodyPr lIns="0" tIns="0" rIns="0" bIns="0" rtlCol="0" anchor="t">
            <a:spAutoFit/>
          </a:bodyPr>
          <a:lstStyle/>
          <a:p>
            <a:pPr marL="0" lvl="0" indent="0">
              <a:lnSpc>
                <a:spcPts val="2310"/>
              </a:lnSpc>
            </a:pPr>
            <a:r>
              <a:rPr lang="en-US" sz="2100" spc="-63">
                <a:solidFill>
                  <a:srgbClr val="00A950"/>
                </a:solidFill>
                <a:latin typeface="Open Sans 2 Bold"/>
              </a:rPr>
              <a:t>NSF COI: </a:t>
            </a:r>
            <a:r>
              <a:rPr lang="en-US" sz="2100" spc="-63">
                <a:solidFill>
                  <a:srgbClr val="191919"/>
                </a:solidFill>
                <a:latin typeface="Open Sans 2 Bold"/>
              </a:rPr>
              <a:t> </a:t>
            </a:r>
            <a:r>
              <a:rPr lang="en-US" sz="2100" spc="-63">
                <a:solidFill>
                  <a:srgbClr val="191919"/>
                </a:solidFill>
                <a:latin typeface="Open Sans 2"/>
              </a:rPr>
              <a:t>NSF funded applicants must complete this training.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651193" y="2324013"/>
            <a:ext cx="16487063" cy="2332727"/>
          </a:xfrm>
          <a:prstGeom prst="rect">
            <a:avLst/>
          </a:prstGeom>
        </p:spPr>
        <p:txBody>
          <a:bodyPr lIns="0" tIns="0" rIns="0" bIns="0" rtlCol="0" anchor="t">
            <a:spAutoFit/>
          </a:bodyPr>
          <a:lstStyle/>
          <a:p>
            <a:pPr>
              <a:lnSpc>
                <a:spcPts val="2950"/>
              </a:lnSpc>
            </a:pPr>
            <a:r>
              <a:rPr lang="en-US" sz="2500">
                <a:solidFill>
                  <a:srgbClr val="191919"/>
                </a:solidFill>
                <a:latin typeface="Open Sans 1"/>
              </a:rPr>
              <a:t>Once the award has been reviewed and accepted by the appropriate institutional official, your award is sent to MURC Post Award, where you will be assigned a Compliance Officer who will be with you for the duration of your project.</a:t>
            </a:r>
          </a:p>
          <a:p>
            <a:pPr>
              <a:lnSpc>
                <a:spcPts val="826"/>
              </a:lnSpc>
            </a:pPr>
            <a:endParaRPr lang="en-US" sz="2500">
              <a:solidFill>
                <a:srgbClr val="191919"/>
              </a:solidFill>
              <a:latin typeface="Open Sans 1"/>
            </a:endParaRPr>
          </a:p>
          <a:p>
            <a:pPr>
              <a:lnSpc>
                <a:spcPts val="2950"/>
              </a:lnSpc>
            </a:pPr>
            <a:r>
              <a:rPr lang="en-US" sz="2500">
                <a:solidFill>
                  <a:srgbClr val="191919"/>
                </a:solidFill>
                <a:latin typeface="Open Sans 1"/>
              </a:rPr>
              <a:t>The Compliance Officer will process the award and documentation from the pre-award. This documentation* includes:</a:t>
            </a:r>
          </a:p>
          <a:p>
            <a:pPr>
              <a:lnSpc>
                <a:spcPts val="2950"/>
              </a:lnSpc>
            </a:pPr>
            <a:endParaRPr lang="en-US" sz="2500">
              <a:solidFill>
                <a:srgbClr val="191919"/>
              </a:solidFill>
              <a:latin typeface="Open Sans 1"/>
            </a:endParaRPr>
          </a:p>
        </p:txBody>
      </p:sp>
      <p:sp>
        <p:nvSpPr>
          <p:cNvPr id="4" name="TextBox 4"/>
          <p:cNvSpPr txBox="1"/>
          <p:nvPr/>
        </p:nvSpPr>
        <p:spPr>
          <a:xfrm>
            <a:off x="651193" y="651713"/>
            <a:ext cx="16487063" cy="874395"/>
          </a:xfrm>
          <a:prstGeom prst="rect">
            <a:avLst/>
          </a:prstGeom>
        </p:spPr>
        <p:txBody>
          <a:bodyPr lIns="0" tIns="0" rIns="0" bIns="0" rtlCol="0" anchor="t">
            <a:spAutoFit/>
          </a:bodyPr>
          <a:lstStyle/>
          <a:p>
            <a:pPr marL="0" lvl="0" indent="0" algn="l">
              <a:lnSpc>
                <a:spcPts val="7020"/>
              </a:lnSpc>
              <a:spcBef>
                <a:spcPct val="0"/>
              </a:spcBef>
            </a:pPr>
            <a:r>
              <a:rPr lang="en-US" sz="5400" u="none" strike="noStrike">
                <a:solidFill>
                  <a:srgbClr val="FFFFFF"/>
                </a:solidFill>
                <a:latin typeface="Open Sans 1 Bold"/>
              </a:rPr>
              <a:t>Post-Award Functions: Award Setup   </a:t>
            </a:r>
          </a:p>
        </p:txBody>
      </p:sp>
      <p:sp>
        <p:nvSpPr>
          <p:cNvPr id="5" name="TextBox 5"/>
          <p:cNvSpPr txBox="1"/>
          <p:nvPr/>
        </p:nvSpPr>
        <p:spPr>
          <a:xfrm>
            <a:off x="747683" y="4047808"/>
            <a:ext cx="16792635" cy="6329680"/>
          </a:xfrm>
          <a:prstGeom prst="rect">
            <a:avLst/>
          </a:prstGeom>
        </p:spPr>
        <p:txBody>
          <a:bodyPr lIns="0" tIns="0" rIns="0" bIns="0" rtlCol="0" anchor="t">
            <a:spAutoFit/>
          </a:bodyPr>
          <a:lstStyle/>
          <a:p>
            <a:pPr>
              <a:lnSpc>
                <a:spcPts val="2749"/>
              </a:lnSpc>
            </a:pPr>
            <a:endParaRPr dirty="0"/>
          </a:p>
          <a:p>
            <a:pPr marL="410213" lvl="1" indent="-205106">
              <a:lnSpc>
                <a:spcPts val="2166"/>
              </a:lnSpc>
              <a:buFont typeface="Arial"/>
              <a:buChar char="•"/>
            </a:pPr>
            <a:r>
              <a:rPr lang="en-US" sz="1900" dirty="0">
                <a:solidFill>
                  <a:srgbClr val="00A950"/>
                </a:solidFill>
                <a:latin typeface="Open Sans 1"/>
              </a:rPr>
              <a:t>Approved budget and justification</a:t>
            </a:r>
          </a:p>
          <a:p>
            <a:pPr marL="410213" lvl="1" indent="-205106">
              <a:lnSpc>
                <a:spcPts val="2166"/>
              </a:lnSpc>
              <a:buFont typeface="Arial"/>
              <a:buChar char="•"/>
            </a:pPr>
            <a:r>
              <a:rPr lang="en-US" sz="1900" dirty="0">
                <a:solidFill>
                  <a:srgbClr val="00A950"/>
                </a:solidFill>
                <a:latin typeface="Open Sans 1"/>
              </a:rPr>
              <a:t>Internal Routing Form, which documents departmental/college approval of the project</a:t>
            </a:r>
          </a:p>
          <a:p>
            <a:pPr marL="410213" lvl="1" indent="-205106">
              <a:lnSpc>
                <a:spcPts val="2166"/>
              </a:lnSpc>
              <a:buFont typeface="Arial"/>
              <a:buChar char="•"/>
            </a:pPr>
            <a:r>
              <a:rPr lang="en-US" sz="1900" dirty="0">
                <a:solidFill>
                  <a:srgbClr val="00A950"/>
                </a:solidFill>
                <a:latin typeface="Open Sans 1"/>
              </a:rPr>
              <a:t>Copies of IRB, IACUC, and safety protocols</a:t>
            </a:r>
          </a:p>
          <a:p>
            <a:pPr marL="410213" lvl="1" indent="-205106">
              <a:lnSpc>
                <a:spcPts val="2166"/>
              </a:lnSpc>
              <a:buFont typeface="Arial"/>
              <a:buChar char="•"/>
            </a:pPr>
            <a:r>
              <a:rPr lang="en-US" sz="1900" dirty="0">
                <a:solidFill>
                  <a:srgbClr val="00A950"/>
                </a:solidFill>
                <a:latin typeface="Open Sans 1"/>
              </a:rPr>
              <a:t>Proof that the PI/Key Personnel have completed all federal and institutional Conflict of Interest requirements (PHS COI course, SFID form, etc.)</a:t>
            </a:r>
          </a:p>
          <a:p>
            <a:pPr>
              <a:lnSpc>
                <a:spcPts val="2166"/>
              </a:lnSpc>
            </a:pPr>
            <a:endParaRPr lang="en-US" sz="1900" dirty="0">
              <a:solidFill>
                <a:srgbClr val="00A950"/>
              </a:solidFill>
              <a:latin typeface="Open Sans 1"/>
            </a:endParaRPr>
          </a:p>
          <a:p>
            <a:pPr algn="ctr">
              <a:lnSpc>
                <a:spcPts val="2849"/>
              </a:lnSpc>
            </a:pPr>
            <a:r>
              <a:rPr lang="en-US" sz="2499" dirty="0">
                <a:solidFill>
                  <a:srgbClr val="00A950"/>
                </a:solidFill>
                <a:latin typeface="Open Sans 1 Bold"/>
              </a:rPr>
              <a:t> *Funds cannot be accessed until all institutional requirements have been met.</a:t>
            </a:r>
          </a:p>
          <a:p>
            <a:pPr algn="ctr">
              <a:lnSpc>
                <a:spcPts val="2849"/>
              </a:lnSpc>
            </a:pPr>
            <a:endParaRPr lang="en-US" sz="2499" dirty="0">
              <a:solidFill>
                <a:srgbClr val="00A950"/>
              </a:solidFill>
              <a:latin typeface="Open Sans 1 Bold"/>
            </a:endParaRPr>
          </a:p>
          <a:p>
            <a:pPr>
              <a:lnSpc>
                <a:spcPts val="2849"/>
              </a:lnSpc>
            </a:pPr>
            <a:r>
              <a:rPr lang="en-US" sz="2499" dirty="0">
                <a:solidFill>
                  <a:srgbClr val="000000"/>
                </a:solidFill>
                <a:latin typeface="Open Sans 1"/>
              </a:rPr>
              <a:t>Your Compliance Officer will then set up the account and issue a unique account number for that specific project. They will guide the PI and admin(s) through the process of completing the required university forms which allow access to those accounts. Your Compliance Officer will review basic procedures such as:</a:t>
            </a:r>
          </a:p>
          <a:p>
            <a:pPr>
              <a:lnSpc>
                <a:spcPts val="1482"/>
              </a:lnSpc>
            </a:pPr>
            <a:endParaRPr lang="en-US" sz="2499" dirty="0">
              <a:solidFill>
                <a:srgbClr val="000000"/>
              </a:solidFill>
              <a:latin typeface="Open Sans 1"/>
            </a:endParaRPr>
          </a:p>
          <a:p>
            <a:pPr marL="410209" lvl="1" indent="-205105">
              <a:lnSpc>
                <a:spcPts val="2165"/>
              </a:lnSpc>
              <a:buFont typeface="Arial"/>
              <a:buChar char="•"/>
            </a:pPr>
            <a:r>
              <a:rPr lang="en-US" sz="1899" dirty="0">
                <a:solidFill>
                  <a:srgbClr val="00A950"/>
                </a:solidFill>
                <a:latin typeface="Open Sans 1"/>
              </a:rPr>
              <a:t>Purchasing (MURC has its own P-Card system, which is separate from the state)</a:t>
            </a:r>
          </a:p>
          <a:p>
            <a:pPr marL="410209" lvl="1" indent="-205105">
              <a:lnSpc>
                <a:spcPts val="2165"/>
              </a:lnSpc>
              <a:buFont typeface="Arial"/>
              <a:buChar char="•"/>
            </a:pPr>
            <a:r>
              <a:rPr lang="en-US" sz="1899" dirty="0">
                <a:solidFill>
                  <a:srgbClr val="00A950"/>
                </a:solidFill>
                <a:latin typeface="Open Sans 1"/>
              </a:rPr>
              <a:t>Payroll (everyone wants to be paid)</a:t>
            </a:r>
          </a:p>
          <a:p>
            <a:pPr marL="410209" lvl="1" indent="-205105">
              <a:lnSpc>
                <a:spcPts val="2165"/>
              </a:lnSpc>
              <a:buFont typeface="Arial"/>
              <a:buChar char="•"/>
            </a:pPr>
            <a:r>
              <a:rPr lang="en-US" sz="1899" dirty="0">
                <a:solidFill>
                  <a:srgbClr val="00A950"/>
                </a:solidFill>
                <a:latin typeface="Open Sans 1"/>
              </a:rPr>
              <a:t>Account financial reports</a:t>
            </a:r>
          </a:p>
          <a:p>
            <a:pPr>
              <a:lnSpc>
                <a:spcPts val="2849"/>
              </a:lnSpc>
            </a:pPr>
            <a:endParaRPr lang="en-US" sz="1899" dirty="0">
              <a:solidFill>
                <a:srgbClr val="00A950"/>
              </a:solidFill>
              <a:latin typeface="Open Sans 1"/>
            </a:endParaRPr>
          </a:p>
          <a:p>
            <a:pPr>
              <a:lnSpc>
                <a:spcPts val="2849"/>
              </a:lnSpc>
            </a:pPr>
            <a:endParaRPr lang="en-US" sz="1899" dirty="0">
              <a:solidFill>
                <a:srgbClr val="00A950"/>
              </a:solidFill>
              <a:latin typeface="Open Sans 1"/>
            </a:endParaRPr>
          </a:p>
          <a:p>
            <a:pPr>
              <a:lnSpc>
                <a:spcPts val="2849"/>
              </a:lnSpc>
            </a:pPr>
            <a:endParaRPr lang="en-US" sz="1899" dirty="0">
              <a:solidFill>
                <a:srgbClr val="00A950"/>
              </a:solidFill>
              <a:latin typeface="Open Sans 1"/>
            </a:endParaRPr>
          </a:p>
          <a:p>
            <a:pPr>
              <a:lnSpc>
                <a:spcPts val="2166"/>
              </a:lnSpc>
            </a:pPr>
            <a:endParaRPr lang="en-US" sz="1899" dirty="0">
              <a:solidFill>
                <a:srgbClr val="00A950"/>
              </a:solidFill>
              <a:latin typeface="Open Sans 1"/>
            </a:endParaRPr>
          </a:p>
          <a:p>
            <a:pPr>
              <a:lnSpc>
                <a:spcPts val="2660"/>
              </a:lnSpc>
            </a:pPr>
            <a:endParaRPr lang="en-US" sz="1899" dirty="0">
              <a:solidFill>
                <a:srgbClr val="00A950"/>
              </a:solidFill>
              <a:latin typeface="Open Sans 1"/>
            </a:endParaRPr>
          </a:p>
          <a:p>
            <a:pPr>
              <a:lnSpc>
                <a:spcPts val="2240"/>
              </a:lnSpc>
            </a:pPr>
            <a:endParaRPr lang="en-US" sz="1899" dirty="0">
              <a:solidFill>
                <a:srgbClr val="00A950"/>
              </a:solidFill>
              <a:latin typeface="Open Sans 1"/>
            </a:endParaRPr>
          </a:p>
        </p:txBody>
      </p:sp>
      <p:sp>
        <p:nvSpPr>
          <p:cNvPr id="6" name="TextBox 6"/>
          <p:cNvSpPr txBox="1"/>
          <p:nvPr/>
        </p:nvSpPr>
        <p:spPr>
          <a:xfrm>
            <a:off x="4317814" y="9229725"/>
            <a:ext cx="9153823" cy="815975"/>
          </a:xfrm>
          <a:prstGeom prst="rect">
            <a:avLst/>
          </a:prstGeom>
        </p:spPr>
        <p:txBody>
          <a:bodyPr lIns="0" tIns="0" rIns="0" bIns="0" rtlCol="0" anchor="t">
            <a:spAutoFit/>
          </a:bodyPr>
          <a:lstStyle/>
          <a:p>
            <a:pPr algn="ctr">
              <a:lnSpc>
                <a:spcPts val="3249"/>
              </a:lnSpc>
              <a:spcBef>
                <a:spcPct val="0"/>
              </a:spcBef>
            </a:pPr>
            <a:r>
              <a:rPr lang="en-US" sz="2499" spc="-74">
                <a:solidFill>
                  <a:srgbClr val="000000"/>
                </a:solidFill>
                <a:latin typeface="Open Sans 2 Italics"/>
              </a:rPr>
              <a:t>MURC Post-Award is here to partner with you throughout your project.</a:t>
            </a:r>
          </a:p>
          <a:p>
            <a:pPr algn="ctr">
              <a:lnSpc>
                <a:spcPts val="3249"/>
              </a:lnSpc>
              <a:spcBef>
                <a:spcPct val="0"/>
              </a:spcBef>
            </a:pPr>
            <a:r>
              <a:rPr lang="en-US" sz="2499" u="sng" spc="-74">
                <a:solidFill>
                  <a:srgbClr val="00A950"/>
                </a:solidFill>
                <a:latin typeface="Open Sans 2 Italics"/>
                <a:hlinkClick r:id="rId2" tooltip="https://www.marshall.edu/murc/our-staff-new/"/>
              </a:rPr>
              <a:t>https://www.marshall.edu/murc/our-staff-new/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3" name="TextBox 3"/>
          <p:cNvSpPr txBox="1"/>
          <p:nvPr/>
        </p:nvSpPr>
        <p:spPr>
          <a:xfrm>
            <a:off x="651193" y="801256"/>
            <a:ext cx="16487063" cy="727710"/>
          </a:xfrm>
          <a:prstGeom prst="rect">
            <a:avLst/>
          </a:prstGeom>
        </p:spPr>
        <p:txBody>
          <a:bodyPr lIns="0" tIns="0" rIns="0" bIns="0" rtlCol="0" anchor="t">
            <a:spAutoFit/>
          </a:bodyPr>
          <a:lstStyle/>
          <a:p>
            <a:pPr marL="0" lvl="0" indent="0" algn="l">
              <a:lnSpc>
                <a:spcPts val="5400"/>
              </a:lnSpc>
              <a:spcBef>
                <a:spcPct val="0"/>
              </a:spcBef>
            </a:pPr>
            <a:r>
              <a:rPr lang="en-US" sz="5400" u="none" strike="noStrike">
                <a:solidFill>
                  <a:srgbClr val="FFFFFF"/>
                </a:solidFill>
                <a:latin typeface="Open Sans 1 Bold"/>
              </a:rPr>
              <a:t>Post-Award Functions: Other Functions of MURC</a:t>
            </a:r>
          </a:p>
        </p:txBody>
      </p:sp>
      <p:sp>
        <p:nvSpPr>
          <p:cNvPr id="4" name="TextBox 4"/>
          <p:cNvSpPr txBox="1"/>
          <p:nvPr/>
        </p:nvSpPr>
        <p:spPr>
          <a:xfrm>
            <a:off x="3183880" y="9229725"/>
            <a:ext cx="11920240" cy="815975"/>
          </a:xfrm>
          <a:prstGeom prst="rect">
            <a:avLst/>
          </a:prstGeom>
        </p:spPr>
        <p:txBody>
          <a:bodyPr lIns="0" tIns="0" rIns="0" bIns="0" rtlCol="0" anchor="t">
            <a:spAutoFit/>
          </a:bodyPr>
          <a:lstStyle/>
          <a:p>
            <a:pPr algn="ctr">
              <a:lnSpc>
                <a:spcPts val="3249"/>
              </a:lnSpc>
              <a:spcBef>
                <a:spcPct val="0"/>
              </a:spcBef>
            </a:pPr>
            <a:r>
              <a:rPr lang="en-US" sz="2499" spc="-74">
                <a:solidFill>
                  <a:srgbClr val="000000"/>
                </a:solidFill>
                <a:latin typeface="Open Sans 2 Italics"/>
              </a:rPr>
              <a:t>Our MURC Payroll and Human Resources staff is here to assist you throughout your project.</a:t>
            </a:r>
          </a:p>
          <a:p>
            <a:pPr algn="ctr">
              <a:lnSpc>
                <a:spcPts val="3249"/>
              </a:lnSpc>
              <a:spcBef>
                <a:spcPct val="0"/>
              </a:spcBef>
            </a:pPr>
            <a:r>
              <a:rPr lang="en-US" sz="2499" u="sng" spc="-74">
                <a:solidFill>
                  <a:srgbClr val="00A950"/>
                </a:solidFill>
                <a:latin typeface="Open Sans 2 Italics"/>
                <a:hlinkClick r:id="rId2" tooltip="https://www.marshall.edu/murc/our-staff-new/"/>
              </a:rPr>
              <a:t>https://www.marshall.edu/murc/our-staff-new/ </a:t>
            </a:r>
          </a:p>
        </p:txBody>
      </p:sp>
      <p:sp>
        <p:nvSpPr>
          <p:cNvPr id="5" name="TextBox 5"/>
          <p:cNvSpPr txBox="1"/>
          <p:nvPr/>
        </p:nvSpPr>
        <p:spPr>
          <a:xfrm>
            <a:off x="1028700" y="3161448"/>
            <a:ext cx="15252040" cy="1002030"/>
          </a:xfrm>
          <a:prstGeom prst="rect">
            <a:avLst/>
          </a:prstGeom>
        </p:spPr>
        <p:txBody>
          <a:bodyPr lIns="0" tIns="0" rIns="0" bIns="0" rtlCol="0" anchor="t">
            <a:spAutoFit/>
          </a:bodyPr>
          <a:lstStyle/>
          <a:p>
            <a:pPr>
              <a:lnSpc>
                <a:spcPts val="2639"/>
              </a:lnSpc>
            </a:pPr>
            <a:r>
              <a:rPr lang="en-US" sz="2399" spc="-71">
                <a:solidFill>
                  <a:srgbClr val="00A950"/>
                </a:solidFill>
                <a:latin typeface="Open Sans 2 Bold"/>
              </a:rPr>
              <a:t>Payroll:  </a:t>
            </a:r>
            <a:r>
              <a:rPr lang="en-US" sz="2399" spc="-71">
                <a:solidFill>
                  <a:srgbClr val="000000"/>
                </a:solidFill>
                <a:latin typeface="Open Sans 2"/>
              </a:rPr>
              <a:t>MURC has its own Human Resources/Payroll department to take care of employees who are paid exclusively from external funds.</a:t>
            </a:r>
          </a:p>
          <a:p>
            <a:pPr marL="0" lvl="0" indent="0">
              <a:lnSpc>
                <a:spcPts val="2639"/>
              </a:lnSpc>
            </a:pPr>
            <a:endParaRPr lang="en-US" sz="2399" spc="-71">
              <a:solidFill>
                <a:srgbClr val="000000"/>
              </a:solidFill>
              <a:latin typeface="Open Sans 2"/>
            </a:endParaRPr>
          </a:p>
        </p:txBody>
      </p:sp>
      <p:sp>
        <p:nvSpPr>
          <p:cNvPr id="6" name="TextBox 6"/>
          <p:cNvSpPr txBox="1"/>
          <p:nvPr/>
        </p:nvSpPr>
        <p:spPr>
          <a:xfrm>
            <a:off x="1028700" y="4192053"/>
            <a:ext cx="15252040" cy="335280"/>
          </a:xfrm>
          <a:prstGeom prst="rect">
            <a:avLst/>
          </a:prstGeom>
        </p:spPr>
        <p:txBody>
          <a:bodyPr lIns="0" tIns="0" rIns="0" bIns="0" rtlCol="0" anchor="t">
            <a:spAutoFit/>
          </a:bodyPr>
          <a:lstStyle/>
          <a:p>
            <a:pPr marL="0" lvl="0" indent="0">
              <a:lnSpc>
                <a:spcPts val="2639"/>
              </a:lnSpc>
            </a:pPr>
            <a:r>
              <a:rPr lang="en-US" sz="2399" spc="-71">
                <a:solidFill>
                  <a:srgbClr val="00A950"/>
                </a:solidFill>
                <a:latin typeface="Open Sans 2 Bold"/>
              </a:rPr>
              <a:t>Travel:  </a:t>
            </a:r>
            <a:r>
              <a:rPr lang="en-US" sz="2399" spc="-71">
                <a:solidFill>
                  <a:srgbClr val="191919"/>
                </a:solidFill>
                <a:latin typeface="Open Sans 2"/>
              </a:rPr>
              <a:t>If applicable, any conflicts of interest must be reported and have a plan in place via the ORI.</a:t>
            </a:r>
          </a:p>
        </p:txBody>
      </p:sp>
      <p:sp>
        <p:nvSpPr>
          <p:cNvPr id="7" name="TextBox 7"/>
          <p:cNvSpPr txBox="1"/>
          <p:nvPr/>
        </p:nvSpPr>
        <p:spPr>
          <a:xfrm>
            <a:off x="1028700" y="4914900"/>
            <a:ext cx="15252040" cy="668655"/>
          </a:xfrm>
          <a:prstGeom prst="rect">
            <a:avLst/>
          </a:prstGeom>
        </p:spPr>
        <p:txBody>
          <a:bodyPr lIns="0" tIns="0" rIns="0" bIns="0" rtlCol="0" anchor="t">
            <a:spAutoFit/>
          </a:bodyPr>
          <a:lstStyle/>
          <a:p>
            <a:pPr marL="0" lvl="0" indent="0">
              <a:lnSpc>
                <a:spcPts val="2639"/>
              </a:lnSpc>
            </a:pPr>
            <a:r>
              <a:rPr lang="en-US" sz="2399" spc="-71" dirty="0">
                <a:solidFill>
                  <a:srgbClr val="00A950"/>
                </a:solidFill>
                <a:latin typeface="Open Sans 2 Bold"/>
              </a:rPr>
              <a:t>Invoicing:  </a:t>
            </a:r>
            <a:r>
              <a:rPr lang="en-US" sz="2399" spc="-71" dirty="0">
                <a:solidFill>
                  <a:srgbClr val="000000"/>
                </a:solidFill>
                <a:latin typeface="Open Sans 2"/>
              </a:rPr>
              <a:t>The invoicing specialists send the documentation so that the university receives the money from the agencies</a:t>
            </a:r>
          </a:p>
        </p:txBody>
      </p:sp>
      <p:sp>
        <p:nvSpPr>
          <p:cNvPr id="8" name="TextBox 7">
            <a:extLst>
              <a:ext uri="{FF2B5EF4-FFF2-40B4-BE49-F238E27FC236}">
                <a16:creationId xmlns:a16="http://schemas.microsoft.com/office/drawing/2014/main" id="{BD6049C6-A7FD-0EC8-0BBF-9EFFA5037C21}"/>
              </a:ext>
            </a:extLst>
          </p:cNvPr>
          <p:cNvSpPr txBox="1"/>
          <p:nvPr/>
        </p:nvSpPr>
        <p:spPr>
          <a:xfrm>
            <a:off x="1028700" y="5789195"/>
            <a:ext cx="15252040" cy="666849"/>
          </a:xfrm>
          <a:prstGeom prst="rect">
            <a:avLst/>
          </a:prstGeom>
        </p:spPr>
        <p:txBody>
          <a:bodyPr lIns="0" tIns="0" rIns="0" bIns="0" rtlCol="0" anchor="t">
            <a:spAutoFit/>
          </a:bodyPr>
          <a:lstStyle/>
          <a:p>
            <a:pPr marL="0" lvl="0" indent="0">
              <a:lnSpc>
                <a:spcPts val="2639"/>
              </a:lnSpc>
            </a:pPr>
            <a:r>
              <a:rPr lang="en-US" sz="2399" spc="-71" dirty="0">
                <a:solidFill>
                  <a:srgbClr val="00A950"/>
                </a:solidFill>
                <a:latin typeface="Open Sans 2 Bold"/>
              </a:rPr>
              <a:t>Award Closeout:  </a:t>
            </a:r>
            <a:r>
              <a:rPr lang="en-US" sz="2399" spc="-71" dirty="0">
                <a:solidFill>
                  <a:srgbClr val="000000"/>
                </a:solidFill>
                <a:latin typeface="Open Sans 2"/>
              </a:rPr>
              <a:t>MURC Compliance will work with you to ensure that all requirements have been met (reporting, financials, etc.) prior to award closeout once you have successfully completed your funded project.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192328"/>
          </a:xfrm>
          <a:prstGeom prst="rect">
            <a:avLst/>
          </a:prstGeom>
          <a:solidFill>
            <a:srgbClr val="00A950"/>
          </a:solidFill>
        </p:spPr>
        <p:txBody>
          <a:bodyPr/>
          <a:lstStyle/>
          <a:p>
            <a:endParaRPr lang="en-US"/>
          </a:p>
        </p:txBody>
      </p:sp>
      <p:sp>
        <p:nvSpPr>
          <p:cNvPr id="3" name="Freeform 3"/>
          <p:cNvSpPr/>
          <p:nvPr/>
        </p:nvSpPr>
        <p:spPr>
          <a:xfrm>
            <a:off x="12004075" y="2192328"/>
            <a:ext cx="6283925" cy="8126107"/>
          </a:xfrm>
          <a:custGeom>
            <a:avLst/>
            <a:gdLst/>
            <a:ahLst/>
            <a:cxnLst/>
            <a:rect l="l" t="t" r="r" b="b"/>
            <a:pathLst>
              <a:path w="6283925" h="8126107">
                <a:moveTo>
                  <a:pt x="0" y="0"/>
                </a:moveTo>
                <a:lnTo>
                  <a:pt x="6283925" y="0"/>
                </a:lnTo>
                <a:lnTo>
                  <a:pt x="6283925" y="8126107"/>
                </a:lnTo>
                <a:lnTo>
                  <a:pt x="0" y="8126107"/>
                </a:lnTo>
                <a:lnTo>
                  <a:pt x="0" y="0"/>
                </a:lnTo>
                <a:close/>
              </a:path>
            </a:pathLst>
          </a:custGeom>
          <a:blipFill>
            <a:blip r:embed="rId2"/>
            <a:stretch>
              <a:fillRect l="-46956" r="-46956"/>
            </a:stretch>
          </a:blipFill>
        </p:spPr>
        <p:txBody>
          <a:bodyPr/>
          <a:lstStyle/>
          <a:p>
            <a:endParaRPr lang="en-US"/>
          </a:p>
        </p:txBody>
      </p:sp>
      <p:sp>
        <p:nvSpPr>
          <p:cNvPr id="4" name="TextBox 4"/>
          <p:cNvSpPr txBox="1"/>
          <p:nvPr/>
        </p:nvSpPr>
        <p:spPr>
          <a:xfrm>
            <a:off x="651193" y="8032750"/>
            <a:ext cx="10460788" cy="1225550"/>
          </a:xfrm>
          <a:prstGeom prst="rect">
            <a:avLst/>
          </a:prstGeom>
        </p:spPr>
        <p:txBody>
          <a:bodyPr lIns="0" tIns="0" rIns="0" bIns="0" rtlCol="0" anchor="t">
            <a:spAutoFit/>
          </a:bodyPr>
          <a:lstStyle/>
          <a:p>
            <a:pPr>
              <a:lnSpc>
                <a:spcPts val="3249"/>
              </a:lnSpc>
            </a:pPr>
            <a:r>
              <a:rPr lang="en-US" sz="2499" spc="-74" dirty="0">
                <a:solidFill>
                  <a:srgbClr val="191919"/>
                </a:solidFill>
                <a:latin typeface="Open Sans 2 Bold"/>
              </a:rPr>
              <a:t>It is the PI’s ultimate responsibility to ensure that the project meets the agency’s programmatic requirements. </a:t>
            </a:r>
          </a:p>
          <a:p>
            <a:pPr marL="0" lvl="0" indent="0">
              <a:lnSpc>
                <a:spcPts val="3250"/>
              </a:lnSpc>
            </a:pPr>
            <a:endParaRPr lang="en-US" sz="2499" spc="-74" dirty="0">
              <a:solidFill>
                <a:srgbClr val="191919"/>
              </a:solidFill>
              <a:latin typeface="Open Sans 2 Bold"/>
            </a:endParaRPr>
          </a:p>
        </p:txBody>
      </p:sp>
      <p:grpSp>
        <p:nvGrpSpPr>
          <p:cNvPr id="5" name="Group 5"/>
          <p:cNvGrpSpPr/>
          <p:nvPr/>
        </p:nvGrpSpPr>
        <p:grpSpPr>
          <a:xfrm>
            <a:off x="651193" y="2679419"/>
            <a:ext cx="9730355" cy="4506717"/>
            <a:chOff x="0" y="0"/>
            <a:chExt cx="12973807" cy="6008956"/>
          </a:xfrm>
        </p:grpSpPr>
        <p:sp>
          <p:nvSpPr>
            <p:cNvPr id="6" name="TextBox 6"/>
            <p:cNvSpPr txBox="1"/>
            <p:nvPr/>
          </p:nvSpPr>
          <p:spPr>
            <a:xfrm>
              <a:off x="0" y="1581737"/>
              <a:ext cx="11546820" cy="4427220"/>
            </a:xfrm>
            <a:prstGeom prst="rect">
              <a:avLst/>
            </a:prstGeom>
          </p:spPr>
          <p:txBody>
            <a:bodyPr lIns="0" tIns="0" rIns="0" bIns="0" rtlCol="0" anchor="t">
              <a:spAutoFit/>
            </a:bodyPr>
            <a:lstStyle/>
            <a:p>
              <a:pPr>
                <a:lnSpc>
                  <a:spcPts val="3360"/>
                </a:lnSpc>
              </a:pPr>
              <a:r>
                <a:rPr lang="en-US" sz="2400">
                  <a:solidFill>
                    <a:srgbClr val="191919"/>
                  </a:solidFill>
                  <a:latin typeface="Open Sans 1 Light"/>
                </a:rPr>
                <a:t>There are an infinite number of federal regulations and laws that the PI and institution must follow—and these regulations change constantly. Your Compliance Officer will help you keep up-to-date and make sure that you do not unintentionally break the law.</a:t>
              </a:r>
            </a:p>
            <a:p>
              <a:pPr>
                <a:lnSpc>
                  <a:spcPts val="3360"/>
                </a:lnSpc>
                <a:spcBef>
                  <a:spcPct val="0"/>
                </a:spcBef>
              </a:pPr>
              <a:r>
                <a:rPr lang="en-US" sz="2400">
                  <a:solidFill>
                    <a:srgbClr val="191919"/>
                  </a:solidFill>
                  <a:latin typeface="Open Sans 1 Light"/>
                </a:rPr>
                <a:t>Both the PI and MURC are responsible for meeting all agency, federal, state, and institutional fiscal and legislative requirements. </a:t>
              </a:r>
            </a:p>
          </p:txBody>
        </p:sp>
        <p:sp>
          <p:nvSpPr>
            <p:cNvPr id="7" name="TextBox 7"/>
            <p:cNvSpPr txBox="1"/>
            <p:nvPr/>
          </p:nvSpPr>
          <p:spPr>
            <a:xfrm>
              <a:off x="0" y="66675"/>
              <a:ext cx="12973807" cy="719202"/>
            </a:xfrm>
            <a:prstGeom prst="rect">
              <a:avLst/>
            </a:prstGeom>
          </p:spPr>
          <p:txBody>
            <a:bodyPr lIns="0" tIns="0" rIns="0" bIns="0" rtlCol="0" anchor="t">
              <a:spAutoFit/>
            </a:bodyPr>
            <a:lstStyle/>
            <a:p>
              <a:pPr>
                <a:lnSpc>
                  <a:spcPts val="3939"/>
                </a:lnSpc>
              </a:pPr>
              <a:r>
                <a:rPr lang="en-US" sz="3900">
                  <a:solidFill>
                    <a:srgbClr val="191919"/>
                  </a:solidFill>
                  <a:latin typeface="Open Sans 1 Bold"/>
                </a:rPr>
                <a:t>What you don’t know CAN hurt you.</a:t>
              </a:r>
            </a:p>
          </p:txBody>
        </p:sp>
      </p:grpSp>
      <p:sp>
        <p:nvSpPr>
          <p:cNvPr id="8" name="TextBox 8"/>
          <p:cNvSpPr txBox="1"/>
          <p:nvPr/>
        </p:nvSpPr>
        <p:spPr>
          <a:xfrm>
            <a:off x="651193" y="536778"/>
            <a:ext cx="16487063" cy="1256665"/>
          </a:xfrm>
          <a:prstGeom prst="rect">
            <a:avLst/>
          </a:prstGeom>
        </p:spPr>
        <p:txBody>
          <a:bodyPr lIns="0" tIns="0" rIns="0" bIns="0" rtlCol="0" anchor="t">
            <a:spAutoFit/>
          </a:bodyPr>
          <a:lstStyle/>
          <a:p>
            <a:pPr marL="0" lvl="0" indent="0" algn="l">
              <a:lnSpc>
                <a:spcPts val="5400"/>
              </a:lnSpc>
              <a:spcBef>
                <a:spcPct val="0"/>
              </a:spcBef>
            </a:pPr>
            <a:r>
              <a:rPr lang="en-US" sz="5400" u="none" strike="noStrike">
                <a:solidFill>
                  <a:srgbClr val="FFFFFF"/>
                </a:solidFill>
                <a:latin typeface="Open Sans 1 Bold"/>
              </a:rPr>
              <a:t>Post-Award:</a:t>
            </a:r>
          </a:p>
          <a:p>
            <a:pPr marL="0" lvl="0" indent="0" algn="l">
              <a:lnSpc>
                <a:spcPts val="4300"/>
              </a:lnSpc>
              <a:spcBef>
                <a:spcPct val="0"/>
              </a:spcBef>
            </a:pPr>
            <a:r>
              <a:rPr lang="en-US" sz="4300" u="none" strike="noStrike">
                <a:solidFill>
                  <a:srgbClr val="FFFFFF"/>
                </a:solidFill>
                <a:latin typeface="Open Sans 1 Bold"/>
              </a:rPr>
              <a:t>Ensure Agency, Federal, State and Institutional Compliance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C"/>
        </a:solidFill>
        <a:effectLst/>
      </p:bgPr>
    </p:bg>
    <p:spTree>
      <p:nvGrpSpPr>
        <p:cNvPr id="1" name=""/>
        <p:cNvGrpSpPr/>
        <p:nvPr/>
      </p:nvGrpSpPr>
      <p:grpSpPr>
        <a:xfrm>
          <a:off x="0" y="0"/>
          <a:ext cx="0" cy="0"/>
          <a:chOff x="0" y="0"/>
          <a:chExt cx="0" cy="0"/>
        </a:xfrm>
      </p:grpSpPr>
      <p:sp>
        <p:nvSpPr>
          <p:cNvPr id="2" name="AutoShape 2"/>
          <p:cNvSpPr/>
          <p:nvPr/>
        </p:nvSpPr>
        <p:spPr>
          <a:xfrm>
            <a:off x="3853" y="2063174"/>
            <a:ext cx="3131591" cy="8223826"/>
          </a:xfrm>
          <a:prstGeom prst="rect">
            <a:avLst/>
          </a:prstGeom>
          <a:solidFill>
            <a:srgbClr val="00A950"/>
          </a:solidFill>
        </p:spPr>
        <p:txBody>
          <a:bodyPr/>
          <a:lstStyle/>
          <a:p>
            <a:endParaRPr lang="en-US"/>
          </a:p>
        </p:txBody>
      </p:sp>
      <p:sp>
        <p:nvSpPr>
          <p:cNvPr id="3" name="TextBox 3"/>
          <p:cNvSpPr txBox="1"/>
          <p:nvPr/>
        </p:nvSpPr>
        <p:spPr>
          <a:xfrm>
            <a:off x="450373" y="2300258"/>
            <a:ext cx="2196754" cy="349781"/>
          </a:xfrm>
          <a:prstGeom prst="rect">
            <a:avLst/>
          </a:prstGeom>
        </p:spPr>
        <p:txBody>
          <a:bodyPr lIns="0" tIns="0" rIns="0" bIns="0" rtlCol="0" anchor="t">
            <a:spAutoFit/>
          </a:bodyPr>
          <a:lstStyle/>
          <a:p>
            <a:pPr marL="0" lvl="0" indent="0" algn="l">
              <a:lnSpc>
                <a:spcPts val="2836"/>
              </a:lnSpc>
            </a:pPr>
            <a:r>
              <a:rPr lang="en-US" sz="2181" spc="-65">
                <a:solidFill>
                  <a:srgbClr val="FFFFFF"/>
                </a:solidFill>
                <a:latin typeface="Open Sans 2 Bold"/>
              </a:rPr>
              <a:t>Funding Agency: </a:t>
            </a:r>
          </a:p>
        </p:txBody>
      </p:sp>
      <p:sp>
        <p:nvSpPr>
          <p:cNvPr id="4" name="TextBox 4"/>
          <p:cNvSpPr txBox="1"/>
          <p:nvPr/>
        </p:nvSpPr>
        <p:spPr>
          <a:xfrm>
            <a:off x="450373" y="3506142"/>
            <a:ext cx="2196754" cy="708220"/>
          </a:xfrm>
          <a:prstGeom prst="rect">
            <a:avLst/>
          </a:prstGeom>
        </p:spPr>
        <p:txBody>
          <a:bodyPr lIns="0" tIns="0" rIns="0" bIns="0" rtlCol="0" anchor="t">
            <a:spAutoFit/>
          </a:bodyPr>
          <a:lstStyle/>
          <a:p>
            <a:pPr marL="0" lvl="0" indent="0" algn="l">
              <a:lnSpc>
                <a:spcPts val="2836"/>
              </a:lnSpc>
            </a:pPr>
            <a:r>
              <a:rPr lang="en-US" sz="2181" spc="-65">
                <a:solidFill>
                  <a:srgbClr val="FFFFFF"/>
                </a:solidFill>
                <a:latin typeface="Open Sans 2 Bold"/>
              </a:rPr>
              <a:t>Principal Investigator (PI): </a:t>
            </a:r>
          </a:p>
        </p:txBody>
      </p:sp>
      <p:sp>
        <p:nvSpPr>
          <p:cNvPr id="5" name="TextBox 5"/>
          <p:cNvSpPr txBox="1"/>
          <p:nvPr/>
        </p:nvSpPr>
        <p:spPr>
          <a:xfrm>
            <a:off x="450373" y="4743993"/>
            <a:ext cx="2355593" cy="349781"/>
          </a:xfrm>
          <a:prstGeom prst="rect">
            <a:avLst/>
          </a:prstGeom>
        </p:spPr>
        <p:txBody>
          <a:bodyPr lIns="0" tIns="0" rIns="0" bIns="0" rtlCol="0" anchor="t">
            <a:spAutoFit/>
          </a:bodyPr>
          <a:lstStyle/>
          <a:p>
            <a:pPr marL="0" lvl="0" indent="0" algn="l">
              <a:lnSpc>
                <a:spcPts val="2836"/>
              </a:lnSpc>
            </a:pPr>
            <a:r>
              <a:rPr lang="en-US" sz="2181" spc="-65">
                <a:solidFill>
                  <a:srgbClr val="FFFFFF"/>
                </a:solidFill>
                <a:latin typeface="Open Sans 2 Bold"/>
              </a:rPr>
              <a:t>External Funding:</a:t>
            </a:r>
          </a:p>
        </p:txBody>
      </p:sp>
      <p:sp>
        <p:nvSpPr>
          <p:cNvPr id="6" name="AutoShape 6"/>
          <p:cNvSpPr/>
          <p:nvPr/>
        </p:nvSpPr>
        <p:spPr>
          <a:xfrm>
            <a:off x="3293516" y="4588153"/>
            <a:ext cx="5005447" cy="0"/>
          </a:xfrm>
          <a:prstGeom prst="line">
            <a:avLst/>
          </a:prstGeom>
          <a:ln w="19050" cap="rnd">
            <a:solidFill>
              <a:srgbClr val="191919"/>
            </a:solidFill>
            <a:prstDash val="solid"/>
            <a:headEnd type="none" w="sm" len="sm"/>
            <a:tailEnd type="none" w="sm" len="sm"/>
          </a:ln>
        </p:spPr>
        <p:txBody>
          <a:bodyPr/>
          <a:lstStyle/>
          <a:p>
            <a:endParaRPr lang="en-US"/>
          </a:p>
        </p:txBody>
      </p:sp>
      <p:sp>
        <p:nvSpPr>
          <p:cNvPr id="7" name="TextBox 7"/>
          <p:cNvSpPr txBox="1"/>
          <p:nvPr/>
        </p:nvSpPr>
        <p:spPr>
          <a:xfrm>
            <a:off x="3452009" y="2325875"/>
            <a:ext cx="4846954" cy="882285"/>
          </a:xfrm>
          <a:prstGeom prst="rect">
            <a:avLst/>
          </a:prstGeom>
        </p:spPr>
        <p:txBody>
          <a:bodyPr lIns="0" tIns="0" rIns="0" bIns="0" rtlCol="0" anchor="t">
            <a:spAutoFit/>
          </a:bodyPr>
          <a:lstStyle/>
          <a:p>
            <a:pPr>
              <a:lnSpc>
                <a:spcPts val="1837"/>
              </a:lnSpc>
            </a:pPr>
            <a:r>
              <a:rPr lang="en-US" sz="1570">
                <a:solidFill>
                  <a:srgbClr val="191919"/>
                </a:solidFill>
                <a:latin typeface="Open Sans 1"/>
              </a:rPr>
              <a:t>The folks who have the money, but not the capability to solve a problem. </a:t>
            </a:r>
          </a:p>
          <a:p>
            <a:pPr>
              <a:lnSpc>
                <a:spcPts val="1531"/>
              </a:lnSpc>
            </a:pPr>
            <a:r>
              <a:rPr lang="en-US" sz="1309">
                <a:solidFill>
                  <a:srgbClr val="00A950"/>
                </a:solidFill>
                <a:latin typeface="Open Sans 1 Italics"/>
              </a:rPr>
              <a:t>These can be federal, state, foundations, private, or industry.</a:t>
            </a:r>
          </a:p>
          <a:p>
            <a:pPr>
              <a:lnSpc>
                <a:spcPts val="1837"/>
              </a:lnSpc>
            </a:pPr>
            <a:endParaRPr lang="en-US" sz="1309">
              <a:solidFill>
                <a:srgbClr val="00A950"/>
              </a:solidFill>
              <a:latin typeface="Open Sans 1 Italics"/>
            </a:endParaRPr>
          </a:p>
        </p:txBody>
      </p:sp>
      <p:sp>
        <p:nvSpPr>
          <p:cNvPr id="8" name="TextBox 8"/>
          <p:cNvSpPr txBox="1"/>
          <p:nvPr/>
        </p:nvSpPr>
        <p:spPr>
          <a:xfrm>
            <a:off x="3452009" y="3628751"/>
            <a:ext cx="4439701" cy="471484"/>
          </a:xfrm>
          <a:prstGeom prst="rect">
            <a:avLst/>
          </a:prstGeom>
        </p:spPr>
        <p:txBody>
          <a:bodyPr lIns="0" tIns="0" rIns="0" bIns="0" rtlCol="0" anchor="t">
            <a:spAutoFit/>
          </a:bodyPr>
          <a:lstStyle/>
          <a:p>
            <a:pPr>
              <a:lnSpc>
                <a:spcPts val="1837"/>
              </a:lnSpc>
            </a:pPr>
            <a:r>
              <a:rPr lang="en-US" sz="1570">
                <a:solidFill>
                  <a:srgbClr val="191919"/>
                </a:solidFill>
                <a:latin typeface="Open Sans 1"/>
              </a:rPr>
              <a:t>The one who has the capability, but not the money/resources, to solve a problem. </a:t>
            </a:r>
          </a:p>
        </p:txBody>
      </p:sp>
      <p:sp>
        <p:nvSpPr>
          <p:cNvPr id="9" name="TextBox 9"/>
          <p:cNvSpPr txBox="1"/>
          <p:nvPr/>
        </p:nvSpPr>
        <p:spPr>
          <a:xfrm>
            <a:off x="3452009" y="4763043"/>
            <a:ext cx="4439701" cy="936983"/>
          </a:xfrm>
          <a:prstGeom prst="rect">
            <a:avLst/>
          </a:prstGeom>
        </p:spPr>
        <p:txBody>
          <a:bodyPr lIns="0" tIns="0" rIns="0" bIns="0" rtlCol="0" anchor="t">
            <a:spAutoFit/>
          </a:bodyPr>
          <a:lstStyle/>
          <a:p>
            <a:pPr>
              <a:lnSpc>
                <a:spcPts val="1837"/>
              </a:lnSpc>
            </a:pPr>
            <a:r>
              <a:rPr lang="en-US" sz="1570">
                <a:solidFill>
                  <a:srgbClr val="191919"/>
                </a:solidFill>
                <a:latin typeface="Open Sans 1"/>
              </a:rPr>
              <a:t>Funding that comes from an outside source and is not provided/available by Marshall University. </a:t>
            </a:r>
          </a:p>
          <a:p>
            <a:pPr>
              <a:lnSpc>
                <a:spcPts val="1837"/>
              </a:lnSpc>
            </a:pPr>
            <a:endParaRPr lang="en-US" sz="1570">
              <a:solidFill>
                <a:srgbClr val="191919"/>
              </a:solidFill>
              <a:latin typeface="Open Sans 1"/>
            </a:endParaRPr>
          </a:p>
        </p:txBody>
      </p:sp>
      <p:sp>
        <p:nvSpPr>
          <p:cNvPr id="10" name="AutoShape 10"/>
          <p:cNvSpPr/>
          <p:nvPr/>
        </p:nvSpPr>
        <p:spPr>
          <a:xfrm>
            <a:off x="3293516" y="3343158"/>
            <a:ext cx="5005447" cy="0"/>
          </a:xfrm>
          <a:prstGeom prst="line">
            <a:avLst/>
          </a:prstGeom>
          <a:ln w="19050" cap="rnd">
            <a:solidFill>
              <a:srgbClr val="191919"/>
            </a:solidFill>
            <a:prstDash val="solid"/>
            <a:headEnd type="none" w="sm" len="sm"/>
            <a:tailEnd type="none" w="sm" len="sm"/>
          </a:ln>
        </p:spPr>
        <p:txBody>
          <a:bodyPr/>
          <a:lstStyle/>
          <a:p>
            <a:endParaRPr lang="en-US"/>
          </a:p>
        </p:txBody>
      </p:sp>
      <p:sp>
        <p:nvSpPr>
          <p:cNvPr id="11" name="AutoShape 11"/>
          <p:cNvSpPr/>
          <p:nvPr/>
        </p:nvSpPr>
        <p:spPr>
          <a:xfrm>
            <a:off x="3372762" y="5690501"/>
            <a:ext cx="5005447" cy="0"/>
          </a:xfrm>
          <a:prstGeom prst="line">
            <a:avLst/>
          </a:prstGeom>
          <a:ln w="19050" cap="rnd">
            <a:solidFill>
              <a:srgbClr val="191919"/>
            </a:solidFill>
            <a:prstDash val="solid"/>
            <a:headEnd type="none" w="sm" len="sm"/>
            <a:tailEnd type="none" w="sm" len="sm"/>
          </a:ln>
        </p:spPr>
        <p:txBody>
          <a:bodyPr/>
          <a:lstStyle/>
          <a:p>
            <a:endParaRPr lang="en-US"/>
          </a:p>
        </p:txBody>
      </p:sp>
      <p:sp>
        <p:nvSpPr>
          <p:cNvPr id="12" name="AutoShape 12"/>
          <p:cNvSpPr/>
          <p:nvPr/>
        </p:nvSpPr>
        <p:spPr>
          <a:xfrm>
            <a:off x="12213" y="0"/>
            <a:ext cx="18288000" cy="1565577"/>
          </a:xfrm>
          <a:prstGeom prst="rect">
            <a:avLst/>
          </a:prstGeom>
          <a:solidFill>
            <a:srgbClr val="00A950"/>
          </a:solidFill>
        </p:spPr>
        <p:txBody>
          <a:bodyPr/>
          <a:lstStyle/>
          <a:p>
            <a:endParaRPr lang="en-US"/>
          </a:p>
        </p:txBody>
      </p:sp>
      <p:sp>
        <p:nvSpPr>
          <p:cNvPr id="13" name="TextBox 13"/>
          <p:cNvSpPr txBox="1"/>
          <p:nvPr/>
        </p:nvSpPr>
        <p:spPr>
          <a:xfrm>
            <a:off x="713224" y="345073"/>
            <a:ext cx="10598030" cy="874395"/>
          </a:xfrm>
          <a:prstGeom prst="rect">
            <a:avLst/>
          </a:prstGeom>
        </p:spPr>
        <p:txBody>
          <a:bodyPr lIns="0" tIns="0" rIns="0" bIns="0" rtlCol="0" anchor="t">
            <a:spAutoFit/>
          </a:bodyPr>
          <a:lstStyle/>
          <a:p>
            <a:pPr marL="0" lvl="0" indent="0" algn="l">
              <a:lnSpc>
                <a:spcPts val="7020"/>
              </a:lnSpc>
              <a:spcBef>
                <a:spcPct val="0"/>
              </a:spcBef>
            </a:pPr>
            <a:r>
              <a:rPr lang="en-US" sz="5400" u="none" strike="noStrike">
                <a:solidFill>
                  <a:srgbClr val="FFFFFF"/>
                </a:solidFill>
                <a:latin typeface="Open Sans 1 Bold"/>
              </a:rPr>
              <a:t>Basic Terminology</a:t>
            </a:r>
          </a:p>
        </p:txBody>
      </p:sp>
      <p:sp>
        <p:nvSpPr>
          <p:cNvPr id="14" name="TextBox 14"/>
          <p:cNvSpPr txBox="1"/>
          <p:nvPr/>
        </p:nvSpPr>
        <p:spPr>
          <a:xfrm>
            <a:off x="450373" y="5876600"/>
            <a:ext cx="2355593" cy="349781"/>
          </a:xfrm>
          <a:prstGeom prst="rect">
            <a:avLst/>
          </a:prstGeom>
        </p:spPr>
        <p:txBody>
          <a:bodyPr lIns="0" tIns="0" rIns="0" bIns="0" rtlCol="0" anchor="t">
            <a:spAutoFit/>
          </a:bodyPr>
          <a:lstStyle/>
          <a:p>
            <a:pPr marL="0" lvl="0" indent="0" algn="l">
              <a:lnSpc>
                <a:spcPts val="2836"/>
              </a:lnSpc>
            </a:pPr>
            <a:r>
              <a:rPr lang="en-US" sz="2181" spc="-65">
                <a:solidFill>
                  <a:srgbClr val="FFFFFF"/>
                </a:solidFill>
                <a:latin typeface="Open Sans 2 Bold"/>
              </a:rPr>
              <a:t>Indirect Costs:</a:t>
            </a:r>
          </a:p>
        </p:txBody>
      </p:sp>
      <p:sp>
        <p:nvSpPr>
          <p:cNvPr id="15" name="TextBox 15"/>
          <p:cNvSpPr txBox="1"/>
          <p:nvPr/>
        </p:nvSpPr>
        <p:spPr>
          <a:xfrm>
            <a:off x="3452009" y="5906711"/>
            <a:ext cx="4926201" cy="1538883"/>
          </a:xfrm>
          <a:prstGeom prst="rect">
            <a:avLst/>
          </a:prstGeom>
        </p:spPr>
        <p:txBody>
          <a:bodyPr lIns="0" tIns="0" rIns="0" bIns="0" rtlCol="0" anchor="t">
            <a:spAutoFit/>
          </a:bodyPr>
          <a:lstStyle/>
          <a:p>
            <a:pPr>
              <a:lnSpc>
                <a:spcPts val="1837"/>
              </a:lnSpc>
            </a:pPr>
            <a:r>
              <a:rPr lang="en-US" sz="1570" dirty="0">
                <a:solidFill>
                  <a:srgbClr val="191919"/>
                </a:solidFill>
                <a:latin typeface="Open Sans 1"/>
              </a:rPr>
              <a:t>(F &amp; A, Facilities &amp; Administrative, Overhead): These are costs that the university incurs when research happens, but these costs cannot be specifically assigned to the project: utilities, housekeeping, clerical support, etc. </a:t>
            </a:r>
          </a:p>
          <a:p>
            <a:pPr>
              <a:lnSpc>
                <a:spcPts val="1531"/>
              </a:lnSpc>
            </a:pPr>
            <a:r>
              <a:rPr lang="en-US" sz="1309" dirty="0">
                <a:solidFill>
                  <a:srgbClr val="00A950"/>
                </a:solidFill>
                <a:latin typeface="Open Sans 1 Italics"/>
              </a:rPr>
              <a:t>This is discussed in detail on another slide.</a:t>
            </a:r>
          </a:p>
          <a:p>
            <a:pPr>
              <a:lnSpc>
                <a:spcPts val="1531"/>
              </a:lnSpc>
            </a:pPr>
            <a:endParaRPr lang="en-US" sz="1309" dirty="0">
              <a:solidFill>
                <a:srgbClr val="00A950"/>
              </a:solidFill>
              <a:latin typeface="Open Sans 1 Italics"/>
            </a:endParaRPr>
          </a:p>
        </p:txBody>
      </p:sp>
      <p:sp>
        <p:nvSpPr>
          <p:cNvPr id="16" name="AutoShape 16"/>
          <p:cNvSpPr/>
          <p:nvPr/>
        </p:nvSpPr>
        <p:spPr>
          <a:xfrm>
            <a:off x="3372762" y="7490232"/>
            <a:ext cx="5005447" cy="0"/>
          </a:xfrm>
          <a:prstGeom prst="line">
            <a:avLst/>
          </a:prstGeom>
          <a:ln w="19050" cap="rnd">
            <a:solidFill>
              <a:srgbClr val="191919"/>
            </a:solidFill>
            <a:prstDash val="solid"/>
            <a:headEnd type="none" w="sm" len="sm"/>
            <a:tailEnd type="none" w="sm" len="sm"/>
          </a:ln>
        </p:spPr>
        <p:txBody>
          <a:bodyPr/>
          <a:lstStyle/>
          <a:p>
            <a:endParaRPr lang="en-US"/>
          </a:p>
        </p:txBody>
      </p:sp>
      <p:sp>
        <p:nvSpPr>
          <p:cNvPr id="17" name="TextBox 17"/>
          <p:cNvSpPr txBox="1"/>
          <p:nvPr/>
        </p:nvSpPr>
        <p:spPr>
          <a:xfrm>
            <a:off x="533400" y="7680732"/>
            <a:ext cx="2034308" cy="349781"/>
          </a:xfrm>
          <a:prstGeom prst="rect">
            <a:avLst/>
          </a:prstGeom>
        </p:spPr>
        <p:txBody>
          <a:bodyPr wrap="square" lIns="0" tIns="0" rIns="0" bIns="0" rtlCol="0" anchor="t">
            <a:spAutoFit/>
          </a:bodyPr>
          <a:lstStyle/>
          <a:p>
            <a:pPr marL="0" lvl="0" indent="0" algn="l">
              <a:lnSpc>
                <a:spcPts val="2836"/>
              </a:lnSpc>
            </a:pPr>
            <a:r>
              <a:rPr lang="en-US" sz="2181" spc="-65" dirty="0">
                <a:solidFill>
                  <a:srgbClr val="FFFFFF"/>
                </a:solidFill>
                <a:latin typeface="Open Sans 2 Bold"/>
              </a:rPr>
              <a:t>Grant:</a:t>
            </a:r>
          </a:p>
        </p:txBody>
      </p:sp>
      <p:sp>
        <p:nvSpPr>
          <p:cNvPr id="18" name="AutoShape 18"/>
          <p:cNvSpPr/>
          <p:nvPr/>
        </p:nvSpPr>
        <p:spPr>
          <a:xfrm>
            <a:off x="8688795" y="1886218"/>
            <a:ext cx="2664128" cy="8400782"/>
          </a:xfrm>
          <a:prstGeom prst="rect">
            <a:avLst/>
          </a:prstGeom>
          <a:solidFill>
            <a:srgbClr val="00A950"/>
          </a:solidFill>
        </p:spPr>
        <p:txBody>
          <a:bodyPr/>
          <a:lstStyle/>
          <a:p>
            <a:endParaRPr lang="en-US"/>
          </a:p>
        </p:txBody>
      </p:sp>
      <p:sp>
        <p:nvSpPr>
          <p:cNvPr id="19" name="TextBox 19"/>
          <p:cNvSpPr txBox="1"/>
          <p:nvPr/>
        </p:nvSpPr>
        <p:spPr>
          <a:xfrm>
            <a:off x="9108588" y="2180492"/>
            <a:ext cx="2196754" cy="349781"/>
          </a:xfrm>
          <a:prstGeom prst="rect">
            <a:avLst/>
          </a:prstGeom>
        </p:spPr>
        <p:txBody>
          <a:bodyPr lIns="0" tIns="0" rIns="0" bIns="0" rtlCol="0" anchor="t">
            <a:spAutoFit/>
          </a:bodyPr>
          <a:lstStyle/>
          <a:p>
            <a:pPr marL="0" lvl="0" indent="0" algn="l">
              <a:lnSpc>
                <a:spcPts val="2836"/>
              </a:lnSpc>
            </a:pPr>
            <a:r>
              <a:rPr lang="en-US" sz="2181" spc="-65">
                <a:solidFill>
                  <a:srgbClr val="FFFFFF"/>
                </a:solidFill>
                <a:latin typeface="Open Sans 2 Bold"/>
              </a:rPr>
              <a:t>Contract:</a:t>
            </a:r>
          </a:p>
        </p:txBody>
      </p:sp>
      <p:sp>
        <p:nvSpPr>
          <p:cNvPr id="20" name="TextBox 20"/>
          <p:cNvSpPr txBox="1"/>
          <p:nvPr/>
        </p:nvSpPr>
        <p:spPr>
          <a:xfrm>
            <a:off x="9156213" y="3491297"/>
            <a:ext cx="2355593" cy="349781"/>
          </a:xfrm>
          <a:prstGeom prst="rect">
            <a:avLst/>
          </a:prstGeom>
        </p:spPr>
        <p:txBody>
          <a:bodyPr lIns="0" tIns="0" rIns="0" bIns="0" rtlCol="0" anchor="t">
            <a:spAutoFit/>
          </a:bodyPr>
          <a:lstStyle/>
          <a:p>
            <a:pPr marL="0" lvl="0" indent="0" algn="l">
              <a:lnSpc>
                <a:spcPts val="2836"/>
              </a:lnSpc>
            </a:pPr>
            <a:r>
              <a:rPr lang="en-US" sz="2181" spc="-65">
                <a:solidFill>
                  <a:srgbClr val="FFFFFF"/>
                </a:solidFill>
                <a:latin typeface="Open Sans 2 Bold"/>
              </a:rPr>
              <a:t>Gift:</a:t>
            </a:r>
          </a:p>
        </p:txBody>
      </p:sp>
      <p:sp>
        <p:nvSpPr>
          <p:cNvPr id="21" name="TextBox 21"/>
          <p:cNvSpPr txBox="1"/>
          <p:nvPr/>
        </p:nvSpPr>
        <p:spPr>
          <a:xfrm>
            <a:off x="3439766" y="7699782"/>
            <a:ext cx="5144946" cy="1872885"/>
          </a:xfrm>
          <a:prstGeom prst="rect">
            <a:avLst/>
          </a:prstGeom>
        </p:spPr>
        <p:txBody>
          <a:bodyPr lIns="0" tIns="0" rIns="0" bIns="0" rtlCol="0" anchor="t">
            <a:spAutoFit/>
          </a:bodyPr>
          <a:lstStyle/>
          <a:p>
            <a:pPr>
              <a:lnSpc>
                <a:spcPts val="1837"/>
              </a:lnSpc>
            </a:pPr>
            <a:r>
              <a:rPr lang="en-US" sz="1570">
                <a:solidFill>
                  <a:srgbClr val="191919"/>
                </a:solidFill>
                <a:latin typeface="Open Sans 1"/>
              </a:rPr>
              <a:t>Any externally funded activity in which there is a formal agreement that contains a statement of work, fiscal requirements, and deliverables. </a:t>
            </a:r>
          </a:p>
          <a:p>
            <a:pPr>
              <a:lnSpc>
                <a:spcPts val="1531"/>
              </a:lnSpc>
            </a:pPr>
            <a:r>
              <a:rPr lang="en-US" sz="1309">
                <a:solidFill>
                  <a:srgbClr val="00A950"/>
                </a:solidFill>
                <a:latin typeface="Open Sans 1 Italics"/>
              </a:rPr>
              <a:t>Example: Federal Agency XYZ awards Professor Workhard in the School of Pharmacy a grant for $1 million for the development of a new drug. The terms and conditions of the awards require regular financial and scientific reporting and may only be spent in the manner prescribed in the budget.</a:t>
            </a:r>
          </a:p>
          <a:p>
            <a:pPr>
              <a:lnSpc>
                <a:spcPts val="1837"/>
              </a:lnSpc>
            </a:pPr>
            <a:endParaRPr lang="en-US" sz="1309">
              <a:solidFill>
                <a:srgbClr val="00A950"/>
              </a:solidFill>
              <a:latin typeface="Open Sans 1 Italics"/>
            </a:endParaRPr>
          </a:p>
        </p:txBody>
      </p:sp>
      <p:sp>
        <p:nvSpPr>
          <p:cNvPr id="22" name="TextBox 22"/>
          <p:cNvSpPr txBox="1"/>
          <p:nvPr/>
        </p:nvSpPr>
        <p:spPr>
          <a:xfrm>
            <a:off x="11516204" y="1983945"/>
            <a:ext cx="5306871" cy="1034188"/>
          </a:xfrm>
          <a:prstGeom prst="rect">
            <a:avLst/>
          </a:prstGeom>
        </p:spPr>
        <p:txBody>
          <a:bodyPr lIns="0" tIns="0" rIns="0" bIns="0" rtlCol="0" anchor="t">
            <a:spAutoFit/>
          </a:bodyPr>
          <a:lstStyle/>
          <a:p>
            <a:pPr>
              <a:lnSpc>
                <a:spcPts val="1837"/>
              </a:lnSpc>
            </a:pPr>
            <a:r>
              <a:rPr lang="en-US" sz="1570">
                <a:solidFill>
                  <a:srgbClr val="191919"/>
                </a:solidFill>
                <a:latin typeface="Open Sans 1"/>
              </a:rPr>
              <a:t>Mechanism for the procurement of services with specific obligations from both parties. </a:t>
            </a:r>
          </a:p>
          <a:p>
            <a:pPr>
              <a:lnSpc>
                <a:spcPts val="1532"/>
              </a:lnSpc>
            </a:pPr>
            <a:r>
              <a:rPr lang="en-US" sz="1310">
                <a:solidFill>
                  <a:srgbClr val="00A950"/>
                </a:solidFill>
                <a:latin typeface="Open Sans 1 Italics"/>
              </a:rPr>
              <a:t>Example: The Random Agency (TRA) contracts with Computing Services for the procurement of an app, which will be utilized in tracking side effects of new drug, dramallama. </a:t>
            </a:r>
          </a:p>
        </p:txBody>
      </p:sp>
      <p:sp>
        <p:nvSpPr>
          <p:cNvPr id="23" name="TextBox 23"/>
          <p:cNvSpPr txBox="1"/>
          <p:nvPr/>
        </p:nvSpPr>
        <p:spPr>
          <a:xfrm>
            <a:off x="11516204" y="3523546"/>
            <a:ext cx="5513340" cy="1491885"/>
          </a:xfrm>
          <a:prstGeom prst="rect">
            <a:avLst/>
          </a:prstGeom>
        </p:spPr>
        <p:txBody>
          <a:bodyPr lIns="0" tIns="0" rIns="0" bIns="0" rtlCol="0" anchor="t">
            <a:spAutoFit/>
          </a:bodyPr>
          <a:lstStyle/>
          <a:p>
            <a:pPr>
              <a:lnSpc>
                <a:spcPts val="1837"/>
              </a:lnSpc>
            </a:pPr>
            <a:r>
              <a:rPr lang="en-US" sz="1570">
                <a:solidFill>
                  <a:srgbClr val="191919"/>
                </a:solidFill>
                <a:latin typeface="Open Sans 1"/>
              </a:rPr>
              <a:t>Funds given voluntarily with no reciprocal obligations, deliverables, restrictions, or fiscal requirements (typically no terms and conditions).</a:t>
            </a:r>
          </a:p>
          <a:p>
            <a:pPr>
              <a:lnSpc>
                <a:spcPts val="1532"/>
              </a:lnSpc>
            </a:pPr>
            <a:r>
              <a:rPr lang="en-US" sz="1310">
                <a:solidFill>
                  <a:srgbClr val="00A950"/>
                </a:solidFill>
                <a:latin typeface="Open Sans 1 Italics"/>
              </a:rPr>
              <a:t>Example: Alumni donor, Mr. Howell, donates $100,000 to the School of Nautical Engineering to use how they see fit. Mr. Howell does not require an account of how the money is spent</a:t>
            </a:r>
            <a:r>
              <a:rPr lang="en-US" sz="1310">
                <a:solidFill>
                  <a:srgbClr val="00A950"/>
                </a:solidFill>
                <a:latin typeface="Open Sans 1"/>
              </a:rPr>
              <a:t>.</a:t>
            </a:r>
          </a:p>
          <a:p>
            <a:pPr>
              <a:lnSpc>
                <a:spcPts val="1837"/>
              </a:lnSpc>
            </a:pPr>
            <a:endParaRPr lang="en-US" sz="1310">
              <a:solidFill>
                <a:srgbClr val="00A950"/>
              </a:solidFill>
              <a:latin typeface="Open Sans 1"/>
            </a:endParaRPr>
          </a:p>
        </p:txBody>
      </p:sp>
      <p:sp>
        <p:nvSpPr>
          <p:cNvPr id="24" name="AutoShape 24"/>
          <p:cNvSpPr/>
          <p:nvPr/>
        </p:nvSpPr>
        <p:spPr>
          <a:xfrm>
            <a:off x="3372762" y="9780134"/>
            <a:ext cx="5005447" cy="0"/>
          </a:xfrm>
          <a:prstGeom prst="line">
            <a:avLst/>
          </a:prstGeom>
          <a:ln w="19050" cap="rnd">
            <a:solidFill>
              <a:srgbClr val="191919"/>
            </a:solidFill>
            <a:prstDash val="solid"/>
            <a:headEnd type="none" w="sm" len="sm"/>
            <a:tailEnd type="none" w="sm" len="sm"/>
          </a:ln>
        </p:spPr>
        <p:txBody>
          <a:bodyPr/>
          <a:lstStyle/>
          <a:p>
            <a:endParaRPr lang="en-US"/>
          </a:p>
        </p:txBody>
      </p:sp>
      <p:sp>
        <p:nvSpPr>
          <p:cNvPr id="25" name="AutoShape 25"/>
          <p:cNvSpPr/>
          <p:nvPr/>
        </p:nvSpPr>
        <p:spPr>
          <a:xfrm flipV="1">
            <a:off x="11352967" y="5015431"/>
            <a:ext cx="6120380" cy="28575"/>
          </a:xfrm>
          <a:prstGeom prst="line">
            <a:avLst/>
          </a:prstGeom>
          <a:ln w="19050" cap="rnd">
            <a:solidFill>
              <a:srgbClr val="191919"/>
            </a:solidFill>
            <a:prstDash val="solid"/>
            <a:headEnd type="none" w="sm" len="sm"/>
            <a:tailEnd type="none" w="sm" len="sm"/>
          </a:ln>
        </p:spPr>
        <p:txBody>
          <a:bodyPr/>
          <a:lstStyle/>
          <a:p>
            <a:endParaRPr lang="en-US"/>
          </a:p>
        </p:txBody>
      </p:sp>
      <p:sp>
        <p:nvSpPr>
          <p:cNvPr id="26" name="TextBox 26"/>
          <p:cNvSpPr txBox="1"/>
          <p:nvPr/>
        </p:nvSpPr>
        <p:spPr>
          <a:xfrm>
            <a:off x="9144000" y="5331195"/>
            <a:ext cx="2355593" cy="349781"/>
          </a:xfrm>
          <a:prstGeom prst="rect">
            <a:avLst/>
          </a:prstGeom>
        </p:spPr>
        <p:txBody>
          <a:bodyPr lIns="0" tIns="0" rIns="0" bIns="0" rtlCol="0" anchor="t">
            <a:spAutoFit/>
          </a:bodyPr>
          <a:lstStyle/>
          <a:p>
            <a:pPr marL="0" lvl="0" indent="0" algn="l">
              <a:lnSpc>
                <a:spcPts val="2836"/>
              </a:lnSpc>
            </a:pPr>
            <a:r>
              <a:rPr lang="en-US" sz="2181" spc="-65">
                <a:solidFill>
                  <a:srgbClr val="FFFFFF"/>
                </a:solidFill>
                <a:latin typeface="Open Sans 2 Bold"/>
              </a:rPr>
              <a:t>Subaward: </a:t>
            </a:r>
          </a:p>
        </p:txBody>
      </p:sp>
      <p:sp>
        <p:nvSpPr>
          <p:cNvPr id="27" name="TextBox 27"/>
          <p:cNvSpPr txBox="1"/>
          <p:nvPr/>
        </p:nvSpPr>
        <p:spPr>
          <a:xfrm>
            <a:off x="11511460" y="5361739"/>
            <a:ext cx="5650987" cy="1415186"/>
          </a:xfrm>
          <a:prstGeom prst="rect">
            <a:avLst/>
          </a:prstGeom>
        </p:spPr>
        <p:txBody>
          <a:bodyPr lIns="0" tIns="0" rIns="0" bIns="0" rtlCol="0" anchor="t">
            <a:spAutoFit/>
          </a:bodyPr>
          <a:lstStyle/>
          <a:p>
            <a:pPr>
              <a:lnSpc>
                <a:spcPts val="1837"/>
              </a:lnSpc>
            </a:pPr>
            <a:r>
              <a:rPr lang="en-US" sz="1570">
                <a:solidFill>
                  <a:srgbClr val="191919"/>
                </a:solidFill>
                <a:latin typeface="Open Sans 1"/>
              </a:rPr>
              <a:t>Funding provided by a pass-through entity to a subrecipient, for the subrecipient to carry out part of the main project. </a:t>
            </a:r>
          </a:p>
          <a:p>
            <a:pPr>
              <a:lnSpc>
                <a:spcPts val="1531"/>
              </a:lnSpc>
            </a:pPr>
            <a:r>
              <a:rPr lang="en-US" sz="1309">
                <a:solidFill>
                  <a:srgbClr val="00A950"/>
                </a:solidFill>
                <a:latin typeface="Open Sans 1 Italics"/>
              </a:rPr>
              <a:t>Example: Professor Smith from University A, receives funding from federal agency B, and needs Professor Jones from University C to do some of the work on his project. In order to do this, University A, the pass-through entity, will issue a subaward agreement from their project funded by federal agency B to University C.</a:t>
            </a:r>
          </a:p>
        </p:txBody>
      </p:sp>
      <p:sp>
        <p:nvSpPr>
          <p:cNvPr id="28" name="TextBox 28"/>
          <p:cNvSpPr txBox="1"/>
          <p:nvPr/>
        </p:nvSpPr>
        <p:spPr>
          <a:xfrm>
            <a:off x="9156213" y="7262842"/>
            <a:ext cx="2355593" cy="349781"/>
          </a:xfrm>
          <a:prstGeom prst="rect">
            <a:avLst/>
          </a:prstGeom>
        </p:spPr>
        <p:txBody>
          <a:bodyPr lIns="0" tIns="0" rIns="0" bIns="0" rtlCol="0" anchor="t">
            <a:spAutoFit/>
          </a:bodyPr>
          <a:lstStyle/>
          <a:p>
            <a:pPr marL="0" lvl="0" indent="0" algn="l">
              <a:lnSpc>
                <a:spcPts val="2836"/>
              </a:lnSpc>
            </a:pPr>
            <a:r>
              <a:rPr lang="en-US" sz="2181" spc="-65">
                <a:solidFill>
                  <a:srgbClr val="FFFFFF"/>
                </a:solidFill>
                <a:latin typeface="Open Sans 2 Bold"/>
              </a:rPr>
              <a:t>Fringe: </a:t>
            </a:r>
          </a:p>
        </p:txBody>
      </p:sp>
      <p:sp>
        <p:nvSpPr>
          <p:cNvPr id="29" name="TextBox 29"/>
          <p:cNvSpPr txBox="1"/>
          <p:nvPr/>
        </p:nvSpPr>
        <p:spPr>
          <a:xfrm>
            <a:off x="11516204" y="7275634"/>
            <a:ext cx="5650987" cy="2786786"/>
          </a:xfrm>
          <a:prstGeom prst="rect">
            <a:avLst/>
          </a:prstGeom>
        </p:spPr>
        <p:txBody>
          <a:bodyPr lIns="0" tIns="0" rIns="0" bIns="0" rtlCol="0" anchor="t">
            <a:spAutoFit/>
          </a:bodyPr>
          <a:lstStyle/>
          <a:p>
            <a:pPr>
              <a:lnSpc>
                <a:spcPts val="1837"/>
              </a:lnSpc>
            </a:pPr>
            <a:r>
              <a:rPr lang="en-US" sz="1570" dirty="0">
                <a:solidFill>
                  <a:srgbClr val="191919"/>
                </a:solidFill>
                <a:latin typeface="Open Sans 1"/>
              </a:rPr>
              <a:t>These are allowances and services provided by employers to their employees as compensation in addition to regular salaries and wages. Fringe costs include, but are not limited to, FICA, Workers Comp, leave (vacation, family-related, sick or military), employee insurance, pensions, and unemployment benefit plans. Marshall University uses fringe rates which have been negotiated by the federal government. These rates change yearly. </a:t>
            </a:r>
          </a:p>
          <a:p>
            <a:pPr>
              <a:lnSpc>
                <a:spcPts val="1531"/>
              </a:lnSpc>
            </a:pPr>
            <a:r>
              <a:rPr lang="en-US" sz="1309" dirty="0">
                <a:solidFill>
                  <a:srgbClr val="00A950"/>
                </a:solidFill>
                <a:latin typeface="Open Sans 1 Italics"/>
              </a:rPr>
              <a:t>Example: Dr. Wes </a:t>
            </a:r>
            <a:r>
              <a:rPr lang="en-US" sz="1309" dirty="0" err="1">
                <a:solidFill>
                  <a:srgbClr val="00A950"/>
                </a:solidFill>
                <a:latin typeface="Open Sans 1 Italics"/>
              </a:rPr>
              <a:t>Ternblot</a:t>
            </a:r>
            <a:r>
              <a:rPr lang="en-US" sz="1309" dirty="0">
                <a:solidFill>
                  <a:srgbClr val="00A950"/>
                </a:solidFill>
                <a:latin typeface="Open Sans 1 Italics"/>
              </a:rPr>
              <a:t>, hires a Research Assistant on his new NIH grant for $40,000 per year. Marshall University’s federally negotiated fringe rate for this employee classification is currently 28.66%. The cost to the grant would be $40,000 (salary) plus $11,464 (fringe), for a total of $51,464.</a:t>
            </a:r>
          </a:p>
          <a:p>
            <a:pPr>
              <a:lnSpc>
                <a:spcPts val="1531"/>
              </a:lnSpc>
            </a:pPr>
            <a:endParaRPr lang="en-US" sz="1309" dirty="0">
              <a:solidFill>
                <a:srgbClr val="00A950"/>
              </a:solidFill>
              <a:latin typeface="Open Sans 1 Italics"/>
            </a:endParaRPr>
          </a:p>
        </p:txBody>
      </p:sp>
      <p:sp>
        <p:nvSpPr>
          <p:cNvPr id="30" name="AutoShape 30"/>
          <p:cNvSpPr/>
          <p:nvPr/>
        </p:nvSpPr>
        <p:spPr>
          <a:xfrm flipV="1">
            <a:off x="11353012" y="3224253"/>
            <a:ext cx="6120380" cy="28575"/>
          </a:xfrm>
          <a:prstGeom prst="line">
            <a:avLst/>
          </a:prstGeom>
          <a:ln w="19050" cap="rnd">
            <a:solidFill>
              <a:srgbClr val="191919"/>
            </a:solidFill>
            <a:prstDash val="solid"/>
            <a:headEnd type="none" w="sm" len="sm"/>
            <a:tailEnd type="none" w="sm" len="sm"/>
          </a:ln>
        </p:spPr>
        <p:txBody>
          <a:bodyPr/>
          <a:lstStyle/>
          <a:p>
            <a:endParaRPr lang="en-US"/>
          </a:p>
        </p:txBody>
      </p:sp>
      <p:sp>
        <p:nvSpPr>
          <p:cNvPr id="31" name="AutoShape 31"/>
          <p:cNvSpPr/>
          <p:nvPr/>
        </p:nvSpPr>
        <p:spPr>
          <a:xfrm flipV="1">
            <a:off x="11384098" y="7106622"/>
            <a:ext cx="6120380" cy="28575"/>
          </a:xfrm>
          <a:prstGeom prst="line">
            <a:avLst/>
          </a:prstGeom>
          <a:ln w="19050" cap="rnd">
            <a:solidFill>
              <a:srgbClr val="191919"/>
            </a:solidFill>
            <a:prstDash val="solid"/>
            <a:headEnd type="none" w="sm" len="sm"/>
            <a:tailEnd type="none" w="sm" len="sm"/>
          </a:ln>
        </p:spPr>
        <p:txBody>
          <a:bodyPr/>
          <a:lstStyle/>
          <a:p>
            <a:endParaRPr lang="en-US"/>
          </a:p>
        </p:txBody>
      </p:sp>
      <p:sp>
        <p:nvSpPr>
          <p:cNvPr id="32" name="AutoShape 32"/>
          <p:cNvSpPr/>
          <p:nvPr/>
        </p:nvSpPr>
        <p:spPr>
          <a:xfrm flipV="1">
            <a:off x="11384098" y="10071945"/>
            <a:ext cx="6120380" cy="28575"/>
          </a:xfrm>
          <a:prstGeom prst="line">
            <a:avLst/>
          </a:prstGeom>
          <a:ln w="19050" cap="rnd">
            <a:solidFill>
              <a:srgbClr val="191919"/>
            </a:solidFill>
            <a:prstDash val="solid"/>
            <a:headEnd type="none" w="sm" len="sm"/>
            <a:tailEnd type="none" w="sm" len="sm"/>
          </a:ln>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9789" y="7690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1169" b="-61169"/>
            </a:stretch>
          </a:blipFill>
        </p:spPr>
        <p:txBody>
          <a:bodyPr/>
          <a:lstStyle/>
          <a:p>
            <a:endParaRPr lang="en-US" dirty="0">
              <a:highlight>
                <a:srgbClr val="FFFF00"/>
              </a:highlight>
            </a:endParaRPr>
          </a:p>
        </p:txBody>
      </p:sp>
      <p:sp>
        <p:nvSpPr>
          <p:cNvPr id="3" name="AutoShape 3"/>
          <p:cNvSpPr/>
          <p:nvPr/>
        </p:nvSpPr>
        <p:spPr>
          <a:xfrm>
            <a:off x="1309337" y="1982576"/>
            <a:ext cx="4965461" cy="3911194"/>
          </a:xfrm>
          <a:prstGeom prst="rect">
            <a:avLst/>
          </a:prstGeom>
          <a:solidFill>
            <a:schemeClr val="bg1"/>
          </a:solidFill>
        </p:spPr>
        <p:txBody>
          <a:bodyPr/>
          <a:lstStyle/>
          <a:p>
            <a:endParaRPr lang="en-US"/>
          </a:p>
        </p:txBody>
      </p:sp>
      <p:sp>
        <p:nvSpPr>
          <p:cNvPr id="4" name="AutoShape 4"/>
          <p:cNvSpPr/>
          <p:nvPr/>
        </p:nvSpPr>
        <p:spPr>
          <a:xfrm>
            <a:off x="6634377" y="1982576"/>
            <a:ext cx="4965461" cy="3911194"/>
          </a:xfrm>
          <a:prstGeom prst="rect">
            <a:avLst/>
          </a:prstGeom>
          <a:solidFill>
            <a:srgbClr val="FFFFFF"/>
          </a:solidFill>
        </p:spPr>
        <p:txBody>
          <a:bodyPr/>
          <a:lstStyle/>
          <a:p>
            <a:endParaRPr lang="en-US"/>
          </a:p>
        </p:txBody>
      </p:sp>
      <p:sp>
        <p:nvSpPr>
          <p:cNvPr id="5" name="AutoShape 5"/>
          <p:cNvSpPr/>
          <p:nvPr/>
        </p:nvSpPr>
        <p:spPr>
          <a:xfrm>
            <a:off x="12013202" y="1982576"/>
            <a:ext cx="4965461" cy="3911194"/>
          </a:xfrm>
          <a:prstGeom prst="rect">
            <a:avLst/>
          </a:prstGeom>
          <a:solidFill>
            <a:srgbClr val="FFFFFF"/>
          </a:solidFill>
        </p:spPr>
        <p:txBody>
          <a:bodyPr/>
          <a:lstStyle/>
          <a:p>
            <a:endParaRPr lang="en-US"/>
          </a:p>
        </p:txBody>
      </p:sp>
      <p:sp>
        <p:nvSpPr>
          <p:cNvPr id="6" name="AutoShape 6"/>
          <p:cNvSpPr/>
          <p:nvPr/>
        </p:nvSpPr>
        <p:spPr>
          <a:xfrm>
            <a:off x="3998750" y="6154317"/>
            <a:ext cx="4965461" cy="3911194"/>
          </a:xfrm>
          <a:prstGeom prst="rect">
            <a:avLst/>
          </a:prstGeom>
          <a:solidFill>
            <a:srgbClr val="FFFFFF"/>
          </a:solidFill>
        </p:spPr>
        <p:txBody>
          <a:bodyPr/>
          <a:lstStyle/>
          <a:p>
            <a:endParaRPr lang="en-US"/>
          </a:p>
        </p:txBody>
      </p:sp>
      <p:sp>
        <p:nvSpPr>
          <p:cNvPr id="7" name="AutoShape 7"/>
          <p:cNvSpPr/>
          <p:nvPr/>
        </p:nvSpPr>
        <p:spPr>
          <a:xfrm>
            <a:off x="9323789" y="6154317"/>
            <a:ext cx="4965461" cy="3911194"/>
          </a:xfrm>
          <a:prstGeom prst="rect">
            <a:avLst/>
          </a:prstGeom>
          <a:solidFill>
            <a:schemeClr val="bg2">
              <a:lumMod val="90000"/>
            </a:schemeClr>
          </a:solidFill>
        </p:spPr>
        <p:txBody>
          <a:bodyPr/>
          <a:lstStyle/>
          <a:p>
            <a:endParaRPr lang="en-US"/>
          </a:p>
        </p:txBody>
      </p:sp>
      <p:sp>
        <p:nvSpPr>
          <p:cNvPr id="8" name="TextBox 8"/>
          <p:cNvSpPr txBox="1"/>
          <p:nvPr/>
        </p:nvSpPr>
        <p:spPr>
          <a:xfrm>
            <a:off x="1208489" y="562927"/>
            <a:ext cx="10598030" cy="874395"/>
          </a:xfrm>
          <a:prstGeom prst="rect">
            <a:avLst/>
          </a:prstGeom>
        </p:spPr>
        <p:txBody>
          <a:bodyPr lIns="0" tIns="0" rIns="0" bIns="0" rtlCol="0" anchor="t">
            <a:spAutoFit/>
          </a:bodyPr>
          <a:lstStyle/>
          <a:p>
            <a:pPr>
              <a:lnSpc>
                <a:spcPts val="7020"/>
              </a:lnSpc>
            </a:pPr>
            <a:r>
              <a:rPr lang="en-US" sz="5400">
                <a:solidFill>
                  <a:srgbClr val="FFFFFF"/>
                </a:solidFill>
                <a:latin typeface="Open Sans 1 Bold"/>
              </a:rPr>
              <a:t>Our Services</a:t>
            </a:r>
          </a:p>
        </p:txBody>
      </p:sp>
      <p:sp>
        <p:nvSpPr>
          <p:cNvPr id="9" name="TextBox 9"/>
          <p:cNvSpPr txBox="1"/>
          <p:nvPr/>
        </p:nvSpPr>
        <p:spPr>
          <a:xfrm>
            <a:off x="1506431" y="2019846"/>
            <a:ext cx="4575495" cy="3200556"/>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Pre-Award and Grants/Contract Development</a:t>
            </a:r>
          </a:p>
          <a:p>
            <a:pPr>
              <a:lnSpc>
                <a:spcPts val="1091"/>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Interpreting proposal guidelines</a:t>
            </a:r>
          </a:p>
          <a:p>
            <a:pPr marL="341028" lvl="1" indent="-170514">
              <a:lnSpc>
                <a:spcPts val="2211"/>
              </a:lnSpc>
              <a:buFont typeface="Arial"/>
              <a:buChar char="•"/>
            </a:pPr>
            <a:r>
              <a:rPr lang="en-US" sz="1579" dirty="0">
                <a:solidFill>
                  <a:srgbClr val="191919"/>
                </a:solidFill>
                <a:latin typeface="Open Sans 1"/>
              </a:rPr>
              <a:t> Developing and approving budgets</a:t>
            </a:r>
          </a:p>
          <a:p>
            <a:pPr marL="341028" lvl="1" indent="-170514">
              <a:lnSpc>
                <a:spcPts val="2211"/>
              </a:lnSpc>
              <a:buFont typeface="Arial"/>
              <a:buChar char="•"/>
            </a:pPr>
            <a:r>
              <a:rPr lang="en-US" sz="1579" dirty="0">
                <a:solidFill>
                  <a:srgbClr val="191919"/>
                </a:solidFill>
                <a:latin typeface="Open Sans 1"/>
              </a:rPr>
              <a:t>Coordinating institutional approval for proposal submissions</a:t>
            </a:r>
          </a:p>
          <a:p>
            <a:pPr marL="341028" lvl="1" indent="-170514">
              <a:lnSpc>
                <a:spcPts val="2211"/>
              </a:lnSpc>
              <a:buFont typeface="Arial"/>
              <a:buChar char="•"/>
            </a:pPr>
            <a:r>
              <a:rPr lang="en-US" sz="1579" dirty="0">
                <a:solidFill>
                  <a:srgbClr val="191919"/>
                </a:solidFill>
                <a:latin typeface="Open Sans 1"/>
              </a:rPr>
              <a:t>Negotiating awards with sponsors</a:t>
            </a:r>
          </a:p>
          <a:p>
            <a:pPr marL="341028" lvl="1" indent="-170514">
              <a:lnSpc>
                <a:spcPts val="2211"/>
              </a:lnSpc>
              <a:buFont typeface="Arial"/>
              <a:buChar char="•"/>
            </a:pPr>
            <a:r>
              <a:rPr lang="en-US" sz="1579" dirty="0">
                <a:solidFill>
                  <a:srgbClr val="191919"/>
                </a:solidFill>
                <a:latin typeface="Open Sans 1"/>
              </a:rPr>
              <a:t>Submitting proposal on behalf of Marshall University </a:t>
            </a:r>
          </a:p>
          <a:p>
            <a:pPr marL="170514" lvl="1">
              <a:lnSpc>
                <a:spcPts val="2211"/>
              </a:lnSpc>
            </a:pPr>
            <a:endParaRPr lang="en-US" sz="1579" dirty="0">
              <a:solidFill>
                <a:srgbClr val="191919"/>
              </a:solidFill>
              <a:latin typeface="Open Sans 1"/>
            </a:endParaRPr>
          </a:p>
        </p:txBody>
      </p:sp>
      <p:sp>
        <p:nvSpPr>
          <p:cNvPr id="10" name="TextBox 10"/>
          <p:cNvSpPr txBox="1"/>
          <p:nvPr/>
        </p:nvSpPr>
        <p:spPr>
          <a:xfrm>
            <a:off x="4219756" y="6327817"/>
            <a:ext cx="4575495" cy="2790187"/>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Post-Award </a:t>
            </a:r>
          </a:p>
          <a:p>
            <a:pPr>
              <a:lnSpc>
                <a:spcPts val="1091"/>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Providing financial administration</a:t>
            </a:r>
          </a:p>
          <a:p>
            <a:pPr marL="341028" lvl="1" indent="-170514">
              <a:lnSpc>
                <a:spcPts val="2211"/>
              </a:lnSpc>
              <a:buFont typeface="Arial"/>
              <a:buChar char="•"/>
            </a:pPr>
            <a:r>
              <a:rPr lang="en-US" sz="1579" dirty="0">
                <a:solidFill>
                  <a:srgbClr val="191919"/>
                </a:solidFill>
                <a:latin typeface="Open Sans 1"/>
              </a:rPr>
              <a:t>Ensuring agency, institutional and federal compliance</a:t>
            </a:r>
          </a:p>
          <a:p>
            <a:pPr marL="341028" lvl="1" indent="-170514">
              <a:lnSpc>
                <a:spcPts val="2211"/>
              </a:lnSpc>
              <a:buFont typeface="Arial"/>
              <a:buChar char="•"/>
            </a:pPr>
            <a:r>
              <a:rPr lang="en-US" sz="1579" dirty="0">
                <a:solidFill>
                  <a:srgbClr val="191919"/>
                </a:solidFill>
                <a:latin typeface="Open Sans 1"/>
              </a:rPr>
              <a:t>Assisting with payroll and personnel functions</a:t>
            </a:r>
          </a:p>
          <a:p>
            <a:pPr marL="341028" lvl="1" indent="-170514">
              <a:lnSpc>
                <a:spcPts val="2211"/>
              </a:lnSpc>
              <a:buFont typeface="Arial"/>
              <a:buChar char="•"/>
            </a:pPr>
            <a:r>
              <a:rPr lang="en-US" sz="1579" dirty="0">
                <a:solidFill>
                  <a:srgbClr val="191919"/>
                </a:solidFill>
                <a:latin typeface="Open Sans 1"/>
              </a:rPr>
              <a:t>Submission of progress reports &amp; award closeout</a:t>
            </a:r>
          </a:p>
          <a:p>
            <a:pPr marL="341028" lvl="1" indent="-170514">
              <a:lnSpc>
                <a:spcPts val="2211"/>
              </a:lnSpc>
              <a:buFont typeface="Arial"/>
              <a:buChar char="•"/>
            </a:pPr>
            <a:endParaRPr lang="en-US" sz="1579" dirty="0">
              <a:solidFill>
                <a:srgbClr val="191919"/>
              </a:solidFill>
              <a:latin typeface="Open Sans 1"/>
            </a:endParaRPr>
          </a:p>
        </p:txBody>
      </p:sp>
      <p:sp>
        <p:nvSpPr>
          <p:cNvPr id="11" name="TextBox 11"/>
          <p:cNvSpPr txBox="1"/>
          <p:nvPr/>
        </p:nvSpPr>
        <p:spPr>
          <a:xfrm>
            <a:off x="9492749" y="6327817"/>
            <a:ext cx="4575495" cy="3764813"/>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Grant Development, Training, and Collaboration</a:t>
            </a:r>
            <a:r>
              <a:rPr lang="en-US" sz="2279" dirty="0">
                <a:solidFill>
                  <a:srgbClr val="191919"/>
                </a:solidFill>
                <a:latin typeface="Open Sans 1 Bold"/>
              </a:rPr>
              <a:t>  </a:t>
            </a:r>
          </a:p>
          <a:p>
            <a:pPr>
              <a:lnSpc>
                <a:spcPts val="1091"/>
              </a:lnSpc>
            </a:pPr>
            <a:endParaRPr lang="en-US" sz="2279" dirty="0">
              <a:solidFill>
                <a:srgbClr val="191919"/>
              </a:solidFill>
              <a:latin typeface="Open Sans 1 Bold"/>
            </a:endParaRPr>
          </a:p>
          <a:p>
            <a:pPr marL="341028" lvl="1" indent="-170514">
              <a:lnSpc>
                <a:spcPts val="2211"/>
              </a:lnSpc>
              <a:buFont typeface="Arial"/>
              <a:buChar char="•"/>
            </a:pPr>
            <a:r>
              <a:rPr lang="en-US" sz="1579" dirty="0">
                <a:solidFill>
                  <a:srgbClr val="191919"/>
                </a:solidFill>
                <a:latin typeface="Open Sans 1"/>
              </a:rPr>
              <a:t>Training in grantsmanship</a:t>
            </a:r>
          </a:p>
          <a:p>
            <a:pPr marL="341028" lvl="1" indent="-170514">
              <a:lnSpc>
                <a:spcPts val="2211"/>
              </a:lnSpc>
              <a:buFont typeface="Arial"/>
              <a:buChar char="•"/>
            </a:pPr>
            <a:r>
              <a:rPr lang="en-US" sz="1579" dirty="0">
                <a:solidFill>
                  <a:srgbClr val="191919"/>
                </a:solidFill>
                <a:latin typeface="Open Sans 1"/>
              </a:rPr>
              <a:t>Locating grants to support projects </a:t>
            </a:r>
          </a:p>
          <a:p>
            <a:pPr marL="341028" lvl="1" indent="-170514">
              <a:lnSpc>
                <a:spcPts val="2211"/>
              </a:lnSpc>
              <a:buFont typeface="Arial"/>
              <a:buChar char="•"/>
            </a:pPr>
            <a:r>
              <a:rPr lang="en-US" sz="1579" dirty="0">
                <a:solidFill>
                  <a:srgbClr val="191919"/>
                </a:solidFill>
                <a:latin typeface="Open Sans 1"/>
              </a:rPr>
              <a:t>Conducting outreach and relationship building with funders</a:t>
            </a:r>
          </a:p>
          <a:p>
            <a:pPr marL="341028" lvl="1" indent="-170514">
              <a:lnSpc>
                <a:spcPts val="2211"/>
              </a:lnSpc>
              <a:buFont typeface="Arial"/>
              <a:buChar char="•"/>
            </a:pPr>
            <a:r>
              <a:rPr lang="en-US" sz="1579" dirty="0">
                <a:solidFill>
                  <a:srgbClr val="191919"/>
                </a:solidFill>
                <a:latin typeface="Open Sans 1"/>
              </a:rPr>
              <a:t>Developing internal and external project partnerships </a:t>
            </a:r>
          </a:p>
          <a:p>
            <a:pPr marL="341028" lvl="1" indent="-170514">
              <a:lnSpc>
                <a:spcPts val="2211"/>
              </a:lnSpc>
              <a:buFont typeface="Arial"/>
              <a:buChar char="•"/>
            </a:pPr>
            <a:r>
              <a:rPr lang="en-US" sz="1579" dirty="0">
                <a:solidFill>
                  <a:srgbClr val="191919"/>
                </a:solidFill>
                <a:latin typeface="Open Sans 1"/>
              </a:rPr>
              <a:t>Providing project management for grant applications</a:t>
            </a:r>
          </a:p>
          <a:p>
            <a:pPr marL="341028" lvl="1" indent="-170514">
              <a:lnSpc>
                <a:spcPts val="2211"/>
              </a:lnSpc>
              <a:buFont typeface="Arial"/>
              <a:buChar char="•"/>
            </a:pPr>
            <a:r>
              <a:rPr lang="en-US" sz="1579" dirty="0">
                <a:solidFill>
                  <a:srgbClr val="191919"/>
                </a:solidFill>
                <a:latin typeface="Open Sans 1"/>
              </a:rPr>
              <a:t>Reviewing and editing grant applications</a:t>
            </a:r>
          </a:p>
          <a:p>
            <a:pPr marL="341028" lvl="1" indent="-170514">
              <a:lnSpc>
                <a:spcPts val="2211"/>
              </a:lnSpc>
              <a:buFont typeface="Arial"/>
              <a:buChar char="•"/>
            </a:pPr>
            <a:r>
              <a:rPr lang="en-US" sz="1579" dirty="0">
                <a:solidFill>
                  <a:srgbClr val="191919"/>
                </a:solidFill>
                <a:latin typeface="Open Sans 1"/>
              </a:rPr>
              <a:t>Writing grant applications</a:t>
            </a:r>
          </a:p>
        </p:txBody>
      </p:sp>
      <p:sp>
        <p:nvSpPr>
          <p:cNvPr id="12" name="TextBox 12"/>
          <p:cNvSpPr txBox="1"/>
          <p:nvPr/>
        </p:nvSpPr>
        <p:spPr>
          <a:xfrm>
            <a:off x="6856252" y="2134194"/>
            <a:ext cx="4575495" cy="2771024"/>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Research Integrity </a:t>
            </a:r>
          </a:p>
          <a:p>
            <a:pPr>
              <a:lnSpc>
                <a:spcPts val="1092"/>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Providing information about responsible research conduct</a:t>
            </a:r>
          </a:p>
          <a:p>
            <a:pPr marL="341028" lvl="1" indent="-170514">
              <a:lnSpc>
                <a:spcPts val="2211"/>
              </a:lnSpc>
              <a:buFont typeface="Arial"/>
              <a:buChar char="•"/>
            </a:pPr>
            <a:r>
              <a:rPr lang="en-US" sz="1579" dirty="0">
                <a:solidFill>
                  <a:srgbClr val="191919"/>
                </a:solidFill>
                <a:latin typeface="Open Sans 1"/>
              </a:rPr>
              <a:t>Supplying guidelines for research involving human and animal subjects</a:t>
            </a:r>
          </a:p>
          <a:p>
            <a:pPr marL="341028" lvl="1" indent="-170514">
              <a:lnSpc>
                <a:spcPts val="2211"/>
              </a:lnSpc>
              <a:buFont typeface="Arial"/>
              <a:buChar char="•"/>
            </a:pPr>
            <a:r>
              <a:rPr lang="en-US" sz="1579" dirty="0">
                <a:solidFill>
                  <a:srgbClr val="191919"/>
                </a:solidFill>
                <a:latin typeface="Open Sans 1"/>
              </a:rPr>
              <a:t>Coordinating the university’s institutional review boards</a:t>
            </a:r>
          </a:p>
          <a:p>
            <a:pPr marL="341028" lvl="1" indent="-170514">
              <a:lnSpc>
                <a:spcPts val="2211"/>
              </a:lnSpc>
              <a:buFont typeface="Arial"/>
              <a:buChar char="•"/>
            </a:pPr>
            <a:r>
              <a:rPr lang="en-US" sz="1579" dirty="0">
                <a:solidFill>
                  <a:srgbClr val="191919"/>
                </a:solidFill>
                <a:latin typeface="Open Sans 1"/>
              </a:rPr>
              <a:t>Maintaining public trust through disclosure and management of conflicts of interest</a:t>
            </a:r>
          </a:p>
        </p:txBody>
      </p:sp>
      <p:sp>
        <p:nvSpPr>
          <p:cNvPr id="13" name="TextBox 13"/>
          <p:cNvSpPr txBox="1"/>
          <p:nvPr/>
        </p:nvSpPr>
        <p:spPr>
          <a:xfrm>
            <a:off x="12190018" y="2019846"/>
            <a:ext cx="4575495" cy="3648811"/>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Technology Transfer/Business Development</a:t>
            </a:r>
          </a:p>
          <a:p>
            <a:pPr>
              <a:lnSpc>
                <a:spcPts val="980"/>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Facilitating the invention disclosure process</a:t>
            </a:r>
          </a:p>
          <a:p>
            <a:pPr marL="341028" lvl="1" indent="-170514">
              <a:lnSpc>
                <a:spcPts val="2211"/>
              </a:lnSpc>
              <a:buFont typeface="Arial"/>
              <a:buChar char="•"/>
            </a:pPr>
            <a:r>
              <a:rPr lang="en-US" sz="1579" dirty="0">
                <a:solidFill>
                  <a:srgbClr val="191919"/>
                </a:solidFill>
                <a:latin typeface="Open Sans 1"/>
              </a:rPr>
              <a:t>Obtaining patents, copyrights and trademarks</a:t>
            </a:r>
          </a:p>
          <a:p>
            <a:pPr marL="341028" lvl="1" indent="-170514">
              <a:lnSpc>
                <a:spcPts val="2211"/>
              </a:lnSpc>
              <a:buFont typeface="Arial"/>
              <a:buChar char="•"/>
            </a:pPr>
            <a:r>
              <a:rPr lang="en-US" sz="1579" dirty="0">
                <a:solidFill>
                  <a:srgbClr val="191919"/>
                </a:solidFill>
                <a:latin typeface="Open Sans 1"/>
              </a:rPr>
              <a:t>Collecting and disbursing royalties</a:t>
            </a:r>
          </a:p>
          <a:p>
            <a:pPr marL="341028" lvl="1" indent="-170514">
              <a:lnSpc>
                <a:spcPts val="2211"/>
              </a:lnSpc>
              <a:buFont typeface="Arial"/>
              <a:buChar char="•"/>
            </a:pPr>
            <a:r>
              <a:rPr lang="en-US" sz="1579" dirty="0">
                <a:solidFill>
                  <a:srgbClr val="191919"/>
                </a:solidFill>
                <a:latin typeface="Open Sans 1"/>
              </a:rPr>
              <a:t>Developing technical and market assessments</a:t>
            </a:r>
          </a:p>
          <a:p>
            <a:pPr marL="341028" lvl="1" indent="-170514">
              <a:lnSpc>
                <a:spcPts val="2211"/>
              </a:lnSpc>
              <a:buFont typeface="Arial"/>
              <a:buChar char="•"/>
            </a:pPr>
            <a:r>
              <a:rPr lang="en-US" sz="1579" dirty="0">
                <a:solidFill>
                  <a:srgbClr val="191919"/>
                </a:solidFill>
                <a:latin typeface="Open Sans 1"/>
              </a:rPr>
              <a:t>Marketing university technologies to industry partners</a:t>
            </a:r>
          </a:p>
          <a:p>
            <a:pPr marL="341028" lvl="1" indent="-170514">
              <a:lnSpc>
                <a:spcPts val="2211"/>
              </a:lnSpc>
              <a:buFont typeface="Arial"/>
              <a:buChar char="•"/>
            </a:pPr>
            <a:r>
              <a:rPr lang="en-US" sz="1579" dirty="0">
                <a:solidFill>
                  <a:srgbClr val="191919"/>
                </a:solidFill>
                <a:latin typeface="Open Sans 1"/>
              </a:rPr>
              <a:t>Providing business assistance to startup companies</a:t>
            </a:r>
          </a:p>
        </p:txBody>
      </p:sp>
    </p:spTree>
    <p:extLst>
      <p:ext uri="{BB962C8B-B14F-4D97-AF65-F5344CB8AC3E}">
        <p14:creationId xmlns:p14="http://schemas.microsoft.com/office/powerpoint/2010/main" val="3508203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192328"/>
          </a:xfrm>
          <a:prstGeom prst="rect">
            <a:avLst/>
          </a:prstGeom>
          <a:solidFill>
            <a:srgbClr val="00A950"/>
          </a:solidFill>
        </p:spPr>
        <p:txBody>
          <a:bodyPr/>
          <a:lstStyle/>
          <a:p>
            <a:endParaRPr lang="en-US"/>
          </a:p>
        </p:txBody>
      </p:sp>
      <p:sp>
        <p:nvSpPr>
          <p:cNvPr id="3" name="AutoShape 3"/>
          <p:cNvSpPr/>
          <p:nvPr/>
        </p:nvSpPr>
        <p:spPr>
          <a:xfrm>
            <a:off x="12354406" y="2192328"/>
            <a:ext cx="6584788" cy="8094672"/>
          </a:xfrm>
          <a:prstGeom prst="rect">
            <a:avLst/>
          </a:prstGeom>
          <a:solidFill>
            <a:srgbClr val="EBEBEB"/>
          </a:solidFill>
        </p:spPr>
        <p:txBody>
          <a:bodyPr/>
          <a:lstStyle/>
          <a:p>
            <a:endParaRPr lang="en-US"/>
          </a:p>
        </p:txBody>
      </p:sp>
      <p:sp>
        <p:nvSpPr>
          <p:cNvPr id="4" name="Freeform 4"/>
          <p:cNvSpPr/>
          <p:nvPr/>
        </p:nvSpPr>
        <p:spPr>
          <a:xfrm>
            <a:off x="13581008" y="2722662"/>
            <a:ext cx="3678292" cy="4597865"/>
          </a:xfrm>
          <a:custGeom>
            <a:avLst/>
            <a:gdLst/>
            <a:ahLst/>
            <a:cxnLst/>
            <a:rect l="l" t="t" r="r" b="b"/>
            <a:pathLst>
              <a:path w="3678292" h="4597865">
                <a:moveTo>
                  <a:pt x="0" y="0"/>
                </a:moveTo>
                <a:lnTo>
                  <a:pt x="3678292" y="0"/>
                </a:lnTo>
                <a:lnTo>
                  <a:pt x="3678292" y="4597864"/>
                </a:lnTo>
                <a:lnTo>
                  <a:pt x="0" y="4597864"/>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651193" y="3357795"/>
            <a:ext cx="11223763" cy="763270"/>
          </a:xfrm>
          <a:prstGeom prst="rect">
            <a:avLst/>
          </a:prstGeom>
        </p:spPr>
        <p:txBody>
          <a:bodyPr lIns="0" tIns="0" rIns="0" bIns="0" rtlCol="0" anchor="t">
            <a:spAutoFit/>
          </a:bodyPr>
          <a:lstStyle/>
          <a:p>
            <a:pPr>
              <a:lnSpc>
                <a:spcPts val="3080"/>
              </a:lnSpc>
              <a:spcBef>
                <a:spcPct val="0"/>
              </a:spcBef>
            </a:pPr>
            <a:r>
              <a:rPr lang="en-US" sz="2200">
                <a:solidFill>
                  <a:srgbClr val="191919"/>
                </a:solidFill>
                <a:latin typeface="Open Sans 1 Light"/>
              </a:rPr>
              <a:t>To grow Marshall University faculty and staff grant participation and research dollars through the pursuit of multi-million dollar multi-disciplinary and multi-institutional grants. </a:t>
            </a:r>
          </a:p>
        </p:txBody>
      </p:sp>
      <p:sp>
        <p:nvSpPr>
          <p:cNvPr id="6" name="TextBox 6"/>
          <p:cNvSpPr txBox="1"/>
          <p:nvPr/>
        </p:nvSpPr>
        <p:spPr>
          <a:xfrm>
            <a:off x="651193" y="2746094"/>
            <a:ext cx="11428613" cy="522733"/>
          </a:xfrm>
          <a:prstGeom prst="rect">
            <a:avLst/>
          </a:prstGeom>
        </p:spPr>
        <p:txBody>
          <a:bodyPr lIns="0" tIns="0" rIns="0" bIns="0" rtlCol="0" anchor="t">
            <a:spAutoFit/>
          </a:bodyPr>
          <a:lstStyle/>
          <a:p>
            <a:pPr>
              <a:lnSpc>
                <a:spcPts val="3939"/>
              </a:lnSpc>
            </a:pPr>
            <a:r>
              <a:rPr lang="en-US" sz="3900">
                <a:solidFill>
                  <a:srgbClr val="191919"/>
                </a:solidFill>
                <a:latin typeface="Open Sans 1 Bold"/>
              </a:rPr>
              <a:t>Mission:</a:t>
            </a:r>
          </a:p>
        </p:txBody>
      </p:sp>
      <p:sp>
        <p:nvSpPr>
          <p:cNvPr id="7" name="TextBox 7"/>
          <p:cNvSpPr txBox="1"/>
          <p:nvPr/>
        </p:nvSpPr>
        <p:spPr>
          <a:xfrm>
            <a:off x="651193" y="801256"/>
            <a:ext cx="16487063" cy="727710"/>
          </a:xfrm>
          <a:prstGeom prst="rect">
            <a:avLst/>
          </a:prstGeom>
        </p:spPr>
        <p:txBody>
          <a:bodyPr lIns="0" tIns="0" rIns="0" bIns="0" rtlCol="0" anchor="t">
            <a:spAutoFit/>
          </a:bodyPr>
          <a:lstStyle/>
          <a:p>
            <a:pPr marL="0" lvl="0" indent="0" algn="l">
              <a:lnSpc>
                <a:spcPts val="5400"/>
              </a:lnSpc>
              <a:spcBef>
                <a:spcPct val="0"/>
              </a:spcBef>
            </a:pPr>
            <a:r>
              <a:rPr lang="en-US" sz="5400">
                <a:solidFill>
                  <a:srgbClr val="FFFFFF"/>
                </a:solidFill>
                <a:latin typeface="Open Sans 1 Bold"/>
              </a:rPr>
              <a:t>Grants Development Office</a:t>
            </a:r>
          </a:p>
        </p:txBody>
      </p:sp>
      <p:grpSp>
        <p:nvGrpSpPr>
          <p:cNvPr id="8" name="Group 8"/>
          <p:cNvGrpSpPr/>
          <p:nvPr/>
        </p:nvGrpSpPr>
        <p:grpSpPr>
          <a:xfrm>
            <a:off x="651193" y="4814217"/>
            <a:ext cx="8936756" cy="4093874"/>
            <a:chOff x="0" y="0"/>
            <a:chExt cx="11915675" cy="5458499"/>
          </a:xfrm>
        </p:grpSpPr>
        <p:grpSp>
          <p:nvGrpSpPr>
            <p:cNvPr id="9" name="Group 9"/>
            <p:cNvGrpSpPr/>
            <p:nvPr/>
          </p:nvGrpSpPr>
          <p:grpSpPr>
            <a:xfrm>
              <a:off x="0" y="0"/>
              <a:ext cx="11915675" cy="5458499"/>
              <a:chOff x="0" y="0"/>
              <a:chExt cx="19933968" cy="9131631"/>
            </a:xfrm>
          </p:grpSpPr>
          <p:sp>
            <p:nvSpPr>
              <p:cNvPr id="10" name="Freeform 10"/>
              <p:cNvSpPr/>
              <p:nvPr/>
            </p:nvSpPr>
            <p:spPr>
              <a:xfrm>
                <a:off x="0" y="0"/>
                <a:ext cx="19933968" cy="9131631"/>
              </a:xfrm>
              <a:custGeom>
                <a:avLst/>
                <a:gdLst/>
                <a:ahLst/>
                <a:cxnLst/>
                <a:rect l="l" t="t" r="r" b="b"/>
                <a:pathLst>
                  <a:path w="19933968" h="9131631">
                    <a:moveTo>
                      <a:pt x="0" y="0"/>
                    </a:moveTo>
                    <a:lnTo>
                      <a:pt x="0" y="9131631"/>
                    </a:lnTo>
                    <a:lnTo>
                      <a:pt x="19933968" y="9131631"/>
                    </a:lnTo>
                    <a:lnTo>
                      <a:pt x="19933968" y="0"/>
                    </a:lnTo>
                    <a:lnTo>
                      <a:pt x="0" y="0"/>
                    </a:lnTo>
                    <a:moveTo>
                      <a:pt x="19873007" y="9070671"/>
                    </a:moveTo>
                    <a:lnTo>
                      <a:pt x="59690" y="9070671"/>
                    </a:lnTo>
                    <a:lnTo>
                      <a:pt x="59690" y="59690"/>
                    </a:lnTo>
                    <a:lnTo>
                      <a:pt x="19873007" y="59690"/>
                    </a:lnTo>
                    <a:lnTo>
                      <a:pt x="19873007" y="9070671"/>
                    </a:lnTo>
                  </a:path>
                </a:pathLst>
              </a:custGeom>
              <a:solidFill>
                <a:srgbClr val="00A950"/>
              </a:solidFill>
            </p:spPr>
            <p:txBody>
              <a:bodyPr/>
              <a:lstStyle/>
              <a:p>
                <a:endParaRPr lang="en-US"/>
              </a:p>
            </p:txBody>
          </p:sp>
        </p:grpSp>
        <p:sp>
          <p:nvSpPr>
            <p:cNvPr id="11" name="TextBox 11"/>
            <p:cNvSpPr txBox="1"/>
            <p:nvPr/>
          </p:nvSpPr>
          <p:spPr>
            <a:xfrm>
              <a:off x="2159282" y="300009"/>
              <a:ext cx="7494798" cy="822960"/>
            </a:xfrm>
            <a:prstGeom prst="rect">
              <a:avLst/>
            </a:prstGeom>
          </p:spPr>
          <p:txBody>
            <a:bodyPr lIns="0" tIns="0" rIns="0" bIns="0" rtlCol="0" anchor="t">
              <a:spAutoFit/>
            </a:bodyPr>
            <a:lstStyle/>
            <a:p>
              <a:pPr marL="0" lvl="0" indent="0" algn="ctr">
                <a:lnSpc>
                  <a:spcPts val="5069"/>
                </a:lnSpc>
              </a:pPr>
              <a:r>
                <a:rPr lang="en-US" sz="3899" spc="-116">
                  <a:solidFill>
                    <a:srgbClr val="00A950"/>
                  </a:solidFill>
                  <a:latin typeface="Open Sans 2 Bold"/>
                </a:rPr>
                <a:t>Services we provide:</a:t>
              </a:r>
            </a:p>
          </p:txBody>
        </p:sp>
        <p:sp>
          <p:nvSpPr>
            <p:cNvPr id="12" name="TextBox 12"/>
            <p:cNvSpPr txBox="1"/>
            <p:nvPr/>
          </p:nvSpPr>
          <p:spPr>
            <a:xfrm>
              <a:off x="616849" y="1377431"/>
              <a:ext cx="10579663" cy="3971686"/>
            </a:xfrm>
            <a:prstGeom prst="rect">
              <a:avLst/>
            </a:prstGeom>
          </p:spPr>
          <p:txBody>
            <a:bodyPr lIns="0" tIns="0" rIns="0" bIns="0" rtlCol="0" anchor="t">
              <a:spAutoFit/>
            </a:bodyPr>
            <a:lstStyle/>
            <a:p>
              <a:pPr marL="399778" lvl="1" indent="-199889">
                <a:lnSpc>
                  <a:spcPts val="2592"/>
                </a:lnSpc>
                <a:buFont typeface="Arial"/>
                <a:buChar char="•"/>
              </a:pPr>
              <a:r>
                <a:rPr lang="en-US" sz="1851" dirty="0">
                  <a:solidFill>
                    <a:srgbClr val="191919"/>
                  </a:solidFill>
                  <a:latin typeface="Open Sans 1"/>
                </a:rPr>
                <a:t>Partner with faculty &amp; and staff to develop project ideas.</a:t>
              </a:r>
            </a:p>
            <a:p>
              <a:pPr marL="399778" lvl="1" indent="-199889">
                <a:lnSpc>
                  <a:spcPts val="2592"/>
                </a:lnSpc>
                <a:buFont typeface="Arial"/>
                <a:buChar char="•"/>
              </a:pPr>
              <a:r>
                <a:rPr lang="en-US" sz="1851" dirty="0">
                  <a:solidFill>
                    <a:srgbClr val="191919"/>
                  </a:solidFill>
                  <a:latin typeface="Open Sans 1"/>
                </a:rPr>
                <a:t>Locate grants to support projects.</a:t>
              </a:r>
            </a:p>
            <a:p>
              <a:pPr marL="399778" lvl="1" indent="-199889">
                <a:lnSpc>
                  <a:spcPts val="2592"/>
                </a:lnSpc>
                <a:buFont typeface="Arial"/>
                <a:buChar char="•"/>
              </a:pPr>
              <a:r>
                <a:rPr lang="en-US" sz="1851" dirty="0">
                  <a:solidFill>
                    <a:srgbClr val="191919"/>
                  </a:solidFill>
                  <a:latin typeface="Open Sans 1"/>
                </a:rPr>
                <a:t>Conduct outreach and relationship-building with funders.</a:t>
              </a:r>
            </a:p>
            <a:p>
              <a:pPr marL="399778" lvl="1" indent="-199889">
                <a:lnSpc>
                  <a:spcPts val="2592"/>
                </a:lnSpc>
                <a:buFont typeface="Arial"/>
                <a:buChar char="•"/>
              </a:pPr>
              <a:r>
                <a:rPr lang="en-US" sz="1851" dirty="0">
                  <a:solidFill>
                    <a:srgbClr val="191919"/>
                  </a:solidFill>
                  <a:latin typeface="Open Sans 1"/>
                </a:rPr>
                <a:t>Develop internal and external project partnerships.</a:t>
              </a:r>
            </a:p>
            <a:p>
              <a:pPr marL="399778" lvl="1" indent="-199889">
                <a:lnSpc>
                  <a:spcPts val="2592"/>
                </a:lnSpc>
                <a:buFont typeface="Arial"/>
                <a:buChar char="•"/>
              </a:pPr>
              <a:r>
                <a:rPr lang="en-US" sz="1851" dirty="0">
                  <a:solidFill>
                    <a:srgbClr val="191919"/>
                  </a:solidFill>
                  <a:latin typeface="Open Sans 1"/>
                </a:rPr>
                <a:t>Conduct grantsmanship training.</a:t>
              </a:r>
            </a:p>
            <a:p>
              <a:pPr marL="399778" lvl="1" indent="-199889">
                <a:lnSpc>
                  <a:spcPts val="2592"/>
                </a:lnSpc>
                <a:buFont typeface="Arial"/>
                <a:buChar char="•"/>
              </a:pPr>
              <a:r>
                <a:rPr lang="en-US" sz="1851" dirty="0">
                  <a:solidFill>
                    <a:srgbClr val="191919"/>
                  </a:solidFill>
                  <a:latin typeface="Open Sans 1"/>
                </a:rPr>
                <a:t>Provide Project management for grant applications and projects.</a:t>
              </a:r>
            </a:p>
            <a:p>
              <a:pPr marL="399778" lvl="1" indent="-199889">
                <a:lnSpc>
                  <a:spcPts val="2592"/>
                </a:lnSpc>
                <a:buFont typeface="Arial"/>
                <a:buChar char="•"/>
              </a:pPr>
              <a:r>
                <a:rPr lang="en-US" sz="1851" dirty="0">
                  <a:solidFill>
                    <a:srgbClr val="191919"/>
                  </a:solidFill>
                  <a:latin typeface="Open Sans 1"/>
                </a:rPr>
                <a:t>Review grant applications.</a:t>
              </a:r>
            </a:p>
            <a:p>
              <a:pPr marL="399778" lvl="1" indent="-199889">
                <a:lnSpc>
                  <a:spcPts val="2592"/>
                </a:lnSpc>
                <a:buFont typeface="Arial"/>
                <a:buChar char="•"/>
              </a:pPr>
              <a:r>
                <a:rPr lang="en-US" sz="1851" dirty="0">
                  <a:solidFill>
                    <a:srgbClr val="191919"/>
                  </a:solidFill>
                  <a:latin typeface="Open Sans 1"/>
                </a:rPr>
                <a:t>Write grants.</a:t>
              </a:r>
            </a:p>
            <a:p>
              <a:pPr>
                <a:lnSpc>
                  <a:spcPts val="2592"/>
                </a:lnSpc>
              </a:pPr>
              <a:endParaRPr lang="en-US" sz="1851" dirty="0">
                <a:solidFill>
                  <a:srgbClr val="191919"/>
                </a:solidFill>
                <a:latin typeface="Open Sans 1"/>
              </a:endParaRPr>
            </a:p>
          </p:txBody>
        </p:sp>
      </p:grpSp>
      <p:sp>
        <p:nvSpPr>
          <p:cNvPr id="13" name="TextBox 13"/>
          <p:cNvSpPr txBox="1"/>
          <p:nvPr/>
        </p:nvSpPr>
        <p:spPr>
          <a:xfrm>
            <a:off x="13416424" y="7564067"/>
            <a:ext cx="4007460" cy="1367538"/>
          </a:xfrm>
          <a:prstGeom prst="rect">
            <a:avLst/>
          </a:prstGeom>
        </p:spPr>
        <p:txBody>
          <a:bodyPr lIns="0" tIns="0" rIns="0" bIns="0" rtlCol="0" anchor="t">
            <a:spAutoFit/>
          </a:bodyPr>
          <a:lstStyle/>
          <a:p>
            <a:pPr algn="ctr">
              <a:lnSpc>
                <a:spcPts val="2323"/>
              </a:lnSpc>
            </a:pPr>
            <a:r>
              <a:rPr lang="en-US" sz="2300" dirty="0">
                <a:solidFill>
                  <a:srgbClr val="191919"/>
                </a:solidFill>
                <a:latin typeface="Open Sans 1 Bold"/>
              </a:rPr>
              <a:t>Niki Rowe-Fortner,</a:t>
            </a:r>
          </a:p>
          <a:p>
            <a:pPr algn="ctr">
              <a:lnSpc>
                <a:spcPts val="2121"/>
              </a:lnSpc>
            </a:pPr>
            <a:r>
              <a:rPr lang="en-US" sz="2100" dirty="0">
                <a:solidFill>
                  <a:srgbClr val="191919"/>
                </a:solidFill>
                <a:latin typeface="Open Sans 1"/>
              </a:rPr>
              <a:t>Director of Grants Development</a:t>
            </a:r>
          </a:p>
          <a:p>
            <a:pPr>
              <a:lnSpc>
                <a:spcPts val="2121"/>
              </a:lnSpc>
            </a:pPr>
            <a:endParaRPr lang="en-US" sz="2100" dirty="0">
              <a:solidFill>
                <a:srgbClr val="191919"/>
              </a:solidFill>
              <a:latin typeface="Open Sans 1"/>
            </a:endParaRPr>
          </a:p>
          <a:p>
            <a:pPr>
              <a:lnSpc>
                <a:spcPts val="2121"/>
              </a:lnSpc>
            </a:pPr>
            <a:r>
              <a:rPr lang="en-US" sz="2100" dirty="0">
                <a:solidFill>
                  <a:srgbClr val="191919"/>
                </a:solidFill>
                <a:latin typeface="Open Sans 1"/>
              </a:rPr>
              <a:t>Email: </a:t>
            </a:r>
            <a:r>
              <a:rPr lang="en-US" sz="2100" dirty="0">
                <a:solidFill>
                  <a:srgbClr val="191919"/>
                </a:solidFill>
                <a:latin typeface="Open Sans 1"/>
                <a:hlinkClick r:id="rId3"/>
              </a:rPr>
              <a:t>rowe39@marshall.edu</a:t>
            </a:r>
            <a:endParaRPr lang="en-US" sz="2100" dirty="0">
              <a:solidFill>
                <a:srgbClr val="191919"/>
              </a:solidFill>
              <a:latin typeface="Open Sans 1"/>
            </a:endParaRPr>
          </a:p>
          <a:p>
            <a:pPr>
              <a:lnSpc>
                <a:spcPts val="2121"/>
              </a:lnSpc>
            </a:pPr>
            <a:r>
              <a:rPr lang="en-US" sz="2100" dirty="0">
                <a:solidFill>
                  <a:srgbClr val="191919"/>
                </a:solidFill>
                <a:latin typeface="Open Sans 1"/>
              </a:rPr>
              <a:t>Phone: 304-696-2965</a:t>
            </a:r>
          </a:p>
        </p:txBody>
      </p:sp>
      <p:sp>
        <p:nvSpPr>
          <p:cNvPr id="14" name="TextBox 14"/>
          <p:cNvSpPr txBox="1"/>
          <p:nvPr/>
        </p:nvSpPr>
        <p:spPr>
          <a:xfrm>
            <a:off x="651193" y="9346241"/>
            <a:ext cx="11851380" cy="349250"/>
          </a:xfrm>
          <a:prstGeom prst="rect">
            <a:avLst/>
          </a:prstGeom>
        </p:spPr>
        <p:txBody>
          <a:bodyPr lIns="0" tIns="0" rIns="0" bIns="0" rtlCol="0" anchor="t">
            <a:spAutoFit/>
          </a:bodyPr>
          <a:lstStyle/>
          <a:p>
            <a:pPr>
              <a:lnSpc>
                <a:spcPts val="2800"/>
              </a:lnSpc>
              <a:spcBef>
                <a:spcPct val="0"/>
              </a:spcBef>
            </a:pPr>
            <a:r>
              <a:rPr lang="en-US" sz="2000">
                <a:solidFill>
                  <a:srgbClr val="00A950"/>
                </a:solidFill>
                <a:latin typeface="Open Sans 1 Bold Italics"/>
              </a:rPr>
              <a:t>For more information visit: </a:t>
            </a:r>
            <a:r>
              <a:rPr lang="en-US" sz="2000" u="sng">
                <a:solidFill>
                  <a:srgbClr val="00A950"/>
                </a:solidFill>
                <a:latin typeface="Open Sans 1 Bold Italics"/>
                <a:hlinkClick r:id="rId4" tooltip="https://www.marshall.edu/murc/grants-development-office/"/>
              </a:rPr>
              <a:t>https://www.marshall.edu/murc/grants-development-office/</a:t>
            </a:r>
          </a:p>
        </p:txBody>
      </p:sp>
    </p:spTree>
    <p:extLst>
      <p:ext uri="{BB962C8B-B14F-4D97-AF65-F5344CB8AC3E}">
        <p14:creationId xmlns:p14="http://schemas.microsoft.com/office/powerpoint/2010/main" val="3980833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6949714"/>
            <a:ext cx="6668089" cy="2308586"/>
          </a:xfrm>
          <a:custGeom>
            <a:avLst/>
            <a:gdLst/>
            <a:ahLst/>
            <a:cxnLst/>
            <a:rect l="l" t="t" r="r" b="b"/>
            <a:pathLst>
              <a:path w="6668089" h="2308586">
                <a:moveTo>
                  <a:pt x="0" y="0"/>
                </a:moveTo>
                <a:lnTo>
                  <a:pt x="6668089" y="0"/>
                </a:lnTo>
                <a:lnTo>
                  <a:pt x="6668089" y="2308586"/>
                </a:lnTo>
                <a:lnTo>
                  <a:pt x="0" y="2308586"/>
                </a:lnTo>
                <a:lnTo>
                  <a:pt x="0" y="0"/>
                </a:lnTo>
                <a:close/>
              </a:path>
            </a:pathLst>
          </a:custGeom>
          <a:blipFill>
            <a:blip r:embed="rId2"/>
            <a:stretch>
              <a:fillRect l="-22597" r="-24839"/>
            </a:stretch>
          </a:blipFill>
        </p:spPr>
        <p:txBody>
          <a:bodyPr/>
          <a:lstStyle/>
          <a:p>
            <a:endParaRPr lang="en-US"/>
          </a:p>
        </p:txBody>
      </p:sp>
      <p:sp>
        <p:nvSpPr>
          <p:cNvPr id="3" name="AutoShape 3"/>
          <p:cNvSpPr/>
          <p:nvPr/>
        </p:nvSpPr>
        <p:spPr>
          <a:xfrm>
            <a:off x="0" y="0"/>
            <a:ext cx="15747169" cy="1984917"/>
          </a:xfrm>
          <a:prstGeom prst="rect">
            <a:avLst/>
          </a:prstGeom>
          <a:solidFill>
            <a:srgbClr val="00A950"/>
          </a:solidFill>
        </p:spPr>
        <p:txBody>
          <a:bodyPr/>
          <a:lstStyle/>
          <a:p>
            <a:endParaRPr lang="en-US"/>
          </a:p>
        </p:txBody>
      </p:sp>
      <p:sp>
        <p:nvSpPr>
          <p:cNvPr id="4" name="TextBox 4"/>
          <p:cNvSpPr txBox="1"/>
          <p:nvPr/>
        </p:nvSpPr>
        <p:spPr>
          <a:xfrm>
            <a:off x="651193" y="2679738"/>
            <a:ext cx="9583275" cy="2579809"/>
          </a:xfrm>
          <a:prstGeom prst="rect">
            <a:avLst/>
          </a:prstGeom>
        </p:spPr>
        <p:txBody>
          <a:bodyPr lIns="0" tIns="0" rIns="0" bIns="0" rtlCol="0" anchor="t">
            <a:spAutoFit/>
          </a:bodyPr>
          <a:lstStyle/>
          <a:p>
            <a:pPr>
              <a:lnSpc>
                <a:spcPts val="2940"/>
              </a:lnSpc>
              <a:spcBef>
                <a:spcPct val="0"/>
              </a:spcBef>
            </a:pPr>
            <a:r>
              <a:rPr lang="en-US" sz="2100" dirty="0">
                <a:solidFill>
                  <a:srgbClr val="191919"/>
                </a:solidFill>
                <a:latin typeface="Open Sans 1 Light"/>
              </a:rPr>
              <a:t>The best way to search for potential funding sources is to use the subscription database provided by Marshall University. This is a robust database that contains funding sources for federal, state, private, and other sources. Once you create your free account using your Marshall email address, you can conduct personalized searches using your keywords and profile. It is easy to use and FREE. </a:t>
            </a:r>
            <a:r>
              <a:rPr lang="en-US" sz="2100" b="1" dirty="0">
                <a:solidFill>
                  <a:srgbClr val="00A950"/>
                </a:solidFill>
                <a:latin typeface="Open Sans 1 Bold" panose="020B0604020202020204" charset="0"/>
                <a:ea typeface="Open Sans 1 Bold" panose="020B0604020202020204" charset="0"/>
                <a:cs typeface="Open Sans 1 Bold" panose="020B0604020202020204" charset="0"/>
              </a:rPr>
              <a:t>MURC Preaward partners with the new Grant Development Office with this service.</a:t>
            </a:r>
          </a:p>
        </p:txBody>
      </p:sp>
      <p:sp>
        <p:nvSpPr>
          <p:cNvPr id="5" name="TextBox 5"/>
          <p:cNvSpPr txBox="1"/>
          <p:nvPr/>
        </p:nvSpPr>
        <p:spPr>
          <a:xfrm>
            <a:off x="651193" y="651713"/>
            <a:ext cx="12116736" cy="874395"/>
          </a:xfrm>
          <a:prstGeom prst="rect">
            <a:avLst/>
          </a:prstGeom>
        </p:spPr>
        <p:txBody>
          <a:bodyPr lIns="0" tIns="0" rIns="0" bIns="0" rtlCol="0" anchor="t">
            <a:spAutoFit/>
          </a:bodyPr>
          <a:lstStyle/>
          <a:p>
            <a:pPr marL="0" lvl="0" indent="0" algn="ctr">
              <a:lnSpc>
                <a:spcPts val="7020"/>
              </a:lnSpc>
              <a:spcBef>
                <a:spcPct val="0"/>
              </a:spcBef>
            </a:pPr>
            <a:r>
              <a:rPr lang="en-US" sz="5400" u="none" strike="noStrike" dirty="0">
                <a:solidFill>
                  <a:srgbClr val="FFFFFF"/>
                </a:solidFill>
                <a:latin typeface="Open Sans 1 Bold"/>
              </a:rPr>
              <a:t>Find Funding: Where is the money? </a:t>
            </a:r>
          </a:p>
        </p:txBody>
      </p:sp>
      <p:sp>
        <p:nvSpPr>
          <p:cNvPr id="6" name="TextBox 6"/>
          <p:cNvSpPr txBox="1"/>
          <p:nvPr/>
        </p:nvSpPr>
        <p:spPr>
          <a:xfrm>
            <a:off x="651193" y="5598197"/>
            <a:ext cx="11826387" cy="511810"/>
          </a:xfrm>
          <a:prstGeom prst="rect">
            <a:avLst/>
          </a:prstGeom>
        </p:spPr>
        <p:txBody>
          <a:bodyPr lIns="0" tIns="0" rIns="0" bIns="0" rtlCol="0" anchor="t">
            <a:spAutoFit/>
          </a:bodyPr>
          <a:lstStyle/>
          <a:p>
            <a:pPr>
              <a:lnSpc>
                <a:spcPts val="4159"/>
              </a:lnSpc>
              <a:spcBef>
                <a:spcPct val="0"/>
              </a:spcBef>
            </a:pPr>
            <a:r>
              <a:rPr lang="en-US" sz="3199" u="sng" spc="-95">
                <a:solidFill>
                  <a:srgbClr val="191919"/>
                </a:solidFill>
                <a:latin typeface="Open Sans 2 Bold"/>
                <a:hlinkClick r:id="rId3" tooltip="http://www.grantforward.com"/>
              </a:rPr>
              <a:t>www.grantforward.com</a:t>
            </a:r>
            <a:r>
              <a:rPr lang="en-US" sz="3199" spc="-95">
                <a:solidFill>
                  <a:srgbClr val="191919"/>
                </a:solidFill>
                <a:latin typeface="Open Sans 2 Bold"/>
              </a:rPr>
              <a:t> is the first place to search! </a:t>
            </a:r>
          </a:p>
        </p:txBody>
      </p:sp>
      <p:sp>
        <p:nvSpPr>
          <p:cNvPr id="7" name="TextBox 7"/>
          <p:cNvSpPr txBox="1"/>
          <p:nvPr/>
        </p:nvSpPr>
        <p:spPr>
          <a:xfrm>
            <a:off x="9865338" y="7379539"/>
            <a:ext cx="7169348" cy="1587101"/>
          </a:xfrm>
          <a:prstGeom prst="rect">
            <a:avLst/>
          </a:prstGeom>
        </p:spPr>
        <p:txBody>
          <a:bodyPr lIns="0" tIns="0" rIns="0" bIns="0" rtlCol="0" anchor="t">
            <a:spAutoFit/>
          </a:bodyPr>
          <a:lstStyle/>
          <a:p>
            <a:pPr algn="ctr">
              <a:lnSpc>
                <a:spcPts val="4160"/>
              </a:lnSpc>
              <a:spcBef>
                <a:spcPct val="0"/>
              </a:spcBef>
            </a:pPr>
            <a:r>
              <a:rPr lang="en-US" sz="3200" spc="-96" dirty="0">
                <a:solidFill>
                  <a:srgbClr val="191919"/>
                </a:solidFill>
                <a:latin typeface="Open Sans 2 Bold"/>
              </a:rPr>
              <a:t>For help with Grant Forward, contact:</a:t>
            </a:r>
          </a:p>
          <a:p>
            <a:pPr algn="ctr">
              <a:lnSpc>
                <a:spcPts val="4160"/>
              </a:lnSpc>
              <a:spcBef>
                <a:spcPct val="0"/>
              </a:spcBef>
            </a:pPr>
            <a:r>
              <a:rPr lang="en-US" sz="3200" u="sng" spc="-96" dirty="0">
                <a:solidFill>
                  <a:srgbClr val="191919"/>
                </a:solidFill>
                <a:latin typeface="Open Sans 2 Bold"/>
                <a:hlinkClick r:id="rId4" tooltip="mailto:MURCprewaward@marshall.edu"/>
              </a:rPr>
              <a:t>MURCpreaward@marshall.edu </a:t>
            </a:r>
          </a:p>
        </p:txBody>
      </p:sp>
      <p:grpSp>
        <p:nvGrpSpPr>
          <p:cNvPr id="8" name="Group 8"/>
          <p:cNvGrpSpPr/>
          <p:nvPr/>
        </p:nvGrpSpPr>
        <p:grpSpPr>
          <a:xfrm>
            <a:off x="15544117" y="-138320"/>
            <a:ext cx="2981139" cy="3943912"/>
            <a:chOff x="0" y="0"/>
            <a:chExt cx="3974852" cy="5258550"/>
          </a:xfrm>
        </p:grpSpPr>
        <p:sp>
          <p:nvSpPr>
            <p:cNvPr id="9" name="AutoShape 9"/>
            <p:cNvSpPr/>
            <p:nvPr/>
          </p:nvSpPr>
          <p:spPr>
            <a:xfrm>
              <a:off x="788973" y="2057400"/>
              <a:ext cx="3185879" cy="3201150"/>
            </a:xfrm>
            <a:prstGeom prst="rect">
              <a:avLst/>
            </a:prstGeom>
            <a:solidFill>
              <a:srgbClr val="FFFFFF"/>
            </a:solidFill>
          </p:spPr>
          <p:txBody>
            <a:bodyPr/>
            <a:lstStyle/>
            <a:p>
              <a:endParaRPr lang="en-US"/>
            </a:p>
          </p:txBody>
        </p:sp>
        <p:grpSp>
          <p:nvGrpSpPr>
            <p:cNvPr id="10" name="Group 10"/>
            <p:cNvGrpSpPr/>
            <p:nvPr/>
          </p:nvGrpSpPr>
          <p:grpSpPr>
            <a:xfrm>
              <a:off x="0" y="0"/>
              <a:ext cx="3729038" cy="4114800"/>
              <a:chOff x="0" y="0"/>
              <a:chExt cx="736600" cy="812800"/>
            </a:xfrm>
          </p:grpSpPr>
          <p:sp>
            <p:nvSpPr>
              <p:cNvPr id="11" name="Freeform 11"/>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path>
                </a:pathLst>
              </a:custGeom>
              <a:solidFill>
                <a:srgbClr val="00A950"/>
              </a:solidFill>
            </p:spPr>
            <p:txBody>
              <a:bodyPr/>
              <a:lstStyle/>
              <a:p>
                <a:endParaRPr lang="en-US"/>
              </a:p>
            </p:txBody>
          </p:sp>
          <p:sp>
            <p:nvSpPr>
              <p:cNvPr id="12" name="TextBox 12"/>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13" name="Freeform 13"/>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5"/>
              <a:stretch>
                <a:fillRect/>
              </a:stretch>
            </a:blipFill>
          </p:spPr>
          <p:txBody>
            <a:bodyPr/>
            <a:lstStyle/>
            <a:p>
              <a:endParaRPr lang="en-US"/>
            </a:p>
          </p:txBody>
        </p:sp>
      </p:grpSp>
    </p:spTree>
    <p:extLst>
      <p:ext uri="{BB962C8B-B14F-4D97-AF65-F5344CB8AC3E}">
        <p14:creationId xmlns:p14="http://schemas.microsoft.com/office/powerpoint/2010/main" val="247175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984917"/>
          </a:xfrm>
          <a:prstGeom prst="rect">
            <a:avLst/>
          </a:prstGeom>
          <a:solidFill>
            <a:srgbClr val="00A950"/>
          </a:solidFill>
        </p:spPr>
        <p:txBody>
          <a:bodyPr/>
          <a:lstStyle/>
          <a:p>
            <a:endParaRPr lang="en-US"/>
          </a:p>
        </p:txBody>
      </p:sp>
      <p:sp>
        <p:nvSpPr>
          <p:cNvPr id="5" name="TextBox 5"/>
          <p:cNvSpPr txBox="1"/>
          <p:nvPr/>
        </p:nvSpPr>
        <p:spPr>
          <a:xfrm>
            <a:off x="651193" y="421360"/>
            <a:ext cx="16487063" cy="1390637"/>
          </a:xfrm>
          <a:prstGeom prst="rect">
            <a:avLst/>
          </a:prstGeom>
        </p:spPr>
        <p:txBody>
          <a:bodyPr lIns="0" tIns="0" rIns="0" bIns="0" rtlCol="0" anchor="t">
            <a:spAutoFit/>
          </a:bodyPr>
          <a:lstStyle/>
          <a:p>
            <a:pPr marL="0" lvl="0" indent="0" algn="l">
              <a:lnSpc>
                <a:spcPts val="5400"/>
              </a:lnSpc>
            </a:pPr>
            <a:r>
              <a:rPr lang="en-US" sz="5400" u="none" strike="noStrike" dirty="0">
                <a:solidFill>
                  <a:srgbClr val="FFFFFF"/>
                </a:solidFill>
                <a:latin typeface="Open Sans 1 Bold"/>
              </a:rPr>
              <a:t>MURC is moving to Cayuse</a:t>
            </a:r>
          </a:p>
          <a:p>
            <a:pPr marL="0" lvl="0" indent="0" algn="l">
              <a:lnSpc>
                <a:spcPts val="5400"/>
              </a:lnSpc>
            </a:pPr>
            <a:r>
              <a:rPr lang="en-US" sz="5400" u="none" strike="noStrike" dirty="0">
                <a:solidFill>
                  <a:srgbClr val="FFFFFF"/>
                </a:solidFill>
                <a:latin typeface="Open Sans 1 Bold"/>
              </a:rPr>
              <a:t> </a:t>
            </a:r>
          </a:p>
        </p:txBody>
      </p:sp>
      <p:sp>
        <p:nvSpPr>
          <p:cNvPr id="8" name="TextBox 4">
            <a:extLst>
              <a:ext uri="{FF2B5EF4-FFF2-40B4-BE49-F238E27FC236}">
                <a16:creationId xmlns:a16="http://schemas.microsoft.com/office/drawing/2014/main" id="{EA667A9E-D679-5054-1D42-B3DDBA5D75BC}"/>
              </a:ext>
            </a:extLst>
          </p:cNvPr>
          <p:cNvSpPr txBox="1"/>
          <p:nvPr/>
        </p:nvSpPr>
        <p:spPr>
          <a:xfrm>
            <a:off x="1524000" y="2552700"/>
            <a:ext cx="13563600" cy="4458978"/>
          </a:xfrm>
          <a:prstGeom prst="rect">
            <a:avLst/>
          </a:prstGeom>
        </p:spPr>
        <p:txBody>
          <a:bodyPr wrap="square" lIns="0" tIns="0" rIns="0" bIns="0" rtlCol="0" anchor="t">
            <a:spAutoFit/>
          </a:bodyPr>
          <a:lstStyle/>
          <a:p>
            <a:pPr>
              <a:lnSpc>
                <a:spcPts val="3500"/>
              </a:lnSpc>
            </a:pPr>
            <a:r>
              <a:rPr lang="en-US" sz="2500" dirty="0">
                <a:solidFill>
                  <a:srgbClr val="444444"/>
                </a:solidFill>
                <a:latin typeface="Open Sans 1" panose="020B0604020202020204" charset="0"/>
                <a:ea typeface="Open Sans 1" panose="020B0604020202020204" charset="0"/>
                <a:cs typeface="Open Sans 1" panose="020B0604020202020204" charset="0"/>
              </a:rPr>
              <a:t>Cayuse is a sponsored project lifecycle management system from proposal creation to project close out.  </a:t>
            </a:r>
          </a:p>
          <a:p>
            <a:pPr>
              <a:lnSpc>
                <a:spcPts val="3500"/>
              </a:lnSpc>
            </a:pPr>
            <a:endParaRPr lang="en-US" sz="2500" b="0" i="0" dirty="0">
              <a:solidFill>
                <a:srgbClr val="444444"/>
              </a:solidFill>
              <a:effectLst/>
              <a:latin typeface="Open Sans 1" panose="020B0604020202020204" charset="0"/>
              <a:ea typeface="Open Sans 1" panose="020B0604020202020204" charset="0"/>
              <a:cs typeface="Open Sans 1" panose="020B0604020202020204" charset="0"/>
            </a:endParaRPr>
          </a:p>
          <a:p>
            <a:pPr>
              <a:lnSpc>
                <a:spcPts val="3500"/>
              </a:lnSpc>
            </a:pPr>
            <a:r>
              <a:rPr lang="en-US" sz="2500" b="1" dirty="0">
                <a:latin typeface="Open Sans 1" panose="020B0604020202020204" charset="0"/>
                <a:ea typeface="Open Sans 1" panose="020B0604020202020204" charset="0"/>
                <a:cs typeface="Open Sans 1" panose="020B0604020202020204" charset="0"/>
              </a:rPr>
              <a:t>Cayuse Sponsored Projects 4.0:</a:t>
            </a:r>
          </a:p>
          <a:p>
            <a:pPr>
              <a:lnSpc>
                <a:spcPts val="3500"/>
              </a:lnSpc>
            </a:pPr>
            <a:r>
              <a:rPr lang="en-US" sz="2500" b="0" i="0" dirty="0">
                <a:solidFill>
                  <a:srgbClr val="444444"/>
                </a:solidFill>
                <a:effectLst/>
                <a:latin typeface="Open Sans 1" panose="020B0604020202020204" charset="0"/>
                <a:ea typeface="Open Sans 1" panose="020B0604020202020204" charset="0"/>
                <a:cs typeface="Open Sans 1" panose="020B0604020202020204" charset="0"/>
              </a:rPr>
              <a:t>It will help eliminate administrative burden by allowing PIs to quickly and accurately prepare a proposal for internal routing and review.  This module will replace the current ATS form routing process.</a:t>
            </a:r>
            <a:endParaRPr lang="en-US" sz="2500" dirty="0">
              <a:solidFill>
                <a:srgbClr val="00B13F"/>
              </a:solidFill>
              <a:latin typeface="Open Sans 1" panose="020B0604020202020204" charset="0"/>
              <a:ea typeface="Open Sans 1" panose="020B0604020202020204" charset="0"/>
              <a:cs typeface="Open Sans 1" panose="020B0604020202020204" charset="0"/>
            </a:endParaRPr>
          </a:p>
          <a:p>
            <a:pPr>
              <a:lnSpc>
                <a:spcPts val="3500"/>
              </a:lnSpc>
            </a:pPr>
            <a:endParaRPr lang="en-US" sz="2500" dirty="0">
              <a:solidFill>
                <a:srgbClr val="00B13F"/>
              </a:solidFill>
              <a:latin typeface="Open Sans 1 Bold"/>
            </a:endParaRPr>
          </a:p>
          <a:p>
            <a:pPr>
              <a:lnSpc>
                <a:spcPts val="3500"/>
              </a:lnSpc>
            </a:pPr>
            <a:endParaRPr lang="en-US" sz="2500" dirty="0">
              <a:solidFill>
                <a:srgbClr val="00B13F"/>
              </a:solidFill>
              <a:latin typeface="Open Sans 1 Bold"/>
            </a:endParaRPr>
          </a:p>
          <a:p>
            <a:pPr>
              <a:lnSpc>
                <a:spcPts val="3500"/>
              </a:lnSpc>
              <a:spcBef>
                <a:spcPct val="0"/>
              </a:spcBef>
            </a:pPr>
            <a:endParaRPr lang="en-US" sz="2500" dirty="0">
              <a:solidFill>
                <a:srgbClr val="191919"/>
              </a:solidFill>
              <a:latin typeface="Open Sans 1"/>
            </a:endParaRPr>
          </a:p>
        </p:txBody>
      </p:sp>
      <p:pic>
        <p:nvPicPr>
          <p:cNvPr id="1026" name="Picture 2" descr="About Cayuse">
            <a:extLst>
              <a:ext uri="{FF2B5EF4-FFF2-40B4-BE49-F238E27FC236}">
                <a16:creationId xmlns:a16="http://schemas.microsoft.com/office/drawing/2014/main" id="{F3B3B66D-2EBA-A813-95E4-B6FEBA355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3200" y="7581900"/>
            <a:ext cx="2857500" cy="18383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4">
            <a:extLst>
              <a:ext uri="{FF2B5EF4-FFF2-40B4-BE49-F238E27FC236}">
                <a16:creationId xmlns:a16="http://schemas.microsoft.com/office/drawing/2014/main" id="{D74E5015-0FEE-969E-430F-19BDBE3A5FEC}"/>
              </a:ext>
            </a:extLst>
          </p:cNvPr>
          <p:cNvSpPr txBox="1"/>
          <p:nvPr/>
        </p:nvSpPr>
        <p:spPr>
          <a:xfrm>
            <a:off x="1524000" y="6023233"/>
            <a:ext cx="13563600" cy="3561296"/>
          </a:xfrm>
          <a:prstGeom prst="rect">
            <a:avLst/>
          </a:prstGeom>
        </p:spPr>
        <p:txBody>
          <a:bodyPr wrap="square" lIns="0" tIns="0" rIns="0" bIns="0" rtlCol="0" anchor="t">
            <a:spAutoFit/>
          </a:bodyPr>
          <a:lstStyle/>
          <a:p>
            <a:pPr>
              <a:lnSpc>
                <a:spcPts val="3500"/>
              </a:lnSpc>
            </a:pPr>
            <a:r>
              <a:rPr lang="en-US" sz="2500" b="1" dirty="0">
                <a:latin typeface="Open Sans 1" panose="020B0604020202020204" charset="0"/>
                <a:ea typeface="Open Sans 1" panose="020B0604020202020204" charset="0"/>
                <a:cs typeface="Open Sans 1" panose="020B0604020202020204" charset="0"/>
              </a:rPr>
              <a:t>Cayuse Proposals S2S (system to system):</a:t>
            </a:r>
          </a:p>
          <a:p>
            <a:pPr>
              <a:lnSpc>
                <a:spcPts val="3500"/>
              </a:lnSpc>
            </a:pPr>
            <a:r>
              <a:rPr lang="en-US" sz="2500" b="0" i="0" dirty="0">
                <a:solidFill>
                  <a:srgbClr val="444444"/>
                </a:solidFill>
                <a:effectLst/>
                <a:latin typeface="Open Sans 1" panose="020B0604020202020204" charset="0"/>
                <a:ea typeface="Open Sans 1" panose="020B0604020202020204" charset="0"/>
                <a:cs typeface="Open Sans 1" panose="020B0604020202020204" charset="0"/>
              </a:rPr>
              <a:t>This module is a fast, easy-to-use Web application created specifically to simplify the creation, review, approval and electronic submission of Grants.gov proposal applications.  Anything that can be submitted via Grants.gov will be using Proposals S2S</a:t>
            </a:r>
            <a:endParaRPr lang="en-US" sz="2500" dirty="0">
              <a:solidFill>
                <a:srgbClr val="00B13F"/>
              </a:solidFill>
              <a:latin typeface="Open Sans 1" panose="020B0604020202020204" charset="0"/>
              <a:ea typeface="Open Sans 1" panose="020B0604020202020204" charset="0"/>
              <a:cs typeface="Open Sans 1" panose="020B0604020202020204" charset="0"/>
            </a:endParaRPr>
          </a:p>
          <a:p>
            <a:pPr>
              <a:lnSpc>
                <a:spcPts val="3500"/>
              </a:lnSpc>
            </a:pPr>
            <a:endParaRPr lang="en-US" sz="2500" b="1" dirty="0">
              <a:latin typeface="Open Sans 1" panose="020B0604020202020204" charset="0"/>
              <a:ea typeface="Open Sans 1" panose="020B0604020202020204" charset="0"/>
              <a:cs typeface="Open Sans 1" panose="020B0604020202020204" charset="0"/>
            </a:endParaRPr>
          </a:p>
          <a:p>
            <a:pPr>
              <a:lnSpc>
                <a:spcPts val="3500"/>
              </a:lnSpc>
            </a:pPr>
            <a:r>
              <a:rPr lang="en-US" sz="2500" b="1" dirty="0">
                <a:solidFill>
                  <a:srgbClr val="00B13F"/>
                </a:solidFill>
                <a:latin typeface="Open Sans 1 Bold"/>
              </a:rPr>
              <a:t>Watch for further press releases and user training videos/</a:t>
            </a:r>
            <a:r>
              <a:rPr lang="en-US" sz="2500" b="1">
                <a:solidFill>
                  <a:srgbClr val="00B13F"/>
                </a:solidFill>
                <a:latin typeface="Open Sans 1 Bold"/>
              </a:rPr>
              <a:t>guides coming soon.</a:t>
            </a:r>
            <a:endParaRPr lang="en-US" sz="2500" b="1" dirty="0">
              <a:solidFill>
                <a:srgbClr val="00B13F"/>
              </a:solidFill>
              <a:latin typeface="Open Sans 1 Bold"/>
            </a:endParaRPr>
          </a:p>
          <a:p>
            <a:pPr>
              <a:lnSpc>
                <a:spcPts val="3500"/>
              </a:lnSpc>
            </a:pPr>
            <a:endParaRPr lang="en-US" sz="2500" dirty="0">
              <a:solidFill>
                <a:srgbClr val="00B13F"/>
              </a:solidFill>
              <a:latin typeface="Open Sans 1 Bold"/>
            </a:endParaRPr>
          </a:p>
          <a:p>
            <a:pPr>
              <a:lnSpc>
                <a:spcPts val="3500"/>
              </a:lnSpc>
              <a:spcBef>
                <a:spcPct val="0"/>
              </a:spcBef>
            </a:pPr>
            <a:endParaRPr lang="en-US" sz="2500" dirty="0">
              <a:solidFill>
                <a:srgbClr val="191919"/>
              </a:solidFill>
              <a:latin typeface="Open Sans 1"/>
            </a:endParaRPr>
          </a:p>
        </p:txBody>
      </p:sp>
    </p:spTree>
    <p:extLst>
      <p:ext uri="{BB962C8B-B14F-4D97-AF65-F5344CB8AC3E}">
        <p14:creationId xmlns:p14="http://schemas.microsoft.com/office/powerpoint/2010/main" val="1230371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2000"/>
            </a:blip>
            <a:stretch>
              <a:fillRect t="-14" b="-14"/>
            </a:stretch>
          </a:blipFill>
        </p:spPr>
        <p:txBody>
          <a:bodyPr/>
          <a:lstStyle/>
          <a:p>
            <a:endParaRPr lang="en-US"/>
          </a:p>
        </p:txBody>
      </p:sp>
      <p:sp>
        <p:nvSpPr>
          <p:cNvPr id="3" name="AutoShape 3"/>
          <p:cNvSpPr/>
          <p:nvPr/>
        </p:nvSpPr>
        <p:spPr>
          <a:xfrm>
            <a:off x="0" y="0"/>
            <a:ext cx="18288000" cy="1565577"/>
          </a:xfrm>
          <a:prstGeom prst="rect">
            <a:avLst/>
          </a:prstGeom>
          <a:solidFill>
            <a:srgbClr val="00A950"/>
          </a:solidFill>
        </p:spPr>
        <p:txBody>
          <a:bodyPr/>
          <a:lstStyle/>
          <a:p>
            <a:endParaRPr lang="en-US"/>
          </a:p>
        </p:txBody>
      </p:sp>
      <p:grpSp>
        <p:nvGrpSpPr>
          <p:cNvPr id="4" name="Group 4"/>
          <p:cNvGrpSpPr/>
          <p:nvPr/>
        </p:nvGrpSpPr>
        <p:grpSpPr>
          <a:xfrm>
            <a:off x="185810" y="2261398"/>
            <a:ext cx="17916379" cy="6863573"/>
            <a:chOff x="0" y="0"/>
            <a:chExt cx="23888506" cy="9151430"/>
          </a:xfrm>
        </p:grpSpPr>
        <p:sp>
          <p:nvSpPr>
            <p:cNvPr id="5" name="Freeform 5"/>
            <p:cNvSpPr/>
            <p:nvPr/>
          </p:nvSpPr>
          <p:spPr>
            <a:xfrm>
              <a:off x="2327390" y="28614"/>
              <a:ext cx="2133232" cy="2804390"/>
            </a:xfrm>
            <a:custGeom>
              <a:avLst/>
              <a:gdLst/>
              <a:ahLst/>
              <a:cxnLst/>
              <a:rect l="l" t="t" r="r" b="b"/>
              <a:pathLst>
                <a:path w="2133232" h="2804390">
                  <a:moveTo>
                    <a:pt x="0" y="0"/>
                  </a:moveTo>
                  <a:lnTo>
                    <a:pt x="2133232" y="0"/>
                  </a:lnTo>
                  <a:lnTo>
                    <a:pt x="2133232" y="2804389"/>
                  </a:lnTo>
                  <a:lnTo>
                    <a:pt x="0" y="2804389"/>
                  </a:lnTo>
                  <a:lnTo>
                    <a:pt x="0" y="0"/>
                  </a:lnTo>
                  <a:close/>
                </a:path>
              </a:pathLst>
            </a:custGeom>
            <a:blipFill>
              <a:blip r:embed="rId3"/>
              <a:stretch>
                <a:fillRect l="-123414" t="-20356" r="-227332" b="-117311"/>
              </a:stretch>
            </a:blipFill>
          </p:spPr>
          <p:txBody>
            <a:bodyPr/>
            <a:lstStyle/>
            <a:p>
              <a:endParaRPr lang="en-US"/>
            </a:p>
          </p:txBody>
        </p:sp>
        <p:sp>
          <p:nvSpPr>
            <p:cNvPr id="6" name="Freeform 6"/>
            <p:cNvSpPr/>
            <p:nvPr/>
          </p:nvSpPr>
          <p:spPr>
            <a:xfrm>
              <a:off x="2327390" y="6279970"/>
              <a:ext cx="2110243" cy="2813425"/>
            </a:xfrm>
            <a:custGeom>
              <a:avLst/>
              <a:gdLst/>
              <a:ahLst/>
              <a:cxnLst/>
              <a:rect l="l" t="t" r="r" b="b"/>
              <a:pathLst>
                <a:path w="2110243" h="2813425">
                  <a:moveTo>
                    <a:pt x="0" y="0"/>
                  </a:moveTo>
                  <a:lnTo>
                    <a:pt x="2110243" y="0"/>
                  </a:lnTo>
                  <a:lnTo>
                    <a:pt x="2110243" y="2813425"/>
                  </a:lnTo>
                  <a:lnTo>
                    <a:pt x="0" y="2813425"/>
                  </a:lnTo>
                  <a:lnTo>
                    <a:pt x="0" y="0"/>
                  </a:lnTo>
                  <a:close/>
                </a:path>
              </a:pathLst>
            </a:custGeom>
            <a:blipFill>
              <a:blip r:embed="rId4"/>
              <a:stretch>
                <a:fillRect l="-135987" t="-8776" r="-16263" b="-5946"/>
              </a:stretch>
            </a:blipFill>
          </p:spPr>
          <p:txBody>
            <a:bodyPr/>
            <a:lstStyle/>
            <a:p>
              <a:endParaRPr lang="en-US"/>
            </a:p>
          </p:txBody>
        </p:sp>
        <p:sp>
          <p:nvSpPr>
            <p:cNvPr id="7" name="Freeform 7"/>
            <p:cNvSpPr/>
            <p:nvPr/>
          </p:nvSpPr>
          <p:spPr>
            <a:xfrm>
              <a:off x="21804624" y="3208286"/>
              <a:ext cx="2072035" cy="2854050"/>
            </a:xfrm>
            <a:custGeom>
              <a:avLst/>
              <a:gdLst/>
              <a:ahLst/>
              <a:cxnLst/>
              <a:rect l="l" t="t" r="r" b="b"/>
              <a:pathLst>
                <a:path w="2072035" h="2854050">
                  <a:moveTo>
                    <a:pt x="0" y="0"/>
                  </a:moveTo>
                  <a:lnTo>
                    <a:pt x="2072036" y="0"/>
                  </a:lnTo>
                  <a:lnTo>
                    <a:pt x="2072036" y="2854050"/>
                  </a:lnTo>
                  <a:lnTo>
                    <a:pt x="0" y="2854050"/>
                  </a:lnTo>
                  <a:lnTo>
                    <a:pt x="0" y="0"/>
                  </a:lnTo>
                  <a:close/>
                </a:path>
              </a:pathLst>
            </a:custGeom>
            <a:blipFill>
              <a:blip r:embed="rId5"/>
              <a:stretch>
                <a:fillRect l="-9800" t="-8553" r="-11833" b="-6542"/>
              </a:stretch>
            </a:blipFill>
          </p:spPr>
          <p:txBody>
            <a:bodyPr/>
            <a:lstStyle/>
            <a:p>
              <a:endParaRPr lang="en-US"/>
            </a:p>
          </p:txBody>
        </p:sp>
        <p:sp>
          <p:nvSpPr>
            <p:cNvPr id="8" name="Freeform 8"/>
            <p:cNvSpPr/>
            <p:nvPr/>
          </p:nvSpPr>
          <p:spPr>
            <a:xfrm>
              <a:off x="4672958" y="28614"/>
              <a:ext cx="2135821" cy="2866686"/>
            </a:xfrm>
            <a:custGeom>
              <a:avLst/>
              <a:gdLst/>
              <a:ahLst/>
              <a:cxnLst/>
              <a:rect l="l" t="t" r="r" b="b"/>
              <a:pathLst>
                <a:path w="2135821" h="2866686">
                  <a:moveTo>
                    <a:pt x="0" y="0"/>
                  </a:moveTo>
                  <a:lnTo>
                    <a:pt x="2135821" y="0"/>
                  </a:lnTo>
                  <a:lnTo>
                    <a:pt x="2135821" y="2866686"/>
                  </a:lnTo>
                  <a:lnTo>
                    <a:pt x="0" y="2866686"/>
                  </a:lnTo>
                  <a:lnTo>
                    <a:pt x="0" y="0"/>
                  </a:lnTo>
                  <a:close/>
                </a:path>
              </a:pathLst>
            </a:custGeom>
            <a:blipFill>
              <a:blip r:embed="rId6"/>
              <a:stretch>
                <a:fillRect l="-11434" t="-18393" r="-27260" b="-17103"/>
              </a:stretch>
            </a:blipFill>
          </p:spPr>
          <p:txBody>
            <a:bodyPr/>
            <a:lstStyle/>
            <a:p>
              <a:endParaRPr lang="en-US"/>
            </a:p>
          </p:txBody>
        </p:sp>
        <p:sp>
          <p:nvSpPr>
            <p:cNvPr id="9" name="Freeform 9"/>
            <p:cNvSpPr/>
            <p:nvPr/>
          </p:nvSpPr>
          <p:spPr>
            <a:xfrm>
              <a:off x="14596396" y="28614"/>
              <a:ext cx="2222635" cy="2895300"/>
            </a:xfrm>
            <a:custGeom>
              <a:avLst/>
              <a:gdLst/>
              <a:ahLst/>
              <a:cxnLst/>
              <a:rect l="l" t="t" r="r" b="b"/>
              <a:pathLst>
                <a:path w="2222635" h="2895300">
                  <a:moveTo>
                    <a:pt x="0" y="0"/>
                  </a:moveTo>
                  <a:lnTo>
                    <a:pt x="2222635" y="0"/>
                  </a:lnTo>
                  <a:lnTo>
                    <a:pt x="2222635" y="2895300"/>
                  </a:lnTo>
                  <a:lnTo>
                    <a:pt x="0" y="2895300"/>
                  </a:lnTo>
                  <a:lnTo>
                    <a:pt x="0" y="0"/>
                  </a:lnTo>
                  <a:close/>
                </a:path>
              </a:pathLst>
            </a:custGeom>
            <a:blipFill>
              <a:blip r:embed="rId7"/>
              <a:stretch>
                <a:fillRect l="-403735" t="-12096" r="-21545" b="-15984"/>
              </a:stretch>
            </a:blipFill>
          </p:spPr>
          <p:txBody>
            <a:bodyPr/>
            <a:lstStyle/>
            <a:p>
              <a:endParaRPr lang="en-US"/>
            </a:p>
          </p:txBody>
        </p:sp>
        <p:sp>
          <p:nvSpPr>
            <p:cNvPr id="10" name="Freeform 10"/>
            <p:cNvSpPr/>
            <p:nvPr/>
          </p:nvSpPr>
          <p:spPr>
            <a:xfrm>
              <a:off x="17039564" y="28614"/>
              <a:ext cx="2127986" cy="2866686"/>
            </a:xfrm>
            <a:custGeom>
              <a:avLst/>
              <a:gdLst/>
              <a:ahLst/>
              <a:cxnLst/>
              <a:rect l="l" t="t" r="r" b="b"/>
              <a:pathLst>
                <a:path w="2127986" h="2866686">
                  <a:moveTo>
                    <a:pt x="0" y="0"/>
                  </a:moveTo>
                  <a:lnTo>
                    <a:pt x="2127986" y="0"/>
                  </a:lnTo>
                  <a:lnTo>
                    <a:pt x="2127986" y="2866686"/>
                  </a:lnTo>
                  <a:lnTo>
                    <a:pt x="0" y="2866686"/>
                  </a:lnTo>
                  <a:lnTo>
                    <a:pt x="0" y="0"/>
                  </a:lnTo>
                  <a:close/>
                </a:path>
              </a:pathLst>
            </a:custGeom>
            <a:blipFill>
              <a:blip r:embed="rId8"/>
              <a:stretch>
                <a:fillRect l="-20974" t="-12354" r="-10351" b="-8654"/>
              </a:stretch>
            </a:blipFill>
          </p:spPr>
          <p:txBody>
            <a:bodyPr/>
            <a:lstStyle/>
            <a:p>
              <a:endParaRPr lang="en-US"/>
            </a:p>
          </p:txBody>
        </p:sp>
        <p:sp>
          <p:nvSpPr>
            <p:cNvPr id="11" name="Freeform 11"/>
            <p:cNvSpPr/>
            <p:nvPr/>
          </p:nvSpPr>
          <p:spPr>
            <a:xfrm>
              <a:off x="19394439" y="28614"/>
              <a:ext cx="2130567" cy="2866686"/>
            </a:xfrm>
            <a:custGeom>
              <a:avLst/>
              <a:gdLst/>
              <a:ahLst/>
              <a:cxnLst/>
              <a:rect l="l" t="t" r="r" b="b"/>
              <a:pathLst>
                <a:path w="2130567" h="2866686">
                  <a:moveTo>
                    <a:pt x="0" y="0"/>
                  </a:moveTo>
                  <a:lnTo>
                    <a:pt x="2130567" y="0"/>
                  </a:lnTo>
                  <a:lnTo>
                    <a:pt x="2130567" y="2866686"/>
                  </a:lnTo>
                  <a:lnTo>
                    <a:pt x="0" y="2866686"/>
                  </a:lnTo>
                  <a:lnTo>
                    <a:pt x="0" y="0"/>
                  </a:lnTo>
                  <a:close/>
                </a:path>
              </a:pathLst>
            </a:custGeom>
            <a:blipFill>
              <a:blip r:embed="rId9"/>
              <a:stretch>
                <a:fillRect l="-6347" t="-7548" r="-235000" b="-2575"/>
              </a:stretch>
            </a:blipFill>
          </p:spPr>
          <p:txBody>
            <a:bodyPr/>
            <a:lstStyle/>
            <a:p>
              <a:endParaRPr lang="en-US"/>
            </a:p>
          </p:txBody>
        </p:sp>
        <p:sp>
          <p:nvSpPr>
            <p:cNvPr id="12" name="Freeform 12"/>
            <p:cNvSpPr/>
            <p:nvPr/>
          </p:nvSpPr>
          <p:spPr>
            <a:xfrm>
              <a:off x="4663240" y="3098423"/>
              <a:ext cx="2145539" cy="2915315"/>
            </a:xfrm>
            <a:custGeom>
              <a:avLst/>
              <a:gdLst/>
              <a:ahLst/>
              <a:cxnLst/>
              <a:rect l="l" t="t" r="r" b="b"/>
              <a:pathLst>
                <a:path w="2145539" h="2915315">
                  <a:moveTo>
                    <a:pt x="0" y="0"/>
                  </a:moveTo>
                  <a:lnTo>
                    <a:pt x="2145539" y="0"/>
                  </a:lnTo>
                  <a:lnTo>
                    <a:pt x="2145539" y="2915315"/>
                  </a:lnTo>
                  <a:lnTo>
                    <a:pt x="0" y="2915315"/>
                  </a:lnTo>
                  <a:lnTo>
                    <a:pt x="0" y="0"/>
                  </a:lnTo>
                  <a:close/>
                </a:path>
              </a:pathLst>
            </a:custGeom>
            <a:blipFill>
              <a:blip r:embed="rId10"/>
              <a:stretch>
                <a:fillRect l="-134871" t="-10006" r="-16157" b="-11464"/>
              </a:stretch>
            </a:blipFill>
          </p:spPr>
          <p:txBody>
            <a:bodyPr/>
            <a:lstStyle/>
            <a:p>
              <a:endParaRPr lang="en-US"/>
            </a:p>
          </p:txBody>
        </p:sp>
        <p:sp>
          <p:nvSpPr>
            <p:cNvPr id="13" name="Freeform 13"/>
            <p:cNvSpPr/>
            <p:nvPr/>
          </p:nvSpPr>
          <p:spPr>
            <a:xfrm>
              <a:off x="7101263" y="3150251"/>
              <a:ext cx="2190049" cy="2889401"/>
            </a:xfrm>
            <a:custGeom>
              <a:avLst/>
              <a:gdLst/>
              <a:ahLst/>
              <a:cxnLst/>
              <a:rect l="l" t="t" r="r" b="b"/>
              <a:pathLst>
                <a:path w="2190049" h="2889401">
                  <a:moveTo>
                    <a:pt x="0" y="0"/>
                  </a:moveTo>
                  <a:lnTo>
                    <a:pt x="2190049" y="0"/>
                  </a:lnTo>
                  <a:lnTo>
                    <a:pt x="2190049" y="2889401"/>
                  </a:lnTo>
                  <a:lnTo>
                    <a:pt x="0" y="2889401"/>
                  </a:lnTo>
                  <a:lnTo>
                    <a:pt x="0" y="0"/>
                  </a:lnTo>
                  <a:close/>
                </a:path>
              </a:pathLst>
            </a:custGeom>
            <a:blipFill>
              <a:blip r:embed="rId11"/>
              <a:stretch>
                <a:fillRect l="-5463" t="-896" r="-16716" b="-8859"/>
              </a:stretch>
            </a:blipFill>
          </p:spPr>
          <p:txBody>
            <a:bodyPr/>
            <a:lstStyle/>
            <a:p>
              <a:endParaRPr lang="en-US"/>
            </a:p>
          </p:txBody>
        </p:sp>
        <p:sp>
          <p:nvSpPr>
            <p:cNvPr id="14" name="Freeform 14"/>
            <p:cNvSpPr/>
            <p:nvPr/>
          </p:nvSpPr>
          <p:spPr>
            <a:xfrm>
              <a:off x="12056344" y="28614"/>
              <a:ext cx="2224870" cy="2895300"/>
            </a:xfrm>
            <a:custGeom>
              <a:avLst/>
              <a:gdLst/>
              <a:ahLst/>
              <a:cxnLst/>
              <a:rect l="l" t="t" r="r" b="b"/>
              <a:pathLst>
                <a:path w="2224870" h="2895300">
                  <a:moveTo>
                    <a:pt x="0" y="0"/>
                  </a:moveTo>
                  <a:lnTo>
                    <a:pt x="2224870" y="0"/>
                  </a:lnTo>
                  <a:lnTo>
                    <a:pt x="2224870" y="2895300"/>
                  </a:lnTo>
                  <a:lnTo>
                    <a:pt x="0" y="2895300"/>
                  </a:lnTo>
                  <a:lnTo>
                    <a:pt x="0" y="0"/>
                  </a:lnTo>
                  <a:close/>
                </a:path>
              </a:pathLst>
            </a:custGeom>
            <a:blipFill>
              <a:blip r:embed="rId7"/>
              <a:stretch>
                <a:fillRect l="-278307" t="-12148" r="-149038" b="-16565"/>
              </a:stretch>
            </a:blipFill>
          </p:spPr>
          <p:txBody>
            <a:bodyPr/>
            <a:lstStyle/>
            <a:p>
              <a:endParaRPr lang="en-US"/>
            </a:p>
          </p:txBody>
        </p:sp>
        <p:sp>
          <p:nvSpPr>
            <p:cNvPr id="15" name="Freeform 15"/>
            <p:cNvSpPr/>
            <p:nvPr/>
          </p:nvSpPr>
          <p:spPr>
            <a:xfrm>
              <a:off x="21737342" y="0"/>
              <a:ext cx="2151163" cy="2866686"/>
            </a:xfrm>
            <a:custGeom>
              <a:avLst/>
              <a:gdLst/>
              <a:ahLst/>
              <a:cxnLst/>
              <a:rect l="l" t="t" r="r" b="b"/>
              <a:pathLst>
                <a:path w="2151163" h="2866686">
                  <a:moveTo>
                    <a:pt x="0" y="0"/>
                  </a:moveTo>
                  <a:lnTo>
                    <a:pt x="2151164" y="0"/>
                  </a:lnTo>
                  <a:lnTo>
                    <a:pt x="2151164" y="2866686"/>
                  </a:lnTo>
                  <a:lnTo>
                    <a:pt x="0" y="2866686"/>
                  </a:lnTo>
                  <a:lnTo>
                    <a:pt x="0" y="0"/>
                  </a:lnTo>
                  <a:close/>
                </a:path>
              </a:pathLst>
            </a:custGeom>
            <a:blipFill>
              <a:blip r:embed="rId9"/>
              <a:stretch>
                <a:fillRect l="-120579" t="-8138" r="-122493" b="-3611"/>
              </a:stretch>
            </a:blipFill>
          </p:spPr>
          <p:txBody>
            <a:bodyPr/>
            <a:lstStyle/>
            <a:p>
              <a:endParaRPr lang="en-US"/>
            </a:p>
          </p:txBody>
        </p:sp>
        <p:sp>
          <p:nvSpPr>
            <p:cNvPr id="16" name="Freeform 16"/>
            <p:cNvSpPr/>
            <p:nvPr/>
          </p:nvSpPr>
          <p:spPr>
            <a:xfrm>
              <a:off x="0" y="6239345"/>
              <a:ext cx="2072035" cy="2854050"/>
            </a:xfrm>
            <a:custGeom>
              <a:avLst/>
              <a:gdLst/>
              <a:ahLst/>
              <a:cxnLst/>
              <a:rect l="l" t="t" r="r" b="b"/>
              <a:pathLst>
                <a:path w="2072035" h="2854050">
                  <a:moveTo>
                    <a:pt x="0" y="0"/>
                  </a:moveTo>
                  <a:lnTo>
                    <a:pt x="2072035" y="0"/>
                  </a:lnTo>
                  <a:lnTo>
                    <a:pt x="2072035" y="2854050"/>
                  </a:lnTo>
                  <a:lnTo>
                    <a:pt x="0" y="2854050"/>
                  </a:lnTo>
                  <a:lnTo>
                    <a:pt x="0" y="0"/>
                  </a:lnTo>
                  <a:close/>
                </a:path>
              </a:pathLst>
            </a:custGeom>
            <a:blipFill>
              <a:blip r:embed="rId4"/>
              <a:stretch>
                <a:fillRect l="-6303" t="-9091" r="-149576" b="-3548"/>
              </a:stretch>
            </a:blipFill>
          </p:spPr>
          <p:txBody>
            <a:bodyPr/>
            <a:lstStyle/>
            <a:p>
              <a:endParaRPr lang="en-US"/>
            </a:p>
          </p:txBody>
        </p:sp>
        <p:sp>
          <p:nvSpPr>
            <p:cNvPr id="17" name="Freeform 17"/>
            <p:cNvSpPr/>
            <p:nvPr/>
          </p:nvSpPr>
          <p:spPr>
            <a:xfrm>
              <a:off x="0" y="28614"/>
              <a:ext cx="2082880" cy="2838073"/>
            </a:xfrm>
            <a:custGeom>
              <a:avLst/>
              <a:gdLst/>
              <a:ahLst/>
              <a:cxnLst/>
              <a:rect l="l" t="t" r="r" b="b"/>
              <a:pathLst>
                <a:path w="2082880" h="2838073">
                  <a:moveTo>
                    <a:pt x="0" y="0"/>
                  </a:moveTo>
                  <a:lnTo>
                    <a:pt x="2082880" y="0"/>
                  </a:lnTo>
                  <a:lnTo>
                    <a:pt x="2082880" y="2838072"/>
                  </a:lnTo>
                  <a:lnTo>
                    <a:pt x="0" y="2838072"/>
                  </a:lnTo>
                  <a:lnTo>
                    <a:pt x="0" y="0"/>
                  </a:lnTo>
                  <a:close/>
                </a:path>
              </a:pathLst>
            </a:custGeom>
            <a:blipFill>
              <a:blip r:embed="rId3"/>
              <a:stretch>
                <a:fillRect l="-10570" t="-19456" r="-346976" b="-113306"/>
              </a:stretch>
            </a:blipFill>
          </p:spPr>
          <p:txBody>
            <a:bodyPr/>
            <a:lstStyle/>
            <a:p>
              <a:endParaRPr lang="en-US"/>
            </a:p>
          </p:txBody>
        </p:sp>
        <p:sp>
          <p:nvSpPr>
            <p:cNvPr id="18" name="Freeform 18"/>
            <p:cNvSpPr/>
            <p:nvPr/>
          </p:nvSpPr>
          <p:spPr>
            <a:xfrm>
              <a:off x="7025742" y="28614"/>
              <a:ext cx="2265570" cy="2895300"/>
            </a:xfrm>
            <a:custGeom>
              <a:avLst/>
              <a:gdLst/>
              <a:ahLst/>
              <a:cxnLst/>
              <a:rect l="l" t="t" r="r" b="b"/>
              <a:pathLst>
                <a:path w="2265570" h="2895300">
                  <a:moveTo>
                    <a:pt x="0" y="0"/>
                  </a:moveTo>
                  <a:lnTo>
                    <a:pt x="2265570" y="0"/>
                  </a:lnTo>
                  <a:lnTo>
                    <a:pt x="2265570" y="2895300"/>
                  </a:lnTo>
                  <a:lnTo>
                    <a:pt x="0" y="2895300"/>
                  </a:lnTo>
                  <a:lnTo>
                    <a:pt x="0" y="0"/>
                  </a:lnTo>
                  <a:close/>
                </a:path>
              </a:pathLst>
            </a:custGeom>
            <a:blipFill>
              <a:blip r:embed="rId7"/>
              <a:stretch>
                <a:fillRect l="-30819" t="-12148" r="-387052" b="-16565"/>
              </a:stretch>
            </a:blipFill>
          </p:spPr>
          <p:txBody>
            <a:bodyPr/>
            <a:lstStyle/>
            <a:p>
              <a:endParaRPr lang="en-US"/>
            </a:p>
          </p:txBody>
        </p:sp>
        <p:sp>
          <p:nvSpPr>
            <p:cNvPr id="19" name="Freeform 19"/>
            <p:cNvSpPr/>
            <p:nvPr/>
          </p:nvSpPr>
          <p:spPr>
            <a:xfrm>
              <a:off x="9556731" y="28614"/>
              <a:ext cx="2279079" cy="2895300"/>
            </a:xfrm>
            <a:custGeom>
              <a:avLst/>
              <a:gdLst/>
              <a:ahLst/>
              <a:cxnLst/>
              <a:rect l="l" t="t" r="r" b="b"/>
              <a:pathLst>
                <a:path w="2279079" h="2895300">
                  <a:moveTo>
                    <a:pt x="0" y="0"/>
                  </a:moveTo>
                  <a:lnTo>
                    <a:pt x="2279079" y="0"/>
                  </a:lnTo>
                  <a:lnTo>
                    <a:pt x="2279079" y="2895300"/>
                  </a:lnTo>
                  <a:lnTo>
                    <a:pt x="0" y="2895300"/>
                  </a:lnTo>
                  <a:lnTo>
                    <a:pt x="0" y="0"/>
                  </a:lnTo>
                  <a:close/>
                </a:path>
              </a:pathLst>
            </a:custGeom>
            <a:blipFill>
              <a:blip r:embed="rId7"/>
              <a:stretch>
                <a:fillRect l="-152899" t="-12148" r="-261902" b="-16565"/>
              </a:stretch>
            </a:blipFill>
          </p:spPr>
          <p:txBody>
            <a:bodyPr/>
            <a:lstStyle/>
            <a:p>
              <a:endParaRPr lang="en-US"/>
            </a:p>
          </p:txBody>
        </p:sp>
        <p:sp>
          <p:nvSpPr>
            <p:cNvPr id="20" name="Freeform 20"/>
            <p:cNvSpPr/>
            <p:nvPr/>
          </p:nvSpPr>
          <p:spPr>
            <a:xfrm>
              <a:off x="0" y="3098423"/>
              <a:ext cx="2072035" cy="2915315"/>
            </a:xfrm>
            <a:custGeom>
              <a:avLst/>
              <a:gdLst/>
              <a:ahLst/>
              <a:cxnLst/>
              <a:rect l="l" t="t" r="r" b="b"/>
              <a:pathLst>
                <a:path w="2072035" h="2915315">
                  <a:moveTo>
                    <a:pt x="0" y="0"/>
                  </a:moveTo>
                  <a:lnTo>
                    <a:pt x="2072035" y="0"/>
                  </a:lnTo>
                  <a:lnTo>
                    <a:pt x="2072035" y="2915315"/>
                  </a:lnTo>
                  <a:lnTo>
                    <a:pt x="0" y="2915315"/>
                  </a:lnTo>
                  <a:lnTo>
                    <a:pt x="0" y="0"/>
                  </a:lnTo>
                  <a:close/>
                </a:path>
              </a:pathLst>
            </a:custGeom>
            <a:blipFill>
              <a:blip r:embed="rId9"/>
              <a:stretch>
                <a:fillRect l="-246490" t="-8066" r="-12524" b="-2695"/>
              </a:stretch>
            </a:blipFill>
          </p:spPr>
          <p:txBody>
            <a:bodyPr/>
            <a:lstStyle/>
            <a:p>
              <a:endParaRPr lang="en-US"/>
            </a:p>
          </p:txBody>
        </p:sp>
        <p:sp>
          <p:nvSpPr>
            <p:cNvPr id="21" name="Freeform 21"/>
            <p:cNvSpPr/>
            <p:nvPr/>
          </p:nvSpPr>
          <p:spPr>
            <a:xfrm>
              <a:off x="2327390" y="3098423"/>
              <a:ext cx="2110243" cy="2915315"/>
            </a:xfrm>
            <a:custGeom>
              <a:avLst/>
              <a:gdLst/>
              <a:ahLst/>
              <a:cxnLst/>
              <a:rect l="l" t="t" r="r" b="b"/>
              <a:pathLst>
                <a:path w="2110243" h="2915315">
                  <a:moveTo>
                    <a:pt x="0" y="0"/>
                  </a:moveTo>
                  <a:lnTo>
                    <a:pt x="2110243" y="0"/>
                  </a:lnTo>
                  <a:lnTo>
                    <a:pt x="2110243" y="2915315"/>
                  </a:lnTo>
                  <a:lnTo>
                    <a:pt x="0" y="2915315"/>
                  </a:lnTo>
                  <a:lnTo>
                    <a:pt x="0" y="0"/>
                  </a:lnTo>
                  <a:close/>
                </a:path>
              </a:pathLst>
            </a:custGeom>
            <a:blipFill>
              <a:blip r:embed="rId10"/>
              <a:stretch>
                <a:fillRect l="-8492" t="-7213" r="-123732" b="-3309"/>
              </a:stretch>
            </a:blipFill>
          </p:spPr>
          <p:txBody>
            <a:bodyPr/>
            <a:lstStyle/>
            <a:p>
              <a:endParaRPr lang="en-US"/>
            </a:p>
          </p:txBody>
        </p:sp>
        <p:sp>
          <p:nvSpPr>
            <p:cNvPr id="22" name="Freeform 22"/>
            <p:cNvSpPr/>
            <p:nvPr/>
          </p:nvSpPr>
          <p:spPr>
            <a:xfrm>
              <a:off x="9680718" y="3114420"/>
              <a:ext cx="2110206" cy="2925232"/>
            </a:xfrm>
            <a:custGeom>
              <a:avLst/>
              <a:gdLst/>
              <a:ahLst/>
              <a:cxnLst/>
              <a:rect l="l" t="t" r="r" b="b"/>
              <a:pathLst>
                <a:path w="2110206" h="2925232">
                  <a:moveTo>
                    <a:pt x="0" y="0"/>
                  </a:moveTo>
                  <a:lnTo>
                    <a:pt x="2110206" y="0"/>
                  </a:lnTo>
                  <a:lnTo>
                    <a:pt x="2110206" y="2925232"/>
                  </a:lnTo>
                  <a:lnTo>
                    <a:pt x="0" y="2925232"/>
                  </a:lnTo>
                  <a:lnTo>
                    <a:pt x="0" y="0"/>
                  </a:lnTo>
                  <a:close/>
                </a:path>
              </a:pathLst>
            </a:custGeom>
            <a:blipFill>
              <a:blip r:embed="rId12"/>
              <a:stretch>
                <a:fillRect l="-13080" t="-270269" r="-384364" b="-8065"/>
              </a:stretch>
            </a:blipFill>
          </p:spPr>
          <p:txBody>
            <a:bodyPr/>
            <a:lstStyle/>
            <a:p>
              <a:endParaRPr lang="en-US"/>
            </a:p>
          </p:txBody>
        </p:sp>
        <p:sp>
          <p:nvSpPr>
            <p:cNvPr id="23" name="Freeform 23"/>
            <p:cNvSpPr/>
            <p:nvPr/>
          </p:nvSpPr>
          <p:spPr>
            <a:xfrm>
              <a:off x="17081003" y="3150251"/>
              <a:ext cx="2086547" cy="2863487"/>
            </a:xfrm>
            <a:custGeom>
              <a:avLst/>
              <a:gdLst/>
              <a:ahLst/>
              <a:cxnLst/>
              <a:rect l="l" t="t" r="r" b="b"/>
              <a:pathLst>
                <a:path w="2086547" h="2863487">
                  <a:moveTo>
                    <a:pt x="0" y="0"/>
                  </a:moveTo>
                  <a:lnTo>
                    <a:pt x="2086547" y="0"/>
                  </a:lnTo>
                  <a:lnTo>
                    <a:pt x="2086547" y="2863487"/>
                  </a:lnTo>
                  <a:lnTo>
                    <a:pt x="0" y="2863487"/>
                  </a:lnTo>
                  <a:lnTo>
                    <a:pt x="0" y="0"/>
                  </a:lnTo>
                  <a:close/>
                </a:path>
              </a:pathLst>
            </a:custGeom>
            <a:blipFill>
              <a:blip r:embed="rId12"/>
              <a:stretch>
                <a:fillRect l="-398271" t="-281684" r="-15106" b="-12716"/>
              </a:stretch>
            </a:blipFill>
          </p:spPr>
          <p:txBody>
            <a:bodyPr/>
            <a:lstStyle/>
            <a:p>
              <a:endParaRPr lang="en-US"/>
            </a:p>
          </p:txBody>
        </p:sp>
        <p:sp>
          <p:nvSpPr>
            <p:cNvPr id="24" name="Freeform 24"/>
            <p:cNvSpPr/>
            <p:nvPr/>
          </p:nvSpPr>
          <p:spPr>
            <a:xfrm>
              <a:off x="12056344" y="3114420"/>
              <a:ext cx="2224870" cy="2883322"/>
            </a:xfrm>
            <a:custGeom>
              <a:avLst/>
              <a:gdLst/>
              <a:ahLst/>
              <a:cxnLst/>
              <a:rect l="l" t="t" r="r" b="b"/>
              <a:pathLst>
                <a:path w="2224870" h="2883322">
                  <a:moveTo>
                    <a:pt x="0" y="0"/>
                  </a:moveTo>
                  <a:lnTo>
                    <a:pt x="2224870" y="0"/>
                  </a:lnTo>
                  <a:lnTo>
                    <a:pt x="2224870" y="2883322"/>
                  </a:lnTo>
                  <a:lnTo>
                    <a:pt x="0" y="2883322"/>
                  </a:lnTo>
                  <a:lnTo>
                    <a:pt x="0" y="0"/>
                  </a:lnTo>
                  <a:close/>
                </a:path>
              </a:pathLst>
            </a:custGeom>
            <a:blipFill>
              <a:blip r:embed="rId12"/>
              <a:stretch>
                <a:fillRect l="-128954" t="-276114" r="-248766" b="-12530"/>
              </a:stretch>
            </a:blipFill>
          </p:spPr>
          <p:txBody>
            <a:bodyPr/>
            <a:lstStyle/>
            <a:p>
              <a:endParaRPr lang="en-US"/>
            </a:p>
          </p:txBody>
        </p:sp>
        <p:sp>
          <p:nvSpPr>
            <p:cNvPr id="25" name="Freeform 25"/>
            <p:cNvSpPr/>
            <p:nvPr/>
          </p:nvSpPr>
          <p:spPr>
            <a:xfrm>
              <a:off x="14666072" y="3098423"/>
              <a:ext cx="2202595" cy="2883322"/>
            </a:xfrm>
            <a:custGeom>
              <a:avLst/>
              <a:gdLst/>
              <a:ahLst/>
              <a:cxnLst/>
              <a:rect l="l" t="t" r="r" b="b"/>
              <a:pathLst>
                <a:path w="2202595" h="2883322">
                  <a:moveTo>
                    <a:pt x="0" y="0"/>
                  </a:moveTo>
                  <a:lnTo>
                    <a:pt x="2202596" y="0"/>
                  </a:lnTo>
                  <a:lnTo>
                    <a:pt x="2202596" y="2883322"/>
                  </a:lnTo>
                  <a:lnTo>
                    <a:pt x="0" y="2883322"/>
                  </a:lnTo>
                  <a:lnTo>
                    <a:pt x="0" y="0"/>
                  </a:lnTo>
                  <a:close/>
                </a:path>
              </a:pathLst>
            </a:custGeom>
            <a:blipFill>
              <a:blip r:embed="rId12"/>
              <a:stretch>
                <a:fillRect l="-251378" t="-276114" r="-131174" b="-12530"/>
              </a:stretch>
            </a:blipFill>
          </p:spPr>
          <p:txBody>
            <a:bodyPr/>
            <a:lstStyle/>
            <a:p>
              <a:endParaRPr lang="en-US"/>
            </a:p>
          </p:txBody>
        </p:sp>
        <p:sp>
          <p:nvSpPr>
            <p:cNvPr id="26" name="Freeform 26"/>
            <p:cNvSpPr/>
            <p:nvPr/>
          </p:nvSpPr>
          <p:spPr>
            <a:xfrm>
              <a:off x="19394439" y="3208286"/>
              <a:ext cx="2130567" cy="2773459"/>
            </a:xfrm>
            <a:custGeom>
              <a:avLst/>
              <a:gdLst/>
              <a:ahLst/>
              <a:cxnLst/>
              <a:rect l="l" t="t" r="r" b="b"/>
              <a:pathLst>
                <a:path w="2130567" h="2773459">
                  <a:moveTo>
                    <a:pt x="0" y="0"/>
                  </a:moveTo>
                  <a:lnTo>
                    <a:pt x="2130567" y="0"/>
                  </a:lnTo>
                  <a:lnTo>
                    <a:pt x="2130567" y="2773459"/>
                  </a:lnTo>
                  <a:lnTo>
                    <a:pt x="0" y="2773459"/>
                  </a:lnTo>
                  <a:lnTo>
                    <a:pt x="0" y="0"/>
                  </a:lnTo>
                  <a:close/>
                </a:path>
              </a:pathLst>
            </a:custGeom>
            <a:blipFill>
              <a:blip r:embed="rId13"/>
              <a:stretch>
                <a:fillRect l="-10227" t="-10625" r="-386597" b="-285319"/>
              </a:stretch>
            </a:blipFill>
          </p:spPr>
          <p:txBody>
            <a:bodyPr/>
            <a:lstStyle/>
            <a:p>
              <a:endParaRPr lang="en-US"/>
            </a:p>
          </p:txBody>
        </p:sp>
        <p:sp>
          <p:nvSpPr>
            <p:cNvPr id="27" name="Freeform 27"/>
            <p:cNvSpPr/>
            <p:nvPr/>
          </p:nvSpPr>
          <p:spPr>
            <a:xfrm>
              <a:off x="4663240" y="6279970"/>
              <a:ext cx="2145539" cy="2813425"/>
            </a:xfrm>
            <a:custGeom>
              <a:avLst/>
              <a:gdLst/>
              <a:ahLst/>
              <a:cxnLst/>
              <a:rect l="l" t="t" r="r" b="b"/>
              <a:pathLst>
                <a:path w="2145539" h="2813425">
                  <a:moveTo>
                    <a:pt x="0" y="0"/>
                  </a:moveTo>
                  <a:lnTo>
                    <a:pt x="2145539" y="0"/>
                  </a:lnTo>
                  <a:lnTo>
                    <a:pt x="2145539" y="2813425"/>
                  </a:lnTo>
                  <a:lnTo>
                    <a:pt x="0" y="2813425"/>
                  </a:lnTo>
                  <a:lnTo>
                    <a:pt x="0" y="0"/>
                  </a:lnTo>
                  <a:close/>
                </a:path>
              </a:pathLst>
            </a:custGeom>
            <a:blipFill>
              <a:blip r:embed="rId14"/>
              <a:stretch>
                <a:fillRect l="-10491" t="-4174" r="-21102" b="-4945"/>
              </a:stretch>
            </a:blipFill>
          </p:spPr>
          <p:txBody>
            <a:bodyPr/>
            <a:lstStyle/>
            <a:p>
              <a:endParaRPr lang="en-US"/>
            </a:p>
          </p:txBody>
        </p:sp>
        <p:sp>
          <p:nvSpPr>
            <p:cNvPr id="28" name="Freeform 28"/>
            <p:cNvSpPr/>
            <p:nvPr/>
          </p:nvSpPr>
          <p:spPr>
            <a:xfrm>
              <a:off x="7101263" y="6279970"/>
              <a:ext cx="2190049" cy="2830836"/>
            </a:xfrm>
            <a:custGeom>
              <a:avLst/>
              <a:gdLst/>
              <a:ahLst/>
              <a:cxnLst/>
              <a:rect l="l" t="t" r="r" b="b"/>
              <a:pathLst>
                <a:path w="2190049" h="2830836">
                  <a:moveTo>
                    <a:pt x="0" y="0"/>
                  </a:moveTo>
                  <a:lnTo>
                    <a:pt x="2190049" y="0"/>
                  </a:lnTo>
                  <a:lnTo>
                    <a:pt x="2190049" y="2830835"/>
                  </a:lnTo>
                  <a:lnTo>
                    <a:pt x="0" y="2830835"/>
                  </a:lnTo>
                  <a:lnTo>
                    <a:pt x="0" y="0"/>
                  </a:lnTo>
                  <a:close/>
                </a:path>
              </a:pathLst>
            </a:custGeom>
            <a:blipFill>
              <a:blip r:embed="rId13"/>
              <a:stretch>
                <a:fillRect l="-6449" t="-126836" r="-346304" b="-136541"/>
              </a:stretch>
            </a:blipFill>
          </p:spPr>
          <p:txBody>
            <a:bodyPr/>
            <a:lstStyle/>
            <a:p>
              <a:endParaRPr lang="en-US"/>
            </a:p>
          </p:txBody>
        </p:sp>
        <p:sp>
          <p:nvSpPr>
            <p:cNvPr id="29" name="Freeform 29"/>
            <p:cNvSpPr/>
            <p:nvPr/>
          </p:nvSpPr>
          <p:spPr>
            <a:xfrm>
              <a:off x="14643216" y="6279970"/>
              <a:ext cx="2178632" cy="2869878"/>
            </a:xfrm>
            <a:custGeom>
              <a:avLst/>
              <a:gdLst/>
              <a:ahLst/>
              <a:cxnLst/>
              <a:rect l="l" t="t" r="r" b="b"/>
              <a:pathLst>
                <a:path w="2178632" h="2869878">
                  <a:moveTo>
                    <a:pt x="0" y="0"/>
                  </a:moveTo>
                  <a:lnTo>
                    <a:pt x="2178632" y="0"/>
                  </a:lnTo>
                  <a:lnTo>
                    <a:pt x="2178632" y="2869878"/>
                  </a:lnTo>
                  <a:lnTo>
                    <a:pt x="0" y="2869878"/>
                  </a:lnTo>
                  <a:lnTo>
                    <a:pt x="0" y="0"/>
                  </a:lnTo>
                  <a:close/>
                </a:path>
              </a:pathLst>
            </a:custGeom>
            <a:blipFill>
              <a:blip r:embed="rId13"/>
              <a:stretch>
                <a:fillRect l="-343416" t="-122978" r="-6381" b="-131260"/>
              </a:stretch>
            </a:blipFill>
          </p:spPr>
          <p:txBody>
            <a:bodyPr/>
            <a:lstStyle/>
            <a:p>
              <a:endParaRPr lang="en-US"/>
            </a:p>
          </p:txBody>
        </p:sp>
        <p:sp>
          <p:nvSpPr>
            <p:cNvPr id="30" name="Freeform 30"/>
            <p:cNvSpPr/>
            <p:nvPr/>
          </p:nvSpPr>
          <p:spPr>
            <a:xfrm>
              <a:off x="9680718" y="6279970"/>
              <a:ext cx="2118596" cy="2833475"/>
            </a:xfrm>
            <a:custGeom>
              <a:avLst/>
              <a:gdLst/>
              <a:ahLst/>
              <a:cxnLst/>
              <a:rect l="l" t="t" r="r" b="b"/>
              <a:pathLst>
                <a:path w="2118596" h="2833475">
                  <a:moveTo>
                    <a:pt x="0" y="0"/>
                  </a:moveTo>
                  <a:lnTo>
                    <a:pt x="2118596" y="0"/>
                  </a:lnTo>
                  <a:lnTo>
                    <a:pt x="2118596" y="2833475"/>
                  </a:lnTo>
                  <a:lnTo>
                    <a:pt x="0" y="2833475"/>
                  </a:lnTo>
                  <a:lnTo>
                    <a:pt x="0" y="0"/>
                  </a:lnTo>
                  <a:close/>
                </a:path>
              </a:pathLst>
            </a:custGeom>
            <a:blipFill>
              <a:blip r:embed="rId13"/>
              <a:stretch>
                <a:fillRect l="-135440" t="-135260" r="-267081" b="-154539"/>
              </a:stretch>
            </a:blipFill>
          </p:spPr>
          <p:txBody>
            <a:bodyPr/>
            <a:lstStyle/>
            <a:p>
              <a:endParaRPr lang="en-US"/>
            </a:p>
          </p:txBody>
        </p:sp>
        <p:sp>
          <p:nvSpPr>
            <p:cNvPr id="31" name="Freeform 31"/>
            <p:cNvSpPr/>
            <p:nvPr/>
          </p:nvSpPr>
          <p:spPr>
            <a:xfrm>
              <a:off x="12016531" y="6183535"/>
              <a:ext cx="2268931" cy="2909860"/>
            </a:xfrm>
            <a:custGeom>
              <a:avLst/>
              <a:gdLst/>
              <a:ahLst/>
              <a:cxnLst/>
              <a:rect l="l" t="t" r="r" b="b"/>
              <a:pathLst>
                <a:path w="2268931" h="2909860">
                  <a:moveTo>
                    <a:pt x="0" y="0"/>
                  </a:moveTo>
                  <a:lnTo>
                    <a:pt x="2268931" y="0"/>
                  </a:lnTo>
                  <a:lnTo>
                    <a:pt x="2268931" y="2909860"/>
                  </a:lnTo>
                  <a:lnTo>
                    <a:pt x="0" y="2909860"/>
                  </a:lnTo>
                  <a:lnTo>
                    <a:pt x="0" y="0"/>
                  </a:lnTo>
                  <a:close/>
                </a:path>
              </a:pathLst>
            </a:custGeom>
            <a:blipFill>
              <a:blip r:embed="rId13"/>
              <a:stretch>
                <a:fillRect l="-232605" t="-125551" r="-119473" b="-140145"/>
              </a:stretch>
            </a:blipFill>
          </p:spPr>
          <p:txBody>
            <a:bodyPr/>
            <a:lstStyle/>
            <a:p>
              <a:endParaRPr lang="en-US"/>
            </a:p>
          </p:txBody>
        </p:sp>
        <p:sp>
          <p:nvSpPr>
            <p:cNvPr id="32" name="Freeform 32"/>
            <p:cNvSpPr/>
            <p:nvPr/>
          </p:nvSpPr>
          <p:spPr>
            <a:xfrm>
              <a:off x="17081003" y="6279970"/>
              <a:ext cx="2106503" cy="2871461"/>
            </a:xfrm>
            <a:custGeom>
              <a:avLst/>
              <a:gdLst/>
              <a:ahLst/>
              <a:cxnLst/>
              <a:rect l="l" t="t" r="r" b="b"/>
              <a:pathLst>
                <a:path w="2106503" h="2871461">
                  <a:moveTo>
                    <a:pt x="0" y="0"/>
                  </a:moveTo>
                  <a:lnTo>
                    <a:pt x="2106503" y="0"/>
                  </a:lnTo>
                  <a:lnTo>
                    <a:pt x="2106503" y="2871460"/>
                  </a:lnTo>
                  <a:lnTo>
                    <a:pt x="0" y="2871460"/>
                  </a:lnTo>
                  <a:lnTo>
                    <a:pt x="0" y="0"/>
                  </a:lnTo>
                  <a:close/>
                </a:path>
              </a:pathLst>
            </a:custGeom>
            <a:blipFill>
              <a:blip r:embed="rId13"/>
              <a:stretch>
                <a:fillRect l="-12217" t="-249397" r="-358100" b="-8542"/>
              </a:stretch>
            </a:blipFill>
          </p:spPr>
          <p:txBody>
            <a:bodyPr/>
            <a:lstStyle/>
            <a:p>
              <a:endParaRPr lang="en-US"/>
            </a:p>
          </p:txBody>
        </p:sp>
        <p:sp>
          <p:nvSpPr>
            <p:cNvPr id="33" name="Freeform 33"/>
            <p:cNvSpPr/>
            <p:nvPr/>
          </p:nvSpPr>
          <p:spPr>
            <a:xfrm>
              <a:off x="19394439" y="6240927"/>
              <a:ext cx="2246354" cy="2910503"/>
            </a:xfrm>
            <a:custGeom>
              <a:avLst/>
              <a:gdLst/>
              <a:ahLst/>
              <a:cxnLst/>
              <a:rect l="l" t="t" r="r" b="b"/>
              <a:pathLst>
                <a:path w="2246354" h="2910503">
                  <a:moveTo>
                    <a:pt x="0" y="0"/>
                  </a:moveTo>
                  <a:lnTo>
                    <a:pt x="2246355" y="0"/>
                  </a:lnTo>
                  <a:lnTo>
                    <a:pt x="2246355" y="2910503"/>
                  </a:lnTo>
                  <a:lnTo>
                    <a:pt x="0" y="2910503"/>
                  </a:lnTo>
                  <a:lnTo>
                    <a:pt x="0" y="0"/>
                  </a:lnTo>
                  <a:close/>
                </a:path>
              </a:pathLst>
            </a:custGeom>
            <a:blipFill>
              <a:blip r:embed="rId13"/>
              <a:stretch>
                <a:fillRect l="-122287" t="-258243" r="-240267" b="-12123"/>
              </a:stretch>
            </a:blipFill>
          </p:spPr>
          <p:txBody>
            <a:bodyPr/>
            <a:lstStyle/>
            <a:p>
              <a:endParaRPr lang="en-US"/>
            </a:p>
          </p:txBody>
        </p:sp>
        <p:sp>
          <p:nvSpPr>
            <p:cNvPr id="34" name="Freeform 34"/>
            <p:cNvSpPr/>
            <p:nvPr/>
          </p:nvSpPr>
          <p:spPr>
            <a:xfrm>
              <a:off x="21804624" y="6240927"/>
              <a:ext cx="2072035" cy="2910503"/>
            </a:xfrm>
            <a:custGeom>
              <a:avLst/>
              <a:gdLst/>
              <a:ahLst/>
              <a:cxnLst/>
              <a:rect l="l" t="t" r="r" b="b"/>
              <a:pathLst>
                <a:path w="2072035" h="2910503">
                  <a:moveTo>
                    <a:pt x="0" y="0"/>
                  </a:moveTo>
                  <a:lnTo>
                    <a:pt x="2072036" y="0"/>
                  </a:lnTo>
                  <a:lnTo>
                    <a:pt x="2072036" y="2910503"/>
                  </a:lnTo>
                  <a:lnTo>
                    <a:pt x="0" y="2910503"/>
                  </a:lnTo>
                  <a:lnTo>
                    <a:pt x="0" y="0"/>
                  </a:lnTo>
                  <a:close/>
                </a:path>
              </a:pathLst>
            </a:custGeom>
            <a:blipFill>
              <a:blip r:embed="rId13"/>
              <a:stretch>
                <a:fillRect l="-246852" t="-242489" r="-125045" b="-6037"/>
              </a:stretch>
            </a:blipFill>
          </p:spPr>
          <p:txBody>
            <a:bodyPr/>
            <a:lstStyle/>
            <a:p>
              <a:endParaRPr lang="en-US"/>
            </a:p>
          </p:txBody>
        </p:sp>
      </p:grpSp>
      <p:sp>
        <p:nvSpPr>
          <p:cNvPr id="35" name="TextBox 35"/>
          <p:cNvSpPr txBox="1"/>
          <p:nvPr/>
        </p:nvSpPr>
        <p:spPr>
          <a:xfrm>
            <a:off x="333625" y="317016"/>
            <a:ext cx="16487063" cy="874395"/>
          </a:xfrm>
          <a:prstGeom prst="rect">
            <a:avLst/>
          </a:prstGeom>
        </p:spPr>
        <p:txBody>
          <a:bodyPr lIns="0" tIns="0" rIns="0" bIns="0" rtlCol="0" anchor="t">
            <a:spAutoFit/>
          </a:bodyPr>
          <a:lstStyle/>
          <a:p>
            <a:pPr marL="0" lvl="0" indent="0" algn="l">
              <a:lnSpc>
                <a:spcPts val="7020"/>
              </a:lnSpc>
              <a:spcBef>
                <a:spcPct val="0"/>
              </a:spcBef>
            </a:pPr>
            <a:r>
              <a:rPr lang="en-US" sz="5400" u="none" strike="noStrike">
                <a:solidFill>
                  <a:srgbClr val="FFFFFF"/>
                </a:solidFill>
                <a:latin typeface="Open Sans 1 Bold"/>
              </a:rPr>
              <a:t>MURC Staff</a:t>
            </a:r>
          </a:p>
        </p:txBody>
      </p:sp>
    </p:spTree>
    <p:extLst>
      <p:ext uri="{BB962C8B-B14F-4D97-AF65-F5344CB8AC3E}">
        <p14:creationId xmlns:p14="http://schemas.microsoft.com/office/powerpoint/2010/main" val="743247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883570" cy="10287000"/>
          </a:xfrm>
          <a:prstGeom prst="rect">
            <a:avLst/>
          </a:prstGeom>
          <a:solidFill>
            <a:srgbClr val="00A950"/>
          </a:solidFill>
        </p:spPr>
        <p:txBody>
          <a:bodyPr/>
          <a:lstStyle/>
          <a:p>
            <a:endParaRPr lang="en-US"/>
          </a:p>
        </p:txBody>
      </p:sp>
      <p:sp>
        <p:nvSpPr>
          <p:cNvPr id="3" name="TextBox 3"/>
          <p:cNvSpPr txBox="1"/>
          <p:nvPr/>
        </p:nvSpPr>
        <p:spPr>
          <a:xfrm>
            <a:off x="883661" y="665578"/>
            <a:ext cx="6079635" cy="727710"/>
          </a:xfrm>
          <a:prstGeom prst="rect">
            <a:avLst/>
          </a:prstGeom>
        </p:spPr>
        <p:txBody>
          <a:bodyPr lIns="0" tIns="0" rIns="0" bIns="0" rtlCol="0" anchor="t">
            <a:spAutoFit/>
          </a:bodyPr>
          <a:lstStyle/>
          <a:p>
            <a:pPr marL="0" lvl="0" indent="0" algn="l">
              <a:lnSpc>
                <a:spcPts val="5400"/>
              </a:lnSpc>
              <a:spcBef>
                <a:spcPct val="0"/>
              </a:spcBef>
            </a:pPr>
            <a:r>
              <a:rPr lang="en-US" sz="5400" u="none" strike="noStrike">
                <a:solidFill>
                  <a:srgbClr val="FFFFFF"/>
                </a:solidFill>
                <a:latin typeface="Open Sans 1 Bold"/>
              </a:rPr>
              <a:t>Resources</a:t>
            </a:r>
          </a:p>
        </p:txBody>
      </p:sp>
      <p:sp>
        <p:nvSpPr>
          <p:cNvPr id="4" name="TextBox 4"/>
          <p:cNvSpPr txBox="1"/>
          <p:nvPr/>
        </p:nvSpPr>
        <p:spPr>
          <a:xfrm>
            <a:off x="7508750" y="1137194"/>
            <a:ext cx="10344406" cy="9117752"/>
          </a:xfrm>
          <a:prstGeom prst="rect">
            <a:avLst/>
          </a:prstGeom>
        </p:spPr>
        <p:txBody>
          <a:bodyPr lIns="0" tIns="0" rIns="0" bIns="0" rtlCol="0" anchor="t">
            <a:spAutoFit/>
          </a:bodyPr>
          <a:lstStyle/>
          <a:p>
            <a:pPr>
              <a:lnSpc>
                <a:spcPts val="3114"/>
              </a:lnSpc>
            </a:pPr>
            <a:r>
              <a:rPr lang="en-US" sz="2224" dirty="0">
                <a:solidFill>
                  <a:srgbClr val="00A950"/>
                </a:solidFill>
                <a:latin typeface="Open Sans 1 Bold"/>
              </a:rPr>
              <a:t>MURC Quick Start Guide</a:t>
            </a:r>
          </a:p>
          <a:p>
            <a:pPr>
              <a:lnSpc>
                <a:spcPts val="3114"/>
              </a:lnSpc>
            </a:pPr>
            <a:r>
              <a:rPr lang="en-US" sz="2224" u="sng" dirty="0">
                <a:solidFill>
                  <a:srgbClr val="191919"/>
                </a:solidFill>
                <a:latin typeface="Open Sans 1 Light"/>
                <a:hlinkClick r:id="rId2" tooltip="http://www.marshall.edu/murc/files/Quick-Start-Guide-Final-08252023.pdf"/>
              </a:rPr>
              <a:t>http://www.marshall.edu/murc/files/Quick-Start-Guide-Final-08252023.pdf</a:t>
            </a:r>
          </a:p>
          <a:p>
            <a:pPr>
              <a:lnSpc>
                <a:spcPts val="3114"/>
              </a:lnSpc>
            </a:pPr>
            <a:endParaRPr lang="en-US" sz="2224" u="sng" dirty="0">
              <a:solidFill>
                <a:srgbClr val="191919"/>
              </a:solidFill>
              <a:latin typeface="Open Sans 1 Light"/>
              <a:hlinkClick r:id="rId2" tooltip="http://www.marshall.edu/murc/files/Quick-Start-Guide-Final-08252023.pdf"/>
            </a:endParaRPr>
          </a:p>
          <a:p>
            <a:pPr>
              <a:lnSpc>
                <a:spcPts val="3114"/>
              </a:lnSpc>
            </a:pPr>
            <a:r>
              <a:rPr lang="en-US" sz="2224" dirty="0">
                <a:solidFill>
                  <a:srgbClr val="00A950"/>
                </a:solidFill>
                <a:latin typeface="Open Sans 1 Bold"/>
              </a:rPr>
              <a:t>MURC Forms</a:t>
            </a:r>
          </a:p>
          <a:p>
            <a:pPr>
              <a:lnSpc>
                <a:spcPts val="3114"/>
              </a:lnSpc>
            </a:pPr>
            <a:r>
              <a:rPr lang="en-US" sz="2224" u="sng" dirty="0">
                <a:solidFill>
                  <a:srgbClr val="191919"/>
                </a:solidFill>
                <a:latin typeface="Open Sans 1 Light"/>
                <a:hlinkClick r:id="rId3" tooltip="https://www.marshall.edu/murc/forms/"/>
              </a:rPr>
              <a:t>https://www.marshall.edu/murc/forms/</a:t>
            </a:r>
          </a:p>
          <a:p>
            <a:pPr>
              <a:lnSpc>
                <a:spcPts val="3114"/>
              </a:lnSpc>
            </a:pPr>
            <a:endParaRPr lang="en-US" sz="2224" u="sng" dirty="0">
              <a:solidFill>
                <a:srgbClr val="191919"/>
              </a:solidFill>
              <a:latin typeface="Open Sans 1 Light"/>
              <a:hlinkClick r:id="rId3" tooltip="https://www.marshall.edu/murc/forms/"/>
            </a:endParaRPr>
          </a:p>
          <a:p>
            <a:pPr>
              <a:lnSpc>
                <a:spcPts val="3114"/>
              </a:lnSpc>
            </a:pPr>
            <a:r>
              <a:rPr lang="en-US" sz="2224" dirty="0">
                <a:solidFill>
                  <a:srgbClr val="00A950"/>
                </a:solidFill>
                <a:latin typeface="Open Sans 1 Bold"/>
              </a:rPr>
              <a:t>National Institutes of Health Grants &amp; Funding</a:t>
            </a:r>
          </a:p>
          <a:p>
            <a:pPr>
              <a:lnSpc>
                <a:spcPts val="3114"/>
              </a:lnSpc>
            </a:pPr>
            <a:r>
              <a:rPr lang="en-US" sz="2224" u="sng" dirty="0">
                <a:solidFill>
                  <a:srgbClr val="191919"/>
                </a:solidFill>
                <a:latin typeface="Open Sans 1 Light"/>
                <a:hlinkClick r:id="rId4" tooltip="https://grants.nih.gov/grants/oer.htm"/>
              </a:rPr>
              <a:t>https://grants.nih.gov/grants/oer.htm</a:t>
            </a:r>
          </a:p>
          <a:p>
            <a:pPr>
              <a:lnSpc>
                <a:spcPts val="3114"/>
              </a:lnSpc>
            </a:pPr>
            <a:endParaRPr lang="en-US" sz="2224" u="sng" dirty="0">
              <a:solidFill>
                <a:srgbClr val="191919"/>
              </a:solidFill>
              <a:latin typeface="Open Sans 1 Light"/>
              <a:hlinkClick r:id="rId4" tooltip="https://grants.nih.gov/grants/oer.htm"/>
            </a:endParaRPr>
          </a:p>
          <a:p>
            <a:pPr>
              <a:lnSpc>
                <a:spcPts val="3114"/>
              </a:lnSpc>
            </a:pPr>
            <a:r>
              <a:rPr lang="en-US" sz="2224" dirty="0">
                <a:solidFill>
                  <a:srgbClr val="00A950"/>
                </a:solidFill>
                <a:latin typeface="Open Sans 1 Bold"/>
              </a:rPr>
              <a:t>Grants.gov Learn Grants</a:t>
            </a:r>
          </a:p>
          <a:p>
            <a:pPr>
              <a:lnSpc>
                <a:spcPts val="3114"/>
              </a:lnSpc>
            </a:pPr>
            <a:r>
              <a:rPr lang="en-US" sz="2224" u="sng" dirty="0">
                <a:solidFill>
                  <a:srgbClr val="191919"/>
                </a:solidFill>
                <a:latin typeface="Open Sans 1 Light"/>
                <a:hlinkClick r:id="rId5" tooltip="https://www.grants.gov/web/grants/learn-grants.html"/>
              </a:rPr>
              <a:t>https://www.grants.gov/web/grants/learn-grants.html</a:t>
            </a:r>
          </a:p>
          <a:p>
            <a:pPr>
              <a:lnSpc>
                <a:spcPts val="3114"/>
              </a:lnSpc>
            </a:pPr>
            <a:endParaRPr lang="en-US" sz="2224" u="sng" dirty="0">
              <a:solidFill>
                <a:srgbClr val="191919"/>
              </a:solidFill>
              <a:latin typeface="Open Sans 1 Light"/>
              <a:hlinkClick r:id="rId5" tooltip="https://www.grants.gov/web/grants/learn-grants.html"/>
            </a:endParaRPr>
          </a:p>
          <a:p>
            <a:pPr>
              <a:lnSpc>
                <a:spcPts val="3114"/>
              </a:lnSpc>
            </a:pPr>
            <a:r>
              <a:rPr lang="en-US" sz="2224" dirty="0">
                <a:solidFill>
                  <a:srgbClr val="00A950"/>
                </a:solidFill>
                <a:latin typeface="Open Sans 1 Bold"/>
              </a:rPr>
              <a:t>Grants Forward MU’s funding search database</a:t>
            </a:r>
          </a:p>
          <a:p>
            <a:pPr>
              <a:lnSpc>
                <a:spcPts val="3114"/>
              </a:lnSpc>
            </a:pPr>
            <a:r>
              <a:rPr lang="en-US" sz="2224" u="sng" dirty="0">
                <a:solidFill>
                  <a:srgbClr val="191919"/>
                </a:solidFill>
                <a:latin typeface="Open Sans 1 Light"/>
                <a:hlinkClick r:id="rId6" tooltip="https://www.grantforward.com/index"/>
              </a:rPr>
              <a:t>https://www.grantforward.com/index</a:t>
            </a:r>
          </a:p>
          <a:p>
            <a:pPr>
              <a:lnSpc>
                <a:spcPts val="3114"/>
              </a:lnSpc>
            </a:pPr>
            <a:endParaRPr lang="en-US" sz="2224" u="sng" dirty="0">
              <a:solidFill>
                <a:srgbClr val="191919"/>
              </a:solidFill>
              <a:latin typeface="Open Sans 1 Light"/>
              <a:hlinkClick r:id="rId6" tooltip="https://www.grantforward.com/index"/>
            </a:endParaRPr>
          </a:p>
          <a:p>
            <a:pPr>
              <a:lnSpc>
                <a:spcPts val="3114"/>
              </a:lnSpc>
            </a:pPr>
            <a:r>
              <a:rPr lang="en-US" sz="2224" dirty="0">
                <a:solidFill>
                  <a:srgbClr val="00A950"/>
                </a:solidFill>
                <a:latin typeface="Open Sans 1 Bold"/>
              </a:rPr>
              <a:t>USDA Grants Training</a:t>
            </a:r>
          </a:p>
          <a:p>
            <a:pPr>
              <a:lnSpc>
                <a:spcPts val="3114"/>
              </a:lnSpc>
            </a:pPr>
            <a:r>
              <a:rPr lang="en-US" sz="2224" u="sng" dirty="0">
                <a:solidFill>
                  <a:srgbClr val="191919"/>
                </a:solidFill>
                <a:latin typeface="Open Sans 1 Light"/>
                <a:hlinkClick r:id="rId7" tooltip="https://nifa.usda.gov/grant-training"/>
              </a:rPr>
              <a:t>https://nifa.usda.gov/grant-training</a:t>
            </a:r>
          </a:p>
          <a:p>
            <a:pPr>
              <a:lnSpc>
                <a:spcPts val="3114"/>
              </a:lnSpc>
            </a:pPr>
            <a:endParaRPr lang="en-US" sz="2224" u="sng" dirty="0">
              <a:solidFill>
                <a:srgbClr val="191919"/>
              </a:solidFill>
              <a:latin typeface="Open Sans 1 Light"/>
              <a:hlinkClick r:id="rId7" tooltip="https://nifa.usda.gov/grant-training"/>
            </a:endParaRPr>
          </a:p>
          <a:p>
            <a:pPr>
              <a:lnSpc>
                <a:spcPts val="3114"/>
              </a:lnSpc>
            </a:pPr>
            <a:r>
              <a:rPr lang="en-US" sz="2224" dirty="0">
                <a:solidFill>
                  <a:srgbClr val="00A950"/>
                </a:solidFill>
                <a:latin typeface="Open Sans 1 Bold"/>
              </a:rPr>
              <a:t>NSF Information Site </a:t>
            </a:r>
          </a:p>
          <a:p>
            <a:pPr>
              <a:lnSpc>
                <a:spcPts val="3114"/>
              </a:lnSpc>
            </a:pPr>
            <a:r>
              <a:rPr lang="en-US" sz="2224" u="sng" dirty="0">
                <a:solidFill>
                  <a:srgbClr val="191919"/>
                </a:solidFill>
                <a:latin typeface="Open Sans 1 Light"/>
                <a:hlinkClick r:id="rId8"/>
              </a:rPr>
              <a:t>https://www.research.gov/research-web/content/aboutpsm</a:t>
            </a:r>
            <a:endParaRPr lang="en-US" sz="2224" u="sng" dirty="0">
              <a:solidFill>
                <a:srgbClr val="191919"/>
              </a:solidFill>
              <a:latin typeface="Open Sans 1 Light"/>
              <a:hlinkClick r:id="rId7" tooltip="https://nifa.usda.gov/grant-training"/>
            </a:endParaRPr>
          </a:p>
          <a:p>
            <a:pPr>
              <a:lnSpc>
                <a:spcPts val="3114"/>
              </a:lnSpc>
            </a:pPr>
            <a:endParaRPr lang="en-US" sz="2224" u="sng" dirty="0">
              <a:solidFill>
                <a:srgbClr val="191919"/>
              </a:solidFill>
              <a:latin typeface="Open Sans 1 Light"/>
              <a:hlinkClick r:id="rId7" tooltip="https://nifa.usda.gov/grant-training"/>
            </a:endParaRPr>
          </a:p>
          <a:p>
            <a:pPr>
              <a:lnSpc>
                <a:spcPts val="3114"/>
              </a:lnSpc>
            </a:pPr>
            <a:endParaRPr lang="en-US" sz="2224" u="sng" dirty="0">
              <a:solidFill>
                <a:srgbClr val="191919"/>
              </a:solidFill>
              <a:latin typeface="Open Sans 1 Light"/>
              <a:hlinkClick r:id="rId7" tooltip="https://nifa.usda.gov/grant-training"/>
            </a:endParaRPr>
          </a:p>
          <a:p>
            <a:pPr>
              <a:lnSpc>
                <a:spcPts val="3114"/>
              </a:lnSpc>
              <a:spcBef>
                <a:spcPct val="0"/>
              </a:spcBef>
            </a:pPr>
            <a:endParaRPr lang="en-US" sz="2224" u="sng" dirty="0">
              <a:solidFill>
                <a:srgbClr val="191919"/>
              </a:solidFill>
              <a:latin typeface="Open Sans 1 Light"/>
              <a:hlinkClick r:id="rId7" tooltip="https://nifa.usda.gov/grant-training"/>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740" y="1028700"/>
            <a:ext cx="5037120" cy="834390"/>
            <a:chOff x="0" y="0"/>
            <a:chExt cx="6716160" cy="1112520"/>
          </a:xfrm>
        </p:grpSpPr>
        <p:sp>
          <p:nvSpPr>
            <p:cNvPr id="3" name="TextBox 3"/>
            <p:cNvSpPr txBox="1"/>
            <p:nvPr/>
          </p:nvSpPr>
          <p:spPr>
            <a:xfrm>
              <a:off x="0" y="-28575"/>
              <a:ext cx="6716160" cy="532342"/>
            </a:xfrm>
            <a:prstGeom prst="rect">
              <a:avLst/>
            </a:prstGeom>
          </p:spPr>
          <p:txBody>
            <a:bodyPr lIns="0" tIns="0" rIns="0" bIns="0" rtlCol="0" anchor="t">
              <a:spAutoFit/>
            </a:bodyPr>
            <a:lstStyle/>
            <a:p>
              <a:pPr marL="0" lvl="0" indent="0">
                <a:lnSpc>
                  <a:spcPts val="3250"/>
                </a:lnSpc>
              </a:pPr>
              <a:r>
                <a:rPr lang="en-US" sz="2500" u="none" spc="-75">
                  <a:solidFill>
                    <a:srgbClr val="FFFFFF"/>
                  </a:solidFill>
                  <a:latin typeface="Open Sans 2 Bold"/>
                </a:rPr>
                <a:t>Recruit more doctors.</a:t>
              </a:r>
            </a:p>
          </p:txBody>
        </p:sp>
        <p:sp>
          <p:nvSpPr>
            <p:cNvPr id="4" name="TextBox 4"/>
            <p:cNvSpPr txBox="1"/>
            <p:nvPr/>
          </p:nvSpPr>
          <p:spPr>
            <a:xfrm>
              <a:off x="0" y="725805"/>
              <a:ext cx="6716160" cy="386715"/>
            </a:xfrm>
            <a:prstGeom prst="rect">
              <a:avLst/>
            </a:prstGeom>
          </p:spPr>
          <p:txBody>
            <a:bodyPr lIns="0" tIns="0" rIns="0" bIns="0" rtlCol="0" anchor="t">
              <a:spAutoFit/>
            </a:bodyPr>
            <a:lstStyle/>
            <a:p>
              <a:pPr>
                <a:lnSpc>
                  <a:spcPts val="2520"/>
                </a:lnSpc>
                <a:spcBef>
                  <a:spcPct val="0"/>
                </a:spcBef>
              </a:pPr>
              <a:r>
                <a:rPr lang="en-US" sz="1800">
                  <a:solidFill>
                    <a:srgbClr val="FFFFFF"/>
                  </a:solidFill>
                  <a:latin typeface="Open Sans 1"/>
                </a:rPr>
                <a:t>Our first key focus.</a:t>
              </a:r>
            </a:p>
          </p:txBody>
        </p:sp>
      </p:grpSp>
      <p:sp>
        <p:nvSpPr>
          <p:cNvPr id="5" name="AutoShape 5"/>
          <p:cNvSpPr/>
          <p:nvPr/>
        </p:nvSpPr>
        <p:spPr>
          <a:xfrm>
            <a:off x="0" y="0"/>
            <a:ext cx="18288000" cy="1984917"/>
          </a:xfrm>
          <a:prstGeom prst="rect">
            <a:avLst/>
          </a:prstGeom>
          <a:solidFill>
            <a:srgbClr val="00A950"/>
          </a:solidFill>
        </p:spPr>
        <p:txBody>
          <a:bodyPr/>
          <a:lstStyle/>
          <a:p>
            <a:endParaRPr lang="en-US"/>
          </a:p>
        </p:txBody>
      </p:sp>
      <p:sp>
        <p:nvSpPr>
          <p:cNvPr id="6" name="AutoShape 6"/>
          <p:cNvSpPr/>
          <p:nvPr/>
        </p:nvSpPr>
        <p:spPr>
          <a:xfrm>
            <a:off x="11223164" y="2603424"/>
            <a:ext cx="6207701" cy="6392010"/>
          </a:xfrm>
          <a:prstGeom prst="rect">
            <a:avLst/>
          </a:prstGeom>
          <a:solidFill>
            <a:srgbClr val="00A950">
              <a:alpha val="91765"/>
            </a:srgbClr>
          </a:solidFill>
        </p:spPr>
        <p:txBody>
          <a:bodyPr/>
          <a:lstStyle/>
          <a:p>
            <a:endParaRPr lang="en-US"/>
          </a:p>
        </p:txBody>
      </p:sp>
      <p:sp>
        <p:nvSpPr>
          <p:cNvPr id="7" name="Freeform 7"/>
          <p:cNvSpPr/>
          <p:nvPr/>
        </p:nvSpPr>
        <p:spPr>
          <a:xfrm>
            <a:off x="11502356" y="2897973"/>
            <a:ext cx="5601763" cy="5802913"/>
          </a:xfrm>
          <a:custGeom>
            <a:avLst/>
            <a:gdLst/>
            <a:ahLst/>
            <a:cxnLst/>
            <a:rect l="l" t="t" r="r" b="b"/>
            <a:pathLst>
              <a:path w="5601763" h="5802913">
                <a:moveTo>
                  <a:pt x="0" y="0"/>
                </a:moveTo>
                <a:lnTo>
                  <a:pt x="5601763" y="0"/>
                </a:lnTo>
                <a:lnTo>
                  <a:pt x="5601763" y="5802913"/>
                </a:lnTo>
                <a:lnTo>
                  <a:pt x="0" y="5802913"/>
                </a:lnTo>
                <a:lnTo>
                  <a:pt x="0" y="0"/>
                </a:lnTo>
                <a:close/>
              </a:path>
            </a:pathLst>
          </a:custGeom>
          <a:blipFill>
            <a:blip r:embed="rId2">
              <a:alphaModFix amt="92000"/>
            </a:blip>
            <a:stretch>
              <a:fillRect l="-27693" r="-27693"/>
            </a:stretch>
          </a:blipFill>
        </p:spPr>
        <p:txBody>
          <a:bodyPr/>
          <a:lstStyle/>
          <a:p>
            <a:endParaRPr lang="en-US"/>
          </a:p>
        </p:txBody>
      </p:sp>
      <p:sp>
        <p:nvSpPr>
          <p:cNvPr id="8" name="TextBox 8"/>
          <p:cNvSpPr txBox="1"/>
          <p:nvPr/>
        </p:nvSpPr>
        <p:spPr>
          <a:xfrm>
            <a:off x="638668" y="2695225"/>
            <a:ext cx="10584496" cy="7036350"/>
          </a:xfrm>
          <a:prstGeom prst="rect">
            <a:avLst/>
          </a:prstGeom>
        </p:spPr>
        <p:txBody>
          <a:bodyPr lIns="0" tIns="0" rIns="0" bIns="0" rtlCol="0" anchor="t">
            <a:spAutoFit/>
          </a:bodyPr>
          <a:lstStyle/>
          <a:p>
            <a:pPr>
              <a:lnSpc>
                <a:spcPts val="3356"/>
              </a:lnSpc>
              <a:spcBef>
                <a:spcPct val="0"/>
              </a:spcBef>
            </a:pPr>
            <a:r>
              <a:rPr lang="en-US" sz="2397" spc="-71" dirty="0">
                <a:solidFill>
                  <a:srgbClr val="00A950"/>
                </a:solidFill>
                <a:latin typeface="Open Sans 2 Bold"/>
              </a:rPr>
              <a:t>Physical Address:</a:t>
            </a:r>
          </a:p>
          <a:p>
            <a:pPr>
              <a:lnSpc>
                <a:spcPts val="3356"/>
              </a:lnSpc>
              <a:spcBef>
                <a:spcPct val="0"/>
              </a:spcBef>
            </a:pPr>
            <a:r>
              <a:rPr lang="en-US" sz="2397" spc="-71" dirty="0">
                <a:solidFill>
                  <a:srgbClr val="000000"/>
                </a:solidFill>
                <a:latin typeface="Open Sans 2"/>
              </a:rPr>
              <a:t>Fourth Floor, Arthur Weisberg Family Applied Engineering Complex</a:t>
            </a:r>
          </a:p>
          <a:p>
            <a:pPr>
              <a:lnSpc>
                <a:spcPts val="3356"/>
              </a:lnSpc>
              <a:spcBef>
                <a:spcPct val="0"/>
              </a:spcBef>
            </a:pPr>
            <a:r>
              <a:rPr lang="en-US" sz="2397" spc="-71" dirty="0">
                <a:solidFill>
                  <a:srgbClr val="000000"/>
                </a:solidFill>
                <a:latin typeface="Open Sans 2"/>
              </a:rPr>
              <a:t>1676 Third Ave., Huntington, WV  25703</a:t>
            </a:r>
          </a:p>
          <a:p>
            <a:pPr>
              <a:lnSpc>
                <a:spcPts val="3356"/>
              </a:lnSpc>
              <a:spcBef>
                <a:spcPct val="0"/>
              </a:spcBef>
            </a:pPr>
            <a:endParaRPr lang="en-US" sz="2397" spc="-71" dirty="0">
              <a:solidFill>
                <a:srgbClr val="000000"/>
              </a:solidFill>
              <a:latin typeface="Open Sans 2"/>
            </a:endParaRPr>
          </a:p>
          <a:p>
            <a:pPr>
              <a:lnSpc>
                <a:spcPts val="3356"/>
              </a:lnSpc>
              <a:spcBef>
                <a:spcPct val="0"/>
              </a:spcBef>
            </a:pPr>
            <a:r>
              <a:rPr lang="en-US" sz="2397" spc="-71" dirty="0">
                <a:solidFill>
                  <a:srgbClr val="00A950"/>
                </a:solidFill>
                <a:latin typeface="Open Sans 2 Bold"/>
              </a:rPr>
              <a:t>Mailing Address:</a:t>
            </a:r>
          </a:p>
          <a:p>
            <a:pPr>
              <a:lnSpc>
                <a:spcPts val="3356"/>
              </a:lnSpc>
              <a:spcBef>
                <a:spcPct val="0"/>
              </a:spcBef>
            </a:pPr>
            <a:r>
              <a:rPr lang="en-US" sz="2397" spc="-71" dirty="0">
                <a:solidFill>
                  <a:srgbClr val="000000"/>
                </a:solidFill>
                <a:latin typeface="Open Sans 2"/>
              </a:rPr>
              <a:t>One John Marshall Dr.</a:t>
            </a:r>
          </a:p>
          <a:p>
            <a:pPr>
              <a:lnSpc>
                <a:spcPts val="3356"/>
              </a:lnSpc>
              <a:spcBef>
                <a:spcPct val="0"/>
              </a:spcBef>
            </a:pPr>
            <a:r>
              <a:rPr lang="en-US" sz="2397" spc="-71" dirty="0">
                <a:solidFill>
                  <a:srgbClr val="000000"/>
                </a:solidFill>
                <a:latin typeface="Open Sans 2"/>
              </a:rPr>
              <a:t>Huntington, WV 25755-8100</a:t>
            </a:r>
          </a:p>
          <a:p>
            <a:pPr>
              <a:lnSpc>
                <a:spcPts val="3356"/>
              </a:lnSpc>
              <a:spcBef>
                <a:spcPct val="0"/>
              </a:spcBef>
            </a:pPr>
            <a:endParaRPr lang="en-US" sz="2397" spc="-71" dirty="0">
              <a:solidFill>
                <a:srgbClr val="000000"/>
              </a:solidFill>
              <a:latin typeface="Open Sans 2"/>
            </a:endParaRPr>
          </a:p>
          <a:p>
            <a:pPr>
              <a:lnSpc>
                <a:spcPts val="3356"/>
              </a:lnSpc>
              <a:spcBef>
                <a:spcPct val="0"/>
              </a:spcBef>
            </a:pPr>
            <a:r>
              <a:rPr lang="en-US" sz="2397" spc="-71" dirty="0">
                <a:solidFill>
                  <a:srgbClr val="00A950"/>
                </a:solidFill>
                <a:latin typeface="Open Sans 2 Bold"/>
              </a:rPr>
              <a:t>Phone:</a:t>
            </a:r>
            <a:r>
              <a:rPr lang="en-US" sz="2397" spc="-71" dirty="0">
                <a:solidFill>
                  <a:srgbClr val="000000"/>
                </a:solidFill>
                <a:latin typeface="Open Sans 2"/>
              </a:rPr>
              <a:t> 304-696-6271</a:t>
            </a:r>
          </a:p>
          <a:p>
            <a:pPr>
              <a:lnSpc>
                <a:spcPts val="3356"/>
              </a:lnSpc>
              <a:spcBef>
                <a:spcPct val="0"/>
              </a:spcBef>
            </a:pPr>
            <a:r>
              <a:rPr lang="en-US" sz="2397" spc="-71" dirty="0">
                <a:solidFill>
                  <a:srgbClr val="00A950"/>
                </a:solidFill>
                <a:latin typeface="Open Sans 2 Bold"/>
              </a:rPr>
              <a:t>Fax:</a:t>
            </a:r>
            <a:r>
              <a:rPr lang="en-US" sz="2397" spc="-71" dirty="0">
                <a:solidFill>
                  <a:srgbClr val="000000"/>
                </a:solidFill>
                <a:latin typeface="Open Sans 2"/>
              </a:rPr>
              <a:t> 304-696-6300</a:t>
            </a:r>
          </a:p>
          <a:p>
            <a:pPr>
              <a:lnSpc>
                <a:spcPts val="3356"/>
              </a:lnSpc>
              <a:spcBef>
                <a:spcPct val="0"/>
              </a:spcBef>
            </a:pPr>
            <a:r>
              <a:rPr lang="en-US" sz="2397" spc="-71" dirty="0">
                <a:solidFill>
                  <a:srgbClr val="00A950"/>
                </a:solidFill>
                <a:latin typeface="Open Sans 2 Bold"/>
              </a:rPr>
              <a:t>Email:</a:t>
            </a:r>
            <a:r>
              <a:rPr lang="en-US" sz="2397" spc="-71" dirty="0">
                <a:solidFill>
                  <a:srgbClr val="000000"/>
                </a:solidFill>
                <a:latin typeface="Open Sans 2"/>
              </a:rPr>
              <a:t> </a:t>
            </a:r>
            <a:r>
              <a:rPr lang="en-US" sz="2397" spc="-71" dirty="0">
                <a:solidFill>
                  <a:srgbClr val="000000"/>
                </a:solidFill>
                <a:latin typeface="Open Sans 2"/>
                <a:hlinkClick r:id="rId3"/>
              </a:rPr>
              <a:t>murcpreaward@marshall.edu </a:t>
            </a:r>
            <a:endParaRPr lang="en-US" sz="2397" spc="-71" dirty="0">
              <a:solidFill>
                <a:srgbClr val="000000"/>
              </a:solidFill>
              <a:latin typeface="Open Sans 2"/>
            </a:endParaRPr>
          </a:p>
          <a:p>
            <a:pPr>
              <a:lnSpc>
                <a:spcPts val="3356"/>
              </a:lnSpc>
              <a:spcBef>
                <a:spcPct val="0"/>
              </a:spcBef>
            </a:pPr>
            <a:r>
              <a:rPr lang="en-US" sz="2397" spc="-71" dirty="0">
                <a:solidFill>
                  <a:srgbClr val="00A950"/>
                </a:solidFill>
                <a:latin typeface="Open Sans 2 Bold"/>
              </a:rPr>
              <a:t>Staff Directory:</a:t>
            </a:r>
            <a:r>
              <a:rPr lang="en-US" sz="2397" spc="-71" dirty="0">
                <a:solidFill>
                  <a:srgbClr val="000000"/>
                </a:solidFill>
                <a:latin typeface="Open Sans 2"/>
              </a:rPr>
              <a:t> </a:t>
            </a:r>
            <a:r>
              <a:rPr lang="en-US" sz="2397" u="sng" spc="-71" dirty="0">
                <a:solidFill>
                  <a:srgbClr val="000000"/>
                </a:solidFill>
                <a:latin typeface="Open Sans 2"/>
                <a:hlinkClick r:id="rId4" tooltip="https://www.marshall.edu/murc/our-staff-new/"/>
              </a:rPr>
              <a:t>https://www.marshall.edu/murc/our-staff-new/</a:t>
            </a:r>
          </a:p>
          <a:p>
            <a:pPr>
              <a:lnSpc>
                <a:spcPts val="3356"/>
              </a:lnSpc>
              <a:spcBef>
                <a:spcPct val="0"/>
              </a:spcBef>
            </a:pPr>
            <a:endParaRPr lang="en-US" sz="2397" u="sng" spc="-71" dirty="0">
              <a:solidFill>
                <a:srgbClr val="000000"/>
              </a:solidFill>
              <a:latin typeface="Open Sans 2"/>
              <a:hlinkClick r:id="rId4" tooltip="https://www.marshall.edu/murc/our-staff-new/"/>
            </a:endParaRPr>
          </a:p>
          <a:p>
            <a:pPr>
              <a:lnSpc>
                <a:spcPts val="3356"/>
              </a:lnSpc>
              <a:spcBef>
                <a:spcPct val="0"/>
              </a:spcBef>
            </a:pPr>
            <a:endParaRPr lang="en-US" sz="2397" u="sng" spc="-71" dirty="0">
              <a:solidFill>
                <a:srgbClr val="000000"/>
              </a:solidFill>
              <a:latin typeface="Open Sans 2"/>
              <a:hlinkClick r:id="rId4" tooltip="https://www.marshall.edu/murc/our-staff-new/"/>
            </a:endParaRPr>
          </a:p>
          <a:p>
            <a:pPr algn="ctr">
              <a:lnSpc>
                <a:spcPts val="4056"/>
              </a:lnSpc>
              <a:spcBef>
                <a:spcPct val="0"/>
              </a:spcBef>
            </a:pPr>
            <a:r>
              <a:rPr lang="en-US" sz="2897" spc="-86" dirty="0">
                <a:solidFill>
                  <a:srgbClr val="00A950"/>
                </a:solidFill>
                <a:latin typeface="Open Sans 2 Bold"/>
              </a:rPr>
              <a:t>We look forward to working with you!</a:t>
            </a:r>
          </a:p>
          <a:p>
            <a:pPr algn="ctr">
              <a:lnSpc>
                <a:spcPts val="3356"/>
              </a:lnSpc>
              <a:spcBef>
                <a:spcPct val="0"/>
              </a:spcBef>
            </a:pPr>
            <a:r>
              <a:rPr lang="en-US" sz="2397" spc="-71" dirty="0">
                <a:solidFill>
                  <a:srgbClr val="000000"/>
                </a:solidFill>
                <a:latin typeface="Open Sans 2 Bold"/>
              </a:rPr>
              <a:t> </a:t>
            </a:r>
          </a:p>
        </p:txBody>
      </p:sp>
      <p:sp>
        <p:nvSpPr>
          <p:cNvPr id="9" name="TextBox 9"/>
          <p:cNvSpPr txBox="1"/>
          <p:nvPr/>
        </p:nvSpPr>
        <p:spPr>
          <a:xfrm>
            <a:off x="529813" y="718167"/>
            <a:ext cx="10411427" cy="716316"/>
          </a:xfrm>
          <a:prstGeom prst="rect">
            <a:avLst/>
          </a:prstGeom>
        </p:spPr>
        <p:txBody>
          <a:bodyPr lIns="0" tIns="0" rIns="0" bIns="0" rtlCol="0" anchor="t">
            <a:spAutoFit/>
          </a:bodyPr>
          <a:lstStyle/>
          <a:p>
            <a:pPr marL="0" lvl="0" indent="0" algn="l">
              <a:lnSpc>
                <a:spcPts val="5400"/>
              </a:lnSpc>
              <a:spcBef>
                <a:spcPct val="0"/>
              </a:spcBef>
            </a:pPr>
            <a:r>
              <a:rPr lang="en-US" sz="5400" u="none" strike="noStrike">
                <a:solidFill>
                  <a:srgbClr val="FFFFFF"/>
                </a:solidFill>
                <a:latin typeface="Open Sans 1 Bold"/>
              </a:rPr>
              <a:t>Where to find us on campus.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77865" y="-21481"/>
            <a:ext cx="2981139" cy="3943912"/>
            <a:chOff x="0" y="0"/>
            <a:chExt cx="3974852" cy="5258550"/>
          </a:xfrm>
        </p:grpSpPr>
        <p:sp>
          <p:nvSpPr>
            <p:cNvPr id="3" name="AutoShape 3"/>
            <p:cNvSpPr/>
            <p:nvPr/>
          </p:nvSpPr>
          <p:spPr>
            <a:xfrm>
              <a:off x="788973" y="2057400"/>
              <a:ext cx="3185879" cy="3201150"/>
            </a:xfrm>
            <a:prstGeom prst="rect">
              <a:avLst/>
            </a:prstGeom>
            <a:solidFill>
              <a:srgbClr val="FFFFFF"/>
            </a:solidFill>
          </p:spPr>
          <p:txBody>
            <a:bodyPr/>
            <a:lstStyle/>
            <a:p>
              <a:endParaRPr lang="en-US"/>
            </a:p>
          </p:txBody>
        </p:sp>
        <p:grpSp>
          <p:nvGrpSpPr>
            <p:cNvPr id="4" name="Group 4"/>
            <p:cNvGrpSpPr/>
            <p:nvPr/>
          </p:nvGrpSpPr>
          <p:grpSpPr>
            <a:xfrm>
              <a:off x="0" y="0"/>
              <a:ext cx="3729038" cy="4114800"/>
              <a:chOff x="0" y="0"/>
              <a:chExt cx="736600" cy="812800"/>
            </a:xfrm>
          </p:grpSpPr>
          <p:sp>
            <p:nvSpPr>
              <p:cNvPr id="5" name="Freeform 5"/>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path>
                </a:pathLst>
              </a:custGeom>
              <a:solidFill>
                <a:srgbClr val="00A950"/>
              </a:solidFill>
            </p:spPr>
            <p:txBody>
              <a:bodyPr/>
              <a:lstStyle/>
              <a:p>
                <a:endParaRPr lang="en-US"/>
              </a:p>
            </p:txBody>
          </p:sp>
          <p:sp>
            <p:nvSpPr>
              <p:cNvPr id="6" name="TextBox 6"/>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7" name="Freeform 7"/>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
        <p:nvSpPr>
          <p:cNvPr id="8" name="TextBox 8"/>
          <p:cNvSpPr txBox="1"/>
          <p:nvPr/>
        </p:nvSpPr>
        <p:spPr>
          <a:xfrm>
            <a:off x="355588" y="2173595"/>
            <a:ext cx="15122278" cy="8102154"/>
          </a:xfrm>
          <a:prstGeom prst="rect">
            <a:avLst/>
          </a:prstGeom>
        </p:spPr>
        <p:txBody>
          <a:bodyPr lIns="0" tIns="0" rIns="0" bIns="0" rtlCol="0" anchor="t">
            <a:spAutoFit/>
          </a:bodyPr>
          <a:lstStyle/>
          <a:p>
            <a:pPr marL="693858" lvl="1" indent="-346929">
              <a:lnSpc>
                <a:spcPts val="5399"/>
              </a:lnSpc>
              <a:buFont typeface="Arial"/>
              <a:buChar char="•"/>
            </a:pPr>
            <a:r>
              <a:rPr lang="en-US" sz="3213" spc="-96" dirty="0">
                <a:solidFill>
                  <a:srgbClr val="000000"/>
                </a:solidFill>
                <a:latin typeface="Open Sans 2"/>
              </a:rPr>
              <a:t>MURC was created in 1987 and chartered under the laws of the State of WV.</a:t>
            </a:r>
          </a:p>
          <a:p>
            <a:pPr marL="693858" lvl="1" indent="-346929">
              <a:lnSpc>
                <a:spcPts val="5399"/>
              </a:lnSpc>
              <a:buFont typeface="Arial"/>
              <a:buChar char="•"/>
            </a:pPr>
            <a:r>
              <a:rPr lang="en-US" sz="3213" spc="-96" dirty="0">
                <a:solidFill>
                  <a:srgbClr val="000000"/>
                </a:solidFill>
                <a:latin typeface="Open Sans 2"/>
              </a:rPr>
              <a:t>MURC is a 501(c)3 nonprofit organization which operates separately from Marshall University.</a:t>
            </a:r>
          </a:p>
          <a:p>
            <a:pPr marL="693858" lvl="1" indent="-346929">
              <a:lnSpc>
                <a:spcPts val="5399"/>
              </a:lnSpc>
              <a:buFont typeface="Arial"/>
              <a:buChar char="•"/>
            </a:pPr>
            <a:r>
              <a:rPr lang="en-US" sz="3213" spc="-96" dirty="0">
                <a:solidFill>
                  <a:srgbClr val="000000"/>
                </a:solidFill>
                <a:latin typeface="Open Sans 2"/>
              </a:rPr>
              <a:t>MURC operates under an affiliation agreement with Marshall University.</a:t>
            </a:r>
          </a:p>
          <a:p>
            <a:pPr marL="693858" lvl="1" indent="-346929">
              <a:lnSpc>
                <a:spcPts val="5399"/>
              </a:lnSpc>
              <a:buFont typeface="Arial"/>
              <a:buChar char="•"/>
            </a:pPr>
            <a:r>
              <a:rPr lang="en-US" sz="3213" spc="-96" dirty="0">
                <a:solidFill>
                  <a:srgbClr val="000000"/>
                </a:solidFill>
                <a:latin typeface="Open Sans 2"/>
              </a:rPr>
              <a:t>MURC is </a:t>
            </a:r>
            <a:r>
              <a:rPr lang="en-US" sz="3213" spc="-96" dirty="0">
                <a:solidFill>
                  <a:srgbClr val="000000"/>
                </a:solidFill>
                <a:latin typeface="Open Sans 2 Italics"/>
              </a:rPr>
              <a:t>the only legal entity authorized </a:t>
            </a:r>
            <a:r>
              <a:rPr lang="en-US" sz="3213" spc="-96" dirty="0">
                <a:solidFill>
                  <a:srgbClr val="000000"/>
                </a:solidFill>
                <a:latin typeface="Open Sans 2"/>
              </a:rPr>
              <a:t>to create or enter research contracts on behalf of Marshall University.</a:t>
            </a:r>
          </a:p>
          <a:p>
            <a:pPr marL="693858" lvl="1" indent="-346929">
              <a:lnSpc>
                <a:spcPts val="5399"/>
              </a:lnSpc>
              <a:buFont typeface="Arial"/>
              <a:buChar char="•"/>
            </a:pPr>
            <a:r>
              <a:rPr lang="en-US" sz="3213" spc="-96" dirty="0">
                <a:solidFill>
                  <a:srgbClr val="000000"/>
                </a:solidFill>
                <a:latin typeface="Open Sans 2"/>
              </a:rPr>
              <a:t>MURC has an independent Board of Directors, with Marshall University’s President presiding as Chairman. </a:t>
            </a:r>
          </a:p>
          <a:p>
            <a:pPr>
              <a:lnSpc>
                <a:spcPts val="5399"/>
              </a:lnSpc>
            </a:pPr>
            <a:endParaRPr lang="en-US" sz="3213" spc="-96" dirty="0">
              <a:solidFill>
                <a:srgbClr val="000000"/>
              </a:solidFill>
              <a:latin typeface="Open Sans 2"/>
            </a:endParaRPr>
          </a:p>
          <a:p>
            <a:pPr>
              <a:lnSpc>
                <a:spcPts val="4971"/>
              </a:lnSpc>
            </a:pPr>
            <a:endParaRPr lang="en-US" sz="3213" spc="-96" dirty="0">
              <a:solidFill>
                <a:srgbClr val="000000"/>
              </a:solidFill>
              <a:latin typeface="Open Sans 2"/>
            </a:endParaRPr>
          </a:p>
          <a:p>
            <a:pPr>
              <a:lnSpc>
                <a:spcPts val="4971"/>
              </a:lnSpc>
            </a:pPr>
            <a:endParaRPr lang="en-US" sz="3213" spc="-96" dirty="0">
              <a:solidFill>
                <a:srgbClr val="000000"/>
              </a:solidFill>
              <a:latin typeface="Open Sans 2"/>
            </a:endParaRPr>
          </a:p>
          <a:p>
            <a:pPr>
              <a:lnSpc>
                <a:spcPts val="4971"/>
              </a:lnSpc>
            </a:pPr>
            <a:endParaRPr lang="en-US" sz="3213" spc="-96" dirty="0">
              <a:solidFill>
                <a:srgbClr val="000000"/>
              </a:solidFill>
              <a:latin typeface="Open Sans 2"/>
            </a:endParaRPr>
          </a:p>
        </p:txBody>
      </p:sp>
      <p:sp>
        <p:nvSpPr>
          <p:cNvPr id="9" name="TextBox 9"/>
          <p:cNvSpPr txBox="1"/>
          <p:nvPr/>
        </p:nvSpPr>
        <p:spPr>
          <a:xfrm>
            <a:off x="650937" y="633413"/>
            <a:ext cx="13349178" cy="781050"/>
          </a:xfrm>
          <a:prstGeom prst="rect">
            <a:avLst/>
          </a:prstGeom>
        </p:spPr>
        <p:txBody>
          <a:bodyPr lIns="0" tIns="0" rIns="0" bIns="0" rtlCol="0" anchor="t">
            <a:spAutoFit/>
          </a:bodyPr>
          <a:lstStyle/>
          <a:p>
            <a:pPr>
              <a:lnSpc>
                <a:spcPts val="6120"/>
              </a:lnSpc>
            </a:pPr>
            <a:r>
              <a:rPr lang="en-US" sz="5100">
                <a:solidFill>
                  <a:srgbClr val="00A950"/>
                </a:solidFill>
                <a:latin typeface="Open Sans 1 Bold"/>
              </a:rPr>
              <a:t>About MURC</a:t>
            </a:r>
          </a:p>
        </p:txBody>
      </p:sp>
    </p:spTree>
    <p:extLst>
      <p:ext uri="{BB962C8B-B14F-4D97-AF65-F5344CB8AC3E}">
        <p14:creationId xmlns:p14="http://schemas.microsoft.com/office/powerpoint/2010/main" val="273337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A950"/>
        </a:solidFill>
        <a:effectLst/>
      </p:bgPr>
    </p:bg>
    <p:spTree>
      <p:nvGrpSpPr>
        <p:cNvPr id="1" name=""/>
        <p:cNvGrpSpPr/>
        <p:nvPr/>
      </p:nvGrpSpPr>
      <p:grpSpPr>
        <a:xfrm>
          <a:off x="0" y="0"/>
          <a:ext cx="0" cy="0"/>
          <a:chOff x="0" y="0"/>
          <a:chExt cx="0" cy="0"/>
        </a:xfrm>
      </p:grpSpPr>
      <p:sp>
        <p:nvSpPr>
          <p:cNvPr id="2" name="TextBox 2"/>
          <p:cNvSpPr txBox="1"/>
          <p:nvPr/>
        </p:nvSpPr>
        <p:spPr>
          <a:xfrm>
            <a:off x="4490916" y="1088532"/>
            <a:ext cx="9306169" cy="406400"/>
          </a:xfrm>
          <a:prstGeom prst="rect">
            <a:avLst/>
          </a:prstGeom>
        </p:spPr>
        <p:txBody>
          <a:bodyPr lIns="0" tIns="0" rIns="0" bIns="0" rtlCol="0" anchor="t">
            <a:spAutoFit/>
          </a:bodyPr>
          <a:lstStyle/>
          <a:p>
            <a:pPr marL="0" lvl="0" indent="0" algn="ctr">
              <a:lnSpc>
                <a:spcPts val="3250"/>
              </a:lnSpc>
            </a:pPr>
            <a:r>
              <a:rPr lang="en-US" sz="2500" spc="250">
                <a:solidFill>
                  <a:srgbClr val="FFFFFF"/>
                </a:solidFill>
                <a:latin typeface="Open Sans 1 Light"/>
              </a:rPr>
              <a:t>OUR COMMITMENT</a:t>
            </a:r>
          </a:p>
        </p:txBody>
      </p:sp>
      <p:sp>
        <p:nvSpPr>
          <p:cNvPr id="3" name="TextBox 3"/>
          <p:cNvSpPr txBox="1"/>
          <p:nvPr/>
        </p:nvSpPr>
        <p:spPr>
          <a:xfrm>
            <a:off x="1712960" y="1847782"/>
            <a:ext cx="15069756" cy="2482218"/>
          </a:xfrm>
          <a:prstGeom prst="rect">
            <a:avLst/>
          </a:prstGeom>
        </p:spPr>
        <p:txBody>
          <a:bodyPr lIns="0" tIns="0" rIns="0" bIns="0" rtlCol="0" anchor="t">
            <a:spAutoFit/>
          </a:bodyPr>
          <a:lstStyle/>
          <a:p>
            <a:pPr algn="ctr">
              <a:lnSpc>
                <a:spcPts val="4920"/>
              </a:lnSpc>
            </a:pPr>
            <a:r>
              <a:rPr lang="en-US" sz="3800" dirty="0">
                <a:solidFill>
                  <a:srgbClr val="FFFFFF"/>
                </a:solidFill>
                <a:latin typeface="Open Sans 1"/>
              </a:rPr>
              <a:t>The Marshall University Research Corporation is committed to an active, growing and successful research enterprise that will help address today’s challenges, improve the quality of life in the community and provide an engine for economic development.</a:t>
            </a:r>
          </a:p>
        </p:txBody>
      </p:sp>
      <p:sp>
        <p:nvSpPr>
          <p:cNvPr id="10" name="TextBox 10"/>
          <p:cNvSpPr txBox="1"/>
          <p:nvPr/>
        </p:nvSpPr>
        <p:spPr>
          <a:xfrm>
            <a:off x="2694574" y="6999701"/>
            <a:ext cx="4635145" cy="503215"/>
          </a:xfrm>
          <a:prstGeom prst="rect">
            <a:avLst/>
          </a:prstGeom>
        </p:spPr>
        <p:txBody>
          <a:bodyPr lIns="0" tIns="0" rIns="0" bIns="0" rtlCol="0" anchor="t">
            <a:spAutoFit/>
          </a:bodyPr>
          <a:lstStyle/>
          <a:p>
            <a:pPr algn="ctr">
              <a:lnSpc>
                <a:spcPts val="4199"/>
              </a:lnSpc>
              <a:spcBef>
                <a:spcPct val="0"/>
              </a:spcBef>
            </a:pPr>
            <a:r>
              <a:rPr lang="en-US" sz="2999" dirty="0">
                <a:solidFill>
                  <a:srgbClr val="00A950"/>
                </a:solidFill>
                <a:latin typeface="Open Sans 1 Bold"/>
              </a:rPr>
              <a:t>Funding FY22</a:t>
            </a:r>
          </a:p>
        </p:txBody>
      </p:sp>
      <p:sp>
        <p:nvSpPr>
          <p:cNvPr id="12" name="TextBox 12"/>
          <p:cNvSpPr txBox="1"/>
          <p:nvPr/>
        </p:nvSpPr>
        <p:spPr>
          <a:xfrm>
            <a:off x="10425365" y="7023169"/>
            <a:ext cx="5700977" cy="514350"/>
          </a:xfrm>
          <a:prstGeom prst="rect">
            <a:avLst/>
          </a:prstGeom>
        </p:spPr>
        <p:txBody>
          <a:bodyPr lIns="0" tIns="0" rIns="0" bIns="0" rtlCol="0" anchor="t">
            <a:spAutoFit/>
          </a:bodyPr>
          <a:lstStyle/>
          <a:p>
            <a:pPr algn="ctr">
              <a:lnSpc>
                <a:spcPts val="4200"/>
              </a:lnSpc>
              <a:spcBef>
                <a:spcPct val="0"/>
              </a:spcBef>
            </a:pPr>
            <a:r>
              <a:rPr lang="en-US" sz="3000">
                <a:solidFill>
                  <a:srgbClr val="00A950"/>
                </a:solidFill>
                <a:latin typeface="Open Sans 1 Bold"/>
              </a:rPr>
              <a:t>Estimated Economic Impact </a:t>
            </a:r>
          </a:p>
        </p:txBody>
      </p:sp>
      <p:graphicFrame>
        <p:nvGraphicFramePr>
          <p:cNvPr id="13" name="Chart 12">
            <a:extLst>
              <a:ext uri="{FF2B5EF4-FFF2-40B4-BE49-F238E27FC236}">
                <a16:creationId xmlns:a16="http://schemas.microsoft.com/office/drawing/2014/main" id="{F5A86656-8E0D-4746-8031-6FDD8BE75527}"/>
              </a:ext>
            </a:extLst>
          </p:cNvPr>
          <p:cNvGraphicFramePr>
            <a:graphicFrameLocks/>
          </p:cNvGraphicFramePr>
          <p:nvPr>
            <p:extLst>
              <p:ext uri="{D42A27DB-BD31-4B8C-83A1-F6EECF244321}">
                <p14:modId xmlns:p14="http://schemas.microsoft.com/office/powerpoint/2010/main" val="1896204345"/>
              </p:ext>
            </p:extLst>
          </p:nvPr>
        </p:nvGraphicFramePr>
        <p:xfrm>
          <a:off x="4191000" y="4838700"/>
          <a:ext cx="9217025" cy="48724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77865" y="-21481"/>
            <a:ext cx="2981139" cy="3943912"/>
            <a:chOff x="0" y="0"/>
            <a:chExt cx="3974852" cy="5258550"/>
          </a:xfrm>
        </p:grpSpPr>
        <p:sp>
          <p:nvSpPr>
            <p:cNvPr id="3" name="AutoShape 3"/>
            <p:cNvSpPr/>
            <p:nvPr/>
          </p:nvSpPr>
          <p:spPr>
            <a:xfrm>
              <a:off x="788973" y="2057400"/>
              <a:ext cx="3185879" cy="3201150"/>
            </a:xfrm>
            <a:prstGeom prst="rect">
              <a:avLst/>
            </a:prstGeom>
            <a:solidFill>
              <a:srgbClr val="FFFFFF"/>
            </a:solidFill>
          </p:spPr>
          <p:txBody>
            <a:bodyPr/>
            <a:lstStyle/>
            <a:p>
              <a:endParaRPr lang="en-US"/>
            </a:p>
          </p:txBody>
        </p:sp>
        <p:grpSp>
          <p:nvGrpSpPr>
            <p:cNvPr id="4" name="Group 4"/>
            <p:cNvGrpSpPr/>
            <p:nvPr/>
          </p:nvGrpSpPr>
          <p:grpSpPr>
            <a:xfrm>
              <a:off x="0" y="0"/>
              <a:ext cx="3729038" cy="4114800"/>
              <a:chOff x="0" y="0"/>
              <a:chExt cx="736600" cy="812800"/>
            </a:xfrm>
          </p:grpSpPr>
          <p:sp>
            <p:nvSpPr>
              <p:cNvPr id="5" name="Freeform 5"/>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path>
                </a:pathLst>
              </a:custGeom>
              <a:solidFill>
                <a:srgbClr val="00A950"/>
              </a:solidFill>
            </p:spPr>
            <p:txBody>
              <a:bodyPr/>
              <a:lstStyle/>
              <a:p>
                <a:endParaRPr lang="en-US"/>
              </a:p>
            </p:txBody>
          </p:sp>
          <p:sp>
            <p:nvSpPr>
              <p:cNvPr id="6" name="TextBox 6"/>
              <p:cNvSpPr txBox="1"/>
              <p:nvPr/>
            </p:nvSpPr>
            <p:spPr>
              <a:xfrm>
                <a:off x="0" y="28575"/>
                <a:ext cx="736600" cy="657225"/>
              </a:xfrm>
              <a:prstGeom prst="rect">
                <a:avLst/>
              </a:prstGeom>
            </p:spPr>
            <p:txBody>
              <a:bodyPr lIns="50800" tIns="50800" rIns="50800" bIns="50800" rtlCol="0" anchor="ctr"/>
              <a:lstStyle/>
              <a:p>
                <a:pPr algn="ctr">
                  <a:lnSpc>
                    <a:spcPts val="1385"/>
                  </a:lnSpc>
                </a:pPr>
                <a:endParaRPr/>
              </a:p>
            </p:txBody>
          </p:sp>
        </p:grpSp>
        <p:sp>
          <p:nvSpPr>
            <p:cNvPr id="7" name="Freeform 7"/>
            <p:cNvSpPr/>
            <p:nvPr/>
          </p:nvSpPr>
          <p:spPr>
            <a:xfrm>
              <a:off x="455727" y="433551"/>
              <a:ext cx="2774761" cy="2616359"/>
            </a:xfrm>
            <a:custGeom>
              <a:avLst/>
              <a:gdLst/>
              <a:ahLst/>
              <a:cxnLst/>
              <a:rect l="l" t="t" r="r" b="b"/>
              <a:pathLst>
                <a:path w="2774761" h="2616359">
                  <a:moveTo>
                    <a:pt x="0" y="0"/>
                  </a:moveTo>
                  <a:lnTo>
                    <a:pt x="2774761" y="0"/>
                  </a:lnTo>
                  <a:lnTo>
                    <a:pt x="2774761" y="2616359"/>
                  </a:lnTo>
                  <a:lnTo>
                    <a:pt x="0" y="2616359"/>
                  </a:lnTo>
                  <a:lnTo>
                    <a:pt x="0" y="0"/>
                  </a:lnTo>
                  <a:close/>
                </a:path>
              </a:pathLst>
            </a:custGeom>
            <a:blipFill>
              <a:blip r:embed="rId2"/>
              <a:stretch>
                <a:fillRect/>
              </a:stretch>
            </a:blipFill>
          </p:spPr>
          <p:txBody>
            <a:bodyPr/>
            <a:lstStyle/>
            <a:p>
              <a:endParaRPr lang="en-US"/>
            </a:p>
          </p:txBody>
        </p:sp>
      </p:grpSp>
      <p:sp>
        <p:nvSpPr>
          <p:cNvPr id="8" name="TextBox 8"/>
          <p:cNvSpPr txBox="1"/>
          <p:nvPr/>
        </p:nvSpPr>
        <p:spPr>
          <a:xfrm>
            <a:off x="650937" y="1931425"/>
            <a:ext cx="13590437" cy="7916983"/>
          </a:xfrm>
          <a:prstGeom prst="rect">
            <a:avLst/>
          </a:prstGeom>
        </p:spPr>
        <p:txBody>
          <a:bodyPr lIns="0" tIns="0" rIns="0" bIns="0" rtlCol="0" anchor="t">
            <a:spAutoFit/>
          </a:bodyPr>
          <a:lstStyle/>
          <a:p>
            <a:pPr>
              <a:lnSpc>
                <a:spcPts val="2880"/>
              </a:lnSpc>
              <a:spcBef>
                <a:spcPct val="0"/>
              </a:spcBef>
            </a:pPr>
            <a:r>
              <a:rPr lang="en-US" sz="2215" spc="-66" dirty="0">
                <a:solidFill>
                  <a:srgbClr val="000000"/>
                </a:solidFill>
                <a:latin typeface="Open Sans 2 Bold"/>
              </a:rPr>
              <a:t>Enabling Research Growth: </a:t>
            </a:r>
          </a:p>
          <a:p>
            <a:pPr>
              <a:lnSpc>
                <a:spcPts val="2620"/>
              </a:lnSpc>
              <a:spcBef>
                <a:spcPct val="0"/>
              </a:spcBef>
            </a:pPr>
            <a:r>
              <a:rPr lang="en-US" sz="2015" spc="-60" dirty="0">
                <a:solidFill>
                  <a:srgbClr val="000000"/>
                </a:solidFill>
                <a:latin typeface="Open Sans 2"/>
              </a:rPr>
              <a:t>MURC actively fosters the expansion of Marshall University's research endeavors, supporting the vibrant growth of our research enterprise.</a:t>
            </a:r>
          </a:p>
          <a:p>
            <a:pPr>
              <a:lnSpc>
                <a:spcPts val="2620"/>
              </a:lnSpc>
              <a:spcBef>
                <a:spcPct val="0"/>
              </a:spcBef>
            </a:pPr>
            <a:endParaRPr lang="en-US" sz="2015" spc="-60" dirty="0">
              <a:solidFill>
                <a:srgbClr val="000000"/>
              </a:solidFill>
              <a:latin typeface="Open Sans 2"/>
            </a:endParaRPr>
          </a:p>
          <a:p>
            <a:pPr>
              <a:lnSpc>
                <a:spcPts val="2880"/>
              </a:lnSpc>
              <a:spcBef>
                <a:spcPct val="0"/>
              </a:spcBef>
            </a:pPr>
            <a:r>
              <a:rPr lang="en-US" sz="2215" spc="-66" dirty="0">
                <a:solidFill>
                  <a:srgbClr val="000000"/>
                </a:solidFill>
                <a:latin typeface="Open Sans 2 Bold"/>
              </a:rPr>
              <a:t>Serving as Fiscal Agent: </a:t>
            </a:r>
          </a:p>
          <a:p>
            <a:pPr marL="435157" lvl="1" indent="-217579">
              <a:lnSpc>
                <a:spcPts val="2620"/>
              </a:lnSpc>
              <a:buFont typeface="Arial"/>
              <a:buChar char="•"/>
            </a:pPr>
            <a:r>
              <a:rPr lang="en-US" sz="2015" spc="-60" dirty="0">
                <a:solidFill>
                  <a:srgbClr val="000000"/>
                </a:solidFill>
                <a:latin typeface="Open Sans 2"/>
              </a:rPr>
              <a:t>Applying for, receiving, and efficiently distributing grants and contracts on behalf of Marshall University.</a:t>
            </a:r>
          </a:p>
          <a:p>
            <a:pPr marL="435157" lvl="1" indent="-217579">
              <a:lnSpc>
                <a:spcPts val="2620"/>
              </a:lnSpc>
              <a:buFont typeface="Arial"/>
              <a:buChar char="•"/>
            </a:pPr>
            <a:r>
              <a:rPr lang="en-US" sz="2015" spc="-60" dirty="0">
                <a:solidFill>
                  <a:srgbClr val="000000"/>
                </a:solidFill>
                <a:latin typeface="Open Sans 2"/>
              </a:rPr>
              <a:t>Allocating Facilities and administrative (F &amp; A) costs back to the university to ensure equitable resource utilization.</a:t>
            </a:r>
          </a:p>
          <a:p>
            <a:pPr marL="435157" lvl="1" indent="-217579">
              <a:lnSpc>
                <a:spcPts val="2620"/>
              </a:lnSpc>
              <a:buFont typeface="Arial"/>
              <a:buChar char="•"/>
            </a:pPr>
            <a:r>
              <a:rPr lang="en-US" sz="2015" spc="-60" dirty="0">
                <a:solidFill>
                  <a:srgbClr val="000000"/>
                </a:solidFill>
                <a:latin typeface="Open Sans 2"/>
              </a:rPr>
              <a:t>Ensuring unwavering compliance with federal, state, and institutional regulations.</a:t>
            </a:r>
          </a:p>
          <a:p>
            <a:pPr marL="435157" lvl="1" indent="-217579">
              <a:lnSpc>
                <a:spcPts val="2620"/>
              </a:lnSpc>
              <a:buFont typeface="Arial"/>
              <a:buChar char="•"/>
            </a:pPr>
            <a:r>
              <a:rPr lang="en-US" sz="2015" spc="-60" dirty="0">
                <a:solidFill>
                  <a:srgbClr val="000000"/>
                </a:solidFill>
                <a:latin typeface="Open Sans 2"/>
              </a:rPr>
              <a:t>Fulfilling fiscal requirements stipulated by funding agencies.</a:t>
            </a:r>
          </a:p>
          <a:p>
            <a:pPr>
              <a:lnSpc>
                <a:spcPts val="2620"/>
              </a:lnSpc>
              <a:spcBef>
                <a:spcPct val="0"/>
              </a:spcBef>
            </a:pPr>
            <a:endParaRPr lang="en-US" sz="2015" spc="-60" dirty="0">
              <a:solidFill>
                <a:srgbClr val="000000"/>
              </a:solidFill>
              <a:latin typeface="Open Sans 2"/>
            </a:endParaRPr>
          </a:p>
          <a:p>
            <a:pPr>
              <a:lnSpc>
                <a:spcPts val="2880"/>
              </a:lnSpc>
              <a:spcBef>
                <a:spcPct val="0"/>
              </a:spcBef>
            </a:pPr>
            <a:r>
              <a:rPr lang="en-US" sz="2215" spc="-66" dirty="0">
                <a:solidFill>
                  <a:srgbClr val="000000"/>
                </a:solidFill>
                <a:latin typeface="Open Sans 2 Bold"/>
              </a:rPr>
              <a:t>Ensuring Research Integrity: </a:t>
            </a:r>
          </a:p>
          <a:p>
            <a:pPr marL="435157" lvl="1" indent="-217579">
              <a:lnSpc>
                <a:spcPts val="2620"/>
              </a:lnSpc>
              <a:buFont typeface="Arial"/>
              <a:buChar char="•"/>
            </a:pPr>
            <a:r>
              <a:rPr lang="en-US" sz="2015" spc="-60" dirty="0">
                <a:solidFill>
                  <a:srgbClr val="000000"/>
                </a:solidFill>
                <a:latin typeface="Open Sans 2"/>
              </a:rPr>
              <a:t>Overseeing Marshall University's Institutional Review Boards (IRBs) to safeguard human subject research.</a:t>
            </a:r>
          </a:p>
          <a:p>
            <a:pPr marL="435157" lvl="1" indent="-217579">
              <a:lnSpc>
                <a:spcPts val="2620"/>
              </a:lnSpc>
              <a:buFont typeface="Arial"/>
              <a:buChar char="•"/>
            </a:pPr>
            <a:r>
              <a:rPr lang="en-US" sz="2015" spc="-60" dirty="0">
                <a:solidFill>
                  <a:srgbClr val="000000"/>
                </a:solidFill>
                <a:latin typeface="Open Sans 2"/>
              </a:rPr>
              <a:t>Maintaining the esteemed Association for the Accreditation of Human Research Protection (AAHRP) accreditation.</a:t>
            </a:r>
          </a:p>
          <a:p>
            <a:pPr marL="435157" lvl="1" indent="-217579">
              <a:lnSpc>
                <a:spcPts val="2620"/>
              </a:lnSpc>
              <a:buFont typeface="Arial"/>
              <a:buChar char="•"/>
            </a:pPr>
            <a:r>
              <a:rPr lang="en-US" sz="2015" spc="-60" dirty="0">
                <a:solidFill>
                  <a:srgbClr val="000000"/>
                </a:solidFill>
                <a:latin typeface="Open Sans 2"/>
              </a:rPr>
              <a:t>Exercising oversight over the Institutional Animal Care and Use Committee (IACUC).</a:t>
            </a:r>
          </a:p>
          <a:p>
            <a:pPr marL="435157" lvl="1" indent="-217579">
              <a:lnSpc>
                <a:spcPts val="2620"/>
              </a:lnSpc>
              <a:buFont typeface="Arial"/>
              <a:buChar char="•"/>
            </a:pPr>
            <a:r>
              <a:rPr lang="en-US" sz="2015" spc="-60" dirty="0">
                <a:solidFill>
                  <a:srgbClr val="000000"/>
                </a:solidFill>
                <a:latin typeface="Open Sans 2"/>
              </a:rPr>
              <a:t>Managing matters related to Conflict of Interest (COI).</a:t>
            </a:r>
          </a:p>
          <a:p>
            <a:pPr marL="435157" lvl="1" indent="-217579">
              <a:lnSpc>
                <a:spcPts val="2620"/>
              </a:lnSpc>
              <a:buFont typeface="Arial"/>
              <a:buChar char="•"/>
            </a:pPr>
            <a:r>
              <a:rPr lang="en-US" sz="2015" spc="-60" dirty="0">
                <a:solidFill>
                  <a:srgbClr val="000000"/>
                </a:solidFill>
                <a:latin typeface="Open Sans 2"/>
              </a:rPr>
              <a:t>Supervising the university's biosafety program to ensure a safe research environment.</a:t>
            </a:r>
          </a:p>
          <a:p>
            <a:pPr>
              <a:lnSpc>
                <a:spcPts val="2620"/>
              </a:lnSpc>
              <a:spcBef>
                <a:spcPct val="0"/>
              </a:spcBef>
            </a:pPr>
            <a:endParaRPr lang="en-US" sz="2015" spc="-60" dirty="0">
              <a:solidFill>
                <a:srgbClr val="000000"/>
              </a:solidFill>
              <a:latin typeface="Open Sans 2"/>
            </a:endParaRPr>
          </a:p>
          <a:p>
            <a:pPr>
              <a:lnSpc>
                <a:spcPts val="2880"/>
              </a:lnSpc>
              <a:spcBef>
                <a:spcPct val="0"/>
              </a:spcBef>
            </a:pPr>
            <a:r>
              <a:rPr lang="en-US" sz="2215" spc="-66" dirty="0">
                <a:solidFill>
                  <a:srgbClr val="000000"/>
                </a:solidFill>
                <a:latin typeface="Open Sans 2 Bold"/>
              </a:rPr>
              <a:t>Managing Intellectual Property: </a:t>
            </a:r>
          </a:p>
          <a:p>
            <a:pPr marL="435157" lvl="1" indent="-217579">
              <a:lnSpc>
                <a:spcPts val="2620"/>
              </a:lnSpc>
              <a:buFont typeface="Arial"/>
              <a:buChar char="•"/>
            </a:pPr>
            <a:r>
              <a:rPr lang="en-US" sz="2015" spc="-60" dirty="0">
                <a:solidFill>
                  <a:srgbClr val="000000"/>
                </a:solidFill>
                <a:latin typeface="Open Sans 2"/>
              </a:rPr>
              <a:t>Offering comprehensive evaluation, development, patenting, licensing, management, and marketing services for intellectual property originating from faculty, staff, and students.</a:t>
            </a:r>
          </a:p>
          <a:p>
            <a:pPr marL="435157" lvl="1" indent="-217579">
              <a:lnSpc>
                <a:spcPts val="2620"/>
              </a:lnSpc>
              <a:buFont typeface="Arial"/>
              <a:buChar char="•"/>
            </a:pPr>
            <a:r>
              <a:rPr lang="en-US" sz="2015" spc="-60" dirty="0">
                <a:solidFill>
                  <a:srgbClr val="000000"/>
                </a:solidFill>
                <a:latin typeface="Open Sans 2"/>
              </a:rPr>
              <a:t>Determining the appropriate allocation of proceeds from intellectual property.</a:t>
            </a:r>
          </a:p>
          <a:p>
            <a:pPr marL="435157" lvl="1" indent="-217579">
              <a:lnSpc>
                <a:spcPts val="2620"/>
              </a:lnSpc>
              <a:buFont typeface="Arial"/>
              <a:buChar char="•"/>
            </a:pPr>
            <a:r>
              <a:rPr lang="en-US" sz="2015" spc="-60" dirty="0">
                <a:solidFill>
                  <a:srgbClr val="000000"/>
                </a:solidFill>
                <a:latin typeface="Open Sans 2"/>
              </a:rPr>
              <a:t>Utilizing the university's intellectual property in technology transfer, promoting economic development.</a:t>
            </a:r>
          </a:p>
          <a:p>
            <a:pPr>
              <a:lnSpc>
                <a:spcPts val="2620"/>
              </a:lnSpc>
              <a:spcBef>
                <a:spcPct val="0"/>
              </a:spcBef>
            </a:pPr>
            <a:endParaRPr lang="en-US" sz="2015" spc="-60" dirty="0">
              <a:solidFill>
                <a:srgbClr val="000000"/>
              </a:solidFill>
              <a:latin typeface="Open Sans 2"/>
            </a:endParaRPr>
          </a:p>
          <a:p>
            <a:pPr>
              <a:lnSpc>
                <a:spcPts val="2620"/>
              </a:lnSpc>
              <a:spcBef>
                <a:spcPct val="0"/>
              </a:spcBef>
            </a:pPr>
            <a:endParaRPr lang="en-US" sz="2015" spc="-60" dirty="0">
              <a:solidFill>
                <a:srgbClr val="000000"/>
              </a:solidFill>
              <a:latin typeface="Open Sans 2"/>
            </a:endParaRPr>
          </a:p>
        </p:txBody>
      </p:sp>
      <p:sp>
        <p:nvSpPr>
          <p:cNvPr id="9" name="TextBox 9"/>
          <p:cNvSpPr txBox="1"/>
          <p:nvPr/>
        </p:nvSpPr>
        <p:spPr>
          <a:xfrm>
            <a:off x="650937" y="633413"/>
            <a:ext cx="13349178" cy="781050"/>
          </a:xfrm>
          <a:prstGeom prst="rect">
            <a:avLst/>
          </a:prstGeom>
        </p:spPr>
        <p:txBody>
          <a:bodyPr lIns="0" tIns="0" rIns="0" bIns="0" rtlCol="0" anchor="t">
            <a:spAutoFit/>
          </a:bodyPr>
          <a:lstStyle/>
          <a:p>
            <a:pPr>
              <a:lnSpc>
                <a:spcPts val="6120"/>
              </a:lnSpc>
            </a:pPr>
            <a:r>
              <a:rPr lang="en-US" sz="5100">
                <a:solidFill>
                  <a:srgbClr val="00A950"/>
                </a:solidFill>
                <a:latin typeface="Open Sans 1 Bold"/>
              </a:rPr>
              <a:t>Responsibility and Purpose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46729" y="2936493"/>
            <a:ext cx="10685119" cy="1473835"/>
          </a:xfrm>
          <a:prstGeom prst="rect">
            <a:avLst/>
          </a:prstGeom>
        </p:spPr>
        <p:txBody>
          <a:bodyPr lIns="0" tIns="0" rIns="0" bIns="0" rtlCol="0" anchor="t">
            <a:spAutoFit/>
          </a:bodyPr>
          <a:lstStyle/>
          <a:p>
            <a:pPr>
              <a:lnSpc>
                <a:spcPts val="2749"/>
              </a:lnSpc>
            </a:pPr>
            <a:r>
              <a:rPr lang="en-US" sz="2499" dirty="0">
                <a:solidFill>
                  <a:srgbClr val="191919"/>
                </a:solidFill>
                <a:latin typeface="Open Sans 1 Bold"/>
              </a:rPr>
              <a:t>MURC is responsible for making sure grant and contract proposals submitted to agencies are complete, accurate, and in compliance with MU, state, and federal policies. </a:t>
            </a:r>
          </a:p>
          <a:p>
            <a:pPr>
              <a:lnSpc>
                <a:spcPts val="1760"/>
              </a:lnSpc>
            </a:pPr>
            <a:r>
              <a:rPr lang="en-US" sz="1600" dirty="0">
                <a:solidFill>
                  <a:srgbClr val="191919"/>
                </a:solidFill>
                <a:latin typeface="Open Sans 1 Italics"/>
              </a:rPr>
              <a:t>“It is easier to ask for forgiveness rather than permission” does not apply to federal, state, and university policies. When it comes to federal, state, and university policies, ignorance of the law is not bliss.</a:t>
            </a:r>
          </a:p>
        </p:txBody>
      </p:sp>
      <p:sp>
        <p:nvSpPr>
          <p:cNvPr id="3" name="TextBox 3"/>
          <p:cNvSpPr txBox="1"/>
          <p:nvPr/>
        </p:nvSpPr>
        <p:spPr>
          <a:xfrm>
            <a:off x="6574181" y="240998"/>
            <a:ext cx="7622487" cy="467995"/>
          </a:xfrm>
          <a:prstGeom prst="rect">
            <a:avLst/>
          </a:prstGeom>
        </p:spPr>
        <p:txBody>
          <a:bodyPr lIns="0" tIns="0" rIns="0" bIns="0" rtlCol="0" anchor="t">
            <a:spAutoFit/>
          </a:bodyPr>
          <a:lstStyle/>
          <a:p>
            <a:pPr marL="0" lvl="0" indent="0">
              <a:lnSpc>
                <a:spcPts val="3769"/>
              </a:lnSpc>
            </a:pPr>
            <a:r>
              <a:rPr lang="en-US" sz="2899" spc="289" dirty="0">
                <a:solidFill>
                  <a:srgbClr val="00A950"/>
                </a:solidFill>
                <a:latin typeface="Open Sans 1 Bold"/>
              </a:rPr>
              <a:t>IMPORTANCE OF UTLIZING MURC:</a:t>
            </a:r>
          </a:p>
        </p:txBody>
      </p:sp>
      <p:sp>
        <p:nvSpPr>
          <p:cNvPr id="4" name="Freeform 4"/>
          <p:cNvSpPr/>
          <p:nvPr/>
        </p:nvSpPr>
        <p:spPr>
          <a:xfrm>
            <a:off x="0" y="0"/>
            <a:ext cx="5902624" cy="10287000"/>
          </a:xfrm>
          <a:custGeom>
            <a:avLst/>
            <a:gdLst/>
            <a:ahLst/>
            <a:cxnLst/>
            <a:rect l="l" t="t" r="r" b="b"/>
            <a:pathLst>
              <a:path w="5902624" h="10287000">
                <a:moveTo>
                  <a:pt x="0" y="0"/>
                </a:moveTo>
                <a:lnTo>
                  <a:pt x="5902624" y="0"/>
                </a:lnTo>
                <a:lnTo>
                  <a:pt x="5902624" y="10287000"/>
                </a:lnTo>
                <a:lnTo>
                  <a:pt x="0" y="10287000"/>
                </a:lnTo>
                <a:lnTo>
                  <a:pt x="0" y="0"/>
                </a:lnTo>
                <a:close/>
              </a:path>
            </a:pathLst>
          </a:custGeom>
          <a:blipFill>
            <a:blip r:embed="rId2"/>
            <a:stretch>
              <a:fillRect l="-80708" r="-80708"/>
            </a:stretch>
          </a:blipFill>
        </p:spPr>
        <p:txBody>
          <a:bodyPr/>
          <a:lstStyle/>
          <a:p>
            <a:endParaRPr lang="en-US"/>
          </a:p>
        </p:txBody>
      </p:sp>
      <p:sp>
        <p:nvSpPr>
          <p:cNvPr id="5" name="TextBox 5"/>
          <p:cNvSpPr txBox="1"/>
          <p:nvPr/>
        </p:nvSpPr>
        <p:spPr>
          <a:xfrm>
            <a:off x="6535804" y="6173343"/>
            <a:ext cx="10685119" cy="1350010"/>
          </a:xfrm>
          <a:prstGeom prst="rect">
            <a:avLst/>
          </a:prstGeom>
        </p:spPr>
        <p:txBody>
          <a:bodyPr lIns="0" tIns="0" rIns="0" bIns="0" rtlCol="0" anchor="t">
            <a:spAutoFit/>
          </a:bodyPr>
          <a:lstStyle/>
          <a:p>
            <a:pPr>
              <a:lnSpc>
                <a:spcPts val="2749"/>
              </a:lnSpc>
            </a:pPr>
            <a:r>
              <a:rPr lang="en-US" sz="2499" dirty="0">
                <a:solidFill>
                  <a:srgbClr val="191919"/>
                </a:solidFill>
                <a:latin typeface="Open Sans 1 Bold"/>
              </a:rPr>
              <a:t>MURC is the only legal entity authorized to make commitments to funding agencies on behalf of Marshall University. </a:t>
            </a:r>
          </a:p>
          <a:p>
            <a:pPr>
              <a:lnSpc>
                <a:spcPts val="1760"/>
              </a:lnSpc>
            </a:pPr>
            <a:r>
              <a:rPr lang="en-US" sz="1600" dirty="0">
                <a:solidFill>
                  <a:srgbClr val="191919"/>
                </a:solidFill>
                <a:latin typeface="Open Sans 1 Italics"/>
              </a:rPr>
              <a:t>No other college, department, center or individual (faculty, staff, chair, dean, or University President) has the legal authority to enter into grant or contract agreements on behalf of Marshall University. Only MURC’s Authorized Organizational Official (AOR), has this authority.</a:t>
            </a:r>
          </a:p>
        </p:txBody>
      </p:sp>
      <p:sp>
        <p:nvSpPr>
          <p:cNvPr id="6" name="TextBox 6"/>
          <p:cNvSpPr txBox="1"/>
          <p:nvPr/>
        </p:nvSpPr>
        <p:spPr>
          <a:xfrm>
            <a:off x="6446729" y="1374393"/>
            <a:ext cx="10685119" cy="1130935"/>
          </a:xfrm>
          <a:prstGeom prst="rect">
            <a:avLst/>
          </a:prstGeom>
        </p:spPr>
        <p:txBody>
          <a:bodyPr lIns="0" tIns="0" rIns="0" bIns="0" rtlCol="0" anchor="t">
            <a:spAutoFit/>
          </a:bodyPr>
          <a:lstStyle/>
          <a:p>
            <a:pPr>
              <a:lnSpc>
                <a:spcPts val="2749"/>
              </a:lnSpc>
            </a:pPr>
            <a:r>
              <a:rPr lang="en-US" sz="2499" dirty="0">
                <a:solidFill>
                  <a:srgbClr val="191919"/>
                </a:solidFill>
                <a:latin typeface="Open Sans 1 Bold"/>
              </a:rPr>
              <a:t>MURC provides services that are helpful to you in assembling and submitting your proposal and managing an award. </a:t>
            </a:r>
          </a:p>
          <a:p>
            <a:pPr>
              <a:lnSpc>
                <a:spcPts val="1760"/>
              </a:lnSpc>
            </a:pPr>
            <a:r>
              <a:rPr lang="en-US" sz="1600" dirty="0">
                <a:solidFill>
                  <a:srgbClr val="191919"/>
                </a:solidFill>
                <a:latin typeface="Open Sans 1 Italics"/>
              </a:rPr>
              <a:t>Although the ultimate responsibility of the application contents are up to the Principal Investigator (PI), we help guide you through the administrative forms, guidelines, and requirements.</a:t>
            </a:r>
          </a:p>
        </p:txBody>
      </p:sp>
      <p:sp>
        <p:nvSpPr>
          <p:cNvPr id="7" name="TextBox 7"/>
          <p:cNvSpPr txBox="1"/>
          <p:nvPr/>
        </p:nvSpPr>
        <p:spPr>
          <a:xfrm>
            <a:off x="6517970" y="4835905"/>
            <a:ext cx="10685119" cy="911860"/>
          </a:xfrm>
          <a:prstGeom prst="rect">
            <a:avLst/>
          </a:prstGeom>
        </p:spPr>
        <p:txBody>
          <a:bodyPr lIns="0" tIns="0" rIns="0" bIns="0" rtlCol="0" anchor="t">
            <a:spAutoFit/>
          </a:bodyPr>
          <a:lstStyle/>
          <a:p>
            <a:pPr>
              <a:lnSpc>
                <a:spcPts val="2749"/>
              </a:lnSpc>
            </a:pPr>
            <a:r>
              <a:rPr lang="en-US" sz="2499" dirty="0">
                <a:solidFill>
                  <a:srgbClr val="191919"/>
                </a:solidFill>
                <a:latin typeface="Open Sans 1 Bold"/>
              </a:rPr>
              <a:t>MURC also ensures that the Terms and Conditions of a grant or contract award are acceptable to Marshall University. </a:t>
            </a:r>
          </a:p>
          <a:p>
            <a:pPr>
              <a:lnSpc>
                <a:spcPts val="1760"/>
              </a:lnSpc>
            </a:pPr>
            <a:r>
              <a:rPr lang="en-US" sz="1600" dirty="0">
                <a:solidFill>
                  <a:srgbClr val="191919"/>
                </a:solidFill>
                <a:latin typeface="Open Sans 1 Italics"/>
              </a:rPr>
              <a:t>This protects both the PI and the University </a:t>
            </a:r>
          </a:p>
        </p:txBody>
      </p:sp>
      <p:sp>
        <p:nvSpPr>
          <p:cNvPr id="8" name="TextBox 8"/>
          <p:cNvSpPr txBox="1"/>
          <p:nvPr/>
        </p:nvSpPr>
        <p:spPr>
          <a:xfrm>
            <a:off x="6574181" y="8272209"/>
            <a:ext cx="10685119" cy="1664335"/>
          </a:xfrm>
          <a:prstGeom prst="rect">
            <a:avLst/>
          </a:prstGeom>
        </p:spPr>
        <p:txBody>
          <a:bodyPr lIns="0" tIns="0" rIns="0" bIns="0" rtlCol="0" anchor="t">
            <a:spAutoFit/>
          </a:bodyPr>
          <a:lstStyle/>
          <a:p>
            <a:pPr>
              <a:lnSpc>
                <a:spcPts val="2749"/>
              </a:lnSpc>
            </a:pPr>
            <a:r>
              <a:rPr lang="en-US" sz="2499">
                <a:solidFill>
                  <a:srgbClr val="191919"/>
                </a:solidFill>
                <a:latin typeface="Open Sans 1 Bold"/>
              </a:rPr>
              <a:t>Invalid reason to bypass MURC. </a:t>
            </a:r>
          </a:p>
          <a:p>
            <a:pPr>
              <a:lnSpc>
                <a:spcPts val="1760"/>
              </a:lnSpc>
            </a:pPr>
            <a:r>
              <a:rPr lang="en-US" sz="1600">
                <a:solidFill>
                  <a:srgbClr val="191919"/>
                </a:solidFill>
                <a:latin typeface="Open Sans 1 Italics"/>
              </a:rPr>
              <a:t>“Don’t worry! I signed on behalf of the University.”</a:t>
            </a:r>
          </a:p>
          <a:p>
            <a:pPr>
              <a:lnSpc>
                <a:spcPts val="1760"/>
              </a:lnSpc>
            </a:pPr>
            <a:r>
              <a:rPr lang="en-US" sz="1600">
                <a:solidFill>
                  <a:srgbClr val="191919"/>
                </a:solidFill>
                <a:latin typeface="Open Sans 1 Italics"/>
              </a:rPr>
              <a:t>“It is only a small grant.”</a:t>
            </a:r>
          </a:p>
          <a:p>
            <a:pPr>
              <a:lnSpc>
                <a:spcPts val="1760"/>
              </a:lnSpc>
            </a:pPr>
            <a:r>
              <a:rPr lang="en-US" sz="1600">
                <a:solidFill>
                  <a:srgbClr val="191919"/>
                </a:solidFill>
                <a:latin typeface="Open Sans 1 Italics"/>
              </a:rPr>
              <a:t>“I didn’t want to trouble anyone.”</a:t>
            </a:r>
          </a:p>
          <a:p>
            <a:pPr>
              <a:lnSpc>
                <a:spcPts val="1760"/>
              </a:lnSpc>
            </a:pPr>
            <a:r>
              <a:rPr lang="en-US" sz="1600">
                <a:solidFill>
                  <a:srgbClr val="191919"/>
                </a:solidFill>
                <a:latin typeface="Open Sans 1 Italics"/>
              </a:rPr>
              <a:t>“The timeline was too short.”</a:t>
            </a:r>
          </a:p>
          <a:p>
            <a:pPr>
              <a:lnSpc>
                <a:spcPts val="1760"/>
              </a:lnSpc>
            </a:pPr>
            <a:r>
              <a:rPr lang="en-US" sz="1600">
                <a:solidFill>
                  <a:srgbClr val="191919"/>
                </a:solidFill>
                <a:latin typeface="Open Sans 1 Italics"/>
              </a:rPr>
              <a:t>“It wasn’t that much money.”</a:t>
            </a:r>
          </a:p>
          <a:p>
            <a:pPr>
              <a:lnSpc>
                <a:spcPts val="1760"/>
              </a:lnSpc>
            </a:pPr>
            <a:endParaRPr lang="en-US" sz="1600">
              <a:solidFill>
                <a:srgbClr val="191919"/>
              </a:solidFill>
              <a:latin typeface="Open Sans 1 Itali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169" b="-61169"/>
            </a:stretch>
          </a:blipFill>
        </p:spPr>
        <p:txBody>
          <a:bodyPr/>
          <a:lstStyle/>
          <a:p>
            <a:endParaRPr lang="en-US"/>
          </a:p>
        </p:txBody>
      </p:sp>
      <p:sp>
        <p:nvSpPr>
          <p:cNvPr id="3" name="AutoShape 3"/>
          <p:cNvSpPr/>
          <p:nvPr/>
        </p:nvSpPr>
        <p:spPr>
          <a:xfrm>
            <a:off x="1309337" y="1982576"/>
            <a:ext cx="4965461" cy="3911194"/>
          </a:xfrm>
          <a:prstGeom prst="rect">
            <a:avLst/>
          </a:prstGeom>
          <a:solidFill>
            <a:srgbClr val="EBEBEB"/>
          </a:solidFill>
        </p:spPr>
        <p:txBody>
          <a:bodyPr/>
          <a:lstStyle/>
          <a:p>
            <a:endParaRPr lang="en-US"/>
          </a:p>
        </p:txBody>
      </p:sp>
      <p:sp>
        <p:nvSpPr>
          <p:cNvPr id="4" name="AutoShape 4"/>
          <p:cNvSpPr/>
          <p:nvPr/>
        </p:nvSpPr>
        <p:spPr>
          <a:xfrm>
            <a:off x="6634377" y="1982576"/>
            <a:ext cx="4965461" cy="3911194"/>
          </a:xfrm>
          <a:prstGeom prst="rect">
            <a:avLst/>
          </a:prstGeom>
          <a:solidFill>
            <a:srgbClr val="EBEBEB"/>
          </a:solidFill>
        </p:spPr>
        <p:txBody>
          <a:bodyPr/>
          <a:lstStyle/>
          <a:p>
            <a:endParaRPr lang="en-US"/>
          </a:p>
        </p:txBody>
      </p:sp>
      <p:sp>
        <p:nvSpPr>
          <p:cNvPr id="5" name="AutoShape 5"/>
          <p:cNvSpPr/>
          <p:nvPr/>
        </p:nvSpPr>
        <p:spPr>
          <a:xfrm>
            <a:off x="12013202" y="1982576"/>
            <a:ext cx="4965461" cy="3911194"/>
          </a:xfrm>
          <a:prstGeom prst="rect">
            <a:avLst/>
          </a:prstGeom>
          <a:solidFill>
            <a:srgbClr val="EBEBEB"/>
          </a:solidFill>
        </p:spPr>
        <p:txBody>
          <a:bodyPr/>
          <a:lstStyle/>
          <a:p>
            <a:endParaRPr lang="en-US"/>
          </a:p>
        </p:txBody>
      </p:sp>
      <p:sp>
        <p:nvSpPr>
          <p:cNvPr id="6" name="AutoShape 6"/>
          <p:cNvSpPr/>
          <p:nvPr/>
        </p:nvSpPr>
        <p:spPr>
          <a:xfrm>
            <a:off x="3998750" y="6154317"/>
            <a:ext cx="4965461" cy="3911194"/>
          </a:xfrm>
          <a:prstGeom prst="rect">
            <a:avLst/>
          </a:prstGeom>
          <a:solidFill>
            <a:srgbClr val="EBEBEB"/>
          </a:solidFill>
        </p:spPr>
        <p:txBody>
          <a:bodyPr/>
          <a:lstStyle/>
          <a:p>
            <a:endParaRPr lang="en-US"/>
          </a:p>
        </p:txBody>
      </p:sp>
      <p:sp>
        <p:nvSpPr>
          <p:cNvPr id="7" name="AutoShape 7"/>
          <p:cNvSpPr/>
          <p:nvPr/>
        </p:nvSpPr>
        <p:spPr>
          <a:xfrm>
            <a:off x="9323789" y="6154317"/>
            <a:ext cx="4965461" cy="3911194"/>
          </a:xfrm>
          <a:prstGeom prst="rect">
            <a:avLst/>
          </a:prstGeom>
          <a:solidFill>
            <a:srgbClr val="EBEBEB"/>
          </a:solidFill>
        </p:spPr>
        <p:txBody>
          <a:bodyPr/>
          <a:lstStyle/>
          <a:p>
            <a:endParaRPr lang="en-US"/>
          </a:p>
        </p:txBody>
      </p:sp>
      <p:sp>
        <p:nvSpPr>
          <p:cNvPr id="8" name="TextBox 8"/>
          <p:cNvSpPr txBox="1"/>
          <p:nvPr/>
        </p:nvSpPr>
        <p:spPr>
          <a:xfrm>
            <a:off x="1208489" y="562927"/>
            <a:ext cx="10598030" cy="874395"/>
          </a:xfrm>
          <a:prstGeom prst="rect">
            <a:avLst/>
          </a:prstGeom>
        </p:spPr>
        <p:txBody>
          <a:bodyPr lIns="0" tIns="0" rIns="0" bIns="0" rtlCol="0" anchor="t">
            <a:spAutoFit/>
          </a:bodyPr>
          <a:lstStyle/>
          <a:p>
            <a:pPr>
              <a:lnSpc>
                <a:spcPts val="7020"/>
              </a:lnSpc>
            </a:pPr>
            <a:r>
              <a:rPr lang="en-US" sz="5400">
                <a:solidFill>
                  <a:srgbClr val="FFFFFF"/>
                </a:solidFill>
                <a:latin typeface="Open Sans 1 Bold"/>
              </a:rPr>
              <a:t>Our Services</a:t>
            </a:r>
          </a:p>
        </p:txBody>
      </p:sp>
      <p:sp>
        <p:nvSpPr>
          <p:cNvPr id="9" name="TextBox 9"/>
          <p:cNvSpPr txBox="1"/>
          <p:nvPr/>
        </p:nvSpPr>
        <p:spPr>
          <a:xfrm>
            <a:off x="1506431" y="2019846"/>
            <a:ext cx="4575495" cy="3200556"/>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Pre-Award and Grants/Contract Development</a:t>
            </a:r>
          </a:p>
          <a:p>
            <a:pPr>
              <a:lnSpc>
                <a:spcPts val="1091"/>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Interpreting proposal guidelines</a:t>
            </a:r>
          </a:p>
          <a:p>
            <a:pPr marL="341028" lvl="1" indent="-170514">
              <a:lnSpc>
                <a:spcPts val="2211"/>
              </a:lnSpc>
              <a:buFont typeface="Arial"/>
              <a:buChar char="•"/>
            </a:pPr>
            <a:r>
              <a:rPr lang="en-US" sz="1579" dirty="0">
                <a:solidFill>
                  <a:srgbClr val="191919"/>
                </a:solidFill>
                <a:latin typeface="Open Sans 1"/>
              </a:rPr>
              <a:t> Developing and approving budgets</a:t>
            </a:r>
          </a:p>
          <a:p>
            <a:pPr marL="341028" lvl="1" indent="-170514">
              <a:lnSpc>
                <a:spcPts val="2211"/>
              </a:lnSpc>
              <a:buFont typeface="Arial"/>
              <a:buChar char="•"/>
            </a:pPr>
            <a:r>
              <a:rPr lang="en-US" sz="1579" dirty="0">
                <a:solidFill>
                  <a:srgbClr val="191919"/>
                </a:solidFill>
                <a:latin typeface="Open Sans 1"/>
              </a:rPr>
              <a:t>Coordinating institutional approval for proposal submissions</a:t>
            </a:r>
          </a:p>
          <a:p>
            <a:pPr marL="341028" lvl="1" indent="-170514">
              <a:lnSpc>
                <a:spcPts val="2211"/>
              </a:lnSpc>
              <a:buFont typeface="Arial"/>
              <a:buChar char="•"/>
            </a:pPr>
            <a:r>
              <a:rPr lang="en-US" sz="1579" dirty="0">
                <a:solidFill>
                  <a:srgbClr val="191919"/>
                </a:solidFill>
                <a:latin typeface="Open Sans 1"/>
              </a:rPr>
              <a:t>Negotiating awards with sponsors</a:t>
            </a:r>
          </a:p>
          <a:p>
            <a:pPr marL="341028" lvl="1" indent="-170514">
              <a:lnSpc>
                <a:spcPts val="2211"/>
              </a:lnSpc>
              <a:buFont typeface="Arial"/>
              <a:buChar char="•"/>
            </a:pPr>
            <a:r>
              <a:rPr lang="en-US" sz="1579" dirty="0">
                <a:solidFill>
                  <a:srgbClr val="191919"/>
                </a:solidFill>
                <a:latin typeface="Open Sans 1"/>
              </a:rPr>
              <a:t>Submitting proposal on behalf of Marshall University </a:t>
            </a:r>
          </a:p>
          <a:p>
            <a:pPr marL="170514" lvl="1">
              <a:lnSpc>
                <a:spcPts val="2211"/>
              </a:lnSpc>
            </a:pPr>
            <a:endParaRPr lang="en-US" sz="1579" dirty="0">
              <a:solidFill>
                <a:srgbClr val="191919"/>
              </a:solidFill>
              <a:latin typeface="Open Sans 1"/>
            </a:endParaRPr>
          </a:p>
        </p:txBody>
      </p:sp>
      <p:sp>
        <p:nvSpPr>
          <p:cNvPr id="10" name="TextBox 10"/>
          <p:cNvSpPr txBox="1"/>
          <p:nvPr/>
        </p:nvSpPr>
        <p:spPr>
          <a:xfrm>
            <a:off x="6829359" y="2019846"/>
            <a:ext cx="4575495" cy="2790187"/>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Post-Award </a:t>
            </a:r>
          </a:p>
          <a:p>
            <a:pPr>
              <a:lnSpc>
                <a:spcPts val="1091"/>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Providing financial administration</a:t>
            </a:r>
          </a:p>
          <a:p>
            <a:pPr marL="341028" lvl="1" indent="-170514">
              <a:lnSpc>
                <a:spcPts val="2211"/>
              </a:lnSpc>
              <a:buFont typeface="Arial"/>
              <a:buChar char="•"/>
            </a:pPr>
            <a:r>
              <a:rPr lang="en-US" sz="1579" dirty="0">
                <a:solidFill>
                  <a:srgbClr val="191919"/>
                </a:solidFill>
                <a:latin typeface="Open Sans 1"/>
              </a:rPr>
              <a:t>Ensuring agency, institutional and federal compliance</a:t>
            </a:r>
          </a:p>
          <a:p>
            <a:pPr marL="341028" lvl="1" indent="-170514">
              <a:lnSpc>
                <a:spcPts val="2211"/>
              </a:lnSpc>
              <a:buFont typeface="Arial"/>
              <a:buChar char="•"/>
            </a:pPr>
            <a:r>
              <a:rPr lang="en-US" sz="1579" dirty="0">
                <a:solidFill>
                  <a:srgbClr val="191919"/>
                </a:solidFill>
                <a:latin typeface="Open Sans 1"/>
              </a:rPr>
              <a:t>Assisting with payroll and personnel functions</a:t>
            </a:r>
          </a:p>
          <a:p>
            <a:pPr marL="341028" lvl="1" indent="-170514">
              <a:lnSpc>
                <a:spcPts val="2211"/>
              </a:lnSpc>
              <a:buFont typeface="Arial"/>
              <a:buChar char="•"/>
            </a:pPr>
            <a:r>
              <a:rPr lang="en-US" sz="1579" dirty="0">
                <a:solidFill>
                  <a:srgbClr val="191919"/>
                </a:solidFill>
                <a:latin typeface="Open Sans 1"/>
              </a:rPr>
              <a:t>Submission of progress reports &amp; award closeout</a:t>
            </a:r>
          </a:p>
          <a:p>
            <a:pPr marL="341028" lvl="1" indent="-170514">
              <a:lnSpc>
                <a:spcPts val="2211"/>
              </a:lnSpc>
              <a:buFont typeface="Arial"/>
              <a:buChar char="•"/>
            </a:pPr>
            <a:endParaRPr lang="en-US" sz="1579" dirty="0">
              <a:solidFill>
                <a:srgbClr val="191919"/>
              </a:solidFill>
              <a:latin typeface="Open Sans 1"/>
            </a:endParaRPr>
          </a:p>
        </p:txBody>
      </p:sp>
      <p:sp>
        <p:nvSpPr>
          <p:cNvPr id="11" name="TextBox 11"/>
          <p:cNvSpPr txBox="1"/>
          <p:nvPr/>
        </p:nvSpPr>
        <p:spPr>
          <a:xfrm>
            <a:off x="12152287" y="2019846"/>
            <a:ext cx="4575495" cy="3764813"/>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Grant Development, Training, and Collaboration</a:t>
            </a:r>
            <a:r>
              <a:rPr lang="en-US" sz="2279" dirty="0">
                <a:solidFill>
                  <a:srgbClr val="191919"/>
                </a:solidFill>
                <a:latin typeface="Open Sans 1 Bold"/>
              </a:rPr>
              <a:t>  </a:t>
            </a:r>
          </a:p>
          <a:p>
            <a:pPr>
              <a:lnSpc>
                <a:spcPts val="1091"/>
              </a:lnSpc>
            </a:pPr>
            <a:endParaRPr lang="en-US" sz="2279" dirty="0">
              <a:solidFill>
                <a:srgbClr val="191919"/>
              </a:solidFill>
              <a:latin typeface="Open Sans 1 Bold"/>
            </a:endParaRPr>
          </a:p>
          <a:p>
            <a:pPr marL="341028" lvl="1" indent="-170514">
              <a:lnSpc>
                <a:spcPts val="2211"/>
              </a:lnSpc>
              <a:buFont typeface="Arial"/>
              <a:buChar char="•"/>
            </a:pPr>
            <a:r>
              <a:rPr lang="en-US" sz="1579" dirty="0">
                <a:solidFill>
                  <a:srgbClr val="191919"/>
                </a:solidFill>
                <a:latin typeface="Open Sans 1"/>
              </a:rPr>
              <a:t>Training in grantsmanship</a:t>
            </a:r>
          </a:p>
          <a:p>
            <a:pPr marL="341028" lvl="1" indent="-170514">
              <a:lnSpc>
                <a:spcPts val="2211"/>
              </a:lnSpc>
              <a:buFont typeface="Arial"/>
              <a:buChar char="•"/>
            </a:pPr>
            <a:r>
              <a:rPr lang="en-US" sz="1579" dirty="0">
                <a:solidFill>
                  <a:srgbClr val="191919"/>
                </a:solidFill>
                <a:latin typeface="Open Sans 1"/>
              </a:rPr>
              <a:t>Locating grants to support projects </a:t>
            </a:r>
          </a:p>
          <a:p>
            <a:pPr marL="341028" lvl="1" indent="-170514">
              <a:lnSpc>
                <a:spcPts val="2211"/>
              </a:lnSpc>
              <a:buFont typeface="Arial"/>
              <a:buChar char="•"/>
            </a:pPr>
            <a:r>
              <a:rPr lang="en-US" sz="1579" dirty="0">
                <a:solidFill>
                  <a:srgbClr val="191919"/>
                </a:solidFill>
                <a:latin typeface="Open Sans 1"/>
              </a:rPr>
              <a:t>Conducting outreach and relationship building with funders</a:t>
            </a:r>
          </a:p>
          <a:p>
            <a:pPr marL="341028" lvl="1" indent="-170514">
              <a:lnSpc>
                <a:spcPts val="2211"/>
              </a:lnSpc>
              <a:buFont typeface="Arial"/>
              <a:buChar char="•"/>
            </a:pPr>
            <a:r>
              <a:rPr lang="en-US" sz="1579" dirty="0">
                <a:solidFill>
                  <a:srgbClr val="191919"/>
                </a:solidFill>
                <a:latin typeface="Open Sans 1"/>
              </a:rPr>
              <a:t>Developing internal and external project partnerships </a:t>
            </a:r>
          </a:p>
          <a:p>
            <a:pPr marL="341028" lvl="1" indent="-170514">
              <a:lnSpc>
                <a:spcPts val="2211"/>
              </a:lnSpc>
              <a:buFont typeface="Arial"/>
              <a:buChar char="•"/>
            </a:pPr>
            <a:r>
              <a:rPr lang="en-US" sz="1579" dirty="0">
                <a:solidFill>
                  <a:srgbClr val="191919"/>
                </a:solidFill>
                <a:latin typeface="Open Sans 1"/>
              </a:rPr>
              <a:t>Providing project management for grant applications</a:t>
            </a:r>
          </a:p>
          <a:p>
            <a:pPr marL="341028" lvl="1" indent="-170514">
              <a:lnSpc>
                <a:spcPts val="2211"/>
              </a:lnSpc>
              <a:buFont typeface="Arial"/>
              <a:buChar char="•"/>
            </a:pPr>
            <a:r>
              <a:rPr lang="en-US" sz="1579" dirty="0">
                <a:solidFill>
                  <a:srgbClr val="191919"/>
                </a:solidFill>
                <a:latin typeface="Open Sans 1"/>
              </a:rPr>
              <a:t>Reviewing and editing grant applications</a:t>
            </a:r>
          </a:p>
          <a:p>
            <a:pPr marL="341028" lvl="1" indent="-170514">
              <a:lnSpc>
                <a:spcPts val="2211"/>
              </a:lnSpc>
              <a:buFont typeface="Arial"/>
              <a:buChar char="•"/>
            </a:pPr>
            <a:r>
              <a:rPr lang="en-US" sz="1579" dirty="0">
                <a:solidFill>
                  <a:srgbClr val="191919"/>
                </a:solidFill>
                <a:latin typeface="Open Sans 1"/>
              </a:rPr>
              <a:t>Writing grant applications</a:t>
            </a:r>
          </a:p>
        </p:txBody>
      </p:sp>
      <p:sp>
        <p:nvSpPr>
          <p:cNvPr id="12" name="TextBox 12"/>
          <p:cNvSpPr txBox="1"/>
          <p:nvPr/>
        </p:nvSpPr>
        <p:spPr>
          <a:xfrm>
            <a:off x="4193733" y="6395669"/>
            <a:ext cx="4575495" cy="2771024"/>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Research Integrity </a:t>
            </a:r>
          </a:p>
          <a:p>
            <a:pPr>
              <a:lnSpc>
                <a:spcPts val="1092"/>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Providing information about responsible research conduct</a:t>
            </a:r>
          </a:p>
          <a:p>
            <a:pPr marL="341028" lvl="1" indent="-170514">
              <a:lnSpc>
                <a:spcPts val="2211"/>
              </a:lnSpc>
              <a:buFont typeface="Arial"/>
              <a:buChar char="•"/>
            </a:pPr>
            <a:r>
              <a:rPr lang="en-US" sz="1579" dirty="0">
                <a:solidFill>
                  <a:srgbClr val="191919"/>
                </a:solidFill>
                <a:latin typeface="Open Sans 1"/>
              </a:rPr>
              <a:t>Supplying guidelines for research involving human and animal subjects</a:t>
            </a:r>
          </a:p>
          <a:p>
            <a:pPr marL="341028" lvl="1" indent="-170514">
              <a:lnSpc>
                <a:spcPts val="2211"/>
              </a:lnSpc>
              <a:buFont typeface="Arial"/>
              <a:buChar char="•"/>
            </a:pPr>
            <a:r>
              <a:rPr lang="en-US" sz="1579" dirty="0">
                <a:solidFill>
                  <a:srgbClr val="191919"/>
                </a:solidFill>
                <a:latin typeface="Open Sans 1"/>
              </a:rPr>
              <a:t>Coordinating the university’s institutional review boards</a:t>
            </a:r>
          </a:p>
          <a:p>
            <a:pPr marL="341028" lvl="1" indent="-170514">
              <a:lnSpc>
                <a:spcPts val="2211"/>
              </a:lnSpc>
              <a:buFont typeface="Arial"/>
              <a:buChar char="•"/>
            </a:pPr>
            <a:r>
              <a:rPr lang="en-US" sz="1579" dirty="0">
                <a:solidFill>
                  <a:srgbClr val="191919"/>
                </a:solidFill>
                <a:latin typeface="Open Sans 1"/>
              </a:rPr>
              <a:t>Maintaining public trust through disclosure and management of conflicts of interest</a:t>
            </a:r>
          </a:p>
        </p:txBody>
      </p:sp>
      <p:sp>
        <p:nvSpPr>
          <p:cNvPr id="13" name="TextBox 13"/>
          <p:cNvSpPr txBox="1"/>
          <p:nvPr/>
        </p:nvSpPr>
        <p:spPr>
          <a:xfrm>
            <a:off x="9518772" y="6252723"/>
            <a:ext cx="4575495" cy="3648811"/>
          </a:xfrm>
          <a:prstGeom prst="rect">
            <a:avLst/>
          </a:prstGeom>
        </p:spPr>
        <p:txBody>
          <a:bodyPr lIns="0" tIns="0" rIns="0" bIns="0" rtlCol="0" anchor="t">
            <a:spAutoFit/>
          </a:bodyPr>
          <a:lstStyle/>
          <a:p>
            <a:pPr>
              <a:lnSpc>
                <a:spcPts val="3191"/>
              </a:lnSpc>
            </a:pPr>
            <a:r>
              <a:rPr lang="en-US" sz="2279" dirty="0">
                <a:solidFill>
                  <a:srgbClr val="00A950"/>
                </a:solidFill>
                <a:latin typeface="Open Sans 1 Bold"/>
              </a:rPr>
              <a:t>Technology Transfer/Business Development</a:t>
            </a:r>
          </a:p>
          <a:p>
            <a:pPr>
              <a:lnSpc>
                <a:spcPts val="980"/>
              </a:lnSpc>
            </a:pPr>
            <a:endParaRPr lang="en-US" sz="2279" dirty="0">
              <a:solidFill>
                <a:srgbClr val="00A950"/>
              </a:solidFill>
              <a:latin typeface="Open Sans 1 Bold"/>
            </a:endParaRPr>
          </a:p>
          <a:p>
            <a:pPr marL="341028" lvl="1" indent="-170514">
              <a:lnSpc>
                <a:spcPts val="2211"/>
              </a:lnSpc>
              <a:buFont typeface="Arial"/>
              <a:buChar char="•"/>
            </a:pPr>
            <a:r>
              <a:rPr lang="en-US" sz="1579" dirty="0">
                <a:solidFill>
                  <a:srgbClr val="191919"/>
                </a:solidFill>
                <a:latin typeface="Open Sans 1"/>
              </a:rPr>
              <a:t>Facilitating the invention disclosure process</a:t>
            </a:r>
          </a:p>
          <a:p>
            <a:pPr marL="341028" lvl="1" indent="-170514">
              <a:lnSpc>
                <a:spcPts val="2211"/>
              </a:lnSpc>
              <a:buFont typeface="Arial"/>
              <a:buChar char="•"/>
            </a:pPr>
            <a:r>
              <a:rPr lang="en-US" sz="1579" dirty="0">
                <a:solidFill>
                  <a:srgbClr val="191919"/>
                </a:solidFill>
                <a:latin typeface="Open Sans 1"/>
              </a:rPr>
              <a:t>Obtaining patents, copyrights and trademarks</a:t>
            </a:r>
          </a:p>
          <a:p>
            <a:pPr marL="341028" lvl="1" indent="-170514">
              <a:lnSpc>
                <a:spcPts val="2211"/>
              </a:lnSpc>
              <a:buFont typeface="Arial"/>
              <a:buChar char="•"/>
            </a:pPr>
            <a:r>
              <a:rPr lang="en-US" sz="1579" dirty="0">
                <a:solidFill>
                  <a:srgbClr val="191919"/>
                </a:solidFill>
                <a:latin typeface="Open Sans 1"/>
              </a:rPr>
              <a:t>Collecting and disbursing royalties</a:t>
            </a:r>
          </a:p>
          <a:p>
            <a:pPr marL="341028" lvl="1" indent="-170514">
              <a:lnSpc>
                <a:spcPts val="2211"/>
              </a:lnSpc>
              <a:buFont typeface="Arial"/>
              <a:buChar char="•"/>
            </a:pPr>
            <a:r>
              <a:rPr lang="en-US" sz="1579" dirty="0">
                <a:solidFill>
                  <a:srgbClr val="191919"/>
                </a:solidFill>
                <a:latin typeface="Open Sans 1"/>
              </a:rPr>
              <a:t>Developing technical and market assessments</a:t>
            </a:r>
          </a:p>
          <a:p>
            <a:pPr marL="341028" lvl="1" indent="-170514">
              <a:lnSpc>
                <a:spcPts val="2211"/>
              </a:lnSpc>
              <a:buFont typeface="Arial"/>
              <a:buChar char="•"/>
            </a:pPr>
            <a:r>
              <a:rPr lang="en-US" sz="1579" dirty="0">
                <a:solidFill>
                  <a:srgbClr val="191919"/>
                </a:solidFill>
                <a:latin typeface="Open Sans 1"/>
              </a:rPr>
              <a:t>Marketing university technologies to industry partners</a:t>
            </a:r>
          </a:p>
          <a:p>
            <a:pPr marL="341028" lvl="1" indent="-170514">
              <a:lnSpc>
                <a:spcPts val="2211"/>
              </a:lnSpc>
              <a:buFont typeface="Arial"/>
              <a:buChar char="•"/>
            </a:pPr>
            <a:r>
              <a:rPr lang="en-US" sz="1579" dirty="0">
                <a:solidFill>
                  <a:srgbClr val="191919"/>
                </a:solidFill>
                <a:latin typeface="Open Sans 1"/>
              </a:rPr>
              <a:t>Providing business assistance to startup companies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200" y="72136"/>
            <a:ext cx="18288000" cy="1984917"/>
          </a:xfrm>
          <a:prstGeom prst="rect">
            <a:avLst/>
          </a:prstGeom>
          <a:solidFill>
            <a:srgbClr val="00A950"/>
          </a:solidFill>
        </p:spPr>
        <p:txBody>
          <a:bodyPr/>
          <a:lstStyle/>
          <a:p>
            <a:endParaRPr lang="en-US"/>
          </a:p>
        </p:txBody>
      </p:sp>
      <p:sp>
        <p:nvSpPr>
          <p:cNvPr id="11" name="TextBox 11"/>
          <p:cNvSpPr txBox="1"/>
          <p:nvPr/>
        </p:nvSpPr>
        <p:spPr>
          <a:xfrm>
            <a:off x="2937066" y="562928"/>
            <a:ext cx="12413869" cy="851965"/>
          </a:xfrm>
          <a:prstGeom prst="rect">
            <a:avLst/>
          </a:prstGeom>
        </p:spPr>
        <p:txBody>
          <a:bodyPr lIns="0" tIns="0" rIns="0" bIns="0" rtlCol="0" anchor="t">
            <a:spAutoFit/>
          </a:bodyPr>
          <a:lstStyle/>
          <a:p>
            <a:pPr marL="0" lvl="0" indent="0" algn="ctr">
              <a:lnSpc>
                <a:spcPts val="7019"/>
              </a:lnSpc>
              <a:spcBef>
                <a:spcPct val="0"/>
              </a:spcBef>
            </a:pPr>
            <a:r>
              <a:rPr lang="en-US" sz="5399" u="none" strike="noStrike" dirty="0">
                <a:solidFill>
                  <a:srgbClr val="FFFFFF"/>
                </a:solidFill>
                <a:latin typeface="Open Sans 1 Bold"/>
              </a:rPr>
              <a:t>Externally Funded Award Lifecycle</a:t>
            </a:r>
          </a:p>
        </p:txBody>
      </p:sp>
      <p:grpSp>
        <p:nvGrpSpPr>
          <p:cNvPr id="12" name="Group 12"/>
          <p:cNvGrpSpPr/>
          <p:nvPr/>
        </p:nvGrpSpPr>
        <p:grpSpPr>
          <a:xfrm>
            <a:off x="5791200" y="2746055"/>
            <a:ext cx="7124944" cy="6736899"/>
            <a:chOff x="0" y="0"/>
            <a:chExt cx="9499926" cy="8982533"/>
          </a:xfrm>
        </p:grpSpPr>
        <p:sp>
          <p:nvSpPr>
            <p:cNvPr id="13" name="Freeform 13"/>
            <p:cNvSpPr/>
            <p:nvPr/>
          </p:nvSpPr>
          <p:spPr>
            <a:xfrm>
              <a:off x="490913" y="260296"/>
              <a:ext cx="8361811" cy="8205027"/>
            </a:xfrm>
            <a:custGeom>
              <a:avLst/>
              <a:gdLst/>
              <a:ahLst/>
              <a:cxnLst/>
              <a:rect l="l" t="t" r="r" b="b"/>
              <a:pathLst>
                <a:path w="8361811" h="8205027">
                  <a:moveTo>
                    <a:pt x="0" y="0"/>
                  </a:moveTo>
                  <a:lnTo>
                    <a:pt x="8361811" y="0"/>
                  </a:lnTo>
                  <a:lnTo>
                    <a:pt x="8361811" y="8205027"/>
                  </a:lnTo>
                  <a:lnTo>
                    <a:pt x="0" y="82050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rot="1417933" flipV="1">
              <a:off x="5679547" y="356703"/>
              <a:ext cx="1796306" cy="619032"/>
            </a:xfrm>
            <a:custGeom>
              <a:avLst/>
              <a:gdLst/>
              <a:ahLst/>
              <a:cxnLst/>
              <a:rect l="l" t="t" r="r" b="b"/>
              <a:pathLst>
                <a:path w="1796306" h="619032">
                  <a:moveTo>
                    <a:pt x="0" y="619032"/>
                  </a:moveTo>
                  <a:lnTo>
                    <a:pt x="1796306" y="619032"/>
                  </a:lnTo>
                  <a:lnTo>
                    <a:pt x="1796306" y="0"/>
                  </a:lnTo>
                  <a:lnTo>
                    <a:pt x="0" y="0"/>
                  </a:lnTo>
                  <a:lnTo>
                    <a:pt x="0" y="61903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p:cNvSpPr txBox="1"/>
            <p:nvPr/>
          </p:nvSpPr>
          <p:spPr>
            <a:xfrm>
              <a:off x="3193892" y="4211086"/>
              <a:ext cx="2955852" cy="539010"/>
            </a:xfrm>
            <a:prstGeom prst="rect">
              <a:avLst/>
            </a:prstGeom>
          </p:spPr>
          <p:txBody>
            <a:bodyPr lIns="0" tIns="0" rIns="0" bIns="0" rtlCol="0" anchor="t">
              <a:spAutoFit/>
            </a:bodyPr>
            <a:lstStyle/>
            <a:p>
              <a:pPr algn="ctr">
                <a:lnSpc>
                  <a:spcPts val="1536"/>
                </a:lnSpc>
              </a:pPr>
              <a:r>
                <a:rPr lang="en-US" sz="1551" spc="-46">
                  <a:solidFill>
                    <a:srgbClr val="191919"/>
                  </a:solidFill>
                  <a:latin typeface="Open Sans 2 Bold"/>
                </a:rPr>
                <a:t>Externally Funded </a:t>
              </a:r>
            </a:p>
            <a:p>
              <a:pPr marL="0" lvl="0" indent="0" algn="ctr">
                <a:lnSpc>
                  <a:spcPts val="1536"/>
                </a:lnSpc>
              </a:pPr>
              <a:r>
                <a:rPr lang="en-US" sz="1551" spc="-46">
                  <a:solidFill>
                    <a:srgbClr val="191919"/>
                  </a:solidFill>
                  <a:latin typeface="Open Sans 2 Bold"/>
                </a:rPr>
                <a:t>Award Lifecycle</a:t>
              </a:r>
            </a:p>
          </p:txBody>
        </p:sp>
        <p:sp>
          <p:nvSpPr>
            <p:cNvPr id="16" name="TextBox 16"/>
            <p:cNvSpPr txBox="1"/>
            <p:nvPr/>
          </p:nvSpPr>
          <p:spPr>
            <a:xfrm>
              <a:off x="3461189" y="776286"/>
              <a:ext cx="2421259" cy="914280"/>
            </a:xfrm>
            <a:prstGeom prst="rect">
              <a:avLst/>
            </a:prstGeom>
          </p:spPr>
          <p:txBody>
            <a:bodyPr lIns="0" tIns="0" rIns="0" bIns="0" rtlCol="0" anchor="t">
              <a:spAutoFit/>
            </a:bodyPr>
            <a:lstStyle/>
            <a:p>
              <a:pPr algn="ctr">
                <a:lnSpc>
                  <a:spcPts val="1385"/>
                </a:lnSpc>
              </a:pPr>
              <a:r>
                <a:rPr lang="en-US" sz="1399" spc="-41">
                  <a:solidFill>
                    <a:srgbClr val="00A950"/>
                  </a:solidFill>
                  <a:latin typeface="Open Sans 2 Bold"/>
                </a:rPr>
                <a:t>Proposal</a:t>
              </a:r>
            </a:p>
            <a:p>
              <a:pPr algn="ctr">
                <a:lnSpc>
                  <a:spcPts val="1385"/>
                </a:lnSpc>
              </a:pPr>
              <a:r>
                <a:rPr lang="en-US" sz="1399" spc="-41">
                  <a:solidFill>
                    <a:srgbClr val="00A950"/>
                  </a:solidFill>
                  <a:latin typeface="Open Sans 2 Bold"/>
                </a:rPr>
                <a:t>Development</a:t>
              </a:r>
            </a:p>
            <a:p>
              <a:pPr algn="ctr">
                <a:lnSpc>
                  <a:spcPts val="1385"/>
                </a:lnSpc>
              </a:pPr>
              <a:r>
                <a:rPr lang="en-US" sz="1399" spc="-41">
                  <a:solidFill>
                    <a:srgbClr val="00A950"/>
                  </a:solidFill>
                  <a:latin typeface="Open Sans 2 Bold"/>
                </a:rPr>
                <a:t>ID Funding &amp;</a:t>
              </a:r>
            </a:p>
            <a:p>
              <a:pPr marL="0" lvl="0" indent="0" algn="ctr">
                <a:lnSpc>
                  <a:spcPts val="1385"/>
                </a:lnSpc>
              </a:pPr>
              <a:r>
                <a:rPr lang="en-US" sz="1399" spc="-41">
                  <a:solidFill>
                    <a:srgbClr val="00A950"/>
                  </a:solidFill>
                  <a:latin typeface="Open Sans 2 Bold"/>
                </a:rPr>
                <a:t>Write Proposal</a:t>
              </a:r>
            </a:p>
          </p:txBody>
        </p:sp>
        <p:sp>
          <p:nvSpPr>
            <p:cNvPr id="17" name="TextBox 17"/>
            <p:cNvSpPr txBox="1"/>
            <p:nvPr/>
          </p:nvSpPr>
          <p:spPr>
            <a:xfrm>
              <a:off x="6002702" y="2121194"/>
              <a:ext cx="2421259" cy="691004"/>
            </a:xfrm>
            <a:prstGeom prst="rect">
              <a:avLst/>
            </a:prstGeom>
          </p:spPr>
          <p:txBody>
            <a:bodyPr lIns="0" tIns="0" rIns="0" bIns="0" rtlCol="0" anchor="t">
              <a:spAutoFit/>
            </a:bodyPr>
            <a:lstStyle/>
            <a:p>
              <a:pPr algn="ctr">
                <a:lnSpc>
                  <a:spcPts val="1385"/>
                </a:lnSpc>
              </a:pPr>
              <a:r>
                <a:rPr lang="en-US" sz="1399" spc="-41">
                  <a:solidFill>
                    <a:srgbClr val="00A950"/>
                  </a:solidFill>
                  <a:latin typeface="Open Sans 2 Bold"/>
                </a:rPr>
                <a:t>Institutional</a:t>
              </a:r>
            </a:p>
            <a:p>
              <a:pPr algn="ctr">
                <a:lnSpc>
                  <a:spcPts val="1385"/>
                </a:lnSpc>
              </a:pPr>
              <a:r>
                <a:rPr lang="en-US" sz="1399" spc="-41">
                  <a:solidFill>
                    <a:srgbClr val="00A950"/>
                  </a:solidFill>
                  <a:latin typeface="Open Sans 2 Bold"/>
                </a:rPr>
                <a:t>Clearances</a:t>
              </a:r>
            </a:p>
            <a:p>
              <a:pPr marL="0" lvl="0" indent="0" algn="ctr">
                <a:lnSpc>
                  <a:spcPts val="1385"/>
                </a:lnSpc>
              </a:pPr>
              <a:r>
                <a:rPr lang="en-US" sz="1399" spc="-41">
                  <a:solidFill>
                    <a:srgbClr val="00A950"/>
                  </a:solidFill>
                  <a:latin typeface="Open Sans 2 Bold"/>
                </a:rPr>
                <a:t>&amp; Approvals</a:t>
              </a:r>
            </a:p>
          </p:txBody>
        </p:sp>
        <p:sp>
          <p:nvSpPr>
            <p:cNvPr id="18" name="TextBox 18"/>
            <p:cNvSpPr txBox="1"/>
            <p:nvPr/>
          </p:nvSpPr>
          <p:spPr>
            <a:xfrm>
              <a:off x="6577700" y="4768544"/>
              <a:ext cx="2421259" cy="1137557"/>
            </a:xfrm>
            <a:prstGeom prst="rect">
              <a:avLst/>
            </a:prstGeom>
          </p:spPr>
          <p:txBody>
            <a:bodyPr lIns="0" tIns="0" rIns="0" bIns="0" rtlCol="0" anchor="t">
              <a:spAutoFit/>
            </a:bodyPr>
            <a:lstStyle/>
            <a:p>
              <a:pPr algn="ctr">
                <a:lnSpc>
                  <a:spcPts val="1385"/>
                </a:lnSpc>
              </a:pPr>
              <a:r>
                <a:rPr lang="en-US" sz="1399" spc="-41">
                  <a:solidFill>
                    <a:srgbClr val="00A950"/>
                  </a:solidFill>
                  <a:latin typeface="Open Sans 2 Bold"/>
                </a:rPr>
                <a:t>Proposal </a:t>
              </a:r>
            </a:p>
            <a:p>
              <a:pPr algn="ctr">
                <a:lnSpc>
                  <a:spcPts val="1385"/>
                </a:lnSpc>
              </a:pPr>
              <a:r>
                <a:rPr lang="en-US" sz="1399" spc="-41">
                  <a:solidFill>
                    <a:srgbClr val="00A950"/>
                  </a:solidFill>
                  <a:latin typeface="Open Sans 2 Bold"/>
                </a:rPr>
                <a:t>Submission</a:t>
              </a:r>
            </a:p>
            <a:p>
              <a:pPr algn="ctr">
                <a:lnSpc>
                  <a:spcPts val="1385"/>
                </a:lnSpc>
              </a:pPr>
              <a:r>
                <a:rPr lang="en-US" sz="1399" spc="-41">
                  <a:solidFill>
                    <a:srgbClr val="00A950"/>
                  </a:solidFill>
                  <a:latin typeface="Open Sans 2 Bold"/>
                </a:rPr>
                <a:t>&amp; Sponsor </a:t>
              </a:r>
            </a:p>
            <a:p>
              <a:pPr algn="ctr">
                <a:lnSpc>
                  <a:spcPts val="1385"/>
                </a:lnSpc>
              </a:pPr>
              <a:r>
                <a:rPr lang="en-US" sz="1399" spc="-41">
                  <a:solidFill>
                    <a:srgbClr val="00A950"/>
                  </a:solidFill>
                  <a:latin typeface="Open Sans 2 Bold"/>
                </a:rPr>
                <a:t>Review</a:t>
              </a:r>
            </a:p>
            <a:p>
              <a:pPr marL="0" lvl="0" indent="0" algn="ctr">
                <a:lnSpc>
                  <a:spcPts val="1385"/>
                </a:lnSpc>
              </a:pPr>
              <a:endParaRPr lang="en-US" sz="1399" spc="-41">
                <a:solidFill>
                  <a:srgbClr val="00A950"/>
                </a:solidFill>
                <a:latin typeface="Open Sans 2 Bold"/>
              </a:endParaRPr>
            </a:p>
          </p:txBody>
        </p:sp>
        <p:sp>
          <p:nvSpPr>
            <p:cNvPr id="19" name="TextBox 19"/>
            <p:cNvSpPr txBox="1"/>
            <p:nvPr/>
          </p:nvSpPr>
          <p:spPr>
            <a:xfrm>
              <a:off x="4919671" y="6884944"/>
              <a:ext cx="2166062" cy="1137557"/>
            </a:xfrm>
            <a:prstGeom prst="rect">
              <a:avLst/>
            </a:prstGeom>
          </p:spPr>
          <p:txBody>
            <a:bodyPr lIns="0" tIns="0" rIns="0" bIns="0" rtlCol="0" anchor="t">
              <a:spAutoFit/>
            </a:bodyPr>
            <a:lstStyle/>
            <a:p>
              <a:pPr algn="ctr">
                <a:lnSpc>
                  <a:spcPts val="1385"/>
                </a:lnSpc>
              </a:pPr>
              <a:r>
                <a:rPr lang="en-US" sz="1399" spc="-41">
                  <a:solidFill>
                    <a:srgbClr val="00A950"/>
                  </a:solidFill>
                  <a:latin typeface="Open Sans 2 Bold"/>
                </a:rPr>
                <a:t>Funded:</a:t>
              </a:r>
            </a:p>
            <a:p>
              <a:pPr algn="ctr">
                <a:lnSpc>
                  <a:spcPts val="1385"/>
                </a:lnSpc>
              </a:pPr>
              <a:r>
                <a:rPr lang="en-US" sz="1399" spc="-41">
                  <a:solidFill>
                    <a:srgbClr val="00A950"/>
                  </a:solidFill>
                  <a:latin typeface="Open Sans 2 Bold"/>
                </a:rPr>
                <a:t>Awards </a:t>
              </a:r>
            </a:p>
            <a:p>
              <a:pPr algn="ctr">
                <a:lnSpc>
                  <a:spcPts val="1385"/>
                </a:lnSpc>
              </a:pPr>
              <a:r>
                <a:rPr lang="en-US" sz="1399" spc="-41">
                  <a:solidFill>
                    <a:srgbClr val="00A950"/>
                  </a:solidFill>
                  <a:latin typeface="Open Sans 2 Bold"/>
                </a:rPr>
                <a:t>Terms &amp;</a:t>
              </a:r>
            </a:p>
            <a:p>
              <a:pPr algn="ctr">
                <a:lnSpc>
                  <a:spcPts val="1385"/>
                </a:lnSpc>
              </a:pPr>
              <a:r>
                <a:rPr lang="en-US" sz="1399" spc="-41">
                  <a:solidFill>
                    <a:srgbClr val="00A950"/>
                  </a:solidFill>
                  <a:latin typeface="Open Sans 2 Bold"/>
                </a:rPr>
                <a:t>Conditions</a:t>
              </a:r>
            </a:p>
            <a:p>
              <a:pPr marL="0" lvl="0" indent="0" algn="ctr">
                <a:lnSpc>
                  <a:spcPts val="1385"/>
                </a:lnSpc>
              </a:pPr>
              <a:endParaRPr lang="en-US" sz="1399" spc="-41">
                <a:solidFill>
                  <a:srgbClr val="00A950"/>
                </a:solidFill>
                <a:latin typeface="Open Sans 2 Bold"/>
              </a:endParaRPr>
            </a:p>
          </p:txBody>
        </p:sp>
        <p:sp>
          <p:nvSpPr>
            <p:cNvPr id="20" name="TextBox 20"/>
            <p:cNvSpPr txBox="1"/>
            <p:nvPr/>
          </p:nvSpPr>
          <p:spPr>
            <a:xfrm>
              <a:off x="2258926" y="6884944"/>
              <a:ext cx="2091004" cy="1137557"/>
            </a:xfrm>
            <a:prstGeom prst="rect">
              <a:avLst/>
            </a:prstGeom>
          </p:spPr>
          <p:txBody>
            <a:bodyPr lIns="0" tIns="0" rIns="0" bIns="0" rtlCol="0" anchor="t">
              <a:spAutoFit/>
            </a:bodyPr>
            <a:lstStyle/>
            <a:p>
              <a:pPr algn="ctr">
                <a:lnSpc>
                  <a:spcPts val="1385"/>
                </a:lnSpc>
              </a:pPr>
              <a:r>
                <a:rPr lang="en-US" sz="1399" spc="-41">
                  <a:solidFill>
                    <a:srgbClr val="191919"/>
                  </a:solidFill>
                  <a:latin typeface="Open Sans 2 Bold"/>
                </a:rPr>
                <a:t>Establish </a:t>
              </a:r>
            </a:p>
            <a:p>
              <a:pPr algn="ctr">
                <a:lnSpc>
                  <a:spcPts val="1385"/>
                </a:lnSpc>
              </a:pPr>
              <a:r>
                <a:rPr lang="en-US" sz="1399" spc="-41">
                  <a:solidFill>
                    <a:srgbClr val="191919"/>
                  </a:solidFill>
                  <a:latin typeface="Open Sans 2 Bold"/>
                </a:rPr>
                <a:t>Project</a:t>
              </a:r>
            </a:p>
            <a:p>
              <a:pPr algn="ctr">
                <a:lnSpc>
                  <a:spcPts val="1385"/>
                </a:lnSpc>
              </a:pPr>
              <a:r>
                <a:rPr lang="en-US" sz="1399" spc="-41">
                  <a:solidFill>
                    <a:srgbClr val="191919"/>
                  </a:solidFill>
                  <a:latin typeface="Open Sans 2 Bold"/>
                </a:rPr>
                <a:t>Account(s)</a:t>
              </a:r>
            </a:p>
            <a:p>
              <a:pPr algn="ctr">
                <a:lnSpc>
                  <a:spcPts val="1385"/>
                </a:lnSpc>
              </a:pPr>
              <a:r>
                <a:rPr lang="en-US" sz="1399" spc="-41">
                  <a:solidFill>
                    <a:srgbClr val="191919"/>
                  </a:solidFill>
                  <a:latin typeface="Open Sans 2 Bold"/>
                </a:rPr>
                <a:t>&amp; PI Briefing</a:t>
              </a:r>
            </a:p>
            <a:p>
              <a:pPr marL="0" lvl="0" indent="0" algn="ctr">
                <a:lnSpc>
                  <a:spcPts val="1385"/>
                </a:lnSpc>
              </a:pPr>
              <a:endParaRPr lang="en-US" sz="1399" spc="-41">
                <a:solidFill>
                  <a:srgbClr val="191919"/>
                </a:solidFill>
                <a:latin typeface="Open Sans 2 Bold"/>
              </a:endParaRPr>
            </a:p>
          </p:txBody>
        </p:sp>
        <p:sp>
          <p:nvSpPr>
            <p:cNvPr id="21" name="TextBox 21"/>
            <p:cNvSpPr txBox="1"/>
            <p:nvPr/>
          </p:nvSpPr>
          <p:spPr>
            <a:xfrm>
              <a:off x="490913" y="4768544"/>
              <a:ext cx="2091004" cy="1137557"/>
            </a:xfrm>
            <a:prstGeom prst="rect">
              <a:avLst/>
            </a:prstGeom>
          </p:spPr>
          <p:txBody>
            <a:bodyPr lIns="0" tIns="0" rIns="0" bIns="0" rtlCol="0" anchor="t">
              <a:spAutoFit/>
            </a:bodyPr>
            <a:lstStyle/>
            <a:p>
              <a:pPr algn="ctr">
                <a:lnSpc>
                  <a:spcPts val="1385"/>
                </a:lnSpc>
              </a:pPr>
              <a:r>
                <a:rPr lang="en-US" sz="1399" spc="-41">
                  <a:solidFill>
                    <a:srgbClr val="191919"/>
                  </a:solidFill>
                  <a:latin typeface="Open Sans 2 Bold"/>
                </a:rPr>
                <a:t>Spend Money,</a:t>
              </a:r>
            </a:p>
            <a:p>
              <a:pPr algn="ctr">
                <a:lnSpc>
                  <a:spcPts val="1385"/>
                </a:lnSpc>
              </a:pPr>
              <a:r>
                <a:rPr lang="en-US" sz="1399" spc="-41">
                  <a:solidFill>
                    <a:srgbClr val="191919"/>
                  </a:solidFill>
                  <a:latin typeface="Open Sans 2 Bold"/>
                </a:rPr>
                <a:t>Purchasing, Reporting</a:t>
              </a:r>
            </a:p>
            <a:p>
              <a:pPr algn="ctr">
                <a:lnSpc>
                  <a:spcPts val="1385"/>
                </a:lnSpc>
              </a:pPr>
              <a:endParaRPr lang="en-US" sz="1399" spc="-41">
                <a:solidFill>
                  <a:srgbClr val="191919"/>
                </a:solidFill>
                <a:latin typeface="Open Sans 2 Bold"/>
              </a:endParaRPr>
            </a:p>
            <a:p>
              <a:pPr marL="0" lvl="0" indent="0" algn="ctr">
                <a:lnSpc>
                  <a:spcPts val="1385"/>
                </a:lnSpc>
              </a:pPr>
              <a:endParaRPr lang="en-US" sz="1399" spc="-41">
                <a:solidFill>
                  <a:srgbClr val="191919"/>
                </a:solidFill>
                <a:latin typeface="Open Sans 2 Bold"/>
              </a:endParaRPr>
            </a:p>
          </p:txBody>
        </p:sp>
        <p:sp>
          <p:nvSpPr>
            <p:cNvPr id="22" name="TextBox 22"/>
            <p:cNvSpPr txBox="1"/>
            <p:nvPr/>
          </p:nvSpPr>
          <p:spPr>
            <a:xfrm>
              <a:off x="1213424" y="2121194"/>
              <a:ext cx="2091004" cy="914280"/>
            </a:xfrm>
            <a:prstGeom prst="rect">
              <a:avLst/>
            </a:prstGeom>
          </p:spPr>
          <p:txBody>
            <a:bodyPr lIns="0" tIns="0" rIns="0" bIns="0" rtlCol="0" anchor="t">
              <a:spAutoFit/>
            </a:bodyPr>
            <a:lstStyle/>
            <a:p>
              <a:pPr algn="ctr">
                <a:lnSpc>
                  <a:spcPts val="1385"/>
                </a:lnSpc>
              </a:pPr>
              <a:r>
                <a:rPr lang="en-US" sz="1399" spc="-41">
                  <a:solidFill>
                    <a:srgbClr val="191919"/>
                  </a:solidFill>
                  <a:latin typeface="Open Sans 2 Bold"/>
                </a:rPr>
                <a:t>Tracking,</a:t>
              </a:r>
            </a:p>
            <a:p>
              <a:pPr algn="ctr">
                <a:lnSpc>
                  <a:spcPts val="1385"/>
                </a:lnSpc>
              </a:pPr>
              <a:r>
                <a:rPr lang="en-US" sz="1399" spc="-41">
                  <a:solidFill>
                    <a:srgbClr val="191919"/>
                  </a:solidFill>
                  <a:latin typeface="Open Sans 2 Bold"/>
                </a:rPr>
                <a:t>Accounting, </a:t>
              </a:r>
            </a:p>
            <a:p>
              <a:pPr algn="ctr">
                <a:lnSpc>
                  <a:spcPts val="1385"/>
                </a:lnSpc>
              </a:pPr>
              <a:r>
                <a:rPr lang="en-US" sz="1399" spc="-41">
                  <a:solidFill>
                    <a:srgbClr val="191919"/>
                  </a:solidFill>
                  <a:latin typeface="Open Sans 2 Bold"/>
                </a:rPr>
                <a:t>Closeout</a:t>
              </a:r>
            </a:p>
            <a:p>
              <a:pPr marL="0" lvl="0" indent="0" algn="ctr">
                <a:lnSpc>
                  <a:spcPts val="1385"/>
                </a:lnSpc>
              </a:pPr>
              <a:endParaRPr lang="en-US" sz="1399" spc="-41">
                <a:solidFill>
                  <a:srgbClr val="191919"/>
                </a:solidFill>
                <a:latin typeface="Open Sans 2 Bold"/>
              </a:endParaRPr>
            </a:p>
          </p:txBody>
        </p:sp>
        <p:sp>
          <p:nvSpPr>
            <p:cNvPr id="23" name="Freeform 23"/>
            <p:cNvSpPr/>
            <p:nvPr/>
          </p:nvSpPr>
          <p:spPr>
            <a:xfrm rot="3964288" flipV="1">
              <a:off x="7954571" y="3221110"/>
              <a:ext cx="1796306" cy="619032"/>
            </a:xfrm>
            <a:custGeom>
              <a:avLst/>
              <a:gdLst/>
              <a:ahLst/>
              <a:cxnLst/>
              <a:rect l="l" t="t" r="r" b="b"/>
              <a:pathLst>
                <a:path w="1796306" h="619032">
                  <a:moveTo>
                    <a:pt x="0" y="619033"/>
                  </a:moveTo>
                  <a:lnTo>
                    <a:pt x="1796306" y="619033"/>
                  </a:lnTo>
                  <a:lnTo>
                    <a:pt x="1796306" y="0"/>
                  </a:lnTo>
                  <a:lnTo>
                    <a:pt x="0" y="0"/>
                  </a:lnTo>
                  <a:lnTo>
                    <a:pt x="0" y="61903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24"/>
            <p:cNvSpPr/>
            <p:nvPr/>
          </p:nvSpPr>
          <p:spPr>
            <a:xfrm rot="7563746" flipV="1">
              <a:off x="7175652" y="6863240"/>
              <a:ext cx="1796306" cy="619032"/>
            </a:xfrm>
            <a:custGeom>
              <a:avLst/>
              <a:gdLst/>
              <a:ahLst/>
              <a:cxnLst/>
              <a:rect l="l" t="t" r="r" b="b"/>
              <a:pathLst>
                <a:path w="1796306" h="619032">
                  <a:moveTo>
                    <a:pt x="0" y="619033"/>
                  </a:moveTo>
                  <a:lnTo>
                    <a:pt x="1796307" y="619033"/>
                  </a:lnTo>
                  <a:lnTo>
                    <a:pt x="1796307" y="0"/>
                  </a:lnTo>
                  <a:lnTo>
                    <a:pt x="0" y="0"/>
                  </a:lnTo>
                  <a:lnTo>
                    <a:pt x="0" y="61903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Freeform 25"/>
            <p:cNvSpPr/>
            <p:nvPr/>
          </p:nvSpPr>
          <p:spPr>
            <a:xfrm rot="-10800000" flipV="1">
              <a:off x="4021518" y="8363500"/>
              <a:ext cx="1796306" cy="619032"/>
            </a:xfrm>
            <a:custGeom>
              <a:avLst/>
              <a:gdLst/>
              <a:ahLst/>
              <a:cxnLst/>
              <a:rect l="l" t="t" r="r" b="b"/>
              <a:pathLst>
                <a:path w="1796306" h="619032">
                  <a:moveTo>
                    <a:pt x="0" y="619033"/>
                  </a:moveTo>
                  <a:lnTo>
                    <a:pt x="1796306" y="619033"/>
                  </a:lnTo>
                  <a:lnTo>
                    <a:pt x="1796306" y="0"/>
                  </a:lnTo>
                  <a:lnTo>
                    <a:pt x="0" y="0"/>
                  </a:lnTo>
                  <a:lnTo>
                    <a:pt x="0" y="61903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Freeform 26"/>
            <p:cNvSpPr/>
            <p:nvPr/>
          </p:nvSpPr>
          <p:spPr>
            <a:xfrm rot="-7964608" flipV="1">
              <a:off x="523872" y="6863240"/>
              <a:ext cx="1796306" cy="619032"/>
            </a:xfrm>
            <a:custGeom>
              <a:avLst/>
              <a:gdLst/>
              <a:ahLst/>
              <a:cxnLst/>
              <a:rect l="l" t="t" r="r" b="b"/>
              <a:pathLst>
                <a:path w="1796306" h="619032">
                  <a:moveTo>
                    <a:pt x="0" y="619033"/>
                  </a:moveTo>
                  <a:lnTo>
                    <a:pt x="1796307" y="619033"/>
                  </a:lnTo>
                  <a:lnTo>
                    <a:pt x="1796307" y="0"/>
                  </a:lnTo>
                  <a:lnTo>
                    <a:pt x="0" y="0"/>
                  </a:lnTo>
                  <a:lnTo>
                    <a:pt x="0" y="61903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Freeform 27"/>
            <p:cNvSpPr/>
            <p:nvPr/>
          </p:nvSpPr>
          <p:spPr>
            <a:xfrm rot="-4673985" flipV="1">
              <a:off x="-407240" y="3224553"/>
              <a:ext cx="1796306" cy="619032"/>
            </a:xfrm>
            <a:custGeom>
              <a:avLst/>
              <a:gdLst/>
              <a:ahLst/>
              <a:cxnLst/>
              <a:rect l="l" t="t" r="r" b="b"/>
              <a:pathLst>
                <a:path w="1796306" h="619032">
                  <a:moveTo>
                    <a:pt x="0" y="619032"/>
                  </a:moveTo>
                  <a:lnTo>
                    <a:pt x="1796306" y="619032"/>
                  </a:lnTo>
                  <a:lnTo>
                    <a:pt x="1796306" y="0"/>
                  </a:lnTo>
                  <a:lnTo>
                    <a:pt x="0" y="0"/>
                  </a:lnTo>
                  <a:lnTo>
                    <a:pt x="0" y="61903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28"/>
            <p:cNvSpPr/>
            <p:nvPr/>
          </p:nvSpPr>
          <p:spPr>
            <a:xfrm rot="-1809747" flipV="1">
              <a:off x="1924919" y="409373"/>
              <a:ext cx="1796306" cy="619032"/>
            </a:xfrm>
            <a:custGeom>
              <a:avLst/>
              <a:gdLst/>
              <a:ahLst/>
              <a:cxnLst/>
              <a:rect l="l" t="t" r="r" b="b"/>
              <a:pathLst>
                <a:path w="1796306" h="619032">
                  <a:moveTo>
                    <a:pt x="0" y="619032"/>
                  </a:moveTo>
                  <a:lnTo>
                    <a:pt x="1796306" y="619032"/>
                  </a:lnTo>
                  <a:lnTo>
                    <a:pt x="1796306" y="0"/>
                  </a:lnTo>
                  <a:lnTo>
                    <a:pt x="0" y="0"/>
                  </a:lnTo>
                  <a:lnTo>
                    <a:pt x="0" y="61903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29" name="TextBox 29"/>
          <p:cNvSpPr txBox="1"/>
          <p:nvPr/>
        </p:nvSpPr>
        <p:spPr>
          <a:xfrm rot="1769203">
            <a:off x="11049733" y="3194088"/>
            <a:ext cx="2825906" cy="424180"/>
          </a:xfrm>
          <a:prstGeom prst="rect">
            <a:avLst/>
          </a:prstGeom>
        </p:spPr>
        <p:txBody>
          <a:bodyPr lIns="0" tIns="0" rIns="0" bIns="0" rtlCol="0" anchor="t">
            <a:spAutoFit/>
          </a:bodyPr>
          <a:lstStyle/>
          <a:p>
            <a:pPr marL="0" lvl="0" indent="0" algn="ctr">
              <a:lnSpc>
                <a:spcPts val="3380"/>
              </a:lnSpc>
            </a:pPr>
            <a:r>
              <a:rPr lang="en-US" sz="2600" spc="-78">
                <a:solidFill>
                  <a:srgbClr val="00A950"/>
                </a:solidFill>
                <a:latin typeface="Open Sans 2 Bold"/>
              </a:rPr>
              <a:t>Pre-Award </a:t>
            </a:r>
          </a:p>
        </p:txBody>
      </p:sp>
      <p:sp>
        <p:nvSpPr>
          <p:cNvPr id="30" name="TextBox 30"/>
          <p:cNvSpPr txBox="1"/>
          <p:nvPr/>
        </p:nvSpPr>
        <p:spPr>
          <a:xfrm rot="-2485917">
            <a:off x="4834533" y="3377780"/>
            <a:ext cx="2608595" cy="424180"/>
          </a:xfrm>
          <a:prstGeom prst="rect">
            <a:avLst/>
          </a:prstGeom>
        </p:spPr>
        <p:txBody>
          <a:bodyPr lIns="0" tIns="0" rIns="0" bIns="0" rtlCol="0" anchor="t">
            <a:spAutoFit/>
          </a:bodyPr>
          <a:lstStyle/>
          <a:p>
            <a:pPr marL="0" lvl="0" indent="0" algn="ctr">
              <a:lnSpc>
                <a:spcPts val="3380"/>
              </a:lnSpc>
            </a:pPr>
            <a:r>
              <a:rPr lang="en-US" sz="2600" spc="-78">
                <a:solidFill>
                  <a:srgbClr val="191919"/>
                </a:solidFill>
                <a:latin typeface="Open Sans 2 Bold"/>
              </a:rPr>
              <a:t>Post-Award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5402</Words>
  <Application>Microsoft Office PowerPoint</Application>
  <PresentationFormat>Custom</PresentationFormat>
  <Paragraphs>611</Paragraphs>
  <Slides>36</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Nunito Sans</vt:lpstr>
      <vt:lpstr>Open Sans 1 Italics</vt:lpstr>
      <vt:lpstr>Open Sans 2 Italics</vt:lpstr>
      <vt:lpstr>Arial</vt:lpstr>
      <vt:lpstr>Open Sans 2 Bold</vt:lpstr>
      <vt:lpstr>Open Sans 2</vt:lpstr>
      <vt:lpstr>Open Sans 1 Light</vt:lpstr>
      <vt:lpstr>Calibri</vt:lpstr>
      <vt:lpstr>Open Sans 1 Bold</vt:lpstr>
      <vt:lpstr>Open Sans 1</vt:lpstr>
      <vt:lpstr>Open Sans 1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MURC</dc:title>
  <dc:creator>Bruce, Brittany</dc:creator>
  <cp:lastModifiedBy>Bruce, Brittany</cp:lastModifiedBy>
  <cp:revision>4</cp:revision>
  <dcterms:created xsi:type="dcterms:W3CDTF">2006-08-16T00:00:00Z</dcterms:created>
  <dcterms:modified xsi:type="dcterms:W3CDTF">2023-10-10T00:52:29Z</dcterms:modified>
  <dc:identifier>DAFsXNUJnjE</dc:identifier>
</cp:coreProperties>
</file>