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 id="2147483695" r:id="rId2"/>
  </p:sldMasterIdLst>
  <p:notesMasterIdLst>
    <p:notesMasterId r:id="rId31"/>
  </p:notesMasterIdLst>
  <p:sldIdLst>
    <p:sldId id="257" r:id="rId3"/>
    <p:sldId id="533" r:id="rId4"/>
    <p:sldId id="550" r:id="rId5"/>
    <p:sldId id="563" r:id="rId6"/>
    <p:sldId id="510" r:id="rId7"/>
    <p:sldId id="531" r:id="rId8"/>
    <p:sldId id="532" r:id="rId9"/>
    <p:sldId id="561" r:id="rId10"/>
    <p:sldId id="552" r:id="rId11"/>
    <p:sldId id="565" r:id="rId12"/>
    <p:sldId id="566" r:id="rId13"/>
    <p:sldId id="564" r:id="rId14"/>
    <p:sldId id="511" r:id="rId15"/>
    <p:sldId id="502" r:id="rId16"/>
    <p:sldId id="503" r:id="rId17"/>
    <p:sldId id="551" r:id="rId18"/>
    <p:sldId id="506" r:id="rId19"/>
    <p:sldId id="567" r:id="rId20"/>
    <p:sldId id="428" r:id="rId21"/>
    <p:sldId id="568" r:id="rId22"/>
    <p:sldId id="549" r:id="rId23"/>
    <p:sldId id="541" r:id="rId24"/>
    <p:sldId id="571" r:id="rId25"/>
    <p:sldId id="572" r:id="rId26"/>
    <p:sldId id="542" r:id="rId27"/>
    <p:sldId id="560" r:id="rId28"/>
    <p:sldId id="529" r:id="rId29"/>
    <p:sldId id="562" r:id="rId30"/>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39"/>
    <a:srgbClr val="222222"/>
    <a:srgbClr val="A2AAAD"/>
    <a:srgbClr val="00B140"/>
    <a:srgbClr val="0096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71"/>
    <p:restoredTop sz="77908" autoAdjust="0"/>
  </p:normalViewPr>
  <p:slideViewPr>
    <p:cSldViewPr snapToGrid="0" snapToObjects="1">
      <p:cViewPr varScale="1">
        <p:scale>
          <a:sx n="117" d="100"/>
          <a:sy n="117" d="100"/>
        </p:scale>
        <p:origin x="1134" y="10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8AFF1E-D522-41C3-9B65-A373C90DC344}"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12802516-E629-4626-B1EA-A1B2D7A21117}">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222222"/>
              </a:solidFill>
              <a:effectLst/>
              <a:latin typeface="Arial" charset="0"/>
            </a:rPr>
            <a:t>1. Proposal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222222"/>
              </a:solidFill>
              <a:effectLst/>
              <a:latin typeface="Arial" charset="0"/>
            </a:rPr>
            <a:t>Development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222222"/>
              </a:solidFill>
              <a:effectLst/>
              <a:latin typeface="Arial" charset="0"/>
            </a:rPr>
            <a:t>ID Funding &amp;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222222"/>
              </a:solidFill>
              <a:effectLst/>
              <a:latin typeface="Arial" charset="0"/>
            </a:rPr>
            <a:t>Write Proposal</a:t>
          </a:r>
        </a:p>
      </dgm:t>
    </dgm:pt>
    <dgm:pt modelId="{32FB7D3E-6490-461B-B282-D38CAC0DA09F}" type="parTrans" cxnId="{9D4469AE-D885-43CD-A881-A0ADC012DA81}">
      <dgm:prSet/>
      <dgm:spPr/>
      <dgm:t>
        <a:bodyPr/>
        <a:lstStyle/>
        <a:p>
          <a:endParaRPr lang="en-US"/>
        </a:p>
      </dgm:t>
    </dgm:pt>
    <dgm:pt modelId="{164311F1-045E-4F09-855A-41F4A5A25926}" type="sibTrans" cxnId="{9D4469AE-D885-43CD-A881-A0ADC012DA81}">
      <dgm:prSet/>
      <dgm:spPr/>
      <dgm:t>
        <a:bodyPr/>
        <a:lstStyle/>
        <a:p>
          <a:endParaRPr lang="en-US"/>
        </a:p>
      </dgm:t>
    </dgm:pt>
    <dgm:pt modelId="{789FDF8A-E9FE-4B15-8BBA-7DEA06FA0934}">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2. Institutional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Clearances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&amp;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Approvals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charset="0"/>
          </a:endParaRPr>
        </a:p>
      </dgm:t>
    </dgm:pt>
    <dgm:pt modelId="{3048B83F-F3F6-474A-ADF0-D57800423CCC}" type="parTrans" cxnId="{3C8587C6-4815-4F40-A9F5-E0B8883FB4DA}">
      <dgm:prSet/>
      <dgm:spPr/>
      <dgm:t>
        <a:bodyPr/>
        <a:lstStyle/>
        <a:p>
          <a:endParaRPr lang="en-US"/>
        </a:p>
      </dgm:t>
    </dgm:pt>
    <dgm:pt modelId="{D159F845-7147-497E-A625-A82F96E25459}" type="sibTrans" cxnId="{3C8587C6-4815-4F40-A9F5-E0B8883FB4DA}">
      <dgm:prSet/>
      <dgm:spPr/>
      <dgm:t>
        <a:bodyPr/>
        <a:lstStyle/>
        <a:p>
          <a:endParaRPr lang="en-US"/>
        </a:p>
      </dgm:t>
    </dgm:pt>
    <dgm:pt modelId="{E3CDBC0A-B7AD-40AD-9813-8A25E5C70A4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3. Proposal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Submission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&amp;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Sponsor Review</a:t>
          </a:r>
        </a:p>
      </dgm:t>
    </dgm:pt>
    <dgm:pt modelId="{B4923ADA-776A-4214-934F-AB8A942B7474}" type="parTrans" cxnId="{68FB64F1-BA50-4E22-9BF5-110EB8D3443D}">
      <dgm:prSet/>
      <dgm:spPr/>
      <dgm:t>
        <a:bodyPr/>
        <a:lstStyle/>
        <a:p>
          <a:endParaRPr lang="en-US"/>
        </a:p>
      </dgm:t>
    </dgm:pt>
    <dgm:pt modelId="{61EB0D03-85CB-4B04-AE8D-54C3D8FB9349}" type="sibTrans" cxnId="{68FB64F1-BA50-4E22-9BF5-110EB8D3443D}">
      <dgm:prSet/>
      <dgm:spPr/>
      <dgm:t>
        <a:bodyPr/>
        <a:lstStyle/>
        <a:p>
          <a:endParaRPr lang="en-US"/>
        </a:p>
      </dgm:t>
    </dgm:pt>
    <dgm:pt modelId="{136CDCB6-6182-42B5-891F-6599C7440ADE}">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 4. Funded: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Awards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Terms &amp;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Conditions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charset="0"/>
          </a:endParaRPr>
        </a:p>
      </dgm:t>
    </dgm:pt>
    <dgm:pt modelId="{22687518-6203-4F38-9A93-1625F575CFE2}" type="parTrans" cxnId="{88F0BE88-55F6-4F12-B319-5BE9A068DAFE}">
      <dgm:prSet/>
      <dgm:spPr/>
      <dgm:t>
        <a:bodyPr/>
        <a:lstStyle/>
        <a:p>
          <a:endParaRPr lang="en-US"/>
        </a:p>
      </dgm:t>
    </dgm:pt>
    <dgm:pt modelId="{05124B15-59B2-4510-A7F8-45EA8BF7A7C0}" type="sibTrans" cxnId="{88F0BE88-55F6-4F12-B319-5BE9A068DAFE}">
      <dgm:prSet/>
      <dgm:spPr/>
      <dgm:t>
        <a:bodyPr/>
        <a:lstStyle/>
        <a:p>
          <a:endParaRPr lang="en-US"/>
        </a:p>
      </dgm:t>
    </dgm:pt>
    <dgm:pt modelId="{83C88726-7AF1-42A1-9866-6AED56A9C44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 </a:t>
          </a:r>
          <a:r>
            <a:rPr kumimoji="0" lang="en-US" sz="1400" b="1" i="0" u="none" strike="noStrike" cap="none" normalizeH="0" baseline="0" dirty="0">
              <a:ln>
                <a:noFill/>
              </a:ln>
              <a:solidFill>
                <a:srgbClr val="009939"/>
              </a:solidFill>
              <a:effectLst/>
              <a:latin typeface="Arial" charset="0"/>
            </a:rPr>
            <a:t>5. Establish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9939"/>
              </a:solidFill>
              <a:effectLst/>
              <a:latin typeface="Arial" charset="0"/>
            </a:rPr>
            <a:t>Project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9939"/>
              </a:solidFill>
              <a:effectLst/>
              <a:latin typeface="Arial" charset="0"/>
            </a:rPr>
            <a:t>Account(s)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9939"/>
              </a:solidFill>
              <a:effectLst/>
              <a:latin typeface="Arial" charset="0"/>
            </a:rPr>
            <a:t>&amp;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9939"/>
              </a:solidFill>
              <a:effectLst/>
              <a:latin typeface="Arial" charset="0"/>
            </a:rPr>
            <a:t>PI Briefing</a:t>
          </a:r>
        </a:p>
      </dgm:t>
    </dgm:pt>
    <dgm:pt modelId="{36A5A85C-C9E2-442C-BFA9-EA862038C81D}" type="parTrans" cxnId="{CB6C0FA5-6545-4170-B11B-F570F3128369}">
      <dgm:prSet/>
      <dgm:spPr/>
      <dgm:t>
        <a:bodyPr/>
        <a:lstStyle/>
        <a:p>
          <a:endParaRPr lang="en-US"/>
        </a:p>
      </dgm:t>
    </dgm:pt>
    <dgm:pt modelId="{0F79F717-6B20-4C0C-B7DD-A0A3B2672AF5}" type="sibTrans" cxnId="{CB6C0FA5-6545-4170-B11B-F570F3128369}">
      <dgm:prSet/>
      <dgm:spPr/>
      <dgm:t>
        <a:bodyPr/>
        <a:lstStyle/>
        <a:p>
          <a:endParaRPr lang="en-US"/>
        </a:p>
      </dgm:t>
    </dgm:pt>
    <dgm:pt modelId="{2BC3914D-4B92-4EC7-B9A3-68982154E9A0}">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9939"/>
              </a:solidFill>
              <a:effectLst/>
              <a:latin typeface="Arial" charset="0"/>
            </a:rPr>
            <a:t>6. Spend Money,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9939"/>
              </a:solidFill>
              <a:effectLst/>
              <a:latin typeface="Arial" charset="0"/>
            </a:rPr>
            <a:t>Purchasing, Reporting</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charset="0"/>
          </a:endParaRPr>
        </a:p>
      </dgm:t>
    </dgm:pt>
    <dgm:pt modelId="{8BD8C0EC-BD82-4530-B3E4-420B4B87F0FF}" type="parTrans" cxnId="{A3738105-46C0-4598-90B0-6E35D19B4A7F}">
      <dgm:prSet/>
      <dgm:spPr/>
      <dgm:t>
        <a:bodyPr/>
        <a:lstStyle/>
        <a:p>
          <a:endParaRPr lang="en-US"/>
        </a:p>
      </dgm:t>
    </dgm:pt>
    <dgm:pt modelId="{0AA3D6AA-2B02-4C25-9F0D-F19E1E58D800}" type="sibTrans" cxnId="{A3738105-46C0-4598-90B0-6E35D19B4A7F}">
      <dgm:prSet/>
      <dgm:spPr/>
      <dgm:t>
        <a:bodyPr/>
        <a:lstStyle/>
        <a:p>
          <a:endParaRPr lang="en-US"/>
        </a:p>
      </dgm:t>
    </dgm:pt>
    <dgm:pt modelId="{BDD2FD81-D9A2-4AE9-9935-BF40E573D742}">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9939"/>
              </a:solidFill>
              <a:effectLst/>
              <a:latin typeface="Arial" charset="0"/>
            </a:rPr>
            <a:t>7. Tracking,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9939"/>
              </a:solidFill>
              <a:effectLst/>
              <a:latin typeface="Arial" charset="0"/>
            </a:rPr>
            <a:t>Accounting,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9939"/>
              </a:solidFill>
              <a:effectLst/>
              <a:latin typeface="Arial" charset="0"/>
            </a:rPr>
            <a:t>Closeout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dgm:t>
    </dgm:pt>
    <dgm:pt modelId="{BF307888-14DB-47F7-ADF9-76654EC75114}" type="parTrans" cxnId="{0D1E5148-A817-433B-B4AD-2BFC3CDCAAFF}">
      <dgm:prSet/>
      <dgm:spPr/>
      <dgm:t>
        <a:bodyPr/>
        <a:lstStyle/>
        <a:p>
          <a:endParaRPr lang="en-US"/>
        </a:p>
      </dgm:t>
    </dgm:pt>
    <dgm:pt modelId="{BEC3D418-AAEF-46B0-8BD6-4DD9EA514D41}" type="sibTrans" cxnId="{0D1E5148-A817-433B-B4AD-2BFC3CDCAAFF}">
      <dgm:prSet/>
      <dgm:spPr/>
      <dgm:t>
        <a:bodyPr/>
        <a:lstStyle/>
        <a:p>
          <a:endParaRPr lang="en-US"/>
        </a:p>
      </dgm:t>
    </dgm:pt>
    <dgm:pt modelId="{69351EFF-7766-4B0B-BC5F-547804EDB0E2}">
      <dgm:prSet/>
      <dgm:spPr/>
      <dgm:t>
        <a:bodyPr/>
        <a:lstStyle/>
        <a:p>
          <a:endParaRPr lang="en-US"/>
        </a:p>
      </dgm:t>
    </dgm:pt>
    <dgm:pt modelId="{C0EAF788-C95B-4261-946A-7E00F2BD22C7}" type="parTrans" cxnId="{A233BB2E-030E-4780-BE18-846481FAB848}">
      <dgm:prSet/>
      <dgm:spPr/>
      <dgm:t>
        <a:bodyPr/>
        <a:lstStyle/>
        <a:p>
          <a:endParaRPr lang="en-US"/>
        </a:p>
      </dgm:t>
    </dgm:pt>
    <dgm:pt modelId="{B278550C-F50B-4171-893B-08AB49C42730}" type="sibTrans" cxnId="{A233BB2E-030E-4780-BE18-846481FAB848}">
      <dgm:prSet/>
      <dgm:spPr/>
      <dgm:t>
        <a:bodyPr/>
        <a:lstStyle/>
        <a:p>
          <a:endParaRPr lang="en-US"/>
        </a:p>
      </dgm:t>
    </dgm:pt>
    <dgm:pt modelId="{F1CF862B-1AA7-44C0-A1C7-5D5F826CA0E4}" type="pres">
      <dgm:prSet presAssocID="{F18AFF1E-D522-41C3-9B65-A373C90DC344}" presName="compositeShape" presStyleCnt="0">
        <dgm:presLayoutVars>
          <dgm:chMax val="7"/>
          <dgm:dir/>
          <dgm:resizeHandles val="exact"/>
        </dgm:presLayoutVars>
      </dgm:prSet>
      <dgm:spPr/>
    </dgm:pt>
    <dgm:pt modelId="{C858907B-1109-48E4-8EDE-177ED86A934E}" type="pres">
      <dgm:prSet presAssocID="{12802516-E629-4626-B1EA-A1B2D7A21117}" presName="circ1" presStyleLbl="vennNode1" presStyleIdx="0" presStyleCnt="7"/>
      <dgm:spPr/>
    </dgm:pt>
    <dgm:pt modelId="{BF5642CB-3ED2-45B7-B476-6960B1D333E6}" type="pres">
      <dgm:prSet presAssocID="{12802516-E629-4626-B1EA-A1B2D7A21117}" presName="circ1Tx" presStyleLbl="revTx" presStyleIdx="0" presStyleCnt="0" custLinFactNeighborX="2194" custLinFactNeighborY="26498">
        <dgm:presLayoutVars>
          <dgm:chMax val="0"/>
          <dgm:chPref val="0"/>
          <dgm:bulletEnabled val="1"/>
        </dgm:presLayoutVars>
      </dgm:prSet>
      <dgm:spPr/>
    </dgm:pt>
    <dgm:pt modelId="{0C068282-EEF1-4A1E-8987-F6C671A97FEE}" type="pres">
      <dgm:prSet presAssocID="{789FDF8A-E9FE-4B15-8BBA-7DEA06FA0934}" presName="circ2" presStyleLbl="vennNode1" presStyleIdx="1" presStyleCnt="7"/>
      <dgm:spPr/>
    </dgm:pt>
    <dgm:pt modelId="{6AC27663-EE5A-422B-82F5-3A9C6CD81222}" type="pres">
      <dgm:prSet presAssocID="{789FDF8A-E9FE-4B15-8BBA-7DEA06FA0934}" presName="circ2Tx" presStyleLbl="revTx" presStyleIdx="0" presStyleCnt="0" custLinFactNeighborX="-21546" custLinFactNeighborY="28635">
        <dgm:presLayoutVars>
          <dgm:chMax val="0"/>
          <dgm:chPref val="0"/>
          <dgm:bulletEnabled val="1"/>
        </dgm:presLayoutVars>
      </dgm:prSet>
      <dgm:spPr/>
    </dgm:pt>
    <dgm:pt modelId="{1D11B6EB-7440-4DCD-84BA-A610932465A6}" type="pres">
      <dgm:prSet presAssocID="{E3CDBC0A-B7AD-40AD-9813-8A25E5C70A4F}" presName="circ3" presStyleLbl="vennNode1" presStyleIdx="2" presStyleCnt="7"/>
      <dgm:spPr/>
    </dgm:pt>
    <dgm:pt modelId="{1647FF36-2ACF-4690-97AB-F5A3F5803A4E}" type="pres">
      <dgm:prSet presAssocID="{E3CDBC0A-B7AD-40AD-9813-8A25E5C70A4F}" presName="circ3Tx" presStyleLbl="revTx" presStyleIdx="0" presStyleCnt="0" custScaleX="77053" custScaleY="61406" custLinFactNeighborX="-14533" custLinFactNeighborY="11463">
        <dgm:presLayoutVars>
          <dgm:chMax val="0"/>
          <dgm:chPref val="0"/>
          <dgm:bulletEnabled val="1"/>
        </dgm:presLayoutVars>
      </dgm:prSet>
      <dgm:spPr/>
    </dgm:pt>
    <dgm:pt modelId="{4DEF9F7B-1B45-448B-9757-F7D3DB54DB32}" type="pres">
      <dgm:prSet presAssocID="{136CDCB6-6182-42B5-891F-6599C7440ADE}" presName="circ4" presStyleLbl="vennNode1" presStyleIdx="3" presStyleCnt="7"/>
      <dgm:spPr/>
    </dgm:pt>
    <dgm:pt modelId="{4589FFA5-91A2-464A-98EC-C4F68BDCF599}" type="pres">
      <dgm:prSet presAssocID="{136CDCB6-6182-42B5-891F-6599C7440ADE}" presName="circ4Tx" presStyleLbl="revTx" presStyleIdx="0" presStyleCnt="0" custLinFactNeighborX="-39487" custLinFactNeighborY="-2472">
        <dgm:presLayoutVars>
          <dgm:chMax val="0"/>
          <dgm:chPref val="0"/>
          <dgm:bulletEnabled val="1"/>
        </dgm:presLayoutVars>
      </dgm:prSet>
      <dgm:spPr/>
    </dgm:pt>
    <dgm:pt modelId="{37116E91-0F03-4BCD-9875-F9A30522F5B2}" type="pres">
      <dgm:prSet presAssocID="{83C88726-7AF1-42A1-9866-6AED56A9C44D}" presName="circ5" presStyleLbl="vennNode1" presStyleIdx="4" presStyleCnt="7"/>
      <dgm:spPr/>
    </dgm:pt>
    <dgm:pt modelId="{A43E98E2-9167-4075-B22F-567734BD3EF2}" type="pres">
      <dgm:prSet presAssocID="{83C88726-7AF1-42A1-9866-6AED56A9C44D}" presName="circ5Tx" presStyleLbl="revTx" presStyleIdx="0" presStyleCnt="0" custLinFactNeighborX="42934" custLinFactNeighborY="-5007">
        <dgm:presLayoutVars>
          <dgm:chMax val="0"/>
          <dgm:chPref val="0"/>
          <dgm:bulletEnabled val="1"/>
        </dgm:presLayoutVars>
      </dgm:prSet>
      <dgm:spPr/>
    </dgm:pt>
    <dgm:pt modelId="{DA1F5295-20F2-4362-B78F-6AF18B83FE25}" type="pres">
      <dgm:prSet presAssocID="{2BC3914D-4B92-4EC7-B9A3-68982154E9A0}" presName="circ6" presStyleLbl="vennNode1" presStyleIdx="5" presStyleCnt="7"/>
      <dgm:spPr/>
    </dgm:pt>
    <dgm:pt modelId="{DDC3BAF0-7C82-4CA6-9117-EEF2225A059F}" type="pres">
      <dgm:prSet presAssocID="{2BC3914D-4B92-4EC7-B9A3-68982154E9A0}" presName="circ6Tx" presStyleLbl="revTx" presStyleIdx="0" presStyleCnt="0" custLinFactNeighborX="13672" custLinFactNeighborY="5482">
        <dgm:presLayoutVars>
          <dgm:chMax val="0"/>
          <dgm:chPref val="0"/>
          <dgm:bulletEnabled val="1"/>
        </dgm:presLayoutVars>
      </dgm:prSet>
      <dgm:spPr/>
    </dgm:pt>
    <dgm:pt modelId="{5A8F2DD6-7785-43B5-A0C1-BE526E60946E}" type="pres">
      <dgm:prSet presAssocID="{BDD2FD81-D9A2-4AE9-9935-BF40E573D742}" presName="circ7" presStyleLbl="vennNode1" presStyleIdx="6" presStyleCnt="7"/>
      <dgm:spPr/>
    </dgm:pt>
    <dgm:pt modelId="{B5D5D094-9B20-408A-ACF4-764B94DDF40E}" type="pres">
      <dgm:prSet presAssocID="{BDD2FD81-D9A2-4AE9-9935-BF40E573D742}" presName="circ7Tx" presStyleLbl="revTx" presStyleIdx="0" presStyleCnt="0" custLinFactNeighborX="35561" custLinFactNeighborY="20117">
        <dgm:presLayoutVars>
          <dgm:chMax val="0"/>
          <dgm:chPref val="0"/>
          <dgm:bulletEnabled val="1"/>
        </dgm:presLayoutVars>
      </dgm:prSet>
      <dgm:spPr/>
    </dgm:pt>
  </dgm:ptLst>
  <dgm:cxnLst>
    <dgm:cxn modelId="{A3738105-46C0-4598-90B0-6E35D19B4A7F}" srcId="{F18AFF1E-D522-41C3-9B65-A373C90DC344}" destId="{2BC3914D-4B92-4EC7-B9A3-68982154E9A0}" srcOrd="5" destOrd="0" parTransId="{8BD8C0EC-BD82-4530-B3E4-420B4B87F0FF}" sibTransId="{0AA3D6AA-2B02-4C25-9F0D-F19E1E58D800}"/>
    <dgm:cxn modelId="{A233BB2E-030E-4780-BE18-846481FAB848}" srcId="{F18AFF1E-D522-41C3-9B65-A373C90DC344}" destId="{69351EFF-7766-4B0B-BC5F-547804EDB0E2}" srcOrd="7" destOrd="0" parTransId="{C0EAF788-C95B-4261-946A-7E00F2BD22C7}" sibTransId="{B278550C-F50B-4171-893B-08AB49C42730}"/>
    <dgm:cxn modelId="{148D943F-E652-4EFD-A85A-66295CA75E07}" type="presOf" srcId="{F18AFF1E-D522-41C3-9B65-A373C90DC344}" destId="{F1CF862B-1AA7-44C0-A1C7-5D5F826CA0E4}" srcOrd="0" destOrd="0" presId="urn:microsoft.com/office/officeart/2005/8/layout/venn1"/>
    <dgm:cxn modelId="{82507440-962A-4DCC-9511-7AAAB1C10BDC}" type="presOf" srcId="{136CDCB6-6182-42B5-891F-6599C7440ADE}" destId="{4589FFA5-91A2-464A-98EC-C4F68BDCF599}" srcOrd="0" destOrd="0" presId="urn:microsoft.com/office/officeart/2005/8/layout/venn1"/>
    <dgm:cxn modelId="{0D1E5148-A817-433B-B4AD-2BFC3CDCAAFF}" srcId="{F18AFF1E-D522-41C3-9B65-A373C90DC344}" destId="{BDD2FD81-D9A2-4AE9-9935-BF40E573D742}" srcOrd="6" destOrd="0" parTransId="{BF307888-14DB-47F7-ADF9-76654EC75114}" sibTransId="{BEC3D418-AAEF-46B0-8BD6-4DD9EA514D41}"/>
    <dgm:cxn modelId="{88F0BE88-55F6-4F12-B319-5BE9A068DAFE}" srcId="{F18AFF1E-D522-41C3-9B65-A373C90DC344}" destId="{136CDCB6-6182-42B5-891F-6599C7440ADE}" srcOrd="3" destOrd="0" parTransId="{22687518-6203-4F38-9A93-1625F575CFE2}" sibTransId="{05124B15-59B2-4510-A7F8-45EA8BF7A7C0}"/>
    <dgm:cxn modelId="{CB6C0FA5-6545-4170-B11B-F570F3128369}" srcId="{F18AFF1E-D522-41C3-9B65-A373C90DC344}" destId="{83C88726-7AF1-42A1-9866-6AED56A9C44D}" srcOrd="4" destOrd="0" parTransId="{36A5A85C-C9E2-442C-BFA9-EA862038C81D}" sibTransId="{0F79F717-6B20-4C0C-B7DD-A0A3B2672AF5}"/>
    <dgm:cxn modelId="{2D956AA5-35AC-4517-87EB-7954089A720E}" type="presOf" srcId="{BDD2FD81-D9A2-4AE9-9935-BF40E573D742}" destId="{B5D5D094-9B20-408A-ACF4-764B94DDF40E}" srcOrd="0" destOrd="0" presId="urn:microsoft.com/office/officeart/2005/8/layout/venn1"/>
    <dgm:cxn modelId="{9D4469AE-D885-43CD-A881-A0ADC012DA81}" srcId="{F18AFF1E-D522-41C3-9B65-A373C90DC344}" destId="{12802516-E629-4626-B1EA-A1B2D7A21117}" srcOrd="0" destOrd="0" parTransId="{32FB7D3E-6490-461B-B282-D38CAC0DA09F}" sibTransId="{164311F1-045E-4F09-855A-41F4A5A25926}"/>
    <dgm:cxn modelId="{4DDE0EB8-8BB0-47ED-B27E-93B8F9870BAF}" type="presOf" srcId="{789FDF8A-E9FE-4B15-8BBA-7DEA06FA0934}" destId="{6AC27663-EE5A-422B-82F5-3A9C6CD81222}" srcOrd="0" destOrd="0" presId="urn:microsoft.com/office/officeart/2005/8/layout/venn1"/>
    <dgm:cxn modelId="{314691BB-8D95-4124-A09D-0D86B06E98BA}" type="presOf" srcId="{83C88726-7AF1-42A1-9866-6AED56A9C44D}" destId="{A43E98E2-9167-4075-B22F-567734BD3EF2}" srcOrd="0" destOrd="0" presId="urn:microsoft.com/office/officeart/2005/8/layout/venn1"/>
    <dgm:cxn modelId="{646120BC-0B8D-42A4-ADA0-877380C55879}" type="presOf" srcId="{2BC3914D-4B92-4EC7-B9A3-68982154E9A0}" destId="{DDC3BAF0-7C82-4CA6-9117-EEF2225A059F}" srcOrd="0" destOrd="0" presId="urn:microsoft.com/office/officeart/2005/8/layout/venn1"/>
    <dgm:cxn modelId="{DEA920BF-CA07-4922-93AC-D24B8B2F7045}" type="presOf" srcId="{E3CDBC0A-B7AD-40AD-9813-8A25E5C70A4F}" destId="{1647FF36-2ACF-4690-97AB-F5A3F5803A4E}" srcOrd="0" destOrd="0" presId="urn:microsoft.com/office/officeart/2005/8/layout/venn1"/>
    <dgm:cxn modelId="{3C8587C6-4815-4F40-A9F5-E0B8883FB4DA}" srcId="{F18AFF1E-D522-41C3-9B65-A373C90DC344}" destId="{789FDF8A-E9FE-4B15-8BBA-7DEA06FA0934}" srcOrd="1" destOrd="0" parTransId="{3048B83F-F3F6-474A-ADF0-D57800423CCC}" sibTransId="{D159F845-7147-497E-A625-A82F96E25459}"/>
    <dgm:cxn modelId="{84D8B2CC-3186-47A0-BCF1-2F89B191A0E3}" type="presOf" srcId="{12802516-E629-4626-B1EA-A1B2D7A21117}" destId="{BF5642CB-3ED2-45B7-B476-6960B1D333E6}" srcOrd="0" destOrd="0" presId="urn:microsoft.com/office/officeart/2005/8/layout/venn1"/>
    <dgm:cxn modelId="{68FB64F1-BA50-4E22-9BF5-110EB8D3443D}" srcId="{F18AFF1E-D522-41C3-9B65-A373C90DC344}" destId="{E3CDBC0A-B7AD-40AD-9813-8A25E5C70A4F}" srcOrd="2" destOrd="0" parTransId="{B4923ADA-776A-4214-934F-AB8A942B7474}" sibTransId="{61EB0D03-85CB-4B04-AE8D-54C3D8FB9349}"/>
    <dgm:cxn modelId="{54E81E14-0268-4ED5-8A66-7045D2214BC7}" type="presParOf" srcId="{F1CF862B-1AA7-44C0-A1C7-5D5F826CA0E4}" destId="{C858907B-1109-48E4-8EDE-177ED86A934E}" srcOrd="0" destOrd="0" presId="urn:microsoft.com/office/officeart/2005/8/layout/venn1"/>
    <dgm:cxn modelId="{5151ABFA-CB9A-42A9-BC87-BB7258C36EEF}" type="presParOf" srcId="{F1CF862B-1AA7-44C0-A1C7-5D5F826CA0E4}" destId="{BF5642CB-3ED2-45B7-B476-6960B1D333E6}" srcOrd="1" destOrd="0" presId="urn:microsoft.com/office/officeart/2005/8/layout/venn1"/>
    <dgm:cxn modelId="{2C64FCBE-1116-44AC-B43C-8BAF1CB0CFB6}" type="presParOf" srcId="{F1CF862B-1AA7-44C0-A1C7-5D5F826CA0E4}" destId="{0C068282-EEF1-4A1E-8987-F6C671A97FEE}" srcOrd="2" destOrd="0" presId="urn:microsoft.com/office/officeart/2005/8/layout/venn1"/>
    <dgm:cxn modelId="{D0B5FB98-8A13-4B63-9135-91FE33E10FE7}" type="presParOf" srcId="{F1CF862B-1AA7-44C0-A1C7-5D5F826CA0E4}" destId="{6AC27663-EE5A-422B-82F5-3A9C6CD81222}" srcOrd="3" destOrd="0" presId="urn:microsoft.com/office/officeart/2005/8/layout/venn1"/>
    <dgm:cxn modelId="{D624FC8F-D6C0-4C88-BE8D-151B58B715A3}" type="presParOf" srcId="{F1CF862B-1AA7-44C0-A1C7-5D5F826CA0E4}" destId="{1D11B6EB-7440-4DCD-84BA-A610932465A6}" srcOrd="4" destOrd="0" presId="urn:microsoft.com/office/officeart/2005/8/layout/venn1"/>
    <dgm:cxn modelId="{00081982-A045-43AA-B14F-41C1E6B055BB}" type="presParOf" srcId="{F1CF862B-1AA7-44C0-A1C7-5D5F826CA0E4}" destId="{1647FF36-2ACF-4690-97AB-F5A3F5803A4E}" srcOrd="5" destOrd="0" presId="urn:microsoft.com/office/officeart/2005/8/layout/venn1"/>
    <dgm:cxn modelId="{833F0BE2-119A-4387-8DB4-1376897ABCA7}" type="presParOf" srcId="{F1CF862B-1AA7-44C0-A1C7-5D5F826CA0E4}" destId="{4DEF9F7B-1B45-448B-9757-F7D3DB54DB32}" srcOrd="6" destOrd="0" presId="urn:microsoft.com/office/officeart/2005/8/layout/venn1"/>
    <dgm:cxn modelId="{075ED339-C0A2-4BCA-848D-2A68089C0122}" type="presParOf" srcId="{F1CF862B-1AA7-44C0-A1C7-5D5F826CA0E4}" destId="{4589FFA5-91A2-464A-98EC-C4F68BDCF599}" srcOrd="7" destOrd="0" presId="urn:microsoft.com/office/officeart/2005/8/layout/venn1"/>
    <dgm:cxn modelId="{06FD0257-6AF0-4AB5-A7F7-BDC1EDF02DB5}" type="presParOf" srcId="{F1CF862B-1AA7-44C0-A1C7-5D5F826CA0E4}" destId="{37116E91-0F03-4BCD-9875-F9A30522F5B2}" srcOrd="8" destOrd="0" presId="urn:microsoft.com/office/officeart/2005/8/layout/venn1"/>
    <dgm:cxn modelId="{646BE97A-8A6F-41F8-83AA-0C695E7CA1EE}" type="presParOf" srcId="{F1CF862B-1AA7-44C0-A1C7-5D5F826CA0E4}" destId="{A43E98E2-9167-4075-B22F-567734BD3EF2}" srcOrd="9" destOrd="0" presId="urn:microsoft.com/office/officeart/2005/8/layout/venn1"/>
    <dgm:cxn modelId="{432EFDF8-210F-4F33-A83D-716B7AEEF182}" type="presParOf" srcId="{F1CF862B-1AA7-44C0-A1C7-5D5F826CA0E4}" destId="{DA1F5295-20F2-4362-B78F-6AF18B83FE25}" srcOrd="10" destOrd="0" presId="urn:microsoft.com/office/officeart/2005/8/layout/venn1"/>
    <dgm:cxn modelId="{7500C0DB-670B-48B1-89CC-816DBAD43181}" type="presParOf" srcId="{F1CF862B-1AA7-44C0-A1C7-5D5F826CA0E4}" destId="{DDC3BAF0-7C82-4CA6-9117-EEF2225A059F}" srcOrd="11" destOrd="0" presId="urn:microsoft.com/office/officeart/2005/8/layout/venn1"/>
    <dgm:cxn modelId="{83A2E104-ABAF-43D8-B6DE-EC3E62830523}" type="presParOf" srcId="{F1CF862B-1AA7-44C0-A1C7-5D5F826CA0E4}" destId="{5A8F2DD6-7785-43B5-A0C1-BE526E60946E}" srcOrd="12" destOrd="0" presId="urn:microsoft.com/office/officeart/2005/8/layout/venn1"/>
    <dgm:cxn modelId="{8E299C1E-39CF-4FA4-B3FE-566DF26509FF}" type="presParOf" srcId="{F1CF862B-1AA7-44C0-A1C7-5D5F826CA0E4}" destId="{B5D5D094-9B20-408A-ACF4-764B94DDF40E}" srcOrd="13" destOrd="0" presId="urn:microsoft.com/office/officeart/2005/8/layout/venn1"/>
  </dgm:cxnLst>
  <dgm:bg/>
  <dgm:whole>
    <a:ln w="76200"/>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58907B-1109-48E4-8EDE-177ED86A934E}">
      <dsp:nvSpPr>
        <dsp:cNvPr id="0" name=""/>
        <dsp:cNvSpPr/>
      </dsp:nvSpPr>
      <dsp:spPr>
        <a:xfrm>
          <a:off x="2630043" y="1311150"/>
          <a:ext cx="1618488" cy="161868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BF5642CB-3ED2-45B7-B476-6960B1D333E6}">
      <dsp:nvSpPr>
        <dsp:cNvPr id="0" name=""/>
        <dsp:cNvSpPr/>
      </dsp:nvSpPr>
      <dsp:spPr>
        <a:xfrm>
          <a:off x="2552716" y="310741"/>
          <a:ext cx="1854517" cy="99245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222222"/>
              </a:solidFill>
              <a:effectLst/>
              <a:latin typeface="Arial" charset="0"/>
            </a:rPr>
            <a:t>1. Proposal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222222"/>
              </a:solidFill>
              <a:effectLst/>
              <a:latin typeface="Arial" charset="0"/>
            </a:rPr>
            <a:t>Development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222222"/>
              </a:solidFill>
              <a:effectLst/>
              <a:latin typeface="Arial" charset="0"/>
            </a:rPr>
            <a:t>ID Funding &amp;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222222"/>
              </a:solidFill>
              <a:effectLst/>
              <a:latin typeface="Arial" charset="0"/>
            </a:rPr>
            <a:t>Write Proposal</a:t>
          </a:r>
        </a:p>
      </dsp:txBody>
      <dsp:txXfrm>
        <a:off x="2552716" y="310741"/>
        <a:ext cx="1854517" cy="992450"/>
      </dsp:txXfrm>
    </dsp:sp>
    <dsp:sp modelId="{0C068282-EEF1-4A1E-8987-F6C671A97FEE}">
      <dsp:nvSpPr>
        <dsp:cNvPr id="0" name=""/>
        <dsp:cNvSpPr/>
      </dsp:nvSpPr>
      <dsp:spPr>
        <a:xfrm>
          <a:off x="3104799" y="1539414"/>
          <a:ext cx="1618488" cy="161868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AC27663-EE5A-422B-82F5-3A9C6CD81222}">
      <dsp:nvSpPr>
        <dsp:cNvPr id="0" name=""/>
        <dsp:cNvSpPr/>
      </dsp:nvSpPr>
      <dsp:spPr>
        <a:xfrm>
          <a:off x="4545121" y="1303196"/>
          <a:ext cx="1753362" cy="109169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Arial" charset="0"/>
            </a:rPr>
            <a:t>2. Institutional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Arial" charset="0"/>
            </a:rPr>
            <a:t>Clearances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Arial" charset="0"/>
            </a:rPr>
            <a:t>&amp;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Arial" charset="0"/>
            </a:rPr>
            <a:t>Approvals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a:ln>
              <a:noFill/>
            </a:ln>
            <a:solidFill>
              <a:schemeClr val="tx1"/>
            </a:solidFill>
            <a:effectLst/>
            <a:latin typeface="Arial" charset="0"/>
          </a:endParaRPr>
        </a:p>
      </dsp:txBody>
      <dsp:txXfrm>
        <a:off x="4545121" y="1303196"/>
        <a:ext cx="1753362" cy="1091695"/>
      </dsp:txXfrm>
    </dsp:sp>
    <dsp:sp modelId="{1D11B6EB-7440-4DCD-84BA-A610932465A6}">
      <dsp:nvSpPr>
        <dsp:cNvPr id="0" name=""/>
        <dsp:cNvSpPr/>
      </dsp:nvSpPr>
      <dsp:spPr>
        <a:xfrm>
          <a:off x="3221465" y="2053007"/>
          <a:ext cx="1618488" cy="161868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647FF36-2ACF-4690-97AB-F5A3F5803A4E}">
      <dsp:nvSpPr>
        <dsp:cNvPr id="0" name=""/>
        <dsp:cNvSpPr/>
      </dsp:nvSpPr>
      <dsp:spPr>
        <a:xfrm>
          <a:off x="5038881" y="2738721"/>
          <a:ext cx="1325036" cy="71607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Arial" charset="0"/>
            </a:rPr>
            <a:t>3. Proposal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Arial" charset="0"/>
            </a:rPr>
            <a:t>Submission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Arial" charset="0"/>
            </a:rPr>
            <a:t>&amp;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Arial" charset="0"/>
            </a:rPr>
            <a:t>Sponsor Review</a:t>
          </a:r>
        </a:p>
      </dsp:txBody>
      <dsp:txXfrm>
        <a:off x="5038881" y="2738721"/>
        <a:ext cx="1325036" cy="716073"/>
      </dsp:txXfrm>
    </dsp:sp>
    <dsp:sp modelId="{4DEF9F7B-1B45-448B-9757-F7D3DB54DB32}">
      <dsp:nvSpPr>
        <dsp:cNvPr id="0" name=""/>
        <dsp:cNvSpPr/>
      </dsp:nvSpPr>
      <dsp:spPr>
        <a:xfrm>
          <a:off x="2893047" y="2464874"/>
          <a:ext cx="1618488" cy="161868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4589FFA5-91A2-464A-98EC-C4F68BDCF599}">
      <dsp:nvSpPr>
        <dsp:cNvPr id="0" name=""/>
        <dsp:cNvSpPr/>
      </dsp:nvSpPr>
      <dsp:spPr>
        <a:xfrm>
          <a:off x="3617393" y="3916755"/>
          <a:ext cx="1854517" cy="106688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Arial" charset="0"/>
            </a:rPr>
            <a:t> 4. Funded: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Arial" charset="0"/>
            </a:rPr>
            <a:t>Awards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Arial" charset="0"/>
            </a:rPr>
            <a:t>Terms &amp;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Arial" charset="0"/>
            </a:rPr>
            <a:t>Conditions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a:ln>
              <a:noFill/>
            </a:ln>
            <a:solidFill>
              <a:schemeClr val="tx1"/>
            </a:solidFill>
            <a:effectLst/>
            <a:latin typeface="Arial" charset="0"/>
          </a:endParaRPr>
        </a:p>
      </dsp:txBody>
      <dsp:txXfrm>
        <a:off x="3617393" y="3916755"/>
        <a:ext cx="1854517" cy="1066884"/>
      </dsp:txXfrm>
    </dsp:sp>
    <dsp:sp modelId="{37116E91-0F03-4BCD-9875-F9A30522F5B2}">
      <dsp:nvSpPr>
        <dsp:cNvPr id="0" name=""/>
        <dsp:cNvSpPr/>
      </dsp:nvSpPr>
      <dsp:spPr>
        <a:xfrm>
          <a:off x="2367038" y="2464874"/>
          <a:ext cx="1618488" cy="161868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A43E98E2-9167-4075-B22F-567734BD3EF2}">
      <dsp:nvSpPr>
        <dsp:cNvPr id="0" name=""/>
        <dsp:cNvSpPr/>
      </dsp:nvSpPr>
      <dsp:spPr>
        <a:xfrm>
          <a:off x="1470588" y="3889710"/>
          <a:ext cx="1854517" cy="106688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Arial" charset="0"/>
            </a:rPr>
            <a:t> </a:t>
          </a:r>
          <a:r>
            <a:rPr kumimoji="0" lang="en-US" sz="1400" b="1" i="0" u="none" strike="noStrike" kern="1200" cap="none" normalizeH="0" baseline="0" dirty="0">
              <a:ln>
                <a:noFill/>
              </a:ln>
              <a:solidFill>
                <a:srgbClr val="009939"/>
              </a:solidFill>
              <a:effectLst/>
              <a:latin typeface="Arial" charset="0"/>
            </a:rPr>
            <a:t>5. Establish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009939"/>
              </a:solidFill>
              <a:effectLst/>
              <a:latin typeface="Arial" charset="0"/>
            </a:rPr>
            <a:t>Project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009939"/>
              </a:solidFill>
              <a:effectLst/>
              <a:latin typeface="Arial" charset="0"/>
            </a:rPr>
            <a:t>Account(s)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009939"/>
              </a:solidFill>
              <a:effectLst/>
              <a:latin typeface="Arial" charset="0"/>
            </a:rPr>
            <a:t>&amp;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009939"/>
              </a:solidFill>
              <a:effectLst/>
              <a:latin typeface="Arial" charset="0"/>
            </a:rPr>
            <a:t>PI Briefing</a:t>
          </a:r>
        </a:p>
      </dsp:txBody>
      <dsp:txXfrm>
        <a:off x="1470588" y="3889710"/>
        <a:ext cx="1854517" cy="1066884"/>
      </dsp:txXfrm>
    </dsp:sp>
    <dsp:sp modelId="{DA1F5295-20F2-4362-B78F-6AF18B83FE25}">
      <dsp:nvSpPr>
        <dsp:cNvPr id="0" name=""/>
        <dsp:cNvSpPr/>
      </dsp:nvSpPr>
      <dsp:spPr>
        <a:xfrm>
          <a:off x="2038620" y="2053007"/>
          <a:ext cx="1618488" cy="161868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DDC3BAF0-7C82-4CA6-9117-EEF2225A059F}">
      <dsp:nvSpPr>
        <dsp:cNvPr id="0" name=""/>
        <dsp:cNvSpPr/>
      </dsp:nvSpPr>
      <dsp:spPr>
        <a:xfrm>
          <a:off x="302546" y="2443947"/>
          <a:ext cx="1719643" cy="11661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009939"/>
              </a:solidFill>
              <a:effectLst/>
              <a:latin typeface="Arial" charset="0"/>
            </a:rPr>
            <a:t>6. Spend Money,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009939"/>
              </a:solidFill>
              <a:effectLst/>
              <a:latin typeface="Arial" charset="0"/>
            </a:rPr>
            <a:t>Purchasing, Reporting</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a:ln>
              <a:noFill/>
            </a:ln>
            <a:solidFill>
              <a:schemeClr val="tx1"/>
            </a:solidFill>
            <a:effectLst/>
            <a:latin typeface="Arial" charset="0"/>
          </a:endParaRPr>
        </a:p>
      </dsp:txBody>
      <dsp:txXfrm>
        <a:off x="302546" y="2443947"/>
        <a:ext cx="1719643" cy="1166129"/>
      </dsp:txXfrm>
    </dsp:sp>
    <dsp:sp modelId="{5A8F2DD6-7785-43B5-A0C1-BE526E60946E}">
      <dsp:nvSpPr>
        <dsp:cNvPr id="0" name=""/>
        <dsp:cNvSpPr/>
      </dsp:nvSpPr>
      <dsp:spPr>
        <a:xfrm>
          <a:off x="2155286" y="1539414"/>
          <a:ext cx="1618488" cy="161868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B5D5D094-9B20-408A-ACF4-764B94DDF40E}">
      <dsp:nvSpPr>
        <dsp:cNvPr id="0" name=""/>
        <dsp:cNvSpPr/>
      </dsp:nvSpPr>
      <dsp:spPr>
        <a:xfrm>
          <a:off x="825824" y="1210205"/>
          <a:ext cx="1753362" cy="109169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009939"/>
              </a:solidFill>
              <a:effectLst/>
              <a:latin typeface="Arial" charset="0"/>
            </a:rPr>
            <a:t>7. Tracking,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009939"/>
              </a:solidFill>
              <a:effectLst/>
              <a:latin typeface="Arial" charset="0"/>
            </a:rPr>
            <a:t>Accounting,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009939"/>
              </a:solidFill>
              <a:effectLst/>
              <a:latin typeface="Arial" charset="0"/>
            </a:rPr>
            <a:t>Closeout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kern="1200"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Arial" charset="0"/>
          </a:endParaRPr>
        </a:p>
      </dsp:txBody>
      <dsp:txXfrm>
        <a:off x="825824" y="1210205"/>
        <a:ext cx="1753362" cy="109169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888279-86AB-4347-9C91-F32C47DF61A2}" type="datetimeFigureOut">
              <a:rPr lang="en-US" smtClean="0"/>
              <a:t>9/1/2021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DB9A7B-88E5-A74C-A3C4-3B023A7FFD05}" type="slidenum">
              <a:rPr lang="en-US" smtClean="0"/>
              <a:t>‹#›</a:t>
            </a:fld>
            <a:endParaRPr lang="en-US"/>
          </a:p>
        </p:txBody>
      </p:sp>
    </p:spTree>
    <p:extLst>
      <p:ext uri="{BB962C8B-B14F-4D97-AF65-F5344CB8AC3E}">
        <p14:creationId xmlns:p14="http://schemas.microsoft.com/office/powerpoint/2010/main" val="403389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8454A-404F-4DF1-8F43-7DDF83BF3B63}" type="slidenum">
              <a:rPr lang="en-US" smtClean="0"/>
              <a:pPr/>
              <a:t>2</a:t>
            </a:fld>
            <a:endParaRPr lang="en-US"/>
          </a:p>
        </p:txBody>
      </p:sp>
    </p:spTree>
    <p:extLst>
      <p:ext uri="{BB962C8B-B14F-4D97-AF65-F5344CB8AC3E}">
        <p14:creationId xmlns:p14="http://schemas.microsoft.com/office/powerpoint/2010/main" val="3787802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11</a:t>
            </a:fld>
            <a:endParaRPr lang="en-US"/>
          </a:p>
        </p:txBody>
      </p:sp>
    </p:spTree>
    <p:extLst>
      <p:ext uri="{BB962C8B-B14F-4D97-AF65-F5344CB8AC3E}">
        <p14:creationId xmlns:p14="http://schemas.microsoft.com/office/powerpoint/2010/main" val="944248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12</a:t>
            </a:fld>
            <a:endParaRPr lang="en-US"/>
          </a:p>
        </p:txBody>
      </p:sp>
    </p:spTree>
    <p:extLst>
      <p:ext uri="{BB962C8B-B14F-4D97-AF65-F5344CB8AC3E}">
        <p14:creationId xmlns:p14="http://schemas.microsoft.com/office/powerpoint/2010/main" val="2834057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Main Responsibility</a:t>
            </a:r>
          </a:p>
        </p:txBody>
      </p:sp>
      <p:sp>
        <p:nvSpPr>
          <p:cNvPr id="4" name="Slide Number Placeholder 3"/>
          <p:cNvSpPr>
            <a:spLocks noGrp="1"/>
          </p:cNvSpPr>
          <p:nvPr>
            <p:ph type="sldNum" sz="quarter" idx="10"/>
          </p:nvPr>
        </p:nvSpPr>
        <p:spPr/>
        <p:txBody>
          <a:bodyPr/>
          <a:lstStyle/>
          <a:p>
            <a:fld id="{77D8454A-404F-4DF1-8F43-7DDF83BF3B63}" type="slidenum">
              <a:rPr lang="en-US" smtClean="0"/>
              <a:pPr/>
              <a:t>13</a:t>
            </a:fld>
            <a:endParaRPr lang="en-US"/>
          </a:p>
        </p:txBody>
      </p:sp>
    </p:spTree>
    <p:extLst>
      <p:ext uri="{BB962C8B-B14F-4D97-AF65-F5344CB8AC3E}">
        <p14:creationId xmlns:p14="http://schemas.microsoft.com/office/powerpoint/2010/main" val="1130516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Put contact info and briefly discuss</a:t>
            </a:r>
          </a:p>
          <a:p>
            <a:r>
              <a:rPr lang="en-US" dirty="0"/>
              <a:t>Additional training available</a:t>
            </a:r>
          </a:p>
          <a:p>
            <a:r>
              <a:rPr lang="en-US" dirty="0" err="1"/>
              <a:t>Seeeeeee</a:t>
            </a:r>
            <a:r>
              <a:rPr lang="en-US" dirty="0"/>
              <a:t> Amy</a:t>
            </a:r>
          </a:p>
        </p:txBody>
      </p:sp>
      <p:sp>
        <p:nvSpPr>
          <p:cNvPr id="4" name="Slide Number Placeholder 3"/>
          <p:cNvSpPr>
            <a:spLocks noGrp="1"/>
          </p:cNvSpPr>
          <p:nvPr>
            <p:ph type="sldNum" sz="quarter" idx="10"/>
          </p:nvPr>
        </p:nvSpPr>
        <p:spPr/>
        <p:txBody>
          <a:bodyPr/>
          <a:lstStyle/>
          <a:p>
            <a:fld id="{77D8454A-404F-4DF1-8F43-7DDF83BF3B63}" type="slidenum">
              <a:rPr lang="en-US" smtClean="0"/>
              <a:pPr/>
              <a:t>14</a:t>
            </a:fld>
            <a:endParaRPr lang="en-US"/>
          </a:p>
        </p:txBody>
      </p:sp>
    </p:spTree>
    <p:extLst>
      <p:ext uri="{BB962C8B-B14F-4D97-AF65-F5344CB8AC3E}">
        <p14:creationId xmlns:p14="http://schemas.microsoft.com/office/powerpoint/2010/main" val="3512094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4044">
              <a:defRPr sz="2500">
                <a:solidFill>
                  <a:srgbClr val="FC0128"/>
                </a:solidFill>
                <a:latin typeface="Book Antiqua" pitchFamily="18" charset="0"/>
              </a:defRPr>
            </a:lvl1pPr>
            <a:lvl2pPr marL="779234" indent="-299706" defTabSz="974044">
              <a:defRPr sz="2500">
                <a:solidFill>
                  <a:srgbClr val="FC0128"/>
                </a:solidFill>
                <a:latin typeface="Book Antiqua" pitchFamily="18" charset="0"/>
              </a:defRPr>
            </a:lvl2pPr>
            <a:lvl3pPr marL="1198821" indent="-239765" defTabSz="974044">
              <a:defRPr sz="2500">
                <a:solidFill>
                  <a:srgbClr val="FC0128"/>
                </a:solidFill>
                <a:latin typeface="Book Antiqua" pitchFamily="18" charset="0"/>
              </a:defRPr>
            </a:lvl3pPr>
            <a:lvl4pPr marL="1678350" indent="-239765" defTabSz="974044">
              <a:defRPr sz="2500">
                <a:solidFill>
                  <a:srgbClr val="FC0128"/>
                </a:solidFill>
                <a:latin typeface="Book Antiqua" pitchFamily="18" charset="0"/>
              </a:defRPr>
            </a:lvl4pPr>
            <a:lvl5pPr marL="2157881" indent="-239765" defTabSz="974044">
              <a:defRPr sz="2500">
                <a:solidFill>
                  <a:srgbClr val="FC0128"/>
                </a:solidFill>
                <a:latin typeface="Book Antiqua" pitchFamily="18" charset="0"/>
              </a:defRPr>
            </a:lvl5pPr>
            <a:lvl6pPr marL="2637409" indent="-239765" defTabSz="974044" eaLnBrk="0" fontAlgn="base" hangingPunct="0">
              <a:spcBef>
                <a:spcPct val="0"/>
              </a:spcBef>
              <a:spcAft>
                <a:spcPct val="0"/>
              </a:spcAft>
              <a:defRPr sz="2500">
                <a:solidFill>
                  <a:srgbClr val="FC0128"/>
                </a:solidFill>
                <a:latin typeface="Book Antiqua" pitchFamily="18" charset="0"/>
              </a:defRPr>
            </a:lvl6pPr>
            <a:lvl7pPr marL="3116937" indent="-239765" defTabSz="974044" eaLnBrk="0" fontAlgn="base" hangingPunct="0">
              <a:spcBef>
                <a:spcPct val="0"/>
              </a:spcBef>
              <a:spcAft>
                <a:spcPct val="0"/>
              </a:spcAft>
              <a:defRPr sz="2500">
                <a:solidFill>
                  <a:srgbClr val="FC0128"/>
                </a:solidFill>
                <a:latin typeface="Book Antiqua" pitchFamily="18" charset="0"/>
              </a:defRPr>
            </a:lvl7pPr>
            <a:lvl8pPr marL="3596466" indent="-239765" defTabSz="974044" eaLnBrk="0" fontAlgn="base" hangingPunct="0">
              <a:spcBef>
                <a:spcPct val="0"/>
              </a:spcBef>
              <a:spcAft>
                <a:spcPct val="0"/>
              </a:spcAft>
              <a:defRPr sz="2500">
                <a:solidFill>
                  <a:srgbClr val="FC0128"/>
                </a:solidFill>
                <a:latin typeface="Book Antiqua" pitchFamily="18" charset="0"/>
              </a:defRPr>
            </a:lvl8pPr>
            <a:lvl9pPr marL="4075993" indent="-239765" defTabSz="974044" eaLnBrk="0" fontAlgn="base" hangingPunct="0">
              <a:spcBef>
                <a:spcPct val="0"/>
              </a:spcBef>
              <a:spcAft>
                <a:spcPct val="0"/>
              </a:spcAft>
              <a:defRPr sz="2500">
                <a:solidFill>
                  <a:srgbClr val="FC0128"/>
                </a:solidFill>
                <a:latin typeface="Book Antiqua" pitchFamily="18" charset="0"/>
              </a:defRPr>
            </a:lvl9pPr>
          </a:lstStyle>
          <a:p>
            <a:fld id="{0F868DA6-8B12-4D43-A501-CC57AB6E5EDD}" type="slidenum">
              <a:rPr lang="en-US" altLang="en-US" sz="1000">
                <a:solidFill>
                  <a:schemeClr val="tx1"/>
                </a:solidFill>
                <a:latin typeface="Times New Roman" pitchFamily="18" charset="0"/>
              </a:rPr>
              <a:pPr/>
              <a:t>15</a:t>
            </a:fld>
            <a:endParaRPr lang="en-US" altLang="en-US" sz="1000">
              <a:solidFill>
                <a:schemeClr val="tx1"/>
              </a:solidFill>
              <a:latin typeface="Times New Roman" pitchFamily="18"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560074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16</a:t>
            </a:fld>
            <a:endParaRPr lang="en-US"/>
          </a:p>
        </p:txBody>
      </p:sp>
    </p:spTree>
    <p:extLst>
      <p:ext uri="{BB962C8B-B14F-4D97-AF65-F5344CB8AC3E}">
        <p14:creationId xmlns:p14="http://schemas.microsoft.com/office/powerpoint/2010/main" val="3281396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8D7ACA7-45B7-4D0E-9692-F9DE9E576804}" type="slidenum">
              <a:rPr lang="en-US" smtClean="0"/>
              <a:pPr>
                <a:defRPr/>
              </a:pPr>
              <a:t>17</a:t>
            </a:fld>
            <a:endParaRPr lang="en-US"/>
          </a:p>
        </p:txBody>
      </p:sp>
    </p:spTree>
    <p:extLst>
      <p:ext uri="{BB962C8B-B14F-4D97-AF65-F5344CB8AC3E}">
        <p14:creationId xmlns:p14="http://schemas.microsoft.com/office/powerpoint/2010/main" val="1293431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txBox="1">
            <a:spLocks noGrp="1" noChangeArrowheads="1"/>
          </p:cNvSpPr>
          <p:nvPr/>
        </p:nvSpPr>
        <p:spPr bwMode="auto">
          <a:xfrm>
            <a:off x="4143589" y="9119173"/>
            <a:ext cx="3169920" cy="480389"/>
          </a:xfrm>
          <a:prstGeom prst="rect">
            <a:avLst/>
          </a:prstGeom>
          <a:noFill/>
          <a:ln w="9525">
            <a:noFill/>
            <a:miter lim="800000"/>
            <a:headEnd/>
            <a:tailEnd/>
          </a:ln>
        </p:spPr>
        <p:txBody>
          <a:bodyPr lIns="95555" tIns="47777" rIns="95555" bIns="47777" anchor="b"/>
          <a:lstStyle/>
          <a:p>
            <a:pPr algn="r">
              <a:spcBef>
                <a:spcPct val="0"/>
              </a:spcBef>
            </a:pPr>
            <a:fld id="{9803B788-48ED-487D-BEBB-1750EC32BD07}" type="slidenum">
              <a:rPr lang="en-US" sz="1300"/>
              <a:pPr algn="r">
                <a:spcBef>
                  <a:spcPct val="0"/>
                </a:spcBef>
              </a:pPr>
              <a:t>18</a:t>
            </a:fld>
            <a:endParaRPr lang="en-US" sz="1300"/>
          </a:p>
        </p:txBody>
      </p:sp>
      <p:sp>
        <p:nvSpPr>
          <p:cNvPr id="161795" name="Rectangle 7"/>
          <p:cNvSpPr txBox="1">
            <a:spLocks noGrp="1" noChangeArrowheads="1"/>
          </p:cNvSpPr>
          <p:nvPr/>
        </p:nvSpPr>
        <p:spPr bwMode="auto">
          <a:xfrm>
            <a:off x="4143589" y="9119173"/>
            <a:ext cx="3169920" cy="480389"/>
          </a:xfrm>
          <a:prstGeom prst="rect">
            <a:avLst/>
          </a:prstGeom>
          <a:noFill/>
          <a:ln w="9525">
            <a:noFill/>
            <a:miter lim="800000"/>
            <a:headEnd/>
            <a:tailEnd/>
          </a:ln>
        </p:spPr>
        <p:txBody>
          <a:bodyPr lIns="95549" tIns="47775" rIns="95549" bIns="47775" anchor="b"/>
          <a:lstStyle/>
          <a:p>
            <a:pPr algn="r" defTabSz="937294">
              <a:spcBef>
                <a:spcPct val="0"/>
              </a:spcBef>
            </a:pPr>
            <a:fld id="{3E841A75-4C28-4222-896B-3DD531365E54}" type="slidenum">
              <a:rPr lang="en-US" sz="1300"/>
              <a:pPr algn="r" defTabSz="937294">
                <a:spcBef>
                  <a:spcPct val="0"/>
                </a:spcBef>
              </a:pPr>
              <a:t>18</a:t>
            </a:fld>
            <a:endParaRPr lang="en-US" sz="1300"/>
          </a:p>
        </p:txBody>
      </p:sp>
      <p:sp>
        <p:nvSpPr>
          <p:cNvPr id="161796" name="Rectangle 2"/>
          <p:cNvSpPr>
            <a:spLocks noGrp="1" noRot="1" noChangeAspect="1" noChangeArrowheads="1" noTextEdit="1"/>
          </p:cNvSpPr>
          <p:nvPr>
            <p:ph type="sldImg"/>
          </p:nvPr>
        </p:nvSpPr>
        <p:spPr>
          <a:ln/>
        </p:spPr>
      </p:sp>
      <p:sp>
        <p:nvSpPr>
          <p:cNvPr id="161797" name="Rectangle 3"/>
          <p:cNvSpPr>
            <a:spLocks noGrp="1" noChangeArrowheads="1"/>
          </p:cNvSpPr>
          <p:nvPr>
            <p:ph type="body" idx="1"/>
          </p:nvPr>
        </p:nvSpPr>
        <p:spPr>
          <a:xfrm>
            <a:off x="975361" y="4561229"/>
            <a:ext cx="5364480" cy="4320213"/>
          </a:xfrm>
          <a:noFill/>
          <a:ln/>
        </p:spPr>
        <p:txBody>
          <a:bodyPr lIns="95549" tIns="47775" rIns="95549" bIns="47775"/>
          <a:lstStyle/>
          <a:p>
            <a:pPr eaLnBrk="1" hangingPunct="1"/>
            <a:endParaRPr lang="en-US" dirty="0"/>
          </a:p>
        </p:txBody>
      </p:sp>
    </p:spTree>
    <p:extLst>
      <p:ext uri="{BB962C8B-B14F-4D97-AF65-F5344CB8AC3E}">
        <p14:creationId xmlns:p14="http://schemas.microsoft.com/office/powerpoint/2010/main" val="540187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txBox="1">
            <a:spLocks noGrp="1" noChangeArrowheads="1"/>
          </p:cNvSpPr>
          <p:nvPr/>
        </p:nvSpPr>
        <p:spPr bwMode="auto">
          <a:xfrm>
            <a:off x="4143589" y="9119173"/>
            <a:ext cx="3169920" cy="480389"/>
          </a:xfrm>
          <a:prstGeom prst="rect">
            <a:avLst/>
          </a:prstGeom>
          <a:noFill/>
          <a:ln w="9525">
            <a:noFill/>
            <a:miter lim="800000"/>
            <a:headEnd/>
            <a:tailEnd/>
          </a:ln>
        </p:spPr>
        <p:txBody>
          <a:bodyPr lIns="95555" tIns="47777" rIns="95555" bIns="47777" anchor="b"/>
          <a:lstStyle/>
          <a:p>
            <a:pPr algn="r">
              <a:spcBef>
                <a:spcPct val="0"/>
              </a:spcBef>
            </a:pPr>
            <a:fld id="{9803B788-48ED-487D-BEBB-1750EC32BD07}" type="slidenum">
              <a:rPr lang="en-US" sz="1300"/>
              <a:pPr algn="r">
                <a:spcBef>
                  <a:spcPct val="0"/>
                </a:spcBef>
              </a:pPr>
              <a:t>19</a:t>
            </a:fld>
            <a:endParaRPr lang="en-US" sz="1300"/>
          </a:p>
        </p:txBody>
      </p:sp>
      <p:sp>
        <p:nvSpPr>
          <p:cNvPr id="161795" name="Rectangle 7"/>
          <p:cNvSpPr txBox="1">
            <a:spLocks noGrp="1" noChangeArrowheads="1"/>
          </p:cNvSpPr>
          <p:nvPr/>
        </p:nvSpPr>
        <p:spPr bwMode="auto">
          <a:xfrm>
            <a:off x="4143589" y="9119173"/>
            <a:ext cx="3169920" cy="480389"/>
          </a:xfrm>
          <a:prstGeom prst="rect">
            <a:avLst/>
          </a:prstGeom>
          <a:noFill/>
          <a:ln w="9525">
            <a:noFill/>
            <a:miter lim="800000"/>
            <a:headEnd/>
            <a:tailEnd/>
          </a:ln>
        </p:spPr>
        <p:txBody>
          <a:bodyPr lIns="95549" tIns="47775" rIns="95549" bIns="47775" anchor="b"/>
          <a:lstStyle/>
          <a:p>
            <a:pPr algn="r" defTabSz="937294">
              <a:spcBef>
                <a:spcPct val="0"/>
              </a:spcBef>
            </a:pPr>
            <a:fld id="{3E841A75-4C28-4222-896B-3DD531365E54}" type="slidenum">
              <a:rPr lang="en-US" sz="1300"/>
              <a:pPr algn="r" defTabSz="937294">
                <a:spcBef>
                  <a:spcPct val="0"/>
                </a:spcBef>
              </a:pPr>
              <a:t>19</a:t>
            </a:fld>
            <a:endParaRPr lang="en-US" sz="1300"/>
          </a:p>
        </p:txBody>
      </p:sp>
      <p:sp>
        <p:nvSpPr>
          <p:cNvPr id="161796" name="Rectangle 2"/>
          <p:cNvSpPr>
            <a:spLocks noGrp="1" noRot="1" noChangeAspect="1" noChangeArrowheads="1" noTextEdit="1"/>
          </p:cNvSpPr>
          <p:nvPr>
            <p:ph type="sldImg"/>
          </p:nvPr>
        </p:nvSpPr>
        <p:spPr>
          <a:ln/>
        </p:spPr>
      </p:sp>
      <p:sp>
        <p:nvSpPr>
          <p:cNvPr id="161797" name="Rectangle 3"/>
          <p:cNvSpPr>
            <a:spLocks noGrp="1" noChangeArrowheads="1"/>
          </p:cNvSpPr>
          <p:nvPr>
            <p:ph type="body" idx="1"/>
          </p:nvPr>
        </p:nvSpPr>
        <p:spPr>
          <a:xfrm>
            <a:off x="975361" y="4561229"/>
            <a:ext cx="5364480" cy="4320213"/>
          </a:xfrm>
          <a:noFill/>
          <a:ln/>
        </p:spPr>
        <p:txBody>
          <a:bodyPr lIns="95549" tIns="47775" rIns="95549" bIns="47775"/>
          <a:lstStyle/>
          <a:p>
            <a:pPr eaLnBrk="1" hangingPunct="1"/>
            <a:endParaRPr lang="en-US" dirty="0"/>
          </a:p>
        </p:txBody>
      </p:sp>
    </p:spTree>
    <p:extLst>
      <p:ext uri="{BB962C8B-B14F-4D97-AF65-F5344CB8AC3E}">
        <p14:creationId xmlns:p14="http://schemas.microsoft.com/office/powerpoint/2010/main" val="4044856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txBox="1">
            <a:spLocks noGrp="1" noChangeArrowheads="1"/>
          </p:cNvSpPr>
          <p:nvPr/>
        </p:nvSpPr>
        <p:spPr bwMode="auto">
          <a:xfrm>
            <a:off x="4143589" y="9119173"/>
            <a:ext cx="3169920" cy="480389"/>
          </a:xfrm>
          <a:prstGeom prst="rect">
            <a:avLst/>
          </a:prstGeom>
          <a:noFill/>
          <a:ln w="9525">
            <a:noFill/>
            <a:miter lim="800000"/>
            <a:headEnd/>
            <a:tailEnd/>
          </a:ln>
        </p:spPr>
        <p:txBody>
          <a:bodyPr lIns="95555" tIns="47777" rIns="95555" bIns="47777" anchor="b"/>
          <a:lstStyle/>
          <a:p>
            <a:pPr algn="r">
              <a:spcBef>
                <a:spcPct val="0"/>
              </a:spcBef>
            </a:pPr>
            <a:fld id="{9803B788-48ED-487D-BEBB-1750EC32BD07}" type="slidenum">
              <a:rPr lang="en-US" sz="1300"/>
              <a:pPr algn="r">
                <a:spcBef>
                  <a:spcPct val="0"/>
                </a:spcBef>
              </a:pPr>
              <a:t>20</a:t>
            </a:fld>
            <a:endParaRPr lang="en-US" sz="1300"/>
          </a:p>
        </p:txBody>
      </p:sp>
      <p:sp>
        <p:nvSpPr>
          <p:cNvPr id="161795" name="Rectangle 7"/>
          <p:cNvSpPr txBox="1">
            <a:spLocks noGrp="1" noChangeArrowheads="1"/>
          </p:cNvSpPr>
          <p:nvPr/>
        </p:nvSpPr>
        <p:spPr bwMode="auto">
          <a:xfrm>
            <a:off x="4143589" y="9119173"/>
            <a:ext cx="3169920" cy="480389"/>
          </a:xfrm>
          <a:prstGeom prst="rect">
            <a:avLst/>
          </a:prstGeom>
          <a:noFill/>
          <a:ln w="9525">
            <a:noFill/>
            <a:miter lim="800000"/>
            <a:headEnd/>
            <a:tailEnd/>
          </a:ln>
        </p:spPr>
        <p:txBody>
          <a:bodyPr lIns="95549" tIns="47775" rIns="95549" bIns="47775" anchor="b"/>
          <a:lstStyle/>
          <a:p>
            <a:pPr algn="r" defTabSz="937294">
              <a:spcBef>
                <a:spcPct val="0"/>
              </a:spcBef>
            </a:pPr>
            <a:fld id="{3E841A75-4C28-4222-896B-3DD531365E54}" type="slidenum">
              <a:rPr lang="en-US" sz="1300"/>
              <a:pPr algn="r" defTabSz="937294">
                <a:spcBef>
                  <a:spcPct val="0"/>
                </a:spcBef>
              </a:pPr>
              <a:t>20</a:t>
            </a:fld>
            <a:endParaRPr lang="en-US" sz="1300"/>
          </a:p>
        </p:txBody>
      </p:sp>
      <p:sp>
        <p:nvSpPr>
          <p:cNvPr id="161796" name="Rectangle 2"/>
          <p:cNvSpPr>
            <a:spLocks noGrp="1" noRot="1" noChangeAspect="1" noChangeArrowheads="1" noTextEdit="1"/>
          </p:cNvSpPr>
          <p:nvPr>
            <p:ph type="sldImg"/>
          </p:nvPr>
        </p:nvSpPr>
        <p:spPr>
          <a:ln/>
        </p:spPr>
      </p:sp>
      <p:sp>
        <p:nvSpPr>
          <p:cNvPr id="161797" name="Rectangle 3"/>
          <p:cNvSpPr>
            <a:spLocks noGrp="1" noChangeArrowheads="1"/>
          </p:cNvSpPr>
          <p:nvPr>
            <p:ph type="body" idx="1"/>
          </p:nvPr>
        </p:nvSpPr>
        <p:spPr>
          <a:xfrm>
            <a:off x="975361" y="4561229"/>
            <a:ext cx="5364480" cy="4320213"/>
          </a:xfrm>
          <a:noFill/>
          <a:ln/>
        </p:spPr>
        <p:txBody>
          <a:bodyPr lIns="95549" tIns="47775" rIns="95549" bIns="47775"/>
          <a:lstStyle/>
          <a:p>
            <a:pPr eaLnBrk="1" hangingPunct="1"/>
            <a:endParaRPr lang="en-US" dirty="0"/>
          </a:p>
        </p:txBody>
      </p:sp>
    </p:spTree>
    <p:extLst>
      <p:ext uri="{BB962C8B-B14F-4D97-AF65-F5344CB8AC3E}">
        <p14:creationId xmlns:p14="http://schemas.microsoft.com/office/powerpoint/2010/main" val="3131936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8454A-404F-4DF1-8F43-7DDF83BF3B63}" type="slidenum">
              <a:rPr lang="en-US" smtClean="0"/>
              <a:pPr/>
              <a:t>3</a:t>
            </a:fld>
            <a:endParaRPr lang="en-US"/>
          </a:p>
        </p:txBody>
      </p:sp>
    </p:spTree>
    <p:extLst>
      <p:ext uri="{BB962C8B-B14F-4D97-AF65-F5344CB8AC3E}">
        <p14:creationId xmlns:p14="http://schemas.microsoft.com/office/powerpoint/2010/main" val="4089247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DB9A7B-88E5-A74C-A3C4-3B023A7FFD05}" type="slidenum">
              <a:rPr lang="en-US" smtClean="0"/>
              <a:t>21</a:t>
            </a:fld>
            <a:endParaRPr lang="en-US"/>
          </a:p>
        </p:txBody>
      </p:sp>
    </p:spTree>
    <p:extLst>
      <p:ext uri="{BB962C8B-B14F-4D97-AF65-F5344CB8AC3E}">
        <p14:creationId xmlns:p14="http://schemas.microsoft.com/office/powerpoint/2010/main" val="4166938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not fully inclusive steps, just an example of the life cycle of grants. </a:t>
            </a:r>
          </a:p>
        </p:txBody>
      </p:sp>
      <p:sp>
        <p:nvSpPr>
          <p:cNvPr id="4" name="Slide Number Placeholder 3"/>
          <p:cNvSpPr>
            <a:spLocks noGrp="1"/>
          </p:cNvSpPr>
          <p:nvPr>
            <p:ph type="sldNum" sz="quarter" idx="5"/>
          </p:nvPr>
        </p:nvSpPr>
        <p:spPr/>
        <p:txBody>
          <a:bodyPr/>
          <a:lstStyle/>
          <a:p>
            <a:fld id="{CEDB9A7B-88E5-A74C-A3C4-3B023A7FFD05}" type="slidenum">
              <a:rPr lang="en-US" smtClean="0"/>
              <a:t>26</a:t>
            </a:fld>
            <a:endParaRPr lang="en-US"/>
          </a:p>
        </p:txBody>
      </p:sp>
    </p:spTree>
    <p:extLst>
      <p:ext uri="{BB962C8B-B14F-4D97-AF65-F5344CB8AC3E}">
        <p14:creationId xmlns:p14="http://schemas.microsoft.com/office/powerpoint/2010/main" val="2488910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p:txBody>
          <a:bodyPr/>
          <a:lstStyle/>
          <a:p>
            <a:pPr>
              <a:defRPr/>
            </a:pPr>
            <a:fld id="{7C6FC3EE-9694-4A1A-8F42-78CA045C3E62}" type="slidenum">
              <a:rPr lang="en-US" smtClean="0"/>
              <a:pPr>
                <a:defRPr/>
              </a:pPr>
              <a:t>27</a:t>
            </a:fld>
            <a:endParaRPr lang="en-US"/>
          </a:p>
        </p:txBody>
      </p:sp>
      <p:sp>
        <p:nvSpPr>
          <p:cNvPr id="116739" name="Rectangle 2"/>
          <p:cNvSpPr>
            <a:spLocks noGrp="1" noRot="1" noChangeAspect="1" noChangeArrowheads="1" noTextEdit="1"/>
          </p:cNvSpPr>
          <p:nvPr>
            <p:ph type="sldImg"/>
          </p:nvPr>
        </p:nvSpPr>
        <p:spPr>
          <a:xfrm>
            <a:off x="471488" y="723900"/>
            <a:ext cx="6380162" cy="3589338"/>
          </a:xfrm>
          <a:ln/>
        </p:spPr>
      </p:sp>
      <p:sp>
        <p:nvSpPr>
          <p:cNvPr id="116740" name="Rectangle 3"/>
          <p:cNvSpPr>
            <a:spLocks noGrp="1" noChangeArrowheads="1"/>
          </p:cNvSpPr>
          <p:nvPr>
            <p:ph type="body" idx="1"/>
          </p:nvPr>
        </p:nvSpPr>
        <p:spPr>
          <a:xfrm>
            <a:off x="975361" y="4558907"/>
            <a:ext cx="5364480" cy="43238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003895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8454A-404F-4DF1-8F43-7DDF83BF3B63}" type="slidenum">
              <a:rPr lang="en-US" smtClean="0"/>
              <a:pPr/>
              <a:t>4</a:t>
            </a:fld>
            <a:endParaRPr lang="en-US"/>
          </a:p>
        </p:txBody>
      </p:sp>
    </p:spTree>
    <p:extLst>
      <p:ext uri="{BB962C8B-B14F-4D97-AF65-F5344CB8AC3E}">
        <p14:creationId xmlns:p14="http://schemas.microsoft.com/office/powerpoint/2010/main" val="1020030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5</a:t>
            </a:fld>
            <a:endParaRPr lang="en-US"/>
          </a:p>
        </p:txBody>
      </p:sp>
    </p:spTree>
    <p:extLst>
      <p:ext uri="{BB962C8B-B14F-4D97-AF65-F5344CB8AC3E}">
        <p14:creationId xmlns:p14="http://schemas.microsoft.com/office/powerpoint/2010/main" val="236129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6</a:t>
            </a:fld>
            <a:endParaRPr lang="en-US"/>
          </a:p>
        </p:txBody>
      </p:sp>
    </p:spTree>
    <p:extLst>
      <p:ext uri="{BB962C8B-B14F-4D97-AF65-F5344CB8AC3E}">
        <p14:creationId xmlns:p14="http://schemas.microsoft.com/office/powerpoint/2010/main" val="539165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8454A-404F-4DF1-8F43-7DDF83BF3B63}" type="slidenum">
              <a:rPr lang="en-US" smtClean="0"/>
              <a:pPr/>
              <a:t>7</a:t>
            </a:fld>
            <a:endParaRPr lang="en-US"/>
          </a:p>
        </p:txBody>
      </p:sp>
    </p:spTree>
    <p:extLst>
      <p:ext uri="{BB962C8B-B14F-4D97-AF65-F5344CB8AC3E}">
        <p14:creationId xmlns:p14="http://schemas.microsoft.com/office/powerpoint/2010/main" val="1374976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8</a:t>
            </a:fld>
            <a:endParaRPr lang="en-US"/>
          </a:p>
        </p:txBody>
      </p:sp>
    </p:spTree>
    <p:extLst>
      <p:ext uri="{BB962C8B-B14F-4D97-AF65-F5344CB8AC3E}">
        <p14:creationId xmlns:p14="http://schemas.microsoft.com/office/powerpoint/2010/main" val="2185573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9</a:t>
            </a:fld>
            <a:endParaRPr lang="en-US"/>
          </a:p>
        </p:txBody>
      </p:sp>
    </p:spTree>
    <p:extLst>
      <p:ext uri="{BB962C8B-B14F-4D97-AF65-F5344CB8AC3E}">
        <p14:creationId xmlns:p14="http://schemas.microsoft.com/office/powerpoint/2010/main" val="3274563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10</a:t>
            </a:fld>
            <a:endParaRPr lang="en-US"/>
          </a:p>
        </p:txBody>
      </p:sp>
    </p:spTree>
    <p:extLst>
      <p:ext uri="{BB962C8B-B14F-4D97-AF65-F5344CB8AC3E}">
        <p14:creationId xmlns:p14="http://schemas.microsoft.com/office/powerpoint/2010/main" val="7304316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 Sty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99"/>
            <a:ext cx="9144000" cy="5137302"/>
          </a:xfrm>
          <a:prstGeom prst="rect">
            <a:avLst/>
          </a:prstGeom>
        </p:spPr>
      </p:pic>
      <p:sp>
        <p:nvSpPr>
          <p:cNvPr id="7" name="Rectangle 6"/>
          <p:cNvSpPr/>
          <p:nvPr userDrawn="1"/>
        </p:nvSpPr>
        <p:spPr>
          <a:xfrm>
            <a:off x="0" y="4399613"/>
            <a:ext cx="9144000" cy="7438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0" y="-1"/>
            <a:ext cx="9144000" cy="4399613"/>
          </a:xfrm>
          <a:prstGeom prst="rect">
            <a:avLst/>
          </a:prstGeom>
          <a:gradFill flip="none" rotWithShape="1">
            <a:gsLst>
              <a:gs pos="100000">
                <a:schemeClr val="tx1">
                  <a:lumMod val="100000"/>
                  <a:alpha val="28000"/>
                </a:schemeClr>
              </a:gs>
              <a:gs pos="100000">
                <a:schemeClr val="tx1">
                  <a:alpha val="75000"/>
                  <a:lumMod val="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Title 1"/>
          <p:cNvSpPr>
            <a:spLocks noGrp="1"/>
          </p:cNvSpPr>
          <p:nvPr>
            <p:ph type="title" hasCustomPrompt="1"/>
          </p:nvPr>
        </p:nvSpPr>
        <p:spPr>
          <a:xfrm>
            <a:off x="457200" y="1567158"/>
            <a:ext cx="8229600" cy="923330"/>
          </a:xfrm>
        </p:spPr>
        <p:txBody>
          <a:bodyPr wrap="square" anchor="ctr" anchorCtr="0">
            <a:spAutoFit/>
          </a:bodyPr>
          <a:lstStyle>
            <a:lvl1pPr>
              <a:defRPr sz="6000" spc="-150">
                <a:solidFill>
                  <a:schemeClr val="bg1"/>
                </a:solidFill>
              </a:defRPr>
            </a:lvl1pPr>
          </a:lstStyle>
          <a:p>
            <a:r>
              <a:rPr lang="en-US" dirty="0"/>
              <a:t>Presentation Title</a:t>
            </a:r>
          </a:p>
        </p:txBody>
      </p:sp>
      <p:sp>
        <p:nvSpPr>
          <p:cNvPr id="6" name="Text Placeholder 2"/>
          <p:cNvSpPr>
            <a:spLocks noGrp="1"/>
          </p:cNvSpPr>
          <p:nvPr>
            <p:ph type="body" sz="quarter" idx="10" hasCustomPrompt="1"/>
          </p:nvPr>
        </p:nvSpPr>
        <p:spPr>
          <a:xfrm>
            <a:off x="457199" y="4628200"/>
            <a:ext cx="2557463" cy="230832"/>
          </a:xfrm>
        </p:spPr>
        <p:txBody>
          <a:bodyPr anchor="ctr">
            <a:spAutoFit/>
          </a:bodyPr>
          <a:lstStyle>
            <a:lvl1pPr marL="0" indent="0">
              <a:buNone/>
              <a:defRPr sz="1000" b="0" i="0">
                <a:solidFill>
                  <a:srgbClr val="A2AAAD"/>
                </a:solidFill>
                <a:latin typeface="Tahoma" charset="0"/>
                <a:ea typeface="Tahoma" charset="0"/>
                <a:cs typeface="Tahoma" charset="0"/>
              </a:defRPr>
            </a:lvl1pPr>
          </a:lstStyle>
          <a:p>
            <a:pPr lvl="0"/>
            <a:r>
              <a:rPr lang="en-US" dirty="0"/>
              <a:t>12/12/2017</a:t>
            </a: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7020" y="4080222"/>
            <a:ext cx="1280273" cy="1063278"/>
          </a:xfrm>
          <a:prstGeom prst="rect">
            <a:avLst/>
          </a:prstGeom>
          <a:effectLst>
            <a:outerShdw blurRad="50800" dist="38100" dir="2100000" algn="l" rotWithShape="0">
              <a:prstClr val="black">
                <a:alpha val="40000"/>
              </a:prstClr>
            </a:outerShdw>
          </a:effectLst>
        </p:spPr>
      </p:pic>
    </p:spTree>
    <p:extLst>
      <p:ext uri="{BB962C8B-B14F-4D97-AF65-F5344CB8AC3E}">
        <p14:creationId xmlns:p14="http://schemas.microsoft.com/office/powerpoint/2010/main" val="1899102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Content - 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8093" y="4246619"/>
            <a:ext cx="1079917" cy="896881"/>
          </a:xfrm>
          <a:prstGeom prst="rect">
            <a:avLst/>
          </a:prstGeom>
          <a:effectLst>
            <a:outerShdw blurRad="50800" dist="38100" dir="2100000" algn="l" rotWithShape="0">
              <a:prstClr val="black">
                <a:alpha val="40000"/>
              </a:prstClr>
            </a:outerShdw>
          </a:effectLst>
        </p:spPr>
      </p:pic>
    </p:spTree>
    <p:extLst>
      <p:ext uri="{BB962C8B-B14F-4D97-AF65-F5344CB8AC3E}">
        <p14:creationId xmlns:p14="http://schemas.microsoft.com/office/powerpoint/2010/main" val="523970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34861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Title 6"/>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fld id="{E1B5AE0C-F5EA-4388-86FE-C48CBAC61045}" type="datetime1">
              <a:rPr lang="en-US" smtClean="0"/>
              <a:t>9/1/2021</a:t>
            </a:fld>
            <a:endParaRPr lang="en-US"/>
          </a:p>
        </p:txBody>
      </p:sp>
      <p:sp>
        <p:nvSpPr>
          <p:cNvPr id="11" name="Slide Number Placeholder 10"/>
          <p:cNvSpPr>
            <a:spLocks noGrp="1"/>
          </p:cNvSpPr>
          <p:nvPr>
            <p:ph type="sldNum" sz="quarter" idx="11"/>
          </p:nvPr>
        </p:nvSpPr>
        <p:spPr/>
        <p:txBody>
          <a:bodyPr/>
          <a:lstStyle/>
          <a:p>
            <a:fld id="{746FD205-8D79-439C-A802-2377436AEC8A}" type="slidenum">
              <a:rPr lang="en-US" smtClean="0"/>
              <a:pPr/>
              <a:t>‹#›</a:t>
            </a:fld>
            <a:endParaRPr lang="en-US"/>
          </a:p>
        </p:txBody>
      </p:sp>
      <p:sp>
        <p:nvSpPr>
          <p:cNvPr id="12" name="Footer Placeholder 11"/>
          <p:cNvSpPr>
            <a:spLocks noGrp="1"/>
          </p:cNvSpPr>
          <p:nvPr>
            <p:ph type="ftr" sz="quarter" idx="12"/>
          </p:nvPr>
        </p:nvSpPr>
        <p:spPr/>
        <p:txBody>
          <a:bodyPr/>
          <a:lstStyle/>
          <a:p>
            <a:r>
              <a:rPr lang="en-US"/>
              <a:t>Your logo here</a:t>
            </a:r>
            <a:endParaRPr lang="en-US" dirty="0"/>
          </a:p>
        </p:txBody>
      </p:sp>
    </p:spTree>
    <p:extLst>
      <p:ext uri="{BB962C8B-B14F-4D97-AF65-F5344CB8AC3E}">
        <p14:creationId xmlns:p14="http://schemas.microsoft.com/office/powerpoint/2010/main" val="3195326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7790972" y="3778934"/>
            <a:ext cx="1419712"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8" name="Title 7"/>
          <p:cNvSpPr>
            <a:spLocks noGrp="1"/>
          </p:cNvSpPr>
          <p:nvPr>
            <p:ph type="ctrTitle"/>
          </p:nvPr>
        </p:nvSpPr>
        <p:spPr>
          <a:xfrm>
            <a:off x="540544" y="582216"/>
            <a:ext cx="8062912" cy="1102519"/>
          </a:xfrm>
        </p:spPr>
        <p:txBody>
          <a:bodyPr anchor="b">
            <a:normAutofit/>
          </a:bodyPr>
          <a:lstStyle>
            <a:lvl1pPr algn="r">
              <a:defRPr sz="3300"/>
            </a:lvl1pPr>
          </a:lstStyle>
          <a:p>
            <a:r>
              <a:rPr kumimoji="0" lang="en-US"/>
              <a:t>Click to edit Master title style</a:t>
            </a:r>
          </a:p>
        </p:txBody>
      </p:sp>
      <p:sp>
        <p:nvSpPr>
          <p:cNvPr id="9" name="Subtitle 8"/>
          <p:cNvSpPr>
            <a:spLocks noGrp="1"/>
          </p:cNvSpPr>
          <p:nvPr>
            <p:ph type="subTitle" idx="1"/>
          </p:nvPr>
        </p:nvSpPr>
        <p:spPr>
          <a:xfrm>
            <a:off x="540544" y="1687710"/>
            <a:ext cx="8062912" cy="1626990"/>
          </a:xfrm>
        </p:spPr>
        <p:txBody>
          <a:bodyPr>
            <a:normAutofit/>
          </a:bodyPr>
          <a:lstStyle>
            <a:lvl1pPr marL="0" marR="27432" indent="0" algn="r">
              <a:spcBef>
                <a:spcPts val="0"/>
              </a:spcBef>
              <a:buNone/>
              <a:defRPr sz="1800">
                <a:ln>
                  <a:noFill/>
                </a:ln>
                <a:solidFill>
                  <a:schemeClr val="tx2">
                    <a:lumMod val="60000"/>
                    <a:lumOff val="40000"/>
                  </a:schemeClr>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sp>
        <p:nvSpPr>
          <p:cNvPr id="28" name="Date Placeholder 27"/>
          <p:cNvSpPr>
            <a:spLocks noGrp="1"/>
          </p:cNvSpPr>
          <p:nvPr>
            <p:ph type="dt" sz="half" idx="10"/>
          </p:nvPr>
        </p:nvSpPr>
        <p:spPr>
          <a:xfrm>
            <a:off x="1371600" y="4509492"/>
            <a:ext cx="5791200" cy="273844"/>
          </a:xfrm>
        </p:spPr>
        <p:txBody>
          <a:bodyPr tIns="0" bIns="0" anchor="t"/>
          <a:lstStyle>
            <a:lvl1pPr algn="r">
              <a:defRPr sz="750"/>
            </a:lvl1pPr>
          </a:lstStyle>
          <a:p>
            <a:fld id="{5F4C8D29-3F91-4561-872F-366F7A469E7B}" type="datetime1">
              <a:rPr lang="en-US" smtClean="0"/>
              <a:t>9/1/2021</a:t>
            </a:fld>
            <a:endParaRPr lang="en-US"/>
          </a:p>
        </p:txBody>
      </p:sp>
      <p:sp>
        <p:nvSpPr>
          <p:cNvPr id="17" name="Footer Placeholder 16"/>
          <p:cNvSpPr>
            <a:spLocks noGrp="1"/>
          </p:cNvSpPr>
          <p:nvPr>
            <p:ph type="ftr" sz="quarter" idx="11"/>
          </p:nvPr>
        </p:nvSpPr>
        <p:spPr>
          <a:xfrm>
            <a:off x="1371600" y="4238028"/>
            <a:ext cx="5791200" cy="273844"/>
          </a:xfrm>
        </p:spPr>
        <p:txBody>
          <a:bodyPr tIns="0" bIns="0" anchor="b"/>
          <a:lstStyle>
            <a:lvl1pPr algn="r">
              <a:defRPr sz="825"/>
            </a:lvl1pPr>
          </a:lstStyle>
          <a:p>
            <a:r>
              <a:rPr lang="en-US"/>
              <a:t>Your logo here</a:t>
            </a:r>
            <a:endParaRPr lang="en-US" dirty="0"/>
          </a:p>
        </p:txBody>
      </p:sp>
      <p:sp>
        <p:nvSpPr>
          <p:cNvPr id="29" name="Slide Number Placeholder 28"/>
          <p:cNvSpPr>
            <a:spLocks noGrp="1"/>
          </p:cNvSpPr>
          <p:nvPr>
            <p:ph type="sldNum" sz="quarter" idx="12"/>
          </p:nvPr>
        </p:nvSpPr>
        <p:spPr>
          <a:xfrm>
            <a:off x="8392247" y="4314231"/>
            <a:ext cx="502920" cy="273844"/>
          </a:xfrm>
        </p:spPr>
        <p:txBody>
          <a:bodyPr anchor="ctr"/>
          <a:lstStyle>
            <a:lvl1pPr algn="ctr">
              <a:defRPr sz="975">
                <a:solidFill>
                  <a:srgbClr val="FFFFFF"/>
                </a:solidFill>
              </a:defRPr>
            </a:lvl1pPr>
          </a:lstStyle>
          <a:p>
            <a:fld id="{746FD205-8D79-439C-A802-2377436AEC8A}" type="slidenum">
              <a:rPr lang="en-US" smtClean="0"/>
              <a:pPr/>
              <a:t>‹#›</a:t>
            </a:fld>
            <a:endParaRPr lang="en-US"/>
          </a:p>
        </p:txBody>
      </p:sp>
    </p:spTree>
    <p:extLst>
      <p:ext uri="{BB962C8B-B14F-4D97-AF65-F5344CB8AC3E}">
        <p14:creationId xmlns:p14="http://schemas.microsoft.com/office/powerpoint/2010/main" val="3670190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34861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Title 6"/>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fld id="{E1B5AE0C-F5EA-4388-86FE-C48CBAC61045}" type="datetime1">
              <a:rPr lang="en-US" smtClean="0"/>
              <a:t>9/1/2021</a:t>
            </a:fld>
            <a:endParaRPr lang="en-US"/>
          </a:p>
        </p:txBody>
      </p:sp>
      <p:sp>
        <p:nvSpPr>
          <p:cNvPr id="11" name="Slide Number Placeholder 10"/>
          <p:cNvSpPr>
            <a:spLocks noGrp="1"/>
          </p:cNvSpPr>
          <p:nvPr>
            <p:ph type="sldNum" sz="quarter" idx="11"/>
          </p:nvPr>
        </p:nvSpPr>
        <p:spPr/>
        <p:txBody>
          <a:bodyPr/>
          <a:lstStyle/>
          <a:p>
            <a:fld id="{746FD205-8D79-439C-A802-2377436AEC8A}" type="slidenum">
              <a:rPr lang="en-US" smtClean="0"/>
              <a:pPr/>
              <a:t>‹#›</a:t>
            </a:fld>
            <a:endParaRPr lang="en-US"/>
          </a:p>
        </p:txBody>
      </p:sp>
      <p:sp>
        <p:nvSpPr>
          <p:cNvPr id="12" name="Footer Placeholder 11"/>
          <p:cNvSpPr>
            <a:spLocks noGrp="1"/>
          </p:cNvSpPr>
          <p:nvPr>
            <p:ph type="ftr" sz="quarter" idx="12"/>
          </p:nvPr>
        </p:nvSpPr>
        <p:spPr/>
        <p:txBody>
          <a:bodyPr/>
          <a:lstStyle/>
          <a:p>
            <a:r>
              <a:rPr lang="en-US"/>
              <a:t>Your logo here</a:t>
            </a:r>
            <a:endParaRPr lang="en-US" dirty="0"/>
          </a:p>
        </p:txBody>
      </p:sp>
    </p:spTree>
    <p:extLst>
      <p:ext uri="{BB962C8B-B14F-4D97-AF65-F5344CB8AC3E}">
        <p14:creationId xmlns:p14="http://schemas.microsoft.com/office/powerpoint/2010/main" val="3320390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ight Triangle 8"/>
          <p:cNvSpPr/>
          <p:nvPr/>
        </p:nvSpPr>
        <p:spPr>
          <a:xfrm flipV="1">
            <a:off x="7034" y="5276"/>
            <a:ext cx="9129932" cy="5127674"/>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685800" rtl="0" eaLnBrk="1" latinLnBrk="0" hangingPunct="1"/>
            <a:endParaRPr kumimoji="0" lang="en-US" sz="1350" kern="1200">
              <a:solidFill>
                <a:schemeClr val="lt1"/>
              </a:solidFill>
              <a:latin typeface="+mn-lt"/>
              <a:ea typeface="+mn-ea"/>
              <a:cs typeface="+mn-cs"/>
            </a:endParaRPr>
          </a:p>
        </p:txBody>
      </p:sp>
      <p:sp>
        <p:nvSpPr>
          <p:cNvPr id="8" name="Isosceles Triangle 7"/>
          <p:cNvSpPr/>
          <p:nvPr/>
        </p:nvSpPr>
        <p:spPr>
          <a:xfrm rot="5400000" flipV="1">
            <a:off x="7790972" y="70339"/>
            <a:ext cx="1419712"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4" name="Date Placeholder 3"/>
          <p:cNvSpPr>
            <a:spLocks noGrp="1"/>
          </p:cNvSpPr>
          <p:nvPr>
            <p:ph type="dt" sz="half" idx="10"/>
          </p:nvPr>
        </p:nvSpPr>
        <p:spPr>
          <a:xfrm>
            <a:off x="6955632" y="4772025"/>
            <a:ext cx="2133600" cy="228600"/>
          </a:xfrm>
        </p:spPr>
        <p:txBody>
          <a:bodyPr/>
          <a:lstStyle/>
          <a:p>
            <a:fld id="{B5474CDC-1555-4C1F-BF05-CCCD867C7DD9}" type="datetime1">
              <a:rPr lang="en-US" smtClean="0"/>
              <a:t>9/1/2021</a:t>
            </a:fld>
            <a:endParaRPr lang="en-US"/>
          </a:p>
        </p:txBody>
      </p:sp>
      <p:sp>
        <p:nvSpPr>
          <p:cNvPr id="5" name="Footer Placeholder 4"/>
          <p:cNvSpPr>
            <a:spLocks noGrp="1"/>
          </p:cNvSpPr>
          <p:nvPr>
            <p:ph type="ftr" sz="quarter" idx="11"/>
          </p:nvPr>
        </p:nvSpPr>
        <p:spPr>
          <a:xfrm>
            <a:off x="2619376" y="4775002"/>
            <a:ext cx="4260056" cy="225623"/>
          </a:xfrm>
        </p:spPr>
        <p:txBody>
          <a:bodyPr/>
          <a:lstStyle/>
          <a:p>
            <a:r>
              <a:rPr lang="en-US"/>
              <a:t>Your logo here</a:t>
            </a:r>
            <a:endParaRPr lang="en-US" dirty="0"/>
          </a:p>
        </p:txBody>
      </p:sp>
      <p:sp>
        <p:nvSpPr>
          <p:cNvPr id="6" name="Slide Number Placeholder 5"/>
          <p:cNvSpPr>
            <a:spLocks noGrp="1"/>
          </p:cNvSpPr>
          <p:nvPr>
            <p:ph type="sldNum" sz="quarter" idx="12"/>
          </p:nvPr>
        </p:nvSpPr>
        <p:spPr>
          <a:xfrm>
            <a:off x="8451056" y="607219"/>
            <a:ext cx="502920" cy="225623"/>
          </a:xfrm>
        </p:spPr>
        <p:txBody>
          <a:bodyPr/>
          <a:lstStyle/>
          <a:p>
            <a:fld id="{746FD205-8D79-439C-A802-2377436AEC8A}" type="slidenum">
              <a:rPr lang="en-US" smtClean="0"/>
              <a:pPr/>
              <a:t>‹#›</a:t>
            </a:fld>
            <a:endParaRPr lang="en-US"/>
          </a:p>
        </p:txBody>
      </p:sp>
      <p:cxnSp>
        <p:nvCxnSpPr>
          <p:cNvPr id="11" name="Straight Connector 10"/>
          <p:cNvCxnSpPr/>
          <p:nvPr/>
        </p:nvCxnSpPr>
        <p:spPr>
          <a:xfrm rot="10800000">
            <a:off x="6468795" y="7036"/>
            <a:ext cx="2672861" cy="1425158"/>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5276"/>
            <a:ext cx="9136966" cy="513295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03599"/>
            <a:ext cx="7239000" cy="1021556"/>
          </a:xfrm>
        </p:spPr>
        <p:txBody>
          <a:bodyPr anchor="ctr"/>
          <a:lstStyle>
            <a:lvl1pPr marL="0" algn="l">
              <a:buNone/>
              <a:defRPr sz="2700" b="1" cap="none" baseline="0"/>
            </a:lvl1pPr>
          </a:lstStyle>
          <a:p>
            <a:r>
              <a:rPr kumimoji="0" lang="en-US"/>
              <a:t>Click to edit Master title style</a:t>
            </a:r>
          </a:p>
        </p:txBody>
      </p:sp>
      <p:sp>
        <p:nvSpPr>
          <p:cNvPr id="3" name="Text Placeholder 2"/>
          <p:cNvSpPr>
            <a:spLocks noGrp="1"/>
          </p:cNvSpPr>
          <p:nvPr>
            <p:ph type="body" idx="1"/>
          </p:nvPr>
        </p:nvSpPr>
        <p:spPr>
          <a:xfrm>
            <a:off x="381000" y="1225152"/>
            <a:ext cx="3886200" cy="1714500"/>
          </a:xfrm>
        </p:spPr>
        <p:txBody>
          <a:bodyPr anchor="t"/>
          <a:lstStyle>
            <a:lvl1pPr marL="41148" indent="0" algn="l">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3027466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43001"/>
            <a:ext cx="4038600" cy="3543300"/>
          </a:xfrm>
        </p:spPr>
        <p:txBody>
          <a:bodyPr/>
          <a:lstStyle>
            <a:lvl1pPr>
              <a:defRPr sz="1950"/>
            </a:lvl1pPr>
            <a:lvl2pPr>
              <a:defRPr sz="1800"/>
            </a:lvl2pPr>
            <a:lvl3pPr>
              <a:defRPr sz="1500"/>
            </a:lvl3pPr>
            <a:lvl4pPr>
              <a:defRPr sz="1350"/>
            </a:lvl4pPr>
            <a:lvl5pPr>
              <a:defRPr sz="135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143001"/>
            <a:ext cx="4038600" cy="3543300"/>
          </a:xfrm>
        </p:spPr>
        <p:txBody>
          <a:bodyPr/>
          <a:lstStyle>
            <a:lvl1pPr>
              <a:defRPr sz="1950"/>
            </a:lvl1pPr>
            <a:lvl2pPr>
              <a:defRPr sz="1800"/>
            </a:lvl2pPr>
            <a:lvl3pPr>
              <a:defRPr sz="1500"/>
            </a:lvl3pPr>
            <a:lvl4pPr>
              <a:defRPr sz="1350"/>
            </a:lvl4pPr>
            <a:lvl5pPr>
              <a:defRPr sz="135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Title 7"/>
          <p:cNvSpPr>
            <a:spLocks noGrp="1"/>
          </p:cNvSpPr>
          <p:nvPr>
            <p:ph type="title"/>
          </p:nvPr>
        </p:nvSpPr>
        <p:spPr/>
        <p:txBody>
          <a:bodyPr/>
          <a:lstStyle/>
          <a:p>
            <a:r>
              <a:rPr lang="en-US"/>
              <a:t>Click to edit Master title style</a:t>
            </a:r>
          </a:p>
        </p:txBody>
      </p:sp>
      <p:sp>
        <p:nvSpPr>
          <p:cNvPr id="9" name="Date Placeholder 8"/>
          <p:cNvSpPr>
            <a:spLocks noGrp="1"/>
          </p:cNvSpPr>
          <p:nvPr>
            <p:ph type="dt" sz="half" idx="10"/>
          </p:nvPr>
        </p:nvSpPr>
        <p:spPr/>
        <p:txBody>
          <a:bodyPr/>
          <a:lstStyle/>
          <a:p>
            <a:fld id="{876DD8E9-A62C-472C-A3D9-6E5CB0B51516}" type="datetime1">
              <a:rPr lang="en-US" smtClean="0"/>
              <a:t>9/1/2021</a:t>
            </a:fld>
            <a:endParaRPr lang="en-US"/>
          </a:p>
        </p:txBody>
      </p:sp>
      <p:sp>
        <p:nvSpPr>
          <p:cNvPr id="10" name="Slide Number Placeholder 9"/>
          <p:cNvSpPr>
            <a:spLocks noGrp="1"/>
          </p:cNvSpPr>
          <p:nvPr>
            <p:ph type="sldNum" sz="quarter" idx="11"/>
          </p:nvPr>
        </p:nvSpPr>
        <p:spPr/>
        <p:txBody>
          <a:bodyPr/>
          <a:lstStyle/>
          <a:p>
            <a:fld id="{746FD205-8D79-439C-A802-2377436AEC8A}" type="slidenum">
              <a:rPr lang="en-US" smtClean="0"/>
              <a:pPr/>
              <a:t>‹#›</a:t>
            </a:fld>
            <a:endParaRPr lang="en-US"/>
          </a:p>
        </p:txBody>
      </p:sp>
      <p:sp>
        <p:nvSpPr>
          <p:cNvPr id="11" name="Footer Placeholder 10"/>
          <p:cNvSpPr>
            <a:spLocks noGrp="1"/>
          </p:cNvSpPr>
          <p:nvPr>
            <p:ph type="ftr" sz="quarter" idx="12"/>
          </p:nvPr>
        </p:nvSpPr>
        <p:spPr/>
        <p:txBody>
          <a:bodyPr/>
          <a:lstStyle/>
          <a:p>
            <a:r>
              <a:rPr lang="en-US"/>
              <a:t>Your logo here</a:t>
            </a:r>
            <a:endParaRPr lang="en-US" dirty="0"/>
          </a:p>
        </p:txBody>
      </p:sp>
    </p:spTree>
    <p:extLst>
      <p:ext uri="{BB962C8B-B14F-4D97-AF65-F5344CB8AC3E}">
        <p14:creationId xmlns:p14="http://schemas.microsoft.com/office/powerpoint/2010/main" val="1466879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8198" y="218049"/>
            <a:ext cx="1066800" cy="4468251"/>
          </a:xfrm>
        </p:spPr>
        <p:txBody>
          <a:bodyPr vert="vert270" anchor="b"/>
          <a:lstStyle>
            <a:lvl1pPr marL="0" algn="ctr">
              <a:defRPr sz="2475" b="0">
                <a:ln w="6350">
                  <a:solidFill>
                    <a:schemeClr val="tx1"/>
                  </a:solidFill>
                </a:ln>
                <a:solidFill>
                  <a:schemeClr val="tx1"/>
                </a:solidFill>
              </a:defRPr>
            </a:lvl1pPr>
          </a:lstStyle>
          <a:p>
            <a:r>
              <a:rPr kumimoji="0" lang="en-US"/>
              <a:t>Click to edit Master title style</a:t>
            </a:r>
          </a:p>
        </p:txBody>
      </p:sp>
      <p:sp>
        <p:nvSpPr>
          <p:cNvPr id="3" name="Text Placeholder 2"/>
          <p:cNvSpPr>
            <a:spLocks noGrp="1"/>
          </p:cNvSpPr>
          <p:nvPr>
            <p:ph type="body" idx="1"/>
          </p:nvPr>
        </p:nvSpPr>
        <p:spPr>
          <a:xfrm>
            <a:off x="1365006" y="218049"/>
            <a:ext cx="581024" cy="2182251"/>
          </a:xfrm>
          <a:solidFill>
            <a:schemeClr val="bg1"/>
          </a:solidFill>
          <a:ln w="12700">
            <a:noFill/>
          </a:ln>
        </p:spPr>
        <p:txBody>
          <a:bodyPr vert="vert270" anchor="ctr"/>
          <a:lstStyle>
            <a:lvl1pPr marL="0" indent="0" algn="ctr">
              <a:buNone/>
              <a:defRPr sz="1200" b="0">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1365006" y="2570343"/>
            <a:ext cx="581024" cy="2115957"/>
          </a:xfrm>
          <a:solidFill>
            <a:schemeClr val="bg1"/>
          </a:solidFill>
          <a:ln w="12700">
            <a:noFill/>
          </a:ln>
        </p:spPr>
        <p:txBody>
          <a:bodyPr vert="vert270" anchor="ctr"/>
          <a:lstStyle>
            <a:lvl1pPr marL="0" indent="0" algn="ctr">
              <a:buNone/>
              <a:defRPr sz="1200" b="0">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2022230" y="218049"/>
            <a:ext cx="6858000" cy="2173107"/>
          </a:xfrm>
        </p:spPr>
        <p:txBody>
          <a:bodyPr/>
          <a:lstStyle>
            <a:lvl1pPr algn="l">
              <a:defRPr sz="1800"/>
            </a:lvl1pPr>
            <a:lvl2pPr algn="l">
              <a:defRPr sz="1500"/>
            </a:lvl2pPr>
            <a:lvl3pPr algn="l">
              <a:defRPr sz="1350"/>
            </a:lvl3pPr>
            <a:lvl4pPr algn="l">
              <a:defRPr sz="1200"/>
            </a:lvl4pPr>
            <a:lvl5pPr algn="l">
              <a:defRPr sz="12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2022230" y="2513193"/>
            <a:ext cx="6858000" cy="2173107"/>
          </a:xfrm>
        </p:spPr>
        <p:txBody>
          <a:bodyPr/>
          <a:lstStyle>
            <a:lvl1pPr>
              <a:defRPr sz="1800"/>
            </a:lvl1pPr>
            <a:lvl2pPr>
              <a:defRPr sz="1500"/>
            </a:lvl2pPr>
            <a:lvl3pPr>
              <a:defRPr sz="1350"/>
            </a:lvl3pPr>
            <a:lvl4pPr>
              <a:defRPr sz="1200"/>
            </a:lvl4pPr>
            <a:lvl5pPr>
              <a:defRPr sz="12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9F051542-B108-4EDE-B4A0-61CAC807D861}" type="datetime1">
              <a:rPr lang="en-US" smtClean="0"/>
              <a:t>9/1/2021</a:t>
            </a:fld>
            <a:endParaRPr lang="en-US"/>
          </a:p>
        </p:txBody>
      </p:sp>
      <p:sp>
        <p:nvSpPr>
          <p:cNvPr id="11" name="Slide Number Placeholder 10"/>
          <p:cNvSpPr>
            <a:spLocks noGrp="1"/>
          </p:cNvSpPr>
          <p:nvPr>
            <p:ph type="sldNum" sz="quarter" idx="11"/>
          </p:nvPr>
        </p:nvSpPr>
        <p:spPr/>
        <p:txBody>
          <a:bodyPr/>
          <a:lstStyle/>
          <a:p>
            <a:fld id="{746FD205-8D79-439C-A802-2377436AEC8A}" type="slidenum">
              <a:rPr lang="en-US" smtClean="0"/>
              <a:pPr/>
              <a:t>‹#›</a:t>
            </a:fld>
            <a:endParaRPr lang="en-US"/>
          </a:p>
        </p:txBody>
      </p:sp>
      <p:sp>
        <p:nvSpPr>
          <p:cNvPr id="12" name="Footer Placeholder 11"/>
          <p:cNvSpPr>
            <a:spLocks noGrp="1"/>
          </p:cNvSpPr>
          <p:nvPr>
            <p:ph type="ftr" sz="quarter" idx="12"/>
          </p:nvPr>
        </p:nvSpPr>
        <p:spPr/>
        <p:txBody>
          <a:bodyPr/>
          <a:lstStyle/>
          <a:p>
            <a:r>
              <a:rPr lang="en-US"/>
              <a:t>Your logo here</a:t>
            </a:r>
            <a:endParaRPr lang="en-US" dirty="0"/>
          </a:p>
        </p:txBody>
      </p:sp>
    </p:spTree>
    <p:extLst>
      <p:ext uri="{BB962C8B-B14F-4D97-AF65-F5344CB8AC3E}">
        <p14:creationId xmlns:p14="http://schemas.microsoft.com/office/powerpoint/2010/main" val="2194633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a:t>Click to edit Master title style</a:t>
            </a:r>
          </a:p>
        </p:txBody>
      </p:sp>
      <p:sp>
        <p:nvSpPr>
          <p:cNvPr id="6" name="Date Placeholder 5"/>
          <p:cNvSpPr>
            <a:spLocks noGrp="1"/>
          </p:cNvSpPr>
          <p:nvPr>
            <p:ph type="dt" sz="half" idx="10"/>
          </p:nvPr>
        </p:nvSpPr>
        <p:spPr/>
        <p:txBody>
          <a:bodyPr/>
          <a:lstStyle/>
          <a:p>
            <a:fld id="{51A3A231-7920-4697-B55F-C27002CC1B1C}" type="datetime1">
              <a:rPr lang="en-US" smtClean="0"/>
              <a:t>9/1/2021</a:t>
            </a:fld>
            <a:endParaRPr lang="en-US"/>
          </a:p>
        </p:txBody>
      </p:sp>
      <p:sp>
        <p:nvSpPr>
          <p:cNvPr id="7" name="Slide Number Placeholder 6"/>
          <p:cNvSpPr>
            <a:spLocks noGrp="1"/>
          </p:cNvSpPr>
          <p:nvPr>
            <p:ph type="sldNum" sz="quarter" idx="11"/>
          </p:nvPr>
        </p:nvSpPr>
        <p:spPr/>
        <p:txBody>
          <a:bodyPr/>
          <a:lstStyle/>
          <a:p>
            <a:fld id="{746FD205-8D79-439C-A802-2377436AEC8A}" type="slidenum">
              <a:rPr lang="en-US" smtClean="0"/>
              <a:pPr/>
              <a:t>‹#›</a:t>
            </a:fld>
            <a:endParaRPr lang="en-US"/>
          </a:p>
        </p:txBody>
      </p:sp>
      <p:sp>
        <p:nvSpPr>
          <p:cNvPr id="8" name="Footer Placeholder 7"/>
          <p:cNvSpPr>
            <a:spLocks noGrp="1"/>
          </p:cNvSpPr>
          <p:nvPr>
            <p:ph type="ftr" sz="quarter" idx="12"/>
          </p:nvPr>
        </p:nvSpPr>
        <p:spPr/>
        <p:txBody>
          <a:bodyPr/>
          <a:lstStyle/>
          <a:p>
            <a:r>
              <a:rPr lang="en-US"/>
              <a:t>Your logo here</a:t>
            </a:r>
            <a:endParaRPr lang="en-US" dirty="0"/>
          </a:p>
        </p:txBody>
      </p:sp>
    </p:spTree>
    <p:extLst>
      <p:ext uri="{BB962C8B-B14F-4D97-AF65-F5344CB8AC3E}">
        <p14:creationId xmlns:p14="http://schemas.microsoft.com/office/powerpoint/2010/main" val="583722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5829E14-4AD4-4ECA-91EA-B460F9093C13}" type="datetime1">
              <a:rPr lang="en-US" smtClean="0"/>
              <a:t>9/1/2021</a:t>
            </a:fld>
            <a:endParaRPr lang="en-US"/>
          </a:p>
        </p:txBody>
      </p:sp>
      <p:sp>
        <p:nvSpPr>
          <p:cNvPr id="6" name="Slide Number Placeholder 5"/>
          <p:cNvSpPr>
            <a:spLocks noGrp="1"/>
          </p:cNvSpPr>
          <p:nvPr>
            <p:ph type="sldNum" sz="quarter" idx="11"/>
          </p:nvPr>
        </p:nvSpPr>
        <p:spPr/>
        <p:txBody>
          <a:bodyPr/>
          <a:lstStyle/>
          <a:p>
            <a:fld id="{746FD205-8D79-439C-A802-2377436AEC8A}" type="slidenum">
              <a:rPr lang="en-US" smtClean="0"/>
              <a:pPr/>
              <a:t>‹#›</a:t>
            </a:fld>
            <a:endParaRPr lang="en-US"/>
          </a:p>
        </p:txBody>
      </p:sp>
      <p:sp>
        <p:nvSpPr>
          <p:cNvPr id="7" name="Footer Placeholder 6"/>
          <p:cNvSpPr>
            <a:spLocks noGrp="1"/>
          </p:cNvSpPr>
          <p:nvPr>
            <p:ph type="ftr" sz="quarter" idx="12"/>
          </p:nvPr>
        </p:nvSpPr>
        <p:spPr/>
        <p:txBody>
          <a:bodyPr/>
          <a:lstStyle/>
          <a:p>
            <a:r>
              <a:rPr lang="en-US"/>
              <a:t>Your logo here</a:t>
            </a:r>
            <a:endParaRPr lang="en-US" dirty="0"/>
          </a:p>
        </p:txBody>
      </p:sp>
    </p:spTree>
    <p:extLst>
      <p:ext uri="{BB962C8B-B14F-4D97-AF65-F5344CB8AC3E}">
        <p14:creationId xmlns:p14="http://schemas.microsoft.com/office/powerpoint/2010/main" val="3311604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275748"/>
            <a:ext cx="914400" cy="4412329"/>
          </a:xfrm>
        </p:spPr>
        <p:txBody>
          <a:bodyPr vert="vert270" anchor="b"/>
          <a:lstStyle>
            <a:lvl1pPr marL="0" marR="13716" algn="r">
              <a:spcBef>
                <a:spcPts val="0"/>
              </a:spcBef>
              <a:buNone/>
              <a:defRPr sz="2175" b="0" cap="all" baseline="0"/>
            </a:lvl1pPr>
          </a:lstStyle>
          <a:p>
            <a:r>
              <a:rPr kumimoji="0" lang="en-US"/>
              <a:t>Click to edit Master title style</a:t>
            </a:r>
          </a:p>
        </p:txBody>
      </p:sp>
      <p:sp>
        <p:nvSpPr>
          <p:cNvPr id="3" name="Text Placeholder 2"/>
          <p:cNvSpPr>
            <a:spLocks noGrp="1"/>
          </p:cNvSpPr>
          <p:nvPr>
            <p:ph type="body" idx="2"/>
          </p:nvPr>
        </p:nvSpPr>
        <p:spPr>
          <a:xfrm>
            <a:off x="1135856" y="275748"/>
            <a:ext cx="2438400" cy="4412329"/>
          </a:xfrm>
        </p:spPr>
        <p:txBody>
          <a:bodyPr anchor="t"/>
          <a:lstStyle>
            <a:lvl1pPr marL="0" indent="0">
              <a:spcBef>
                <a:spcPts val="0"/>
              </a:spcBef>
              <a:buNone/>
              <a:defRPr sz="1050"/>
            </a:lvl1pPr>
            <a:lvl2pPr>
              <a:buNone/>
              <a:defRPr sz="900"/>
            </a:lvl2pPr>
            <a:lvl3pPr>
              <a:buNone/>
              <a:defRPr sz="750"/>
            </a:lvl3pPr>
            <a:lvl4pPr>
              <a:buNone/>
              <a:defRPr sz="675"/>
            </a:lvl4pPr>
            <a:lvl5pPr>
              <a:buNone/>
              <a:defRPr sz="675"/>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651250" y="240030"/>
            <a:ext cx="5276088" cy="4446270"/>
          </a:xfrm>
        </p:spPr>
        <p:txBody>
          <a:bodyPr/>
          <a:lstStyle>
            <a:lvl1pPr>
              <a:spcBef>
                <a:spcPts val="0"/>
              </a:spcBef>
              <a:defRPr sz="2250"/>
            </a:lvl1pPr>
            <a:lvl2pPr>
              <a:defRPr sz="1950"/>
            </a:lvl2pPr>
            <a:lvl3pPr>
              <a:defRPr sz="1800"/>
            </a:lvl3pPr>
            <a:lvl4pPr>
              <a:defRPr sz="1500"/>
            </a:lvl4pPr>
            <a:lvl5pPr>
              <a:defRPr sz="15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0"/>
          </p:nvPr>
        </p:nvSpPr>
        <p:spPr/>
        <p:txBody>
          <a:bodyPr/>
          <a:lstStyle/>
          <a:p>
            <a:fld id="{DA293579-3D96-4EB2-B4A2-A534CB28867B}" type="datetime1">
              <a:rPr lang="en-US" smtClean="0"/>
              <a:t>9/1/2021</a:t>
            </a:fld>
            <a:endParaRPr lang="en-US"/>
          </a:p>
        </p:txBody>
      </p:sp>
      <p:sp>
        <p:nvSpPr>
          <p:cNvPr id="9" name="Slide Number Placeholder 8"/>
          <p:cNvSpPr>
            <a:spLocks noGrp="1"/>
          </p:cNvSpPr>
          <p:nvPr>
            <p:ph type="sldNum" sz="quarter" idx="11"/>
          </p:nvPr>
        </p:nvSpPr>
        <p:spPr/>
        <p:txBody>
          <a:bodyPr/>
          <a:lstStyle/>
          <a:p>
            <a:fld id="{746FD205-8D79-439C-A802-2377436AEC8A}" type="slidenum">
              <a:rPr lang="en-US" smtClean="0"/>
              <a:pPr/>
              <a:t>‹#›</a:t>
            </a:fld>
            <a:endParaRPr lang="en-US"/>
          </a:p>
        </p:txBody>
      </p:sp>
      <p:sp>
        <p:nvSpPr>
          <p:cNvPr id="10" name="Footer Placeholder 9"/>
          <p:cNvSpPr>
            <a:spLocks noGrp="1"/>
          </p:cNvSpPr>
          <p:nvPr>
            <p:ph type="ftr" sz="quarter" idx="12"/>
          </p:nvPr>
        </p:nvSpPr>
        <p:spPr/>
        <p:txBody>
          <a:bodyPr/>
          <a:lstStyle/>
          <a:p>
            <a:r>
              <a:rPr lang="en-US"/>
              <a:t>Your logo here</a:t>
            </a:r>
            <a:endParaRPr lang="en-US" dirty="0"/>
          </a:p>
        </p:txBody>
      </p:sp>
    </p:spTree>
    <p:extLst>
      <p:ext uri="{BB962C8B-B14F-4D97-AF65-F5344CB8AC3E}">
        <p14:creationId xmlns:p14="http://schemas.microsoft.com/office/powerpoint/2010/main" val="2556653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 Sty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4399613"/>
            <a:ext cx="9144000" cy="7438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0" y="-1"/>
            <a:ext cx="9144000" cy="4399613"/>
          </a:xfrm>
          <a:prstGeom prst="rect">
            <a:avLst/>
          </a:prstGeom>
          <a:gradFill flip="none" rotWithShape="1">
            <a:gsLst>
              <a:gs pos="100000">
                <a:schemeClr val="tx1">
                  <a:lumMod val="100000"/>
                  <a:alpha val="28000"/>
                </a:schemeClr>
              </a:gs>
              <a:gs pos="100000">
                <a:schemeClr val="tx1">
                  <a:alpha val="75000"/>
                  <a:lumMod val="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Title 1"/>
          <p:cNvSpPr>
            <a:spLocks noGrp="1"/>
          </p:cNvSpPr>
          <p:nvPr>
            <p:ph type="title" hasCustomPrompt="1"/>
          </p:nvPr>
        </p:nvSpPr>
        <p:spPr>
          <a:xfrm>
            <a:off x="457200" y="1567158"/>
            <a:ext cx="8229600" cy="923330"/>
          </a:xfrm>
        </p:spPr>
        <p:txBody>
          <a:bodyPr wrap="square" anchor="ctr" anchorCtr="0">
            <a:spAutoFit/>
          </a:bodyPr>
          <a:lstStyle>
            <a:lvl1pPr>
              <a:defRPr sz="6000" spc="-150">
                <a:solidFill>
                  <a:schemeClr val="bg1"/>
                </a:solidFill>
              </a:defRPr>
            </a:lvl1pPr>
          </a:lstStyle>
          <a:p>
            <a:r>
              <a:rPr lang="en-US" dirty="0"/>
              <a:t>Presentation Title</a:t>
            </a:r>
          </a:p>
        </p:txBody>
      </p:sp>
      <p:sp>
        <p:nvSpPr>
          <p:cNvPr id="6" name="Text Placeholder 2"/>
          <p:cNvSpPr>
            <a:spLocks noGrp="1"/>
          </p:cNvSpPr>
          <p:nvPr>
            <p:ph type="body" sz="quarter" idx="10" hasCustomPrompt="1"/>
          </p:nvPr>
        </p:nvSpPr>
        <p:spPr>
          <a:xfrm>
            <a:off x="457199" y="4628200"/>
            <a:ext cx="2557463" cy="230832"/>
          </a:xfrm>
        </p:spPr>
        <p:txBody>
          <a:bodyPr anchor="ctr">
            <a:spAutoFit/>
          </a:bodyPr>
          <a:lstStyle>
            <a:lvl1pPr marL="0" indent="0">
              <a:buNone/>
              <a:defRPr sz="1000" b="0" i="0">
                <a:solidFill>
                  <a:srgbClr val="A2AAAD"/>
                </a:solidFill>
                <a:latin typeface="Tahoma" charset="0"/>
                <a:ea typeface="Tahoma" charset="0"/>
                <a:cs typeface="Tahoma" charset="0"/>
              </a:defRPr>
            </a:lvl1pPr>
          </a:lstStyle>
          <a:p>
            <a:pPr lvl="0"/>
            <a:r>
              <a:rPr lang="en-US" dirty="0"/>
              <a:t>12/12/2017</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7020" y="4080222"/>
            <a:ext cx="1280273" cy="1063278"/>
          </a:xfrm>
          <a:prstGeom prst="rect">
            <a:avLst/>
          </a:prstGeom>
          <a:effectLst>
            <a:outerShdw blurRad="50800" dist="38100" dir="2100000" algn="l" rotWithShape="0">
              <a:prstClr val="black">
                <a:alpha val="40000"/>
              </a:prstClr>
            </a:outerShdw>
          </a:effectLst>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113172"/>
            <a:ext cx="914400" cy="4573128"/>
          </a:xfrm>
        </p:spPr>
        <p:txBody>
          <a:bodyPr vert="vert270" anchor="b"/>
          <a:lstStyle>
            <a:lvl1pPr marL="0" algn="l">
              <a:buNone/>
              <a:defRPr sz="2250" b="0" cap="all" baseline="0"/>
            </a:lvl1pPr>
          </a:lstStyle>
          <a:p>
            <a:r>
              <a:rPr kumimoji="0" lang="en-US"/>
              <a:t>Click to edit Master title style</a:t>
            </a:r>
          </a:p>
        </p:txBody>
      </p:sp>
      <p:sp>
        <p:nvSpPr>
          <p:cNvPr id="3" name="Picture Placeholder 2"/>
          <p:cNvSpPr>
            <a:spLocks noGrp="1"/>
          </p:cNvSpPr>
          <p:nvPr>
            <p:ph type="pic" idx="1"/>
          </p:nvPr>
        </p:nvSpPr>
        <p:spPr>
          <a:xfrm>
            <a:off x="1138237" y="280474"/>
            <a:ext cx="7333488" cy="3948626"/>
          </a:xfrm>
          <a:solidFill>
            <a:schemeClr val="bg2">
              <a:shade val="50000"/>
            </a:schemeClr>
          </a:solidFill>
        </p:spPr>
        <p:txBody>
          <a:bodyPr/>
          <a:lstStyle>
            <a:lvl1pPr marL="0" indent="0">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1143000" y="4229100"/>
            <a:ext cx="7333488" cy="457200"/>
          </a:xfrm>
          <a:solidFill>
            <a:schemeClr val="accent1">
              <a:alpha val="15000"/>
            </a:schemeClr>
          </a:solidFill>
          <a:ln>
            <a:solidFill>
              <a:schemeClr val="accent1"/>
            </a:solidFill>
            <a:miter lim="800000"/>
          </a:ln>
        </p:spPr>
        <p:txBody>
          <a:bodyPr/>
          <a:lstStyle>
            <a:lvl1pPr marL="0" indent="0">
              <a:spcBef>
                <a:spcPts val="0"/>
              </a:spcBef>
              <a:buNone/>
              <a:defRPr sz="1050"/>
            </a:lvl1pPr>
            <a:lvl2pPr>
              <a:defRPr sz="900"/>
            </a:lvl2pPr>
            <a:lvl3pPr>
              <a:defRPr sz="750"/>
            </a:lvl3pPr>
            <a:lvl4pPr>
              <a:defRPr sz="675"/>
            </a:lvl4pPr>
            <a:lvl5pPr>
              <a:defRPr sz="675"/>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17B1E54A-EDC6-4940-9566-6336CBD29108}" type="datetime1">
              <a:rPr lang="en-US" smtClean="0"/>
              <a:t>9/1/2021</a:t>
            </a:fld>
            <a:endParaRPr lang="en-US"/>
          </a:p>
        </p:txBody>
      </p:sp>
      <p:sp>
        <p:nvSpPr>
          <p:cNvPr id="9" name="Slide Number Placeholder 8"/>
          <p:cNvSpPr>
            <a:spLocks noGrp="1"/>
          </p:cNvSpPr>
          <p:nvPr>
            <p:ph type="sldNum" sz="quarter" idx="11"/>
          </p:nvPr>
        </p:nvSpPr>
        <p:spPr/>
        <p:txBody>
          <a:bodyPr/>
          <a:lstStyle/>
          <a:p>
            <a:fld id="{746FD205-8D79-439C-A802-2377436AEC8A}" type="slidenum">
              <a:rPr lang="en-US" smtClean="0"/>
              <a:pPr/>
              <a:t>‹#›</a:t>
            </a:fld>
            <a:endParaRPr lang="en-US"/>
          </a:p>
        </p:txBody>
      </p:sp>
      <p:sp>
        <p:nvSpPr>
          <p:cNvPr id="10" name="Footer Placeholder 9"/>
          <p:cNvSpPr>
            <a:spLocks noGrp="1"/>
          </p:cNvSpPr>
          <p:nvPr>
            <p:ph type="ftr" sz="quarter" idx="12"/>
          </p:nvPr>
        </p:nvSpPr>
        <p:spPr/>
        <p:txBody>
          <a:bodyPr/>
          <a:lstStyle/>
          <a:p>
            <a:r>
              <a:rPr lang="en-US"/>
              <a:t>Your logo here</a:t>
            </a:r>
            <a:endParaRPr lang="en-US" dirty="0"/>
          </a:p>
        </p:txBody>
      </p:sp>
    </p:spTree>
    <p:extLst>
      <p:ext uri="{BB962C8B-B14F-4D97-AF65-F5344CB8AC3E}">
        <p14:creationId xmlns:p14="http://schemas.microsoft.com/office/powerpoint/2010/main" val="12145752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0454CC7-2B37-49CC-B63C-3AB85F5B5A18}" type="datetime1">
              <a:rPr lang="en-US" smtClean="0"/>
              <a:t>9/1/2021</a:t>
            </a:fld>
            <a:endParaRPr lang="en-US"/>
          </a:p>
        </p:txBody>
      </p:sp>
      <p:sp>
        <p:nvSpPr>
          <p:cNvPr id="5" name="Footer Placeholder 4"/>
          <p:cNvSpPr>
            <a:spLocks noGrp="1"/>
          </p:cNvSpPr>
          <p:nvPr>
            <p:ph type="ftr" sz="quarter" idx="11"/>
          </p:nvPr>
        </p:nvSpPr>
        <p:spPr/>
        <p:txBody>
          <a:bodyPr/>
          <a:lstStyle/>
          <a:p>
            <a:r>
              <a:rPr lang="en-US"/>
              <a:t>Your logo here</a:t>
            </a:r>
            <a:endParaRPr lang="en-US" dirty="0"/>
          </a:p>
        </p:txBody>
      </p:sp>
      <p:sp>
        <p:nvSpPr>
          <p:cNvPr id="6" name="Slide Number Placeholder 5"/>
          <p:cNvSpPr>
            <a:spLocks noGrp="1"/>
          </p:cNvSpPr>
          <p:nvPr>
            <p:ph type="sldNum" sz="quarter" idx="12"/>
          </p:nvPr>
        </p:nvSpPr>
        <p:spPr/>
        <p:txBody>
          <a:bodyPr/>
          <a:lstStyle/>
          <a:p>
            <a:fld id="{746FD205-8D79-439C-A802-2377436AEC8A}" type="slidenum">
              <a:rPr lang="en-US" smtClean="0"/>
              <a:pPr/>
              <a:t>‹#›</a:t>
            </a:fld>
            <a:endParaRPr lang="en-US"/>
          </a:p>
        </p:txBody>
      </p:sp>
    </p:spTree>
    <p:extLst>
      <p:ext uri="{BB962C8B-B14F-4D97-AF65-F5344CB8AC3E}">
        <p14:creationId xmlns:p14="http://schemas.microsoft.com/office/powerpoint/2010/main" val="2926543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85750"/>
            <a:ext cx="1905000" cy="41148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85750"/>
            <a:ext cx="6248400" cy="41148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11F9F2F-A6BE-479E-9CFC-A853CB57150F}" type="datetime1">
              <a:rPr lang="en-US" smtClean="0"/>
              <a:t>9/1/2021</a:t>
            </a:fld>
            <a:endParaRPr lang="en-US"/>
          </a:p>
        </p:txBody>
      </p:sp>
      <p:sp>
        <p:nvSpPr>
          <p:cNvPr id="5" name="Footer Placeholder 4"/>
          <p:cNvSpPr>
            <a:spLocks noGrp="1"/>
          </p:cNvSpPr>
          <p:nvPr>
            <p:ph type="ftr" sz="quarter" idx="11"/>
          </p:nvPr>
        </p:nvSpPr>
        <p:spPr/>
        <p:txBody>
          <a:bodyPr/>
          <a:lstStyle/>
          <a:p>
            <a:r>
              <a:rPr lang="en-US"/>
              <a:t>Your logo here</a:t>
            </a:r>
            <a:endParaRPr lang="en-US" dirty="0"/>
          </a:p>
        </p:txBody>
      </p:sp>
      <p:sp>
        <p:nvSpPr>
          <p:cNvPr id="6" name="Slide Number Placeholder 5"/>
          <p:cNvSpPr>
            <a:spLocks noGrp="1"/>
          </p:cNvSpPr>
          <p:nvPr>
            <p:ph type="sldNum" sz="quarter" idx="12"/>
          </p:nvPr>
        </p:nvSpPr>
        <p:spPr/>
        <p:txBody>
          <a:bodyPr/>
          <a:lstStyle/>
          <a:p>
            <a:fld id="{746FD205-8D79-439C-A802-2377436AEC8A}" type="slidenum">
              <a:rPr lang="en-US" smtClean="0"/>
              <a:pPr/>
              <a:t>‹#›</a:t>
            </a:fld>
            <a:endParaRPr lang="en-US"/>
          </a:p>
        </p:txBody>
      </p:sp>
    </p:spTree>
    <p:extLst>
      <p:ext uri="{BB962C8B-B14F-4D97-AF65-F5344CB8AC3E}">
        <p14:creationId xmlns:p14="http://schemas.microsoft.com/office/powerpoint/2010/main" val="1384395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2C32A6-8875-4F89-82F9-AD7585D56766}" type="slidenum">
              <a:rPr lang="en-US"/>
              <a:pPr>
                <a:defRPr/>
              </a:pPr>
              <a:t>‹#›</a:t>
            </a:fld>
            <a:endParaRPr lang="en-US"/>
          </a:p>
        </p:txBody>
      </p:sp>
    </p:spTree>
    <p:extLst>
      <p:ext uri="{BB962C8B-B14F-4D97-AF65-F5344CB8AC3E}">
        <p14:creationId xmlns:p14="http://schemas.microsoft.com/office/powerpoint/2010/main" val="3591502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Title - Sty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4399613"/>
            <a:ext cx="9144000" cy="7438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0" y="-1"/>
            <a:ext cx="9144000" cy="4399613"/>
          </a:xfrm>
          <a:prstGeom prst="rect">
            <a:avLst/>
          </a:prstGeom>
          <a:gradFill flip="none" rotWithShape="1">
            <a:gsLst>
              <a:gs pos="100000">
                <a:schemeClr val="tx1">
                  <a:lumMod val="100000"/>
                  <a:alpha val="28000"/>
                </a:schemeClr>
              </a:gs>
              <a:gs pos="100000">
                <a:schemeClr val="tx1">
                  <a:alpha val="75000"/>
                  <a:lumMod val="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Title 1"/>
          <p:cNvSpPr>
            <a:spLocks noGrp="1"/>
          </p:cNvSpPr>
          <p:nvPr>
            <p:ph type="title" hasCustomPrompt="1"/>
          </p:nvPr>
        </p:nvSpPr>
        <p:spPr>
          <a:xfrm>
            <a:off x="457200" y="1567158"/>
            <a:ext cx="8229600" cy="923330"/>
          </a:xfrm>
        </p:spPr>
        <p:txBody>
          <a:bodyPr wrap="square" anchor="ctr" anchorCtr="0">
            <a:spAutoFit/>
          </a:bodyPr>
          <a:lstStyle>
            <a:lvl1pPr>
              <a:defRPr sz="6000" spc="-150">
                <a:solidFill>
                  <a:schemeClr val="bg1"/>
                </a:solidFill>
              </a:defRPr>
            </a:lvl1pPr>
          </a:lstStyle>
          <a:p>
            <a:r>
              <a:rPr lang="en-US" dirty="0"/>
              <a:t>Presentation Title</a:t>
            </a:r>
          </a:p>
        </p:txBody>
      </p:sp>
      <p:sp>
        <p:nvSpPr>
          <p:cNvPr id="6" name="Text Placeholder 2"/>
          <p:cNvSpPr>
            <a:spLocks noGrp="1"/>
          </p:cNvSpPr>
          <p:nvPr>
            <p:ph type="body" sz="quarter" idx="10" hasCustomPrompt="1"/>
          </p:nvPr>
        </p:nvSpPr>
        <p:spPr>
          <a:xfrm>
            <a:off x="457199" y="4628200"/>
            <a:ext cx="2557463" cy="230832"/>
          </a:xfrm>
        </p:spPr>
        <p:txBody>
          <a:bodyPr anchor="ctr">
            <a:spAutoFit/>
          </a:bodyPr>
          <a:lstStyle>
            <a:lvl1pPr marL="0" indent="0">
              <a:buNone/>
              <a:defRPr sz="1000" b="0" i="0">
                <a:solidFill>
                  <a:srgbClr val="A2AAAD"/>
                </a:solidFill>
                <a:latin typeface="Tahoma" charset="0"/>
                <a:ea typeface="Tahoma" charset="0"/>
                <a:cs typeface="Tahoma" charset="0"/>
              </a:defRPr>
            </a:lvl1pPr>
          </a:lstStyle>
          <a:p>
            <a:pPr lvl="0"/>
            <a:r>
              <a:rPr lang="en-US" dirty="0"/>
              <a:t>12/12/2017</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7020" y="4080222"/>
            <a:ext cx="1280273" cy="1063278"/>
          </a:xfrm>
          <a:prstGeom prst="rect">
            <a:avLst/>
          </a:prstGeom>
          <a:effectLst>
            <a:outerShdw blurRad="50800" dist="38100" dir="2100000" algn="l" rotWithShape="0">
              <a:prstClr val="black">
                <a:alpha val="40000"/>
              </a:prstClr>
            </a:outerShdw>
          </a:effec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imay Section Title">
    <p:bg>
      <p:bgPr>
        <a:solidFill>
          <a:srgbClr val="00B140"/>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57200" y="2110085"/>
            <a:ext cx="8229600" cy="923330"/>
          </a:xfrm>
        </p:spPr>
        <p:txBody>
          <a:bodyPr wrap="square" anchor="ctr" anchorCtr="0">
            <a:spAutoFit/>
          </a:bodyPr>
          <a:lstStyle>
            <a:lvl1pPr>
              <a:defRPr sz="6000" spc="-150">
                <a:solidFill>
                  <a:schemeClr val="bg1"/>
                </a:solidFill>
              </a:defRPr>
            </a:lvl1pPr>
          </a:lstStyle>
          <a:p>
            <a:r>
              <a:rPr lang="en-US" dirty="0"/>
              <a:t>Primary Section Title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0453" y="4157663"/>
            <a:ext cx="886347" cy="585787"/>
          </a:xfrm>
          <a:prstGeom prst="rect">
            <a:avLst/>
          </a:prstGeom>
        </p:spPr>
      </p:pic>
    </p:spTree>
    <p:extLst>
      <p:ext uri="{BB962C8B-B14F-4D97-AF65-F5344CB8AC3E}">
        <p14:creationId xmlns:p14="http://schemas.microsoft.com/office/powerpoint/2010/main" val="1252346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ondary Section Title">
    <p:bg>
      <p:bgPr>
        <a:solidFill>
          <a:srgbClr val="22222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110085"/>
            <a:ext cx="8229600" cy="923330"/>
          </a:xfrm>
        </p:spPr>
        <p:txBody>
          <a:bodyPr wrap="square" anchor="ctr" anchorCtr="0">
            <a:spAutoFit/>
          </a:bodyPr>
          <a:lstStyle>
            <a:lvl1pPr>
              <a:defRPr sz="6000" spc="-150">
                <a:solidFill>
                  <a:schemeClr val="bg1"/>
                </a:solidFill>
              </a:defRPr>
            </a:lvl1pPr>
          </a:lstStyle>
          <a:p>
            <a:r>
              <a:rPr lang="en-US" dirty="0"/>
              <a:t>Secondary Section 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0453" y="4157663"/>
            <a:ext cx="886347" cy="585787"/>
          </a:xfrm>
          <a:prstGeom prst="rect">
            <a:avLst/>
          </a:prstGeom>
        </p:spPr>
      </p:pic>
    </p:spTree>
    <p:extLst>
      <p:ext uri="{BB962C8B-B14F-4D97-AF65-F5344CB8AC3E}">
        <p14:creationId xmlns:p14="http://schemas.microsoft.com/office/powerpoint/2010/main" val="1960250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rtiary Section Title">
    <p:bg>
      <p:bgPr>
        <a:solidFill>
          <a:srgbClr val="A2AAAD"/>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57200" y="2110085"/>
            <a:ext cx="8229600" cy="923330"/>
          </a:xfrm>
        </p:spPr>
        <p:txBody>
          <a:bodyPr wrap="square" anchor="ctr" anchorCtr="0">
            <a:spAutoFit/>
          </a:bodyPr>
          <a:lstStyle>
            <a:lvl1pPr>
              <a:defRPr sz="6000" spc="-150">
                <a:solidFill>
                  <a:schemeClr val="bg1"/>
                </a:solidFill>
              </a:defRPr>
            </a:lvl1pPr>
          </a:lstStyle>
          <a:p>
            <a:r>
              <a:rPr lang="en-US" dirty="0"/>
              <a:t>Tertiary Section Title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0453" y="4157663"/>
            <a:ext cx="886347" cy="585787"/>
          </a:xfrm>
          <a:prstGeom prst="rect">
            <a:avLst/>
          </a:prstGeom>
        </p:spPr>
      </p:pic>
    </p:spTree>
    <p:extLst>
      <p:ext uri="{BB962C8B-B14F-4D97-AF65-F5344CB8AC3E}">
        <p14:creationId xmlns:p14="http://schemas.microsoft.com/office/powerpoint/2010/main" val="971825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1937" y="488607"/>
            <a:ext cx="7136156" cy="674031"/>
          </a:xfrm>
        </p:spPr>
        <p:txBody>
          <a:bodyPr anchor="t" anchorCtr="0"/>
          <a:lstStyle>
            <a:lvl1pPr>
              <a:defRPr sz="4200">
                <a:solidFill>
                  <a:srgbClr val="009939"/>
                </a:solidFill>
              </a:defRPr>
            </a:lvl1pPr>
          </a:lstStyle>
          <a:p>
            <a:r>
              <a:rPr lang="en-US" dirty="0"/>
              <a:t>Slide Title</a:t>
            </a:r>
          </a:p>
        </p:txBody>
      </p:sp>
      <p:sp>
        <p:nvSpPr>
          <p:cNvPr id="3" name="Content Placeholder 2"/>
          <p:cNvSpPr>
            <a:spLocks noGrp="1"/>
          </p:cNvSpPr>
          <p:nvPr>
            <p:ph idx="1"/>
          </p:nvPr>
        </p:nvSpPr>
        <p:spPr>
          <a:xfrm>
            <a:off x="468153" y="1858960"/>
            <a:ext cx="7129940" cy="2419602"/>
          </a:xfrm>
        </p:spPr>
        <p:txBody>
          <a:bodyPr/>
          <a:lstStyle>
            <a:lvl1pPr>
              <a:buClr>
                <a:srgbClr val="009939"/>
              </a:buClr>
              <a:defRPr b="0" i="0">
                <a:latin typeface="Tahoma" charset="0"/>
                <a:ea typeface="Tahoma" charset="0"/>
                <a:cs typeface="Tahoma" charset="0"/>
              </a:defRPr>
            </a:lvl1pPr>
            <a:lvl2pPr>
              <a:buClr>
                <a:srgbClr val="009939"/>
              </a:buClr>
              <a:defRPr b="0" i="0">
                <a:latin typeface="Tahoma" charset="0"/>
                <a:ea typeface="Tahoma" charset="0"/>
                <a:cs typeface="Tahoma" charset="0"/>
              </a:defRPr>
            </a:lvl2pPr>
            <a:lvl3pPr>
              <a:buClr>
                <a:srgbClr val="009939"/>
              </a:buClr>
              <a:defRPr b="0" i="0">
                <a:latin typeface="Tahoma" charset="0"/>
                <a:ea typeface="Tahoma" charset="0"/>
                <a:cs typeface="Tahoma" charset="0"/>
              </a:defRPr>
            </a:lvl3pPr>
            <a:lvl4pPr>
              <a:buClr>
                <a:srgbClr val="009939"/>
              </a:buClr>
              <a:defRPr b="0" i="0">
                <a:latin typeface="Tahoma" charset="0"/>
                <a:ea typeface="Tahoma" charset="0"/>
                <a:cs typeface="Tahoma" charset="0"/>
              </a:defRPr>
            </a:lvl4pPr>
            <a:lvl5pPr>
              <a:buClr>
                <a:srgbClr val="009939"/>
              </a:buClr>
              <a:defRPr b="0" i="0">
                <a:latin typeface="Tahoma" charset="0"/>
                <a:ea typeface="Tahoma" charset="0"/>
                <a:cs typeface="Tahoma"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10" hasCustomPrompt="1"/>
          </p:nvPr>
        </p:nvSpPr>
        <p:spPr>
          <a:xfrm>
            <a:off x="457199" y="4628200"/>
            <a:ext cx="2557463" cy="230832"/>
          </a:xfrm>
        </p:spPr>
        <p:txBody>
          <a:bodyPr anchor="ctr">
            <a:spAutoFit/>
          </a:bodyPr>
          <a:lstStyle>
            <a:lvl1pPr marL="0" indent="0">
              <a:buNone/>
              <a:defRPr sz="1000" b="0" i="0">
                <a:solidFill>
                  <a:srgbClr val="A2AAAD"/>
                </a:solidFill>
                <a:latin typeface="Tahoma" charset="0"/>
                <a:ea typeface="Tahoma" charset="0"/>
                <a:cs typeface="Tahoma" charset="0"/>
              </a:defRPr>
            </a:lvl1pPr>
          </a:lstStyle>
          <a:p>
            <a:pPr lvl="0"/>
            <a:r>
              <a:rPr lang="en-US" dirty="0"/>
              <a:t>12/12/2017</a:t>
            </a:r>
          </a:p>
        </p:txBody>
      </p:sp>
      <p:sp>
        <p:nvSpPr>
          <p:cNvPr id="13" name="Slide Number Placeholder 4"/>
          <p:cNvSpPr>
            <a:spLocks noGrp="1"/>
          </p:cNvSpPr>
          <p:nvPr>
            <p:ph type="sldNum" sz="quarter" idx="12"/>
          </p:nvPr>
        </p:nvSpPr>
        <p:spPr>
          <a:xfrm>
            <a:off x="5331941" y="4612811"/>
            <a:ext cx="2057400" cy="246221"/>
          </a:xfrm>
          <a:prstGeom prst="rect">
            <a:avLst/>
          </a:prstGeom>
        </p:spPr>
        <p:txBody>
          <a:bodyPr anchor="ctr">
            <a:spAutoFit/>
          </a:bodyPr>
          <a:lstStyle>
            <a:lvl1pPr algn="r">
              <a:defRPr sz="1000" b="0" i="0">
                <a:solidFill>
                  <a:srgbClr val="A2AAAD"/>
                </a:solidFill>
                <a:latin typeface="Tahoma" charset="0"/>
                <a:ea typeface="Tahoma" charset="0"/>
                <a:cs typeface="Tahoma" charset="0"/>
              </a:defRPr>
            </a:lvl1pPr>
          </a:lstStyle>
          <a:p>
            <a:fld id="{AD674DC6-5AB9-C447-AE0D-4554802F2DC8}" type="slidenum">
              <a:rPr lang="en-US" smtClean="0"/>
              <a:pPr/>
              <a:t>‹#›</a:t>
            </a:fld>
            <a:endParaRPr lang="en-US" dirty="0"/>
          </a:p>
        </p:txBody>
      </p:sp>
      <p:sp>
        <p:nvSpPr>
          <p:cNvPr id="15" name="Text Placeholder 15"/>
          <p:cNvSpPr>
            <a:spLocks noGrp="1"/>
          </p:cNvSpPr>
          <p:nvPr>
            <p:ph type="body" sz="quarter" idx="16" hasCustomPrompt="1"/>
          </p:nvPr>
        </p:nvSpPr>
        <p:spPr>
          <a:xfrm>
            <a:off x="462280" y="1174407"/>
            <a:ext cx="7135813" cy="357831"/>
          </a:xfrm>
        </p:spPr>
        <p:txBody>
          <a:bodyPr>
            <a:noAutofit/>
          </a:bodyPr>
          <a:lstStyle>
            <a:lvl1pPr marL="0" indent="0">
              <a:buNone/>
              <a:defRPr sz="1800" b="1" i="0" baseline="0">
                <a:latin typeface="Tahoma" charset="0"/>
                <a:ea typeface="Tahoma" charset="0"/>
                <a:cs typeface="Tahoma" charset="0"/>
              </a:defRPr>
            </a:lvl1pPr>
            <a:lvl2pPr marL="457200" indent="0">
              <a:buNone/>
              <a:defRPr sz="1800" b="1" i="0">
                <a:latin typeface="Tahoma" charset="0"/>
                <a:ea typeface="Tahoma" charset="0"/>
                <a:cs typeface="Tahoma" charset="0"/>
              </a:defRPr>
            </a:lvl2pPr>
            <a:lvl3pPr marL="914400" indent="0">
              <a:buNone/>
              <a:defRPr sz="1800" b="1" i="0">
                <a:latin typeface="Tahoma" charset="0"/>
                <a:ea typeface="Tahoma" charset="0"/>
                <a:cs typeface="Tahoma" charset="0"/>
              </a:defRPr>
            </a:lvl3pPr>
            <a:lvl4pPr marL="1371600" indent="0">
              <a:buNone/>
              <a:defRPr sz="1800" b="1" i="0">
                <a:latin typeface="Tahoma" charset="0"/>
                <a:ea typeface="Tahoma" charset="0"/>
                <a:cs typeface="Tahoma" charset="0"/>
              </a:defRPr>
            </a:lvl4pPr>
            <a:lvl5pPr marL="1828800" indent="0">
              <a:buNone/>
              <a:defRPr sz="1800" b="1" i="0">
                <a:latin typeface="Tahoma" charset="0"/>
                <a:ea typeface="Tahoma" charset="0"/>
                <a:cs typeface="Tahoma" charset="0"/>
              </a:defRPr>
            </a:lvl5pPr>
          </a:lstStyle>
          <a:p>
            <a:pPr lvl="0"/>
            <a:r>
              <a:rPr lang="en-US"/>
              <a:t>Slide Subtitle</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8093" y="4246619"/>
            <a:ext cx="1079917" cy="896881"/>
          </a:xfrm>
          <a:prstGeom prst="rect">
            <a:avLst/>
          </a:prstGeom>
          <a:effectLst>
            <a:outerShdw blurRad="50800" dist="38100" dir="2100000" algn="l" rotWithShape="0">
              <a:prstClr val="black">
                <a:alpha val="40000"/>
              </a:prstClr>
            </a:outerShdw>
          </a:effectLst>
        </p:spPr>
      </p:pic>
    </p:spTree>
    <p:extLst>
      <p:ext uri="{BB962C8B-B14F-4D97-AF65-F5344CB8AC3E}">
        <p14:creationId xmlns:p14="http://schemas.microsoft.com/office/powerpoint/2010/main" val="1527091653"/>
      </p:ext>
    </p:extLst>
  </p:cSld>
  <p:clrMapOvr>
    <a:masterClrMapping/>
  </p:clrMapOvr>
  <p:extLst>
    <p:ext uri="{DCECCB84-F9BA-43D5-87BE-67443E8EF086}">
      <p15:sldGuideLst xmlns:p15="http://schemas.microsoft.com/office/powerpoint/2012/main">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Paragraph">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61937" y="488607"/>
            <a:ext cx="7136475" cy="674031"/>
          </a:xfrm>
        </p:spPr>
        <p:txBody>
          <a:bodyPr anchor="t" anchorCtr="0"/>
          <a:lstStyle>
            <a:lvl1pPr>
              <a:defRPr sz="4200">
                <a:solidFill>
                  <a:srgbClr val="009939"/>
                </a:solidFill>
              </a:defRPr>
            </a:lvl1pPr>
          </a:lstStyle>
          <a:p>
            <a:r>
              <a:rPr lang="en-US" dirty="0"/>
              <a:t>Slide Title</a:t>
            </a:r>
          </a:p>
        </p:txBody>
      </p:sp>
      <p:sp>
        <p:nvSpPr>
          <p:cNvPr id="14" name="Text Placeholder 13"/>
          <p:cNvSpPr>
            <a:spLocks noGrp="1"/>
          </p:cNvSpPr>
          <p:nvPr>
            <p:ph type="body" sz="quarter" idx="15" hasCustomPrompt="1"/>
          </p:nvPr>
        </p:nvSpPr>
        <p:spPr>
          <a:xfrm>
            <a:off x="457201" y="1816100"/>
            <a:ext cx="7148832" cy="2273300"/>
          </a:xfrm>
        </p:spPr>
        <p:txBody>
          <a:bodyPr>
            <a:normAutofit/>
          </a:bodyPr>
          <a:lstStyle>
            <a:lvl1pPr marL="0" indent="0">
              <a:lnSpc>
                <a:spcPct val="100000"/>
              </a:lnSpc>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 </a:t>
            </a:r>
            <a:r>
              <a:rPr lang="en-US" dirty="0" err="1"/>
              <a:t>condimentum</a:t>
            </a:r>
            <a:r>
              <a:rPr lang="en-US" dirty="0"/>
              <a:t> </a:t>
            </a:r>
            <a:r>
              <a:rPr lang="en-US" dirty="0" err="1"/>
              <a:t>est</a:t>
            </a:r>
            <a:r>
              <a:rPr lang="en-US" dirty="0"/>
              <a:t> in </a:t>
            </a:r>
            <a:r>
              <a:rPr lang="en-US" dirty="0" err="1"/>
              <a:t>massa</a:t>
            </a:r>
            <a:r>
              <a:rPr lang="en-US" dirty="0"/>
              <a:t> </a:t>
            </a:r>
            <a:r>
              <a:rPr lang="en-US" dirty="0" err="1"/>
              <a:t>finibus</a:t>
            </a:r>
            <a:r>
              <a:rPr lang="en-US" dirty="0"/>
              <a:t>, </a:t>
            </a:r>
            <a:r>
              <a:rPr lang="en-US" dirty="0" err="1"/>
              <a:t>eu</a:t>
            </a:r>
            <a:r>
              <a:rPr lang="en-US" dirty="0"/>
              <a:t> </a:t>
            </a:r>
            <a:r>
              <a:rPr lang="en-US" dirty="0" err="1"/>
              <a:t>rutrum</a:t>
            </a:r>
            <a:r>
              <a:rPr lang="en-US" dirty="0"/>
              <a:t> </a:t>
            </a:r>
            <a:r>
              <a:rPr lang="en-US" dirty="0" err="1"/>
              <a:t>risus</a:t>
            </a:r>
            <a:r>
              <a:rPr lang="en-US" dirty="0"/>
              <a:t> </a:t>
            </a:r>
            <a:r>
              <a:rPr lang="en-US" dirty="0" err="1"/>
              <a:t>vulputate</a:t>
            </a:r>
            <a:r>
              <a:rPr lang="en-US" dirty="0"/>
              <a:t>. </a:t>
            </a:r>
            <a:r>
              <a:rPr lang="en-US" dirty="0" err="1"/>
              <a:t>Quisque</a:t>
            </a:r>
            <a:r>
              <a:rPr lang="en-US" dirty="0"/>
              <a:t> </a:t>
            </a:r>
            <a:r>
              <a:rPr lang="en-US" dirty="0" err="1"/>
              <a:t>quis</a:t>
            </a:r>
            <a:r>
              <a:rPr lang="en-US" dirty="0"/>
              <a:t> </a:t>
            </a:r>
            <a:r>
              <a:rPr lang="en-US" dirty="0" err="1"/>
              <a:t>mauris</a:t>
            </a:r>
            <a:r>
              <a:rPr lang="en-US" dirty="0"/>
              <a:t> </a:t>
            </a:r>
            <a:r>
              <a:rPr lang="en-US" dirty="0" err="1"/>
              <a:t>aliquam</a:t>
            </a:r>
            <a:r>
              <a:rPr lang="en-US" dirty="0"/>
              <a:t>, </a:t>
            </a:r>
            <a:r>
              <a:rPr lang="en-US" dirty="0" err="1"/>
              <a:t>rhoncus</a:t>
            </a:r>
            <a:r>
              <a:rPr lang="en-US" dirty="0"/>
              <a:t> </a:t>
            </a:r>
            <a:r>
              <a:rPr lang="en-US" dirty="0" err="1"/>
              <a:t>elit</a:t>
            </a:r>
            <a:r>
              <a:rPr lang="en-US" dirty="0"/>
              <a:t> </a:t>
            </a:r>
            <a:r>
              <a:rPr lang="en-US" dirty="0" err="1"/>
              <a:t>sed</a:t>
            </a:r>
            <a:r>
              <a:rPr lang="en-US" dirty="0"/>
              <a:t>, tempus ante. </a:t>
            </a:r>
          </a:p>
          <a:p>
            <a:pPr lvl="0"/>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r>
              <a:rPr lang="en-US" dirty="0" err="1"/>
              <a:t>Phasellus</a:t>
            </a:r>
            <a:r>
              <a:rPr lang="en-US" dirty="0"/>
              <a:t> </a:t>
            </a:r>
            <a:r>
              <a:rPr lang="en-US" dirty="0" err="1"/>
              <a:t>bibendum</a:t>
            </a:r>
            <a:r>
              <a:rPr lang="en-US" dirty="0"/>
              <a:t> </a:t>
            </a:r>
            <a:r>
              <a:rPr lang="en-US" dirty="0" err="1"/>
              <a:t>nisl</a:t>
            </a:r>
            <a:r>
              <a:rPr lang="en-US" dirty="0"/>
              <a:t>, non </a:t>
            </a:r>
            <a:r>
              <a:rPr lang="en-US" dirty="0" err="1"/>
              <a:t>iaculis</a:t>
            </a:r>
            <a:r>
              <a:rPr lang="en-US" dirty="0"/>
              <a:t> </a:t>
            </a:r>
            <a:r>
              <a:rPr lang="en-US" dirty="0" err="1"/>
              <a:t>eros</a:t>
            </a:r>
            <a:r>
              <a:rPr lang="en-US" dirty="0"/>
              <a:t> maximus </a:t>
            </a:r>
            <a:r>
              <a:rPr lang="en-US" dirty="0" err="1"/>
              <a:t>quis.xxq</a:t>
            </a:r>
            <a:endParaRPr lang="en-US" dirty="0"/>
          </a:p>
        </p:txBody>
      </p:sp>
      <p:sp>
        <p:nvSpPr>
          <p:cNvPr id="16" name="Text Placeholder 15"/>
          <p:cNvSpPr>
            <a:spLocks noGrp="1"/>
          </p:cNvSpPr>
          <p:nvPr>
            <p:ph type="body" sz="quarter" idx="16" hasCustomPrompt="1"/>
          </p:nvPr>
        </p:nvSpPr>
        <p:spPr>
          <a:xfrm>
            <a:off x="462280" y="1174407"/>
            <a:ext cx="7135813" cy="357831"/>
          </a:xfrm>
        </p:spPr>
        <p:txBody>
          <a:bodyPr>
            <a:noAutofit/>
          </a:bodyPr>
          <a:lstStyle>
            <a:lvl1pPr marL="0" indent="0">
              <a:buNone/>
              <a:defRPr sz="1800" b="1" i="0" baseline="0">
                <a:latin typeface="Tahoma" charset="0"/>
                <a:ea typeface="Tahoma" charset="0"/>
                <a:cs typeface="Tahoma" charset="0"/>
              </a:defRPr>
            </a:lvl1pPr>
            <a:lvl2pPr marL="457200" indent="0">
              <a:buNone/>
              <a:defRPr sz="1800" b="1" i="0">
                <a:latin typeface="Tahoma" charset="0"/>
                <a:ea typeface="Tahoma" charset="0"/>
                <a:cs typeface="Tahoma" charset="0"/>
              </a:defRPr>
            </a:lvl2pPr>
            <a:lvl3pPr marL="914400" indent="0">
              <a:buNone/>
              <a:defRPr sz="1800" b="1" i="0">
                <a:latin typeface="Tahoma" charset="0"/>
                <a:ea typeface="Tahoma" charset="0"/>
                <a:cs typeface="Tahoma" charset="0"/>
              </a:defRPr>
            </a:lvl3pPr>
            <a:lvl4pPr marL="1371600" indent="0">
              <a:buNone/>
              <a:defRPr sz="1800" b="1" i="0">
                <a:latin typeface="Tahoma" charset="0"/>
                <a:ea typeface="Tahoma" charset="0"/>
                <a:cs typeface="Tahoma" charset="0"/>
              </a:defRPr>
            </a:lvl4pPr>
            <a:lvl5pPr marL="1828800" indent="0">
              <a:buNone/>
              <a:defRPr sz="1800" b="1" i="0">
                <a:latin typeface="Tahoma" charset="0"/>
                <a:ea typeface="Tahoma" charset="0"/>
                <a:cs typeface="Tahoma" charset="0"/>
              </a:defRPr>
            </a:lvl5pPr>
          </a:lstStyle>
          <a:p>
            <a:pPr lvl="0"/>
            <a:r>
              <a:rPr lang="en-US" dirty="0"/>
              <a:t>Slide Subtitle</a:t>
            </a:r>
          </a:p>
        </p:txBody>
      </p:sp>
      <p:sp>
        <p:nvSpPr>
          <p:cNvPr id="17" name="Text Placeholder 2"/>
          <p:cNvSpPr>
            <a:spLocks noGrp="1"/>
          </p:cNvSpPr>
          <p:nvPr>
            <p:ph type="body" sz="quarter" idx="10" hasCustomPrompt="1"/>
          </p:nvPr>
        </p:nvSpPr>
        <p:spPr>
          <a:xfrm>
            <a:off x="457199" y="4628200"/>
            <a:ext cx="2557463" cy="230832"/>
          </a:xfrm>
        </p:spPr>
        <p:txBody>
          <a:bodyPr anchor="ctr">
            <a:spAutoFit/>
          </a:bodyPr>
          <a:lstStyle>
            <a:lvl1pPr marL="0" indent="0">
              <a:buNone/>
              <a:defRPr sz="1000" b="0" i="0">
                <a:solidFill>
                  <a:srgbClr val="A2AAAD"/>
                </a:solidFill>
                <a:latin typeface="Tahoma" charset="0"/>
                <a:ea typeface="Tahoma" charset="0"/>
                <a:cs typeface="Tahoma" charset="0"/>
              </a:defRPr>
            </a:lvl1pPr>
          </a:lstStyle>
          <a:p>
            <a:pPr lvl="0"/>
            <a:r>
              <a:rPr lang="en-US" dirty="0"/>
              <a:t>12/12/2017</a:t>
            </a:r>
          </a:p>
        </p:txBody>
      </p:sp>
      <p:sp>
        <p:nvSpPr>
          <p:cNvPr id="18" name="Slide Number Placeholder 4"/>
          <p:cNvSpPr>
            <a:spLocks noGrp="1"/>
          </p:cNvSpPr>
          <p:nvPr>
            <p:ph type="sldNum" sz="quarter" idx="12"/>
          </p:nvPr>
        </p:nvSpPr>
        <p:spPr>
          <a:xfrm>
            <a:off x="5331941" y="4612811"/>
            <a:ext cx="2057400" cy="246221"/>
          </a:xfrm>
          <a:prstGeom prst="rect">
            <a:avLst/>
          </a:prstGeom>
        </p:spPr>
        <p:txBody>
          <a:bodyPr anchor="ctr">
            <a:spAutoFit/>
          </a:bodyPr>
          <a:lstStyle>
            <a:lvl1pPr algn="r">
              <a:defRPr sz="1000" b="0" i="0">
                <a:solidFill>
                  <a:srgbClr val="A2AAAD"/>
                </a:solidFill>
                <a:latin typeface="Tahoma" charset="0"/>
                <a:ea typeface="Tahoma" charset="0"/>
                <a:cs typeface="Tahoma" charset="0"/>
              </a:defRPr>
            </a:lvl1pPr>
          </a:lstStyle>
          <a:p>
            <a:fld id="{AD674DC6-5AB9-C447-AE0D-4554802F2DC8}" type="slidenum">
              <a:rPr lang="en-US" smtClean="0"/>
              <a:pPr/>
              <a:t>‹#›</a:t>
            </a:fld>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8093" y="4246619"/>
            <a:ext cx="1079917" cy="896881"/>
          </a:xfrm>
          <a:prstGeom prst="rect">
            <a:avLst/>
          </a:prstGeom>
          <a:effectLst>
            <a:outerShdw blurRad="50800" dist="38100" dir="2100000" algn="l" rotWithShape="0">
              <a:prstClr val="black">
                <a:alpha val="40000"/>
              </a:prstClr>
            </a:outerShdw>
          </a:effectLst>
        </p:spPr>
      </p:pic>
    </p:spTree>
    <p:extLst>
      <p:ext uri="{BB962C8B-B14F-4D97-AF65-F5344CB8AC3E}">
        <p14:creationId xmlns:p14="http://schemas.microsoft.com/office/powerpoint/2010/main" val="23117283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Content -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450" y="488607"/>
            <a:ext cx="2949575" cy="535531"/>
          </a:xfrm>
        </p:spPr>
        <p:txBody>
          <a:bodyPr anchor="t" anchorCtr="0">
            <a:spAutoFit/>
          </a:bodyPr>
          <a:lstStyle>
            <a:lvl1pPr>
              <a:defRPr sz="3200">
                <a:solidFill>
                  <a:srgbClr val="009939"/>
                </a:solidFill>
              </a:defRPr>
            </a:lvl1pPr>
          </a:lstStyle>
          <a:p>
            <a:r>
              <a:rPr lang="en-US" dirty="0"/>
              <a:t>Slide Title</a:t>
            </a:r>
          </a:p>
        </p:txBody>
      </p:sp>
      <p:sp>
        <p:nvSpPr>
          <p:cNvPr id="3" name="Picture Placeholder 2"/>
          <p:cNvSpPr>
            <a:spLocks noGrp="1"/>
          </p:cNvSpPr>
          <p:nvPr>
            <p:ph type="pic" idx="1" hasCustomPrompt="1"/>
          </p:nvPr>
        </p:nvSpPr>
        <p:spPr>
          <a:xfrm>
            <a:off x="3887788" y="0"/>
            <a:ext cx="5256212" cy="5143500"/>
          </a:xfrm>
        </p:spPr>
        <p:txBody>
          <a:bodyPr anchor="ctr" anchorCtr="0"/>
          <a:lstStyle>
            <a:lvl1pPr marL="0" indent="0" algn="ctr">
              <a:buNone/>
              <a:defRPr sz="3200">
                <a:solidFill>
                  <a:srgbClr val="A2AAA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Photo</a:t>
            </a:r>
          </a:p>
        </p:txBody>
      </p:sp>
      <p:sp>
        <p:nvSpPr>
          <p:cNvPr id="4" name="Text Placeholder 3"/>
          <p:cNvSpPr>
            <a:spLocks noGrp="1"/>
          </p:cNvSpPr>
          <p:nvPr>
            <p:ph type="body" sz="half" idx="2" hasCustomPrompt="1"/>
          </p:nvPr>
        </p:nvSpPr>
        <p:spPr>
          <a:xfrm>
            <a:off x="465450" y="1024138"/>
            <a:ext cx="2949575" cy="1328569"/>
          </a:xfrm>
        </p:spPr>
        <p:txBody>
          <a:bodyPr>
            <a:sp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pPr lvl="0"/>
            <a:r>
              <a:rPr lang="en-US" dirty="0"/>
              <a:t>In </a:t>
            </a:r>
            <a:r>
              <a:rPr lang="en-US" dirty="0" err="1"/>
              <a:t>condimentum</a:t>
            </a:r>
            <a:r>
              <a:rPr lang="en-US" dirty="0"/>
              <a:t> </a:t>
            </a:r>
            <a:r>
              <a:rPr lang="en-US" dirty="0" err="1"/>
              <a:t>est</a:t>
            </a:r>
            <a:r>
              <a:rPr lang="en-US" dirty="0"/>
              <a:t> in </a:t>
            </a:r>
            <a:r>
              <a:rPr lang="en-US" dirty="0" err="1"/>
              <a:t>massa</a:t>
            </a:r>
            <a:r>
              <a:rPr lang="en-US" dirty="0"/>
              <a:t> </a:t>
            </a:r>
            <a:r>
              <a:rPr lang="en-US" dirty="0" err="1"/>
              <a:t>finibus</a:t>
            </a:r>
            <a:r>
              <a:rPr lang="en-US" dirty="0"/>
              <a:t>, </a:t>
            </a:r>
            <a:r>
              <a:rPr lang="en-US" dirty="0" err="1"/>
              <a:t>eu</a:t>
            </a:r>
            <a:r>
              <a:rPr lang="en-US" dirty="0"/>
              <a:t> </a:t>
            </a:r>
            <a:r>
              <a:rPr lang="en-US" dirty="0" err="1"/>
              <a:t>rutrum</a:t>
            </a:r>
            <a:r>
              <a:rPr lang="en-US" dirty="0"/>
              <a:t> </a:t>
            </a:r>
            <a:r>
              <a:rPr lang="en-US" dirty="0" err="1"/>
              <a:t>risus</a:t>
            </a:r>
            <a:r>
              <a:rPr lang="en-US" dirty="0"/>
              <a:t> </a:t>
            </a:r>
            <a:r>
              <a:rPr lang="en-US" dirty="0" err="1"/>
              <a:t>vulputate</a:t>
            </a:r>
            <a:r>
              <a:rPr lang="en-US" dirty="0"/>
              <a:t>. </a:t>
            </a:r>
          </a:p>
        </p:txBody>
      </p:sp>
    </p:spTree>
    <p:extLst>
      <p:ext uri="{BB962C8B-B14F-4D97-AF65-F5344CB8AC3E}">
        <p14:creationId xmlns:p14="http://schemas.microsoft.com/office/powerpoint/2010/main" val="1588558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76250"/>
            <a:ext cx="8229600" cy="701731"/>
          </a:xfrm>
          <a:prstGeom prst="rect">
            <a:avLst/>
          </a:prstGeom>
        </p:spPr>
        <p:txBody>
          <a:bodyPr vert="horz" wrap="square" lIns="91440" tIns="45720" rIns="91440" bIns="45720" rtlCol="0" anchor="ctr">
            <a:spAutoFit/>
          </a:bodyPr>
          <a:lstStyle/>
          <a:p>
            <a:r>
              <a:rPr lang="en-US" dirty="0"/>
              <a:t>Master Title Style</a:t>
            </a:r>
          </a:p>
        </p:txBody>
      </p:sp>
      <p:sp>
        <p:nvSpPr>
          <p:cNvPr id="3" name="Text Placeholder 2"/>
          <p:cNvSpPr>
            <a:spLocks noGrp="1"/>
          </p:cNvSpPr>
          <p:nvPr>
            <p:ph type="body" idx="1"/>
          </p:nvPr>
        </p:nvSpPr>
        <p:spPr>
          <a:xfrm>
            <a:off x="457200" y="1501038"/>
            <a:ext cx="8229600" cy="2786856"/>
          </a:xfrm>
          <a:prstGeom prst="rect">
            <a:avLst/>
          </a:prstGeom>
        </p:spPr>
        <p:txBody>
          <a:bodyPr vert="horz" lIns="91440" tIns="45720" rIns="91440" bIns="45720" rtlCol="0">
            <a:normAutofit/>
          </a:bodyPr>
          <a:lstStyle/>
          <a:p>
            <a:pPr lvl="0"/>
            <a:r>
              <a:rPr lang="en-US" dirty="0"/>
              <a:t>Master Body Style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765842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77" r:id="rId4"/>
    <p:sldLayoutId id="2147483686" r:id="rId5"/>
    <p:sldLayoutId id="2147483687" r:id="rId6"/>
    <p:sldLayoutId id="2147483676" r:id="rId7"/>
    <p:sldLayoutId id="2147483680" r:id="rId8"/>
    <p:sldLayoutId id="2147483683" r:id="rId9"/>
    <p:sldLayoutId id="2147483681" r:id="rId10"/>
    <p:sldLayoutId id="2147483692" r:id="rId11"/>
  </p:sldLayoutIdLst>
  <p:txStyles>
    <p:titleStyle>
      <a:lvl1pPr algn="l" defTabSz="914400" rtl="0" eaLnBrk="1" latinLnBrk="0" hangingPunct="1">
        <a:lnSpc>
          <a:spcPct val="90000"/>
        </a:lnSpc>
        <a:spcBef>
          <a:spcPct val="0"/>
        </a:spcBef>
        <a:buNone/>
        <a:defRPr sz="4400" kern="1200" spc="-150" baseline="0">
          <a:solidFill>
            <a:srgbClr val="009639"/>
          </a:solidFill>
          <a:latin typeface="Times New Roman" charset="0"/>
          <a:ea typeface="Times New Roman" charset="0"/>
          <a:cs typeface="Times New Roman" charset="0"/>
        </a:defRPr>
      </a:lvl1pPr>
    </p:titleStyle>
    <p:bodyStyle>
      <a:lvl1pPr marL="228600" indent="-228600" algn="l" defTabSz="914400" rtl="0" eaLnBrk="1" latinLnBrk="0" hangingPunct="1">
        <a:lnSpc>
          <a:spcPct val="90000"/>
        </a:lnSpc>
        <a:spcBef>
          <a:spcPts val="1000"/>
        </a:spcBef>
        <a:buFont typeface="Arial"/>
        <a:buChar char="•"/>
        <a:defRPr sz="2800" kern="1200" spc="0">
          <a:solidFill>
            <a:srgbClr val="222222"/>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400" kern="1200" spc="0">
          <a:solidFill>
            <a:srgbClr val="222222"/>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Arial"/>
        <a:buChar char="•"/>
        <a:defRPr sz="2000" kern="1200" spc="0">
          <a:solidFill>
            <a:srgbClr val="222222"/>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800" kern="1200" spc="0">
          <a:solidFill>
            <a:srgbClr val="222222"/>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Arial"/>
        <a:buChar char="•"/>
        <a:defRPr sz="1800" kern="1200" spc="0">
          <a:solidFill>
            <a:srgbClr val="222222"/>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userDrawn="1">
          <p15:clr>
            <a:srgbClr val="F26B43"/>
          </p15:clr>
        </p15:guide>
        <p15:guide id="2" orient="horz" pos="300" userDrawn="1">
          <p15:clr>
            <a:srgbClr val="F26B43"/>
          </p15:clr>
        </p15:guide>
        <p15:guide id="3" pos="5472" userDrawn="1">
          <p15:clr>
            <a:srgbClr val="F26B43"/>
          </p15:clr>
        </p15:guide>
        <p15:guide id="4" pos="2880" userDrawn="1">
          <p15:clr>
            <a:srgbClr val="F26B43"/>
          </p15:clr>
        </p15:guide>
        <p15:guide id="5" orient="horz" pos="1620" userDrawn="1">
          <p15:clr>
            <a:srgbClr val="F26B43"/>
          </p15:clr>
        </p15:guide>
        <p15:guide id="6" orient="horz" pos="29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1" name="Right Triangle 10"/>
          <p:cNvSpPr/>
          <p:nvPr/>
        </p:nvSpPr>
        <p:spPr>
          <a:xfrm>
            <a:off x="7034" y="10552"/>
            <a:ext cx="9129932" cy="5127674"/>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cxnSp>
        <p:nvCxnSpPr>
          <p:cNvPr id="8" name="Straight Connector 7"/>
          <p:cNvCxnSpPr/>
          <p:nvPr/>
        </p:nvCxnSpPr>
        <p:spPr>
          <a:xfrm>
            <a:off x="0" y="5276"/>
            <a:ext cx="9136966" cy="513295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8795" y="3711307"/>
            <a:ext cx="2672861" cy="1425158"/>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00620"/>
            <a:ext cx="8229600" cy="82808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1143000"/>
            <a:ext cx="8229600" cy="3486150"/>
          </a:xfrm>
          <a:prstGeom prst="rect">
            <a:avLst/>
          </a:prstGeom>
        </p:spPr>
        <p:txBody>
          <a:bodyPr vert="horz" anchor="t">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791456" y="4774311"/>
            <a:ext cx="2133600" cy="226314"/>
          </a:xfrm>
          <a:prstGeom prst="rect">
            <a:avLst/>
          </a:prstGeom>
        </p:spPr>
        <p:txBody>
          <a:bodyPr vert="horz" anchor="b"/>
          <a:lstStyle>
            <a:lvl1pPr algn="l" eaLnBrk="1" latinLnBrk="0" hangingPunct="1">
              <a:defRPr kumimoji="0" sz="750" b="0">
                <a:solidFill>
                  <a:schemeClr val="tx1"/>
                </a:solidFill>
              </a:defRPr>
            </a:lvl1pPr>
          </a:lstStyle>
          <a:p>
            <a:fld id="{14DC088C-F3B7-49DF-B811-644B7EBBAD42}" type="datetime1">
              <a:rPr lang="en-US" smtClean="0"/>
              <a:t>9/1/2021</a:t>
            </a:fld>
            <a:endParaRPr lang="en-US"/>
          </a:p>
        </p:txBody>
      </p:sp>
      <p:sp>
        <p:nvSpPr>
          <p:cNvPr id="3" name="Footer Placeholder 2"/>
          <p:cNvSpPr>
            <a:spLocks noGrp="1"/>
          </p:cNvSpPr>
          <p:nvPr>
            <p:ph type="ftr" sz="quarter" idx="3"/>
          </p:nvPr>
        </p:nvSpPr>
        <p:spPr>
          <a:xfrm>
            <a:off x="457200" y="4775002"/>
            <a:ext cx="4260056" cy="225623"/>
          </a:xfrm>
          <a:prstGeom prst="rect">
            <a:avLst/>
          </a:prstGeom>
        </p:spPr>
        <p:txBody>
          <a:bodyPr vert="horz" anchor="b"/>
          <a:lstStyle>
            <a:lvl1pPr algn="r" eaLnBrk="1" latinLnBrk="0" hangingPunct="1">
              <a:defRPr kumimoji="0" sz="750">
                <a:solidFill>
                  <a:schemeClr val="tx1"/>
                </a:solidFill>
              </a:defRPr>
            </a:lvl1pPr>
          </a:lstStyle>
          <a:p>
            <a:r>
              <a:rPr lang="en-US"/>
              <a:t>Your logo here</a:t>
            </a:r>
            <a:endParaRPr lang="en-US" dirty="0"/>
          </a:p>
        </p:txBody>
      </p:sp>
      <p:sp>
        <p:nvSpPr>
          <p:cNvPr id="23" name="Slide Number Placeholder 22"/>
          <p:cNvSpPr>
            <a:spLocks noGrp="1"/>
          </p:cNvSpPr>
          <p:nvPr>
            <p:ph type="sldNum" sz="quarter" idx="4"/>
          </p:nvPr>
        </p:nvSpPr>
        <p:spPr>
          <a:xfrm>
            <a:off x="7589520" y="4774311"/>
            <a:ext cx="502920" cy="226314"/>
          </a:xfrm>
          <a:prstGeom prst="rect">
            <a:avLst/>
          </a:prstGeom>
        </p:spPr>
        <p:txBody>
          <a:bodyPr vert="horz" anchor="b"/>
          <a:lstStyle>
            <a:lvl1pPr algn="ctr" eaLnBrk="1" latinLnBrk="0" hangingPunct="1">
              <a:defRPr kumimoji="0" sz="900">
                <a:solidFill>
                  <a:schemeClr val="tx1"/>
                </a:solidFill>
              </a:defRPr>
            </a:lvl1pPr>
          </a:lstStyle>
          <a:p>
            <a:fld id="{746FD205-8D79-439C-A802-2377436AEC8A}" type="slidenum">
              <a:rPr lang="en-US" smtClean="0"/>
              <a:pPr/>
              <a:t>‹#›</a:t>
            </a:fld>
            <a:endParaRPr lang="en-US"/>
          </a:p>
        </p:txBody>
      </p:sp>
    </p:spTree>
    <p:extLst>
      <p:ext uri="{BB962C8B-B14F-4D97-AF65-F5344CB8AC3E}">
        <p14:creationId xmlns:p14="http://schemas.microsoft.com/office/powerpoint/2010/main" val="235640422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hf hdr="0" ftr="0" dt="0"/>
  <p:txStyles>
    <p:titleStyle>
      <a:lvl1pPr marL="363474" algn="l" rtl="0" eaLnBrk="1" latinLnBrk="0" hangingPunct="1">
        <a:spcBef>
          <a:spcPct val="0"/>
        </a:spcBef>
        <a:buNone/>
        <a:defRPr kumimoji="0" sz="3150" kern="1200">
          <a:ln w="6350">
            <a:noFill/>
          </a:ln>
          <a:solidFill>
            <a:schemeClr val="tx2"/>
          </a:solidFill>
          <a:effectLst/>
          <a:latin typeface="+mj-lt"/>
          <a:ea typeface="+mj-ea"/>
          <a:cs typeface="+mj-cs"/>
        </a:defRPr>
      </a:lvl1pPr>
    </p:titleStyle>
    <p:bodyStyle>
      <a:lvl1pPr marL="336042" indent="-288036" algn="l" rtl="0" eaLnBrk="1" latinLnBrk="0" hangingPunct="1">
        <a:spcBef>
          <a:spcPct val="20000"/>
        </a:spcBef>
        <a:buClr>
          <a:schemeClr val="accent1"/>
        </a:buClr>
        <a:buSzPct val="80000"/>
        <a:buFont typeface="Wingdings 2"/>
        <a:buChar char=""/>
        <a:defRPr kumimoji="0" sz="2250" kern="1200">
          <a:solidFill>
            <a:schemeClr val="tx1"/>
          </a:solidFill>
          <a:latin typeface="+mn-lt"/>
          <a:ea typeface="+mn-ea"/>
          <a:cs typeface="+mn-cs"/>
        </a:defRPr>
      </a:lvl1pPr>
      <a:lvl2pPr marL="617220" indent="-214313" algn="l" rtl="0" eaLnBrk="1" latinLnBrk="0" hangingPunct="1">
        <a:spcBef>
          <a:spcPct val="20000"/>
        </a:spcBef>
        <a:buClr>
          <a:schemeClr val="accent1"/>
        </a:buClr>
        <a:buSzPct val="95000"/>
        <a:buFont typeface="Verdana"/>
        <a:buChar char="›"/>
        <a:defRPr kumimoji="0" sz="1950" kern="1200">
          <a:solidFill>
            <a:schemeClr val="tx1"/>
          </a:solidFill>
          <a:latin typeface="+mn-lt"/>
          <a:ea typeface="+mn-ea"/>
          <a:cs typeface="+mn-cs"/>
        </a:defRPr>
      </a:lvl2pPr>
      <a:lvl3pPr marL="829818" indent="-171450" algn="l" rtl="0" eaLnBrk="1" latinLnBrk="0" hangingPunct="1">
        <a:spcBef>
          <a:spcPct val="20000"/>
        </a:spcBef>
        <a:buClr>
          <a:schemeClr val="accent1"/>
        </a:buClr>
        <a:buFont typeface="Wingdings 2"/>
        <a:buChar char=""/>
        <a:defRPr kumimoji="0" sz="1800" kern="1200">
          <a:solidFill>
            <a:schemeClr val="tx1"/>
          </a:solidFill>
          <a:latin typeface="+mn-lt"/>
          <a:ea typeface="+mn-ea"/>
          <a:cs typeface="+mn-cs"/>
        </a:defRPr>
      </a:lvl3pPr>
      <a:lvl4pPr marL="1028700" indent="-157734" algn="l" rtl="0" eaLnBrk="1" latinLnBrk="0" hangingPunct="1">
        <a:spcBef>
          <a:spcPct val="20000"/>
        </a:spcBef>
        <a:buClr>
          <a:schemeClr val="accent1"/>
        </a:buClr>
        <a:buFont typeface="Wingdings 2"/>
        <a:buChar char=""/>
        <a:defRPr kumimoji="0" sz="1500" kern="1200">
          <a:solidFill>
            <a:schemeClr val="tx1"/>
          </a:solidFill>
          <a:latin typeface="+mn-lt"/>
          <a:ea typeface="+mn-ea"/>
          <a:cs typeface="+mn-cs"/>
        </a:defRPr>
      </a:lvl4pPr>
      <a:lvl5pPr marL="1200150" indent="-157734" algn="l" rtl="0" eaLnBrk="1" latinLnBrk="0" hangingPunct="1">
        <a:spcBef>
          <a:spcPct val="20000"/>
        </a:spcBef>
        <a:buClr>
          <a:schemeClr val="accent1">
            <a:tint val="75000"/>
          </a:schemeClr>
        </a:buClr>
        <a:buFont typeface="Wingdings 2"/>
        <a:buChar char=""/>
        <a:defRPr kumimoji="0" sz="1425" kern="1200">
          <a:solidFill>
            <a:schemeClr val="tx1"/>
          </a:solidFill>
          <a:latin typeface="+mn-lt"/>
          <a:ea typeface="+mn-ea"/>
          <a:cs typeface="+mn-cs"/>
        </a:defRPr>
      </a:lvl5pPr>
      <a:lvl6pPr marL="1371600" indent="-157734" algn="l" rtl="0" eaLnBrk="1" latinLnBrk="0" hangingPunct="1">
        <a:spcBef>
          <a:spcPct val="20000"/>
        </a:spcBef>
        <a:buClr>
          <a:schemeClr val="accent1">
            <a:tint val="75000"/>
          </a:schemeClr>
        </a:buClr>
        <a:buFont typeface="Wingdings 2"/>
        <a:buChar char=""/>
        <a:defRPr kumimoji="0" sz="1350" kern="1200">
          <a:solidFill>
            <a:schemeClr val="tx1"/>
          </a:solidFill>
          <a:latin typeface="+mn-lt"/>
          <a:ea typeface="+mn-ea"/>
          <a:cs typeface="+mn-cs"/>
        </a:defRPr>
      </a:lvl6pPr>
      <a:lvl7pPr marL="1563624" indent="-157734" algn="l" rtl="0" eaLnBrk="1" latinLnBrk="0" hangingPunct="1">
        <a:spcBef>
          <a:spcPct val="20000"/>
        </a:spcBef>
        <a:buClr>
          <a:schemeClr val="accent1">
            <a:tint val="75000"/>
          </a:schemeClr>
        </a:buClr>
        <a:buFont typeface="Wingdings 2"/>
        <a:buChar char=""/>
        <a:defRPr kumimoji="0" sz="1200" kern="1200">
          <a:solidFill>
            <a:schemeClr val="tx1"/>
          </a:solidFill>
          <a:latin typeface="+mn-lt"/>
          <a:ea typeface="+mn-ea"/>
          <a:cs typeface="+mn-cs"/>
        </a:defRPr>
      </a:lvl7pPr>
      <a:lvl8pPr marL="1714500" indent="-137160" algn="l" rtl="0" eaLnBrk="1" latinLnBrk="0" hangingPunct="1">
        <a:spcBef>
          <a:spcPct val="20000"/>
        </a:spcBef>
        <a:buClr>
          <a:schemeClr val="accent1">
            <a:tint val="75000"/>
          </a:schemeClr>
        </a:buClr>
        <a:buFont typeface="Wingdings 2"/>
        <a:buChar char=""/>
        <a:defRPr kumimoji="0" sz="1200" kern="1200">
          <a:solidFill>
            <a:schemeClr val="tx1"/>
          </a:solidFill>
          <a:latin typeface="+mn-lt"/>
          <a:ea typeface="+mn-ea"/>
          <a:cs typeface="+mn-cs"/>
        </a:defRPr>
      </a:lvl8pPr>
      <a:lvl9pPr marL="1885950" indent="-137160" algn="l" rtl="0" eaLnBrk="1" latinLnBrk="0" hangingPunct="1">
        <a:spcBef>
          <a:spcPct val="20000"/>
        </a:spcBef>
        <a:buClr>
          <a:schemeClr val="accent1">
            <a:tint val="75000"/>
          </a:schemeClr>
        </a:buClr>
        <a:buFont typeface="Wingdings 2"/>
        <a:buChar char=""/>
        <a:defRPr kumimoji="0" sz="12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hyperlink" Target="http://www.marshall.edu/murc/home/pre-award-services/"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hyperlink" Target="http://www.marshall.edu/murc/home/post-award-service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grantforward.com/"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hyperlink" Target="mailto:stump4@marshall.edu" TargetMode="External"/><Relationship Id="rId5" Type="http://schemas.openxmlformats.org/officeDocument/2006/relationships/hyperlink" Target="http://www.grantforward.com/" TargetMode="Externa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hyperlink" Target="http://www.marshall.edu/murc/staff/"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hyperlink" Target="http://www.marshall.edu/murc/staff/" TargetMode="Externa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hyperlink" Target="http://www.marshall.edu/murc/staff/" TargetMode="Externa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hyperlink" Target="http://www.marshall.edu/murc/staff/" TargetMode="Externa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grants.nih.gov/grants/oer.htm"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hyperlink" Target="https://nifa.usda.gov/grant-training" TargetMode="External"/><Relationship Id="rId5" Type="http://schemas.openxmlformats.org/officeDocument/2006/relationships/hyperlink" Target="https://www.grantforward.com/index" TargetMode="External"/><Relationship Id="rId4" Type="http://schemas.openxmlformats.org/officeDocument/2006/relationships/hyperlink" Target="https://www.grants.gov/web/grants/learn-grants.html"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mailto:MURCpreaward@marshall.edu" TargetMode="External"/><Relationship Id="rId2" Type="http://schemas.openxmlformats.org/officeDocument/2006/relationships/image" Target="../media/image10.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6690"/>
            <a:ext cx="8229600" cy="3250121"/>
          </a:xfrm>
        </p:spPr>
        <p:txBody>
          <a:bodyPr/>
          <a:lstStyle/>
          <a:p>
            <a:r>
              <a:rPr lang="en-US" sz="4800" dirty="0">
                <a:latin typeface="Arial" panose="020B0604020202020204" pitchFamily="34" charset="0"/>
                <a:cs typeface="Arial" panose="020B0604020202020204" pitchFamily="34" charset="0"/>
              </a:rPr>
              <a:t>Introduction to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Marshall University Research Corporation</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(MURC)</a:t>
            </a:r>
          </a:p>
        </p:txBody>
      </p:sp>
    </p:spTree>
    <p:extLst>
      <p:ext uri="{BB962C8B-B14F-4D97-AF65-F5344CB8AC3E}">
        <p14:creationId xmlns:p14="http://schemas.microsoft.com/office/powerpoint/2010/main" val="1962066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3486150"/>
          </a:xfrm>
        </p:spPr>
        <p:txBody>
          <a:bodyPr>
            <a:noAutofit/>
          </a:bodyPr>
          <a:lstStyle/>
          <a:p>
            <a:pPr marL="0" indent="0">
              <a:lnSpc>
                <a:spcPct val="100000"/>
              </a:lnSpc>
              <a:buNone/>
            </a:pPr>
            <a:r>
              <a:rPr lang="en-US" sz="1800" b="1" dirty="0">
                <a:latin typeface="Arial" panose="020B0604020202020204" pitchFamily="34" charset="0"/>
                <a:cs typeface="Arial" panose="020B0604020202020204" pitchFamily="34" charset="0"/>
              </a:rPr>
              <a:t>Current Rates:</a:t>
            </a:r>
          </a:p>
          <a:p>
            <a:pPr marL="914400" lvl="2" indent="0">
              <a:lnSpc>
                <a:spcPct val="100000"/>
              </a:lnSpc>
              <a:buNone/>
            </a:pPr>
            <a:r>
              <a:rPr lang="en-US" sz="1000" dirty="0">
                <a:latin typeface="Arial" panose="020B0604020202020204" pitchFamily="34" charset="0"/>
                <a:cs typeface="Arial" panose="020B0604020202020204" pitchFamily="34" charset="0"/>
              </a:rPr>
              <a:t>On-campus research		48.00%</a:t>
            </a:r>
          </a:p>
          <a:p>
            <a:pPr marL="914400" lvl="2" indent="0">
              <a:lnSpc>
                <a:spcPct val="100000"/>
              </a:lnSpc>
              <a:buNone/>
            </a:pPr>
            <a:r>
              <a:rPr lang="en-US" sz="1000" dirty="0">
                <a:latin typeface="Arial" panose="020B0604020202020204" pitchFamily="34" charset="0"/>
                <a:cs typeface="Arial" panose="020B0604020202020204" pitchFamily="34" charset="0"/>
              </a:rPr>
              <a:t>Off-campus research		26.00%</a:t>
            </a:r>
          </a:p>
          <a:p>
            <a:pPr marL="914400" lvl="2" indent="0">
              <a:lnSpc>
                <a:spcPct val="100000"/>
              </a:lnSpc>
              <a:buNone/>
            </a:pPr>
            <a:r>
              <a:rPr lang="en-US" sz="1000" dirty="0">
                <a:latin typeface="Arial" panose="020B0604020202020204" pitchFamily="34" charset="0"/>
                <a:cs typeface="Arial" panose="020B0604020202020204" pitchFamily="34" charset="0"/>
              </a:rPr>
              <a:t>On-campus other sponsored activities	30.00%</a:t>
            </a:r>
          </a:p>
          <a:p>
            <a:pPr marL="914400" lvl="2" indent="0">
              <a:lnSpc>
                <a:spcPct val="100000"/>
              </a:lnSpc>
              <a:buNone/>
            </a:pPr>
            <a:r>
              <a:rPr lang="en-US" sz="1000" dirty="0">
                <a:latin typeface="Arial" panose="020B0604020202020204" pitchFamily="34" charset="0"/>
                <a:cs typeface="Arial" panose="020B0604020202020204" pitchFamily="34" charset="0"/>
              </a:rPr>
              <a:t>Off-campus other sponsored activities	22.90%	</a:t>
            </a:r>
            <a:endParaRPr lang="en-US" sz="1400" dirty="0">
              <a:latin typeface="Arial" panose="020B0604020202020204" pitchFamily="34" charset="0"/>
              <a:cs typeface="Arial" panose="020B0604020202020204" pitchFamily="34" charset="0"/>
            </a:endParaRPr>
          </a:p>
          <a:p>
            <a:pPr marL="0" indent="0">
              <a:lnSpc>
                <a:spcPct val="100000"/>
              </a:lnSpc>
              <a:buNone/>
            </a:pPr>
            <a:r>
              <a:rPr lang="en-US" sz="1800" b="1" dirty="0">
                <a:latin typeface="Arial" panose="020B0604020202020204" pitchFamily="34" charset="0"/>
                <a:cs typeface="Arial" panose="020B0604020202020204" pitchFamily="34" charset="0"/>
              </a:rPr>
              <a:t>Where do the Indirect Cost rates go?</a:t>
            </a:r>
          </a:p>
          <a:p>
            <a:pPr marL="0" indent="0">
              <a:lnSpc>
                <a:spcPct val="100000"/>
              </a:lnSpc>
              <a:buNone/>
            </a:pPr>
            <a:r>
              <a:rPr lang="en-US" sz="1800" dirty="0">
                <a:latin typeface="Arial" panose="020B0604020202020204" pitchFamily="34" charset="0"/>
                <a:cs typeface="Arial" panose="020B0604020202020204" pitchFamily="34" charset="0"/>
              </a:rPr>
              <a:t>A percentage of the indirect cost rate goes to predetermined allocations as determined by university policy, such as the library.  </a:t>
            </a:r>
            <a:r>
              <a:rPr lang="en-US" sz="1800" i="1" dirty="0">
                <a:latin typeface="Arial" panose="020B0604020202020204" pitchFamily="34" charset="0"/>
                <a:cs typeface="Arial" panose="020B0604020202020204" pitchFamily="34" charset="0"/>
              </a:rPr>
              <a:t>From the remainder, </a:t>
            </a:r>
            <a:r>
              <a:rPr lang="en-US" sz="1800" dirty="0">
                <a:latin typeface="Arial" panose="020B0604020202020204" pitchFamily="34" charset="0"/>
                <a:cs typeface="Arial" panose="020B0604020202020204" pitchFamily="34" charset="0"/>
              </a:rPr>
              <a:t>indirects are </a:t>
            </a:r>
            <a:r>
              <a:rPr lang="en-US" sz="1800" i="1" dirty="0">
                <a:latin typeface="Arial" panose="020B0604020202020204" pitchFamily="34" charset="0"/>
                <a:cs typeface="Arial" panose="020B0604020202020204" pitchFamily="34" charset="0"/>
              </a:rPr>
              <a:t>usually</a:t>
            </a:r>
            <a:r>
              <a:rPr lang="en-US" sz="1800" dirty="0">
                <a:latin typeface="Arial" panose="020B0604020202020204" pitchFamily="34" charset="0"/>
                <a:cs typeface="Arial" panose="020B0604020202020204" pitchFamily="34" charset="0"/>
              </a:rPr>
              <a:t> distributed as follows:</a:t>
            </a:r>
          </a:p>
          <a:p>
            <a:pPr marL="914400" lvl="2" indent="0">
              <a:lnSpc>
                <a:spcPct val="100000"/>
              </a:lnSpc>
              <a:buNone/>
            </a:pPr>
            <a:r>
              <a:rPr lang="en-US" sz="1000" dirty="0">
                <a:latin typeface="Arial" panose="020B0604020202020204" pitchFamily="34" charset="0"/>
                <a:cs typeface="Arial" panose="020B0604020202020204" pitchFamily="34" charset="0"/>
              </a:rPr>
              <a:t>University President’s Office		25%</a:t>
            </a:r>
          </a:p>
          <a:p>
            <a:pPr marL="914400" lvl="2" indent="0">
              <a:lnSpc>
                <a:spcPct val="100000"/>
              </a:lnSpc>
              <a:buNone/>
            </a:pPr>
            <a:r>
              <a:rPr lang="en-US" sz="1000" dirty="0">
                <a:latin typeface="Arial" panose="020B0604020202020204" pitchFamily="34" charset="0"/>
                <a:cs typeface="Arial" panose="020B0604020202020204" pitchFamily="34" charset="0"/>
              </a:rPr>
              <a:t>MURC 			25%</a:t>
            </a:r>
          </a:p>
          <a:p>
            <a:pPr marL="914400" lvl="2" indent="0">
              <a:lnSpc>
                <a:spcPct val="100000"/>
              </a:lnSpc>
              <a:buNone/>
            </a:pPr>
            <a:r>
              <a:rPr lang="en-US" sz="1000" dirty="0">
                <a:latin typeface="Arial" panose="020B0604020202020204" pitchFamily="34" charset="0"/>
                <a:cs typeface="Arial" panose="020B0604020202020204" pitchFamily="34" charset="0"/>
              </a:rPr>
              <a:t>College/Center/Institute		50%*</a:t>
            </a:r>
          </a:p>
          <a:p>
            <a:pPr marL="914400" lvl="2" indent="0">
              <a:lnSpc>
                <a:spcPct val="100000"/>
              </a:lnSpc>
              <a:buNone/>
            </a:pPr>
            <a:r>
              <a:rPr lang="en-US" sz="1000" dirty="0">
                <a:latin typeface="Arial" panose="020B0604020202020204" pitchFamily="34" charset="0"/>
                <a:cs typeface="Arial" panose="020B0604020202020204" pitchFamily="34" charset="0"/>
              </a:rPr>
              <a:t>*</a:t>
            </a:r>
            <a:r>
              <a:rPr lang="en-US" sz="1000" i="1" dirty="0">
                <a:latin typeface="Arial" panose="020B0604020202020204" pitchFamily="34" charset="0"/>
                <a:cs typeface="Arial" panose="020B0604020202020204" pitchFamily="34" charset="0"/>
              </a:rPr>
              <a:t>allocations to individual departments are determined by each college/center/institute.  Check with your dean or director.</a:t>
            </a:r>
            <a:endParaRPr lang="en-US" sz="1000" dirty="0">
              <a:latin typeface="Arial" panose="020B0604020202020204" pitchFamily="34" charset="0"/>
              <a:cs typeface="Arial" panose="020B0604020202020204" pitchFamily="34" charset="0"/>
            </a:endParaRPr>
          </a:p>
          <a:p>
            <a:pPr marL="914400" lvl="2" indent="0">
              <a:lnSpc>
                <a:spcPct val="100000"/>
              </a:lnSpc>
              <a:buNone/>
            </a:pPr>
            <a:endParaRPr lang="en-US" sz="10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531340" y="296636"/>
            <a:ext cx="8229600" cy="701731"/>
          </a:xfrm>
        </p:spPr>
        <p:txBody>
          <a:bodyPr>
            <a:noAutofit/>
          </a:bodyPr>
          <a:lstStyle/>
          <a:p>
            <a:br>
              <a:rPr lang="en-US" sz="2800" dirty="0"/>
            </a:br>
            <a:r>
              <a:rPr lang="en-US" sz="2800" dirty="0">
                <a:latin typeface="Arial" panose="020B0604020202020204" pitchFamily="34" charset="0"/>
                <a:cs typeface="Arial" panose="020B0604020202020204" pitchFamily="34" charset="0"/>
              </a:rPr>
              <a:t>Indirect Costs (continued):</a:t>
            </a:r>
          </a:p>
        </p:txBody>
      </p:sp>
      <p:sp>
        <p:nvSpPr>
          <p:cNvPr id="4" name="TextBox 3"/>
          <p:cNvSpPr txBox="1"/>
          <p:nvPr/>
        </p:nvSpPr>
        <p:spPr>
          <a:xfrm>
            <a:off x="383060" y="4747356"/>
            <a:ext cx="8377880" cy="248209"/>
          </a:xfrm>
          <a:prstGeom prst="rect">
            <a:avLst/>
          </a:prstGeom>
          <a:noFill/>
        </p:spPr>
        <p:txBody>
          <a:bodyPr wrap="square" rtlCol="0">
            <a:spAutoFit/>
          </a:bodyPr>
          <a:lstStyle/>
          <a:p>
            <a:pPr algn="ctr"/>
            <a:r>
              <a:rPr lang="en-US" sz="1013" b="1" dirty="0">
                <a:solidFill>
                  <a:srgbClr val="FF0000"/>
                </a:solidFill>
              </a:rPr>
              <a:t>Under no circumstances is the PI to negotiate a project’s F &amp; A rate with a funding agency. </a:t>
            </a:r>
          </a:p>
        </p:txBody>
      </p:sp>
    </p:spTree>
    <p:extLst>
      <p:ext uri="{BB962C8B-B14F-4D97-AF65-F5344CB8AC3E}">
        <p14:creationId xmlns:p14="http://schemas.microsoft.com/office/powerpoint/2010/main" val="4240279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1121" y="1367726"/>
            <a:ext cx="6498336" cy="3479138"/>
          </a:xfrm>
        </p:spPr>
        <p:txBody>
          <a:bodyPr>
            <a:noAutofit/>
          </a:bodyPr>
          <a:lstStyle/>
          <a:p>
            <a:pPr marL="0" indent="0">
              <a:lnSpc>
                <a:spcPct val="100000"/>
              </a:lnSpc>
              <a:buNone/>
            </a:pPr>
            <a:r>
              <a:rPr lang="en-US" sz="1800" dirty="0">
                <a:latin typeface="Arial" panose="020B0604020202020204" pitchFamily="34" charset="0"/>
                <a:cs typeface="Arial" panose="020B0604020202020204" pitchFamily="34" charset="0"/>
              </a:rPr>
              <a:t>Marshall University’s Indirect Cost Rate (ICR) is  determined by negotiations with the federal government.  The ICR is the per dollar amount that the feds have determined that it cost Marshall University to conduct research. </a:t>
            </a:r>
            <a:endParaRPr lang="en-US" sz="1000" dirty="0">
              <a:latin typeface="Arial" panose="020B0604020202020204" pitchFamily="34" charset="0"/>
              <a:cs typeface="Arial" panose="020B0604020202020204" pitchFamily="34" charset="0"/>
            </a:endParaRPr>
          </a:p>
          <a:p>
            <a:pPr marL="457200" lvl="1" indent="0">
              <a:lnSpc>
                <a:spcPct val="100000"/>
              </a:lnSpc>
              <a:buNone/>
            </a:pPr>
            <a:r>
              <a:rPr lang="en-US" sz="1000" i="1" dirty="0">
                <a:latin typeface="Arial" panose="020B0604020202020204" pitchFamily="34" charset="0"/>
                <a:cs typeface="Arial" panose="020B0604020202020204" pitchFamily="34" charset="0"/>
              </a:rPr>
              <a:t>Marshall’s current rate for on-campus research project is 48%.  This means that for each dollar spent on research, it cost the university $0.48.</a:t>
            </a:r>
          </a:p>
          <a:p>
            <a:pPr marL="0" indent="0">
              <a:buNone/>
            </a:pPr>
            <a:r>
              <a:rPr lang="en-US" sz="1800" dirty="0">
                <a:latin typeface="Arial" panose="020B0604020202020204" pitchFamily="34" charset="0"/>
                <a:cs typeface="Arial" panose="020B0604020202020204" pitchFamily="34" charset="0"/>
              </a:rPr>
              <a:t>There are specific criteria needed to determine which rate will be applied to your project</a:t>
            </a:r>
            <a:endParaRPr lang="en-US" sz="1400" dirty="0">
              <a:latin typeface="Arial" panose="020B0604020202020204" pitchFamily="34" charset="0"/>
              <a:cs typeface="Arial" panose="020B0604020202020204" pitchFamily="34" charset="0"/>
            </a:endParaRPr>
          </a:p>
          <a:p>
            <a:pPr marL="0" indent="0">
              <a:buNone/>
            </a:pPr>
            <a:endParaRPr lang="en-US" sz="1400" dirty="0">
              <a:solidFill>
                <a:srgbClr val="FF0000"/>
              </a:solidFill>
              <a:latin typeface="Arial" panose="020B0604020202020204" pitchFamily="34" charset="0"/>
              <a:cs typeface="Arial" panose="020B0604020202020204" pitchFamily="34" charset="0"/>
            </a:endParaRPr>
          </a:p>
          <a:p>
            <a:pPr marL="0" indent="0">
              <a:buNone/>
            </a:pPr>
            <a:r>
              <a:rPr lang="en-US" sz="1800" dirty="0">
                <a:solidFill>
                  <a:srgbClr val="FF0000"/>
                </a:solidFill>
                <a:latin typeface="Arial" panose="020B0604020202020204" pitchFamily="34" charset="0"/>
                <a:cs typeface="Arial" panose="020B0604020202020204" pitchFamily="34" charset="0"/>
              </a:rPr>
              <a:t>MURC will make the final determination of the appropriate rate.</a:t>
            </a:r>
          </a:p>
          <a:p>
            <a:pPr marL="0" indent="0">
              <a:buNone/>
            </a:pPr>
            <a:endParaRPr lang="en-US" sz="1800" dirty="0">
              <a:solidFill>
                <a:srgbClr val="FF0000"/>
              </a:solidFill>
              <a:latin typeface="Arial" panose="020B0604020202020204" pitchFamily="34" charset="0"/>
              <a:cs typeface="Arial" panose="020B0604020202020204" pitchFamily="34" charset="0"/>
            </a:endParaRPr>
          </a:p>
          <a:p>
            <a:endParaRPr lang="en-US" sz="1000" dirty="0">
              <a:solidFill>
                <a:schemeClr val="tx1"/>
              </a:solidFill>
            </a:endParaRPr>
          </a:p>
          <a:p>
            <a:pPr lvl="2"/>
            <a:endParaRPr lang="en-US" dirty="0"/>
          </a:p>
        </p:txBody>
      </p:sp>
      <p:sp>
        <p:nvSpPr>
          <p:cNvPr id="2" name="Title 1"/>
          <p:cNvSpPr>
            <a:spLocks noGrp="1"/>
          </p:cNvSpPr>
          <p:nvPr>
            <p:ph type="title"/>
          </p:nvPr>
        </p:nvSpPr>
        <p:spPr>
          <a:xfrm>
            <a:off x="531340" y="296636"/>
            <a:ext cx="8229600" cy="701731"/>
          </a:xfrm>
        </p:spPr>
        <p:txBody>
          <a:bodyPr>
            <a:noAutofit/>
          </a:bodyPr>
          <a:lstStyle/>
          <a:p>
            <a:br>
              <a:rPr lang="en-US" sz="2800" dirty="0"/>
            </a:br>
            <a:r>
              <a:rPr lang="en-US" sz="3200" dirty="0">
                <a:latin typeface="Arial" panose="020B0604020202020204" pitchFamily="34" charset="0"/>
                <a:cs typeface="Arial" panose="020B0604020202020204" pitchFamily="34" charset="0"/>
              </a:rPr>
              <a:t>Indirect Costs (</a:t>
            </a:r>
            <a:r>
              <a:rPr lang="en-US" sz="3200" dirty="0" err="1">
                <a:latin typeface="Arial" panose="020B0604020202020204" pitchFamily="34" charset="0"/>
                <a:cs typeface="Arial" panose="020B0604020202020204" pitchFamily="34" charset="0"/>
              </a:rPr>
              <a:t>con’t</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79929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1848" y="1160462"/>
            <a:ext cx="8112787" cy="3479138"/>
          </a:xfrm>
        </p:spPr>
        <p:txBody>
          <a:bodyPr>
            <a:noAutofit/>
          </a:bodyPr>
          <a:lstStyle/>
          <a:p>
            <a:pPr marL="0" indent="0">
              <a:buNone/>
            </a:pPr>
            <a:endParaRPr lang="en-US" sz="1800" dirty="0">
              <a:solidFill>
                <a:srgbClr val="FF0000"/>
              </a:solidFill>
              <a:latin typeface="Arial" panose="020B0604020202020204" pitchFamily="34" charset="0"/>
              <a:cs typeface="Arial" panose="020B0604020202020204" pitchFamily="34" charset="0"/>
            </a:endParaRPr>
          </a:p>
          <a:p>
            <a:pPr marL="0" indent="0">
              <a:buNone/>
            </a:pPr>
            <a:r>
              <a:rPr lang="en-US" sz="1800" dirty="0">
                <a:solidFill>
                  <a:schemeClr val="tx1"/>
                </a:solidFill>
                <a:latin typeface="Arial" panose="020B0604020202020204" pitchFamily="34" charset="0"/>
                <a:cs typeface="Arial" panose="020B0604020202020204" pitchFamily="34" charset="0"/>
              </a:rPr>
              <a:t>Unless </a:t>
            </a:r>
            <a:r>
              <a:rPr lang="en-US" sz="1800" u="sng" dirty="0">
                <a:solidFill>
                  <a:schemeClr val="tx1"/>
                </a:solidFill>
                <a:latin typeface="Arial" panose="020B0604020202020204" pitchFamily="34" charset="0"/>
                <a:cs typeface="Arial" panose="020B0604020202020204" pitchFamily="34" charset="0"/>
              </a:rPr>
              <a:t>specifically listed in the agency guidelines</a:t>
            </a:r>
            <a:r>
              <a:rPr lang="en-US" sz="1800" dirty="0">
                <a:solidFill>
                  <a:schemeClr val="tx1"/>
                </a:solidFill>
                <a:latin typeface="Arial" panose="020B0604020202020204" pitchFamily="34" charset="0"/>
                <a:cs typeface="Arial" panose="020B0604020202020204" pitchFamily="34" charset="0"/>
              </a:rPr>
              <a:t>, Marshall’s full appropriate rate will be applied.</a:t>
            </a:r>
          </a:p>
          <a:p>
            <a:pPr marL="914400" lvl="2" indent="0">
              <a:buNone/>
            </a:pPr>
            <a:r>
              <a:rPr lang="en-US" sz="1000" i="1" dirty="0">
                <a:latin typeface="Arial" panose="020B0604020202020204" pitchFamily="34" charset="0"/>
                <a:cs typeface="Arial" panose="020B0604020202020204" pitchFamily="34" charset="0"/>
              </a:rPr>
              <a:t>Example # 1:  Dr. Car D. </a:t>
            </a:r>
            <a:r>
              <a:rPr lang="en-US" sz="1000" i="1" dirty="0" err="1">
                <a:latin typeface="Arial" panose="020B0604020202020204" pitchFamily="34" charset="0"/>
                <a:cs typeface="Arial" panose="020B0604020202020204" pitchFamily="34" charset="0"/>
              </a:rPr>
              <a:t>Atch</a:t>
            </a:r>
            <a:r>
              <a:rPr lang="en-US" sz="1000" i="1" dirty="0">
                <a:latin typeface="Arial" panose="020B0604020202020204" pitchFamily="34" charset="0"/>
                <a:cs typeface="Arial" panose="020B0604020202020204" pitchFamily="34" charset="0"/>
              </a:rPr>
              <a:t> is applying for a grant from the American Heart Association.  The AHA specifically restricts indirect costs to 10%.  This is the rate that must be used.</a:t>
            </a:r>
          </a:p>
          <a:p>
            <a:pPr marL="914400" lvl="2" indent="0">
              <a:buNone/>
            </a:pPr>
            <a:endParaRPr lang="en-US" sz="1000" i="1" dirty="0">
              <a:latin typeface="Arial" panose="020B0604020202020204" pitchFamily="34" charset="0"/>
              <a:cs typeface="Arial" panose="020B0604020202020204" pitchFamily="34" charset="0"/>
            </a:endParaRPr>
          </a:p>
          <a:p>
            <a:pPr marL="914400" lvl="2" indent="0">
              <a:buNone/>
            </a:pPr>
            <a:r>
              <a:rPr lang="en-US" sz="1000" i="1" dirty="0">
                <a:latin typeface="Arial" panose="020B0604020202020204" pitchFamily="34" charset="0"/>
                <a:cs typeface="Arial" panose="020B0604020202020204" pitchFamily="34" charset="0"/>
              </a:rPr>
              <a:t>Example #2:  Dr. I. M. </a:t>
            </a:r>
            <a:r>
              <a:rPr lang="en-US" sz="1000" i="1" dirty="0" err="1">
                <a:latin typeface="Arial" panose="020B0604020202020204" pitchFamily="34" charset="0"/>
                <a:cs typeface="Arial" panose="020B0604020202020204" pitchFamily="34" charset="0"/>
              </a:rPr>
              <a:t>Karful</a:t>
            </a:r>
            <a:r>
              <a:rPr lang="en-US" sz="1000" i="1" dirty="0">
                <a:latin typeface="Arial" panose="020B0604020202020204" pitchFamily="34" charset="0"/>
                <a:cs typeface="Arial" panose="020B0604020202020204" pitchFamily="34" charset="0"/>
              </a:rPr>
              <a:t> is applying for a HRSA training grant.  HRSA training grants </a:t>
            </a:r>
            <a:r>
              <a:rPr lang="en-US" sz="1000" i="1" u="sng" dirty="0">
                <a:latin typeface="Arial" panose="020B0604020202020204" pitchFamily="34" charset="0"/>
                <a:cs typeface="Arial" panose="020B0604020202020204" pitchFamily="34" charset="0"/>
              </a:rPr>
              <a:t>specifically state</a:t>
            </a:r>
            <a:r>
              <a:rPr lang="en-US" sz="1000" i="1" dirty="0">
                <a:latin typeface="Arial" panose="020B0604020202020204" pitchFamily="34" charset="0"/>
                <a:cs typeface="Arial" panose="020B0604020202020204" pitchFamily="34" charset="0"/>
              </a:rPr>
              <a:t> in the RFA that training grants are restricted to 8% indirects.  This is the rate that must be used.</a:t>
            </a:r>
          </a:p>
          <a:p>
            <a:pPr marL="914400" lvl="2" indent="0">
              <a:buNone/>
            </a:pPr>
            <a:endParaRPr lang="en-US" sz="1000" i="1" dirty="0">
              <a:latin typeface="Arial" panose="020B0604020202020204" pitchFamily="34" charset="0"/>
              <a:cs typeface="Arial" panose="020B0604020202020204" pitchFamily="34" charset="0"/>
            </a:endParaRPr>
          </a:p>
          <a:p>
            <a:pPr marL="0" indent="0">
              <a:buNone/>
            </a:pPr>
            <a:r>
              <a:rPr lang="en-US" sz="1800" dirty="0">
                <a:solidFill>
                  <a:schemeClr val="tx1"/>
                </a:solidFill>
              </a:rPr>
              <a:t>Under no circumstances should a PI ever negotiate the indirect rate with an agency.  Such negotiations should be considered null and void because the PI is not legally authorized to negotiate on behalf of the university.</a:t>
            </a:r>
          </a:p>
          <a:p>
            <a:pPr marL="0" indent="0">
              <a:buNone/>
            </a:pPr>
            <a:endParaRPr lang="en-US" sz="1800" dirty="0">
              <a:solidFill>
                <a:schemeClr val="tx1"/>
              </a:solidFill>
              <a:latin typeface="Arial" panose="020B0604020202020204" pitchFamily="34" charset="0"/>
              <a:cs typeface="Arial" panose="020B0604020202020204" pitchFamily="34" charset="0"/>
            </a:endParaRPr>
          </a:p>
          <a:p>
            <a:pPr marL="914400" lvl="2" indent="0">
              <a:buNone/>
            </a:pPr>
            <a:endParaRPr lang="en-US" dirty="0"/>
          </a:p>
        </p:txBody>
      </p:sp>
      <p:sp>
        <p:nvSpPr>
          <p:cNvPr id="2" name="Title 1"/>
          <p:cNvSpPr>
            <a:spLocks noGrp="1"/>
          </p:cNvSpPr>
          <p:nvPr>
            <p:ph type="title"/>
          </p:nvPr>
        </p:nvSpPr>
        <p:spPr>
          <a:xfrm>
            <a:off x="531340" y="296636"/>
            <a:ext cx="8229600" cy="701731"/>
          </a:xfrm>
        </p:spPr>
        <p:txBody>
          <a:bodyPr>
            <a:noAutofit/>
          </a:bodyPr>
          <a:lstStyle/>
          <a:p>
            <a:br>
              <a:rPr lang="en-US" sz="2800" dirty="0"/>
            </a:br>
            <a:r>
              <a:rPr lang="en-US" sz="3200" dirty="0">
                <a:latin typeface="Arial" panose="020B0604020202020204" pitchFamily="34" charset="0"/>
                <a:cs typeface="Arial" panose="020B0604020202020204" pitchFamily="34" charset="0"/>
              </a:rPr>
              <a:t>Indirect Costs (</a:t>
            </a:r>
            <a:r>
              <a:rPr lang="en-US" sz="3200" dirty="0" err="1">
                <a:latin typeface="Arial" panose="020B0604020202020204" pitchFamily="34" charset="0"/>
                <a:cs typeface="Arial" panose="020B0604020202020204" pitchFamily="34" charset="0"/>
              </a:rPr>
              <a:t>con’t</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0788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1556" y="1177981"/>
            <a:ext cx="7524427" cy="3673098"/>
          </a:xfrm>
        </p:spPr>
        <p:txBody>
          <a:bodyPr>
            <a:noAutofit/>
          </a:bodyPr>
          <a:lstStyle/>
          <a:p>
            <a:pPr marL="0" indent="0">
              <a:buNone/>
            </a:pPr>
            <a:r>
              <a:rPr lang="en-US" sz="1800" b="1" dirty="0">
                <a:latin typeface="Arial" panose="020B0604020202020204" pitchFamily="34" charset="0"/>
                <a:cs typeface="Arial" panose="020B0604020202020204" pitchFamily="34" charset="0"/>
              </a:rPr>
              <a:t>MURC’s Responsibilities include:</a:t>
            </a:r>
          </a:p>
          <a:p>
            <a:r>
              <a:rPr lang="en-US" sz="1800" dirty="0">
                <a:latin typeface="Arial" panose="020B0604020202020204" pitchFamily="34" charset="0"/>
                <a:cs typeface="Arial" panose="020B0604020202020204" pitchFamily="34" charset="0"/>
              </a:rPr>
              <a:t>Applying for, receiving and executing grants and contracts on behalf of Marshall University</a:t>
            </a:r>
          </a:p>
          <a:p>
            <a:r>
              <a:rPr lang="en-US" sz="1800" dirty="0">
                <a:latin typeface="Arial" panose="020B0604020202020204" pitchFamily="34" charset="0"/>
                <a:cs typeface="Arial" panose="020B0604020202020204" pitchFamily="34" charset="0"/>
              </a:rPr>
              <a:t>Maintaining and assurance of compliance with all federal, state, local and institutional guidelines, policies and laws</a:t>
            </a:r>
            <a:endParaRPr lang="en-US" sz="1400" i="1" dirty="0">
              <a:latin typeface="Arial" panose="020B0604020202020204" pitchFamily="34" charset="0"/>
              <a:cs typeface="Arial" panose="020B0604020202020204" pitchFamily="34" charset="0"/>
            </a:endParaRPr>
          </a:p>
          <a:p>
            <a:pPr marL="457200" lvl="1" indent="0">
              <a:buNone/>
            </a:pPr>
            <a:r>
              <a:rPr lang="en-US" sz="1000" i="1" dirty="0">
                <a:latin typeface="Arial" panose="020B0604020202020204" pitchFamily="34" charset="0"/>
                <a:cs typeface="Arial" panose="020B0604020202020204" pitchFamily="34" charset="0"/>
              </a:rPr>
              <a:t>This includes policies such as the Patriot Act, Uniform Guidance…</a:t>
            </a:r>
          </a:p>
          <a:p>
            <a:r>
              <a:rPr lang="en-US" sz="1800" dirty="0">
                <a:latin typeface="Arial" panose="020B0604020202020204" pitchFamily="34" charset="0"/>
                <a:cs typeface="Arial" panose="020B0604020202020204" pitchFamily="34" charset="0"/>
              </a:rPr>
              <a:t>Fulfilling all financial accounting and reporting for grants and contract for the agency and federal government</a:t>
            </a:r>
          </a:p>
          <a:p>
            <a:pPr marL="457200" lvl="1" indent="0">
              <a:buNone/>
            </a:pPr>
            <a:r>
              <a:rPr lang="en-US" sz="1000" i="1" dirty="0">
                <a:latin typeface="Arial" panose="020B0604020202020204" pitchFamily="34" charset="0"/>
                <a:cs typeface="Arial" panose="020B0604020202020204" pitchFamily="34" charset="0"/>
              </a:rPr>
              <a:t>FFATA Reporting, Audit Requirements</a:t>
            </a:r>
          </a:p>
          <a:p>
            <a:r>
              <a:rPr lang="en-US" sz="1800" dirty="0">
                <a:latin typeface="Arial" panose="020B0604020202020204" pitchFamily="34" charset="0"/>
                <a:cs typeface="Arial" panose="020B0604020202020204" pitchFamily="34" charset="0"/>
              </a:rPr>
              <a:t>Distributing collected indirect costs (F &amp; A) back to the proper locations at the university</a:t>
            </a:r>
          </a:p>
          <a:p>
            <a:endParaRPr lang="en-US" sz="1800" dirty="0">
              <a:latin typeface="Arial" panose="020B0604020202020204" pitchFamily="34" charset="0"/>
              <a:cs typeface="Arial" panose="020B0604020202020204" pitchFamily="34" charset="0"/>
            </a:endParaRPr>
          </a:p>
          <a:p>
            <a:endParaRPr lang="en-US" dirty="0"/>
          </a:p>
          <a:p>
            <a:endParaRPr lang="en-US" dirty="0"/>
          </a:p>
          <a:p>
            <a:pPr lvl="2"/>
            <a:endParaRPr lang="en-US" dirty="0"/>
          </a:p>
        </p:txBody>
      </p:sp>
      <p:sp>
        <p:nvSpPr>
          <p:cNvPr id="9" name="Title 1"/>
          <p:cNvSpPr>
            <a:spLocks noGrp="1"/>
          </p:cNvSpPr>
          <p:nvPr>
            <p:ph type="title"/>
          </p:nvPr>
        </p:nvSpPr>
        <p:spPr>
          <a:xfrm>
            <a:off x="457200" y="476250"/>
            <a:ext cx="8229600" cy="701731"/>
          </a:xfrm>
        </p:spPr>
        <p:txBody>
          <a:bodyPr>
            <a:noAutofit/>
          </a:bodyPr>
          <a:lstStyle/>
          <a:p>
            <a:r>
              <a:rPr lang="en-US" sz="3600" dirty="0">
                <a:latin typeface="Arial" panose="020B0604020202020204" pitchFamily="34" charset="0"/>
                <a:cs typeface="Arial" panose="020B0604020202020204" pitchFamily="34" charset="0"/>
              </a:rPr>
              <a:t>Institutional Responsibilities</a:t>
            </a:r>
          </a:p>
        </p:txBody>
      </p:sp>
    </p:spTree>
    <p:extLst>
      <p:ext uri="{BB962C8B-B14F-4D97-AF65-F5344CB8AC3E}">
        <p14:creationId xmlns:p14="http://schemas.microsoft.com/office/powerpoint/2010/main" val="1729790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561814" y="348106"/>
            <a:ext cx="8229600" cy="701675"/>
          </a:xfrm>
        </p:spPr>
        <p:txBody>
          <a:bodyPr>
            <a:noAutofit/>
          </a:bodyPr>
          <a:lstStyle/>
          <a:p>
            <a:r>
              <a:rPr lang="en-US" sz="3600" dirty="0">
                <a:latin typeface="Arial" panose="020B0604020202020204" pitchFamily="34" charset="0"/>
                <a:cs typeface="Arial" panose="020B0604020202020204" pitchFamily="34" charset="0"/>
              </a:rPr>
              <a:t>Institutional Responsibilities</a:t>
            </a:r>
          </a:p>
        </p:txBody>
      </p:sp>
      <p:sp>
        <p:nvSpPr>
          <p:cNvPr id="12" name="Content Placeholder 2"/>
          <p:cNvSpPr txBox="1">
            <a:spLocks/>
          </p:cNvSpPr>
          <p:nvPr/>
        </p:nvSpPr>
        <p:spPr>
          <a:xfrm>
            <a:off x="-679109" y="2620373"/>
            <a:ext cx="5403503" cy="966084"/>
          </a:xfrm>
          <a:prstGeom prst="rect">
            <a:avLst/>
          </a:prstGeom>
        </p:spPr>
        <p:txBody>
          <a:bodyPr vert="horz" anchor="t">
            <a:no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48006" indent="0">
              <a:lnSpc>
                <a:spcPct val="80000"/>
              </a:lnSpc>
              <a:buNone/>
            </a:pPr>
            <a:endParaRPr lang="en-US" sz="1800" dirty="0"/>
          </a:p>
          <a:p>
            <a:pPr marL="48006" indent="0" algn="just">
              <a:lnSpc>
                <a:spcPct val="80000"/>
              </a:lnSpc>
              <a:buNone/>
            </a:pPr>
            <a:endParaRPr lang="en-US" sz="1800" dirty="0"/>
          </a:p>
        </p:txBody>
      </p:sp>
      <p:sp>
        <p:nvSpPr>
          <p:cNvPr id="9" name="Content Placeholder 2">
            <a:extLst>
              <a:ext uri="{FF2B5EF4-FFF2-40B4-BE49-F238E27FC236}">
                <a16:creationId xmlns:a16="http://schemas.microsoft.com/office/drawing/2014/main" id="{E49935CE-E810-4310-94CB-E5C1698B5E86}"/>
              </a:ext>
            </a:extLst>
          </p:cNvPr>
          <p:cNvSpPr>
            <a:spLocks noGrp="1"/>
          </p:cNvSpPr>
          <p:nvPr>
            <p:ph idx="1"/>
          </p:nvPr>
        </p:nvSpPr>
        <p:spPr>
          <a:xfrm>
            <a:off x="561814" y="1193481"/>
            <a:ext cx="7524427" cy="3673098"/>
          </a:xfrm>
        </p:spPr>
        <p:txBody>
          <a:bodyPr>
            <a:noAutofit/>
          </a:bodyPr>
          <a:lstStyle/>
          <a:p>
            <a:pPr marL="0" indent="0">
              <a:buNone/>
            </a:pPr>
            <a:r>
              <a:rPr lang="en-US" sz="1800" b="1" dirty="0">
                <a:latin typeface="Arial" panose="020B0604020202020204" pitchFamily="34" charset="0"/>
                <a:cs typeface="Arial" panose="020B0604020202020204" pitchFamily="34" charset="0"/>
              </a:rPr>
              <a:t>MURC’S Responsibilities include:</a:t>
            </a:r>
          </a:p>
          <a:p>
            <a:r>
              <a:rPr lang="en-US" sz="1800" dirty="0">
                <a:latin typeface="Arial" panose="020B0604020202020204" pitchFamily="34" charset="0"/>
                <a:cs typeface="Arial" panose="020B0604020202020204" pitchFamily="34" charset="0"/>
              </a:rPr>
              <a:t>Management of equipment/property purchased with external funds</a:t>
            </a:r>
          </a:p>
          <a:p>
            <a:pPr marL="457200" lvl="1" indent="0">
              <a:buNone/>
            </a:pPr>
            <a:r>
              <a:rPr lang="en-US" sz="1000" i="1" dirty="0">
                <a:latin typeface="Arial" panose="020B0604020202020204" pitchFamily="34" charset="0"/>
                <a:cs typeface="Arial" panose="020B0604020202020204" pitchFamily="34" charset="0"/>
              </a:rPr>
              <a:t>MURC </a:t>
            </a:r>
          </a:p>
          <a:p>
            <a:r>
              <a:rPr lang="en-US" sz="1800" dirty="0">
                <a:latin typeface="Arial" panose="020B0604020202020204" pitchFamily="34" charset="0"/>
                <a:cs typeface="Arial" panose="020B0604020202020204" pitchFamily="34" charset="0"/>
              </a:rPr>
              <a:t>Assurance of research integrity</a:t>
            </a:r>
          </a:p>
          <a:p>
            <a:r>
              <a:rPr lang="en-US" sz="1800" dirty="0">
                <a:latin typeface="Arial" panose="020B0604020202020204" pitchFamily="34" charset="0"/>
                <a:cs typeface="Arial" panose="020B0604020202020204" pitchFamily="34" charset="0"/>
              </a:rPr>
              <a:t>Managing Marshall University’s intellectual property</a:t>
            </a:r>
            <a:endParaRPr lang="en-US" sz="1400" i="1"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Managing Conflict of Interest (COI)</a:t>
            </a:r>
          </a:p>
          <a:p>
            <a:r>
              <a:rPr lang="en-US" sz="1800" dirty="0">
                <a:latin typeface="Arial" panose="020B0604020202020204" pitchFamily="34" charset="0"/>
                <a:cs typeface="Arial" panose="020B0604020202020204" pitchFamily="34" charset="0"/>
              </a:rPr>
              <a:t>IACUC (Animal Assurance Committee)</a:t>
            </a:r>
          </a:p>
          <a:p>
            <a:r>
              <a:rPr lang="en-US" sz="1800" dirty="0">
                <a:latin typeface="Arial" panose="020B0604020202020204" pitchFamily="34" charset="0"/>
                <a:cs typeface="Arial" panose="020B0604020202020204" pitchFamily="34" charset="0"/>
              </a:rPr>
              <a:t>Institutional Review Board (IRB)</a:t>
            </a: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dirty="0"/>
          </a:p>
          <a:p>
            <a:endParaRPr lang="en-US" dirty="0"/>
          </a:p>
          <a:p>
            <a:pPr lvl="2"/>
            <a:endParaRPr lang="en-US" dirty="0"/>
          </a:p>
        </p:txBody>
      </p:sp>
    </p:spTree>
    <p:extLst>
      <p:ext uri="{BB962C8B-B14F-4D97-AF65-F5344CB8AC3E}">
        <p14:creationId xmlns:p14="http://schemas.microsoft.com/office/powerpoint/2010/main" val="3648991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Rectangle 3"/>
          <p:cNvSpPr>
            <a:spLocks noGrp="1" noChangeArrowheads="1"/>
          </p:cNvSpPr>
          <p:nvPr>
            <p:ph idx="1"/>
          </p:nvPr>
        </p:nvSpPr>
        <p:spPr>
          <a:xfrm>
            <a:off x="207198" y="1151367"/>
            <a:ext cx="8729604" cy="3486150"/>
          </a:xfrm>
        </p:spPr>
        <p:txBody>
          <a:bodyPr>
            <a:normAutofit/>
          </a:bodyPr>
          <a:lstStyle/>
          <a:p>
            <a:pPr marL="0" indent="0">
              <a:buNone/>
            </a:pPr>
            <a:r>
              <a:rPr lang="en-US" sz="1800" b="1" dirty="0">
                <a:latin typeface="Arial" panose="020B0604020202020204" pitchFamily="34" charset="0"/>
                <a:cs typeface="Arial" panose="020B0604020202020204" pitchFamily="34" charset="0"/>
              </a:rPr>
              <a:t>WHAT is an INSTITUTIONAL REVIEW BOARD (IRB)?</a:t>
            </a:r>
          </a:p>
          <a:p>
            <a:pPr lvl="1"/>
            <a:r>
              <a:rPr lang="en-US" sz="1800" dirty="0">
                <a:latin typeface="Arial" panose="020B0604020202020204" pitchFamily="34" charset="0"/>
                <a:cs typeface="Arial" panose="020B0604020202020204" pitchFamily="34" charset="0"/>
              </a:rPr>
              <a:t>Committee of individuals (both scientific and community) established by law that oversees all RESEARCH involving HUMAN SUBJECTS at an institution.</a:t>
            </a:r>
          </a:p>
          <a:p>
            <a:pPr lvl="1"/>
            <a:r>
              <a:rPr lang="en-US" sz="1800" dirty="0">
                <a:latin typeface="Arial" panose="020B0604020202020204" pitchFamily="34" charset="0"/>
                <a:cs typeface="Arial" panose="020B0604020202020204" pitchFamily="34" charset="0"/>
              </a:rPr>
              <a:t>The IRB is legally viewed as the protector of integrity and ethical standards of all human research and has the authority to enforce these standards.  </a:t>
            </a:r>
          </a:p>
          <a:p>
            <a:pPr marL="48006" indent="0">
              <a:buNone/>
              <a:defRPr/>
            </a:pPr>
            <a:r>
              <a:rPr lang="en-US" sz="1800" b="1" dirty="0">
                <a:latin typeface="Arial" panose="020B0604020202020204" pitchFamily="34" charset="0"/>
                <a:cs typeface="Arial" panose="020B0604020202020204" pitchFamily="34" charset="0"/>
              </a:rPr>
              <a:t>WHY is there an IRB and what is its PURPOSE?</a:t>
            </a:r>
          </a:p>
          <a:p>
            <a:pPr marL="457200" lvl="1" indent="0">
              <a:buClr>
                <a:srgbClr val="009939"/>
              </a:buClr>
              <a:buNone/>
              <a:defRPr/>
            </a:pPr>
            <a:r>
              <a:rPr lang="en-US" sz="1800" dirty="0">
                <a:latin typeface="Arial" panose="020B0604020202020204" pitchFamily="34" charset="0"/>
                <a:cs typeface="Arial" panose="020B0604020202020204" pitchFamily="34" charset="0"/>
              </a:rPr>
              <a:t>The MAIN function of the IRB review is to assure that:</a:t>
            </a:r>
          </a:p>
          <a:p>
            <a:pPr lvl="1">
              <a:buClr>
                <a:srgbClr val="009939"/>
              </a:buClr>
              <a:defRPr/>
            </a:pPr>
            <a:r>
              <a:rPr lang="en-US" sz="1800" b="1" u="sng" dirty="0">
                <a:latin typeface="Arial" panose="020B0604020202020204" pitchFamily="34" charset="0"/>
                <a:cs typeface="Arial" panose="020B0604020202020204" pitchFamily="34" charset="0"/>
              </a:rPr>
              <a:t>Risks</a:t>
            </a:r>
            <a:r>
              <a:rPr lang="en-US" sz="1800" dirty="0">
                <a:latin typeface="Arial" panose="020B0604020202020204" pitchFamily="34" charset="0"/>
                <a:cs typeface="Arial" panose="020B0604020202020204" pitchFamily="34" charset="0"/>
              </a:rPr>
              <a:t> are minimized and are reasonable in relation to anticipated </a:t>
            </a:r>
            <a:r>
              <a:rPr lang="en-US" sz="1800" b="1" u="sng" dirty="0">
                <a:latin typeface="Arial" panose="020B0604020202020204" pitchFamily="34" charset="0"/>
                <a:cs typeface="Arial" panose="020B0604020202020204" pitchFamily="34" charset="0"/>
              </a:rPr>
              <a:t>benefits</a:t>
            </a:r>
            <a:r>
              <a:rPr lang="en-US" sz="1800" b="1" dirty="0">
                <a:latin typeface="Arial" panose="020B0604020202020204" pitchFamily="34" charset="0"/>
                <a:cs typeface="Arial" panose="020B0604020202020204" pitchFamily="34" charset="0"/>
              </a:rPr>
              <a:t>.</a:t>
            </a:r>
          </a:p>
          <a:p>
            <a:pPr lvl="1">
              <a:buClr>
                <a:srgbClr val="009939"/>
              </a:buClr>
              <a:defRPr/>
            </a:pPr>
            <a:r>
              <a:rPr lang="en-US" sz="1800" dirty="0">
                <a:latin typeface="Arial" panose="020B0604020202020204" pitchFamily="34" charset="0"/>
                <a:cs typeface="Arial" panose="020B0604020202020204" pitchFamily="34" charset="0"/>
              </a:rPr>
              <a:t>There is </a:t>
            </a:r>
            <a:r>
              <a:rPr lang="en-US" sz="1800" b="1" u="sng" dirty="0">
                <a:latin typeface="Arial" panose="020B0604020202020204" pitchFamily="34" charset="0"/>
                <a:cs typeface="Arial" panose="020B0604020202020204" pitchFamily="34" charset="0"/>
              </a:rPr>
              <a:t>voluntary</a:t>
            </a:r>
            <a:r>
              <a:rPr lang="en-US" sz="1800" dirty="0">
                <a:latin typeface="Arial" panose="020B0604020202020204" pitchFamily="34" charset="0"/>
                <a:cs typeface="Arial" panose="020B0604020202020204" pitchFamily="34" charset="0"/>
              </a:rPr>
              <a:t> informed consent.</a:t>
            </a:r>
          </a:p>
          <a:p>
            <a:pPr lvl="1">
              <a:buClr>
                <a:srgbClr val="009939"/>
              </a:buClr>
              <a:defRPr/>
            </a:pPr>
            <a:r>
              <a:rPr lang="en-US" sz="1800" b="1" u="sng" dirty="0">
                <a:latin typeface="Arial" panose="020B0604020202020204" pitchFamily="34" charset="0"/>
                <a:cs typeface="Arial" panose="020B0604020202020204" pitchFamily="34" charset="0"/>
              </a:rPr>
              <a:t>Rights</a:t>
            </a:r>
            <a:r>
              <a:rPr lang="en-US" sz="1800" dirty="0">
                <a:latin typeface="Arial" panose="020B0604020202020204" pitchFamily="34" charset="0"/>
                <a:cs typeface="Arial" panose="020B0604020202020204" pitchFamily="34" charset="0"/>
              </a:rPr>
              <a:t> and welfare of subjects are protected.</a:t>
            </a:r>
          </a:p>
          <a:p>
            <a:pPr marL="457200" lvl="1" indent="0">
              <a:buNone/>
            </a:pPr>
            <a:endParaRPr lang="en-US" sz="1800" dirty="0">
              <a:latin typeface="Arial" panose="020B0604020202020204" pitchFamily="34" charset="0"/>
              <a:cs typeface="Arial" panose="020B0604020202020204" pitchFamily="34" charset="0"/>
            </a:endParaRPr>
          </a:p>
          <a:p>
            <a:pPr lvl="1"/>
            <a:endParaRPr lang="en-US" sz="1800" dirty="0"/>
          </a:p>
          <a:p>
            <a:pPr lvl="1"/>
            <a:endParaRPr lang="en-US" sz="1800" dirty="0"/>
          </a:p>
          <a:p>
            <a:pPr lvl="1"/>
            <a:endParaRPr lang="en-US" sz="1600" dirty="0"/>
          </a:p>
        </p:txBody>
      </p:sp>
      <p:sp>
        <p:nvSpPr>
          <p:cNvPr id="5" name="Title 4">
            <a:extLst>
              <a:ext uri="{FF2B5EF4-FFF2-40B4-BE49-F238E27FC236}">
                <a16:creationId xmlns:a16="http://schemas.microsoft.com/office/drawing/2014/main" id="{CD8E03FD-B87B-445E-A3C2-C3FF9DADECEB}"/>
              </a:ext>
            </a:extLst>
          </p:cNvPr>
          <p:cNvSpPr>
            <a:spLocks noGrp="1"/>
          </p:cNvSpPr>
          <p:nvPr>
            <p:ph type="title"/>
          </p:nvPr>
        </p:nvSpPr>
        <p:spPr>
          <a:xfrm>
            <a:off x="457200" y="559350"/>
            <a:ext cx="8229600" cy="535531"/>
          </a:xfrm>
        </p:spPr>
        <p:txBody>
          <a:bodyPr/>
          <a:lstStyle/>
          <a:p>
            <a:r>
              <a:rPr lang="en-US" sz="3200" dirty="0">
                <a:latin typeface="Arial" panose="020B0604020202020204" pitchFamily="34" charset="0"/>
                <a:cs typeface="Arial" panose="020B0604020202020204" pitchFamily="34" charset="0"/>
              </a:rPr>
              <a:t>Institutional Review Board</a:t>
            </a:r>
          </a:p>
        </p:txBody>
      </p:sp>
      <p:sp>
        <p:nvSpPr>
          <p:cNvPr id="8" name="TextBox 7"/>
          <p:cNvSpPr txBox="1"/>
          <p:nvPr/>
        </p:nvSpPr>
        <p:spPr>
          <a:xfrm>
            <a:off x="207198" y="4629150"/>
            <a:ext cx="4985288" cy="404085"/>
          </a:xfrm>
          <a:prstGeom prst="rect">
            <a:avLst/>
          </a:prstGeom>
          <a:noFill/>
        </p:spPr>
        <p:txBody>
          <a:bodyPr wrap="square" rtlCol="0">
            <a:spAutoFit/>
          </a:bodyPr>
          <a:lstStyle/>
          <a:p>
            <a:pPr algn="ctr"/>
            <a:r>
              <a:rPr lang="en-US" sz="1013" b="1" i="1" dirty="0">
                <a:solidFill>
                  <a:srgbClr val="FF0000"/>
                </a:solidFill>
              </a:rPr>
              <a:t>Not sure if it is human subject research?  Contact the IRB office. </a:t>
            </a:r>
          </a:p>
          <a:p>
            <a:pPr algn="ctr"/>
            <a:r>
              <a:rPr lang="en-US" sz="1013" b="1" i="1" dirty="0">
                <a:solidFill>
                  <a:srgbClr val="FF0000"/>
                </a:solidFill>
              </a:rPr>
              <a:t> It is always better to be safe than sorry</a:t>
            </a:r>
            <a:r>
              <a:rPr lang="en-US" sz="1013" b="1" i="1" dirty="0"/>
              <a:t>.</a:t>
            </a:r>
          </a:p>
        </p:txBody>
      </p:sp>
      <p:sp>
        <p:nvSpPr>
          <p:cNvPr id="2" name="Rectangle 1"/>
          <p:cNvSpPr/>
          <p:nvPr/>
        </p:nvSpPr>
        <p:spPr>
          <a:xfrm>
            <a:off x="5115946" y="4609211"/>
            <a:ext cx="3429000" cy="404085"/>
          </a:xfrm>
          <a:prstGeom prst="rect">
            <a:avLst/>
          </a:prstGeom>
        </p:spPr>
        <p:txBody>
          <a:bodyPr>
            <a:spAutoFit/>
          </a:bodyPr>
          <a:lstStyle/>
          <a:p>
            <a:pPr algn="ctr"/>
            <a:r>
              <a:rPr lang="en-US" sz="1013" b="1" i="1" dirty="0"/>
              <a:t>Only the IRB office has the authority to determine what constitutes human subject research.</a:t>
            </a:r>
          </a:p>
        </p:txBody>
      </p:sp>
    </p:spTree>
    <p:extLst>
      <p:ext uri="{BB962C8B-B14F-4D97-AF65-F5344CB8AC3E}">
        <p14:creationId xmlns:p14="http://schemas.microsoft.com/office/powerpoint/2010/main" val="3230509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3486150"/>
          </a:xfrm>
        </p:spPr>
        <p:txBody>
          <a:bodyPr>
            <a:noAutofit/>
          </a:bodyPr>
          <a:lstStyle/>
          <a:p>
            <a:pPr marL="0" indent="0">
              <a:lnSpc>
                <a:spcPct val="100000"/>
              </a:lnSpc>
              <a:buNone/>
            </a:pPr>
            <a:r>
              <a:rPr lang="en-US" sz="1800" b="1" dirty="0">
                <a:latin typeface="Arial" panose="020B0604020202020204" pitchFamily="34" charset="0"/>
                <a:cs typeface="Arial" panose="020B0604020202020204" pitchFamily="34" charset="0"/>
              </a:rPr>
              <a:t>Pre-Award</a:t>
            </a:r>
            <a:r>
              <a:rPr lang="en-US"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hlinkClick r:id="rId3"/>
              </a:rPr>
              <a:t>www.marshall.edu/murc/home/pre-award-services/</a:t>
            </a:r>
            <a:endParaRPr lang="en-US" sz="1800" dirty="0">
              <a:latin typeface="Arial" panose="020B0604020202020204" pitchFamily="34" charset="0"/>
              <a:cs typeface="Arial" panose="020B0604020202020204" pitchFamily="34" charset="0"/>
            </a:endParaRPr>
          </a:p>
          <a:p>
            <a:pPr marL="914400" lvl="2" indent="0">
              <a:lnSpc>
                <a:spcPct val="100000"/>
              </a:lnSpc>
              <a:buNone/>
            </a:pPr>
            <a:r>
              <a:rPr lang="en-US" sz="1400" dirty="0">
                <a:latin typeface="Arial" panose="020B0604020202020204" pitchFamily="34" charset="0"/>
                <a:cs typeface="Arial" panose="020B0604020202020204" pitchFamily="34" charset="0"/>
              </a:rPr>
              <a:t>Proposal Development of Budget and Budget Narrative</a:t>
            </a:r>
          </a:p>
          <a:p>
            <a:pPr marL="914400" lvl="2" indent="0">
              <a:lnSpc>
                <a:spcPct val="100000"/>
              </a:lnSpc>
              <a:buNone/>
            </a:pPr>
            <a:r>
              <a:rPr lang="en-US" sz="1400" dirty="0">
                <a:latin typeface="Arial" panose="020B0604020202020204" pitchFamily="34" charset="0"/>
                <a:cs typeface="Arial" panose="020B0604020202020204" pitchFamily="34" charset="0"/>
              </a:rPr>
              <a:t>Ensure guidelines are followed for application</a:t>
            </a:r>
          </a:p>
          <a:p>
            <a:pPr marL="914400" lvl="2" indent="0">
              <a:lnSpc>
                <a:spcPct val="100000"/>
              </a:lnSpc>
              <a:buNone/>
            </a:pPr>
            <a:r>
              <a:rPr lang="en-US" sz="1400" dirty="0">
                <a:latin typeface="Arial" panose="020B0604020202020204" pitchFamily="34" charset="0"/>
                <a:cs typeface="Arial" panose="020B0604020202020204" pitchFamily="34" charset="0"/>
              </a:rPr>
              <a:t>Submission of application on your behalf</a:t>
            </a:r>
          </a:p>
          <a:p>
            <a:pPr marL="0" indent="0">
              <a:lnSpc>
                <a:spcPct val="100000"/>
              </a:lnSpc>
              <a:buNone/>
            </a:pPr>
            <a:r>
              <a:rPr lang="en-US" sz="1800" b="1" dirty="0">
                <a:latin typeface="Arial" panose="020B0604020202020204" pitchFamily="34" charset="0"/>
                <a:cs typeface="Arial" panose="020B0604020202020204" pitchFamily="34" charset="0"/>
              </a:rPr>
              <a:t>Post-Award</a:t>
            </a:r>
            <a:r>
              <a:rPr lang="en-US"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hlinkClick r:id="rId4"/>
              </a:rPr>
              <a:t>www.marshall.edu/murc/home/post-award-services/</a:t>
            </a:r>
            <a:endParaRPr lang="en-US" sz="1800" dirty="0">
              <a:latin typeface="Arial" panose="020B0604020202020204" pitchFamily="34" charset="0"/>
              <a:cs typeface="Arial" panose="020B0604020202020204" pitchFamily="34" charset="0"/>
            </a:endParaRPr>
          </a:p>
          <a:p>
            <a:pPr marL="914400" lvl="2" indent="0">
              <a:lnSpc>
                <a:spcPct val="100000"/>
              </a:lnSpc>
              <a:buNone/>
            </a:pPr>
            <a:r>
              <a:rPr lang="en-US" sz="1400" dirty="0">
                <a:latin typeface="Arial" panose="020B0604020202020204" pitchFamily="34" charset="0"/>
                <a:cs typeface="Arial" panose="020B0604020202020204" pitchFamily="34" charset="0"/>
              </a:rPr>
              <a:t>Financial Administration</a:t>
            </a:r>
          </a:p>
          <a:p>
            <a:pPr marL="914400" lvl="2" indent="0">
              <a:lnSpc>
                <a:spcPct val="100000"/>
              </a:lnSpc>
              <a:buNone/>
            </a:pPr>
            <a:r>
              <a:rPr lang="en-US" sz="1400" dirty="0">
                <a:latin typeface="Arial" panose="020B0604020202020204" pitchFamily="34" charset="0"/>
                <a:cs typeface="Arial" panose="020B0604020202020204" pitchFamily="34" charset="0"/>
              </a:rPr>
              <a:t>Ensure agency, institutional and federal compliance</a:t>
            </a:r>
          </a:p>
          <a:p>
            <a:pPr marL="914400" lvl="2" indent="0">
              <a:lnSpc>
                <a:spcPct val="100000"/>
              </a:lnSpc>
              <a:buNone/>
            </a:pPr>
            <a:r>
              <a:rPr lang="en-US" sz="1400" dirty="0">
                <a:latin typeface="Arial" panose="020B0604020202020204" pitchFamily="34" charset="0"/>
                <a:cs typeface="Arial" panose="020B0604020202020204" pitchFamily="34" charset="0"/>
              </a:rPr>
              <a:t>Payroll/Personnel</a:t>
            </a:r>
          </a:p>
          <a:p>
            <a:pPr marL="914400" lvl="2" indent="0">
              <a:lnSpc>
                <a:spcPct val="100000"/>
              </a:lnSpc>
              <a:buNone/>
            </a:pPr>
            <a:r>
              <a:rPr lang="en-US" sz="1400" dirty="0">
                <a:latin typeface="Arial" panose="020B0604020202020204" pitchFamily="34" charset="0"/>
                <a:cs typeface="Arial" panose="020B0604020202020204" pitchFamily="34" charset="0"/>
              </a:rPr>
              <a:t>Progress Reports &amp; award closeout</a:t>
            </a:r>
          </a:p>
          <a:p>
            <a:pPr marL="0" indent="0">
              <a:lnSpc>
                <a:spcPct val="100000"/>
              </a:lnSpc>
              <a:buNone/>
            </a:pPr>
            <a:endParaRPr lang="en-US" sz="1800" dirty="0">
              <a:latin typeface="Arial" panose="020B0604020202020204" pitchFamily="34" charset="0"/>
              <a:cs typeface="Arial" panose="020B0604020202020204" pitchFamily="34" charset="0"/>
            </a:endParaRPr>
          </a:p>
          <a:p>
            <a:pPr marL="0" indent="0">
              <a:lnSpc>
                <a:spcPct val="100000"/>
              </a:lnSpc>
              <a:buNone/>
            </a:pPr>
            <a:r>
              <a:rPr lang="en-US" sz="1800" dirty="0">
                <a:latin typeface="Arial" panose="020B0604020202020204" pitchFamily="34" charset="0"/>
                <a:cs typeface="Arial" panose="020B0604020202020204" pitchFamily="34" charset="0"/>
              </a:rPr>
              <a:t>		</a:t>
            </a:r>
          </a:p>
          <a:p>
            <a:endParaRPr lang="en-US" sz="1600" dirty="0"/>
          </a:p>
        </p:txBody>
      </p:sp>
      <p:sp>
        <p:nvSpPr>
          <p:cNvPr id="2" name="Title 1"/>
          <p:cNvSpPr>
            <a:spLocks noGrp="1"/>
          </p:cNvSpPr>
          <p:nvPr>
            <p:ph type="title"/>
          </p:nvPr>
        </p:nvSpPr>
        <p:spPr>
          <a:xfrm>
            <a:off x="457200" y="476250"/>
            <a:ext cx="8229600" cy="701731"/>
          </a:xfrm>
        </p:spPr>
        <p:txBody>
          <a:bodyPr>
            <a:noAutofit/>
          </a:bodyPr>
          <a:lstStyle/>
          <a:p>
            <a:r>
              <a:rPr lang="en-US" sz="3200" dirty="0">
                <a:latin typeface="Arial" panose="020B0604020202020204" pitchFamily="34" charset="0"/>
                <a:cs typeface="Arial" panose="020B0604020202020204" pitchFamily="34" charset="0"/>
              </a:rPr>
              <a:t>Who does what? </a:t>
            </a:r>
          </a:p>
        </p:txBody>
      </p:sp>
    </p:spTree>
    <p:extLst>
      <p:ext uri="{BB962C8B-B14F-4D97-AF65-F5344CB8AC3E}">
        <p14:creationId xmlns:p14="http://schemas.microsoft.com/office/powerpoint/2010/main" val="2226299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idx="1"/>
          </p:nvPr>
        </p:nvSpPr>
        <p:spPr>
          <a:xfrm>
            <a:off x="457200" y="1143000"/>
            <a:ext cx="8229600" cy="3486150"/>
          </a:xfrm>
        </p:spPr>
        <p:txBody>
          <a:bodyPr>
            <a:normAutofit/>
          </a:bodyPr>
          <a:lstStyle/>
          <a:p>
            <a:pPr marL="0" indent="0">
              <a:buNone/>
            </a:pPr>
            <a:r>
              <a:rPr lang="en-US" sz="1800" dirty="0"/>
              <a:t>The </a:t>
            </a:r>
            <a:r>
              <a:rPr lang="en-US" sz="1800" u="sng" dirty="0"/>
              <a:t>best way </a:t>
            </a:r>
            <a:r>
              <a:rPr lang="en-US" sz="1800" dirty="0"/>
              <a:t>to search for potential funding sources is to use the subscription database provided by Marshall University.  This is a robust database which contains funding sources for federal, state, private and other sources.  Once you create your free account using your Marshall email address, you can conduct personalize searches using your key words and profile.  It is easy to use and FREE.</a:t>
            </a:r>
          </a:p>
          <a:p>
            <a:pPr marL="0" indent="0">
              <a:buNone/>
            </a:pPr>
            <a:endParaRPr lang="en-US" dirty="0"/>
          </a:p>
        </p:txBody>
      </p:sp>
      <p:sp>
        <p:nvSpPr>
          <p:cNvPr id="6" name="Title 1"/>
          <p:cNvSpPr>
            <a:spLocks noGrp="1"/>
          </p:cNvSpPr>
          <p:nvPr>
            <p:ph type="title"/>
          </p:nvPr>
        </p:nvSpPr>
        <p:spPr>
          <a:xfrm>
            <a:off x="533943" y="441269"/>
            <a:ext cx="8229600" cy="701731"/>
          </a:xfrm>
        </p:spPr>
        <p:txBody>
          <a:bodyPr>
            <a:noAutofit/>
          </a:bodyPr>
          <a:lstStyle/>
          <a:p>
            <a:r>
              <a:rPr lang="en-US" sz="2800" dirty="0">
                <a:latin typeface="Arial" panose="020B0604020202020204" pitchFamily="34" charset="0"/>
                <a:cs typeface="Arial" panose="020B0604020202020204" pitchFamily="34" charset="0"/>
              </a:rPr>
              <a:t>Pre-Award Functions: Finding Funding</a:t>
            </a:r>
          </a:p>
        </p:txBody>
      </p:sp>
      <p:pic>
        <p:nvPicPr>
          <p:cNvPr id="3" name="Picture 2" descr="GrantForward-Logo-Badge">
            <a:hlinkClick r:id="rId3"/>
            <a:extLst>
              <a:ext uri="{FF2B5EF4-FFF2-40B4-BE49-F238E27FC236}">
                <a16:creationId xmlns:a16="http://schemas.microsoft.com/office/drawing/2014/main" id="{73FC5469-E27D-4211-A0AC-2CE691D3F49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23131"/>
            <a:ext cx="3831879" cy="1679100"/>
          </a:xfrm>
          <a:prstGeom prst="rect">
            <a:avLst/>
          </a:prstGeom>
          <a:noFill/>
          <a:ln>
            <a:noFill/>
          </a:ln>
        </p:spPr>
      </p:pic>
      <p:sp>
        <p:nvSpPr>
          <p:cNvPr id="4" name="TextBox 3">
            <a:extLst>
              <a:ext uri="{FF2B5EF4-FFF2-40B4-BE49-F238E27FC236}">
                <a16:creationId xmlns:a16="http://schemas.microsoft.com/office/drawing/2014/main" id="{1F82B4E6-2458-426A-94A0-E17368AF6BF7}"/>
              </a:ext>
            </a:extLst>
          </p:cNvPr>
          <p:cNvSpPr txBox="1"/>
          <p:nvPr/>
        </p:nvSpPr>
        <p:spPr>
          <a:xfrm>
            <a:off x="4648743" y="2893832"/>
            <a:ext cx="5186506" cy="323165"/>
          </a:xfrm>
          <a:prstGeom prst="rect">
            <a:avLst/>
          </a:prstGeom>
          <a:noFill/>
        </p:spPr>
        <p:txBody>
          <a:bodyPr wrap="square" rtlCol="0">
            <a:spAutoFit/>
          </a:bodyPr>
          <a:lstStyle/>
          <a:p>
            <a:r>
              <a:rPr lang="en-US" sz="1500" dirty="0">
                <a:hlinkClick r:id="rId5"/>
              </a:rPr>
              <a:t>www.grantforward.com</a:t>
            </a:r>
            <a:r>
              <a:rPr lang="en-US" sz="1500" dirty="0"/>
              <a:t> is the first place to search! </a:t>
            </a:r>
          </a:p>
        </p:txBody>
      </p:sp>
      <p:sp>
        <p:nvSpPr>
          <p:cNvPr id="5" name="Content Placeholder 1">
            <a:extLst>
              <a:ext uri="{FF2B5EF4-FFF2-40B4-BE49-F238E27FC236}">
                <a16:creationId xmlns:a16="http://schemas.microsoft.com/office/drawing/2014/main" id="{EE281BB2-EAA8-4E50-AC33-331F8501FEB4}"/>
              </a:ext>
            </a:extLst>
          </p:cNvPr>
          <p:cNvSpPr txBox="1">
            <a:spLocks/>
          </p:cNvSpPr>
          <p:nvPr/>
        </p:nvSpPr>
        <p:spPr>
          <a:xfrm>
            <a:off x="4648743" y="3729445"/>
            <a:ext cx="4038057" cy="1050132"/>
          </a:xfrm>
          <a:prstGeom prst="rect">
            <a:avLst/>
          </a:prstGeom>
        </p:spPr>
        <p:txBody>
          <a:bodyPr vert="horz" anchor="t">
            <a:no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48006" indent="0" algn="r">
              <a:buNone/>
            </a:pPr>
            <a:r>
              <a:rPr lang="en-US" sz="1500" dirty="0"/>
              <a:t>For help with Grant Forward, contact:</a:t>
            </a:r>
          </a:p>
          <a:p>
            <a:pPr marL="48006" indent="0" algn="r">
              <a:buNone/>
            </a:pPr>
            <a:r>
              <a:rPr lang="en-US" sz="1500" dirty="0"/>
              <a:t>Kelly Stump</a:t>
            </a:r>
          </a:p>
          <a:p>
            <a:pPr marL="48006" indent="0" algn="r">
              <a:buNone/>
            </a:pPr>
            <a:r>
              <a:rPr lang="en-US" sz="1500" dirty="0">
                <a:hlinkClick r:id="rId6"/>
              </a:rPr>
              <a:t>stump4@marshall.edu</a:t>
            </a:r>
            <a:endParaRPr lang="en-US" sz="1500" dirty="0"/>
          </a:p>
          <a:p>
            <a:pPr marL="48006" indent="0" algn="r">
              <a:buNone/>
            </a:pPr>
            <a:r>
              <a:rPr lang="en-US" sz="1500" dirty="0"/>
              <a:t>304-696-6676 </a:t>
            </a:r>
          </a:p>
        </p:txBody>
      </p:sp>
    </p:spTree>
    <p:extLst>
      <p:ext uri="{BB962C8B-B14F-4D97-AF65-F5344CB8AC3E}">
        <p14:creationId xmlns:p14="http://schemas.microsoft.com/office/powerpoint/2010/main" val="165301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640763" y="6365875"/>
            <a:ext cx="503237" cy="301625"/>
          </a:xfrm>
          <a:prstGeom prst="rect">
            <a:avLst/>
          </a:prstGeom>
        </p:spPr>
        <p:txBody>
          <a:bodyPr vert="horz" anchor="b"/>
          <a:lstStyle>
            <a:defPPr>
              <a:defRPr lang="en-US"/>
            </a:defPPr>
            <a:lvl1pPr marL="0" algn="ctr" defTabSz="914400" rtl="0" eaLnBrk="1" latinLnBrk="0" hangingPunct="1">
              <a:defRPr kumimoji="0"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6FD205-8D79-439C-A802-2377436AEC8A}" type="slidenum">
              <a:rPr lang="en-US" smtClean="0"/>
              <a:pPr/>
              <a:t>18</a:t>
            </a:fld>
            <a:endParaRPr lang="en-US"/>
          </a:p>
        </p:txBody>
      </p:sp>
      <p:sp>
        <p:nvSpPr>
          <p:cNvPr id="2" name="AutoShape 4" descr="data:image/jpeg;base64,/9j/4AAQSkZJRgABAQAAAQABAAD/2wCEAAkGBxQTEhQTExQWFhQXGBoYGBgYGBgYGxsYGBwaHBwYHBgaHCggGBwlHxwcITEhJSkrLi4uHB8zODMsNygtLisBCgoKDg0OGxAQGywkHyQsLCwsLCwsLCwsLCwsLCwsLCwsLCwsLCwsLCwsLCwsLCwsLCwsLCwsLCwsLCwsNyw3LP/AABEIALUBFgMBIgACEQEDEQH/xAAcAAACAgMBAQAAAAAAAAAAAAAFBgMEAAEHAgj/xAA6EAABAgQEAwUGBgIDAQEBAAABAhEAAwQhBRIxQQZRYSJxgZHwE0KhscHRBxQjMlLhYvEVcoIzUyT/xAAZAQADAQEBAAAAAAAAAAAAAAABAgMABAX/xAAlEQACAgICAwEAAQUAAAAAAAAAAQIREiEDMSJBURMEFDJhccH/2gAMAwEAAhEDEQA/AKdYHA7n74V6oAm28HpZVMBBgFidOqXcRyPzZ1rwVEcyUzGLuGVHaaAUuvKrG3dBnDEZrjeFkq7Kxal0NtLWJHvRYqMTSgOo2gDIwh1BZJtdoPTaaXMSEsIaLdAZTmTxNDp05x49nF9NMlAZMQTUxHlXsCK+WPVRVpQkkkCMWYX+JEkpIB1EP/GdWS5do8zMVEwljbaKk9PSPfD9IkBzrrBaZNGjP8Y6MyWFooYBOyTMp0Pzh/lU2dEKAQC1mh+4XmpWgXvuIC8mOnijn3EeF5VZwLbwuTiQXEds4hwdKkG20cdxCnykjkWimLjojN27Qx8PYnmSAdRB1acwcawh4JPynW0O1DM6w8WAluzRWEoGxgitYaBr9p/KJ8qLcTLlLToSkh7vFA0zEnMYybNLiL1BRmcsJHjE0rdFm0iTBKVS19BEmPUZQRyhyosJTKTYQLx1IWkiOh8Xgcv6+QjzZrCKs6teWoHcEecSViSk5ToTaDGD4PLnS1FQFgT3Nd+kc0YtujocklbOc8HISKhJIuEnz08I6DU0yVggh45/w/Sq/OGWdsxfoNCNi/OHqbXy5TZ1AbQZdm49I1TYWlGgi+hLbRQlY/JVZK0nxvE6sRQLkhusZUipbUokNCpxigZpKg2YFr7ix+BaC3/PylFgoHuvAnian9oJKwbBbKPJLfNxGuhJ+QHxCclRLBr2vE2F4UZ75Vm3U/eFirmn2iw7spQ8j9WeC/DdeqVMBGh1G0M17ILuqCdZweoGx9eEZDQrEgWLxqFy/wAj4L4D0rANoEcQVgykRozFFmBvHipkJJdd2OnXVj4RGEdl5xUUxVkS5kw9hKlF/dBJ3hnwaiqJYZSCL7s9+gi7Q1YbIAwuzbknYCxHfDPh2FLmDtBvXOOmTUtHNC4u0DZUxQ7JYk7R5pJ5CnY+UN6eHUe+H7w3LQwNreHlIvJWw/ityPPWJOFFVN+wfOqbdYGnFBmyn4x7qpKs7KBSQLpPPodxC9iNQUrUOUGHFl/cJOddDOZriAePTNBzivQYmWgfjlcSQRDfgo7Qv62izTzMgYOT0vF2VWKTfIW5tBHhCnStAUoB4bPyyCGyiFSsqo6EBE2dOX2QQnqIY+H6xUmolpVYKt9fvBuVQpToBAfiU5AmY37FJV4Pf4PG62Bx0dMqVBUrwjj2P0CjUKCRYx0igxVJki+w+WsKFdOBmEiOqe0jkigDRYAxcmDcqXl3jEzHiGbOaFoeiyma6kjrBDFaEpSFJ1gHRzgZqOT/AEMO2IFIlX5RmskzXixKRWuWYvyhj4YxNMlbTLObHbueF+gUFTiQLc+seuJFAANuYlxpryKckr0dcmViFpsRC/iSIQKHFpkvRRbk8HKfH8wAVrHUppo53Boyopgo6RdwmmLqT7qklJ/9Bo9ygCH5wTw9Aa8BR3ZsnRzWjwsyZqwUjNKAQFOXOx8C0RV2HKUkzCksSRlNyGLbFm9WhjxyYPaKGisxcN8XgdImKBIJs797l9++OGSp0egpN7FKTgylEZQQpyXAIHSxJb+4ITJa1ypaQhYUrMMxY/sd2HVrdINVlZkYSw6zYCw+O0WayQ1PKy/ulEKDnWxSfMFXnB77HSAOAYWRmHUH9o05Pck+MWcfKpcpZSQUpQpRBF3DMQeV9+UFqaclSQxZ/CLdHThcwJFxlOZ9xZ7RkrolJ4nKaLCJy05wheXUHKog9X84nlpIYEZT1cfOO608xCU5QkNHpUuSuypaTF3Bs5lNI5DTzSkMTGR0KbwpTLUQOwdbE6ad0ajnfDM6V/IgLdTMSiUTZwPjtCjMUvsl/H5l+etu6C+NzClBL6n5QuGc6rub+e/rwikOrE5nuhl4cRmWT0+Vm/qOjYVWpR2Xa0IeBTwlN2HKDyKsH7xL9KZRQ0dA/NBSGs3SB8w3hbp8SUN4LSa0EC8V/RSFwozFsMTMllSrNcKsCG+cc44lwZQBmp7SQHUQDe/7jy8fOHPijESZYlhTDU91o8YKtKVITnCioXTY9nmRy2vAUqehZQtbOSylsYu02He2BL30DQ1/iDwcJSVVNOGQLzJY90fyR0/x210tCzwpiaUTClbAHTvHy2istx0ShGpeQ34NTmTKAAdhGf8ANTApsh1i/InjUXBiWaEDtFhEqfo6E0Q11XNSkEB3irUy1zJJzi5BtFqbjcsq9k1wHDlnHMWbpG5tSlQYW6ENBlFpWxcovQBwGqWmWEqBATYd20eqiqAVrFqrQAIWsRVbWDCeUSM0ojKmcCLQOxBb2gdh1WW1i47xSwFjBkfqy3/l946TX0zyfCOdYaP1Etz+UdHrKhpF/wCMPDpiyA2AYclRbS8X8W4E9sBlmkEX0BijgCnBG8e6zH1SV5SVdGc/KAqxM7sHVH4f1KNFJUPKJsK4OmLf2isjcrwUpeLcxygkk6Br+UG5S1NmWQkf5Fv9QUogtlWRgExCWzA/CJpcoosoMYuBRayu4gwmcVY3UygU06Qpbspa7s+gA94/KDKaQqjbCeMJzIUDozvyILiEOqqNRBujTVtmqJuYZe0kJCRnOwI2EKKJuZPJSFKQf/KiB8G845eVt7OvgVOiWZWoymWUi+tjGsNnlLDNmALgXPnE1JLzdlwD1+hi1IwvKX9p4ejE0dLlH2WaesCydiNbNe8GeGpwzrLj+L+T/MQs104A/wCWnfyEWcUqDT0qyiysrP1WQCfiYbjuzn5aou45ic2ROUkJBQSGUSwY8/W0VarimZJKRNlKAVdK0lKkqHMEQi5Zkx1HOrV1KP1UWh8k4XKnmTIqHCPYD9pIIWMrfWLbXs57XwLcO46mrUrKScibu41P9RuNcF8MKo1TwpYmBShlUNco0zA6G94yHViuhD4pSuWhKVWL6208fVoWpC+0HjqX4gYMJkl0DtpOZPW1x4h45I/l62hYxpUVlK3kN8qcGDG7aRdp6oiFSnq9AdW1grJqC1i4jlnx0dsOVSQ4YdNzHW8GChMsPm8IRZONCUlzc7DrHkrXMStcxZBZ25CzJ7y7RoLFCySvQ1GnNYFJlrSCDYHeCnD3DipCzMWe1ZzzKdH5NCPhiZkklzcWtz74eOHeJ8/Ym3I36fWNFq9mlF1oLVdakuCQXtzHlpHIeKOHPYVCFIDSJi0t/gXuju1IPhtHWptRJmqIADAAOzX+8L1eqWtS6dfQjNdjqlQ6gh26dYsnTshJXoF11amSkJTdhrtb5mAU/FydTFXF58+QopX2kg2PWKH5kL2u0dCil0c8pMLmqTMATMuNiLEHmDqDFmRXLlFKZvaQbImj4JXyPXeF6/p4I4fVOChYdJsQesMKMftweypiLEd2hv01itXU8lu0C3RR5ga+MBFzlS8yFF8t0q5o68y2vdHidWuBuP7EakbIIyqWUm4UoDcKuWD3BG9vjBSVMlM2UHr/AHCjOqCbbEt4an5CLqa/X10jUjWMInjP2QAw2bc9O6Ln/IrZitTcsxbyeFakxAZl82BHx+8SHEAEAktrB0GwzX46qUDLl3UsGzsB1J2EB6OeVK9opZmTDbOrQdEjRIAfrABVSqas9de7YQToa7tBKWYWf6f3CmsbqeezG/fv32ghKrlMy/1EEMULJUCk6i+kLlHOUourSC0hewv3Xg0EdsGXIIeSMrWKXII/8u3iNYgxClTmQBoSVEu7lrmFvC6/2a86CFN2VAEaWcdDaCeKVhlImrlS1TJmUlOyG/7fFtYSSo1GscxGTKS0yahHIKUAfKEmooVCYvICrOPaEDUF7EA6hiH7hCzPwyfNzzphJUS5J5n18BDXh9WtUpEw2mgDMeZTYnx5Rzzqi3HaYONUE2X6aIV42BZAWtWw9OYdJ9CJqApQSoEO5EJWJhKC6AEcsuve+0K4Jdlf1tF7hylXOm+0m+6+VNrdW28YKccACnDlhnSDHPECYZjoKgrVwSD5iHDDK810iZSzy81GU5hYqSCL/wDYaHviyVHPJ2L86pSEpVZTLAuSSXBO9h4coe+A61VQpc5aRkSkISW3sW/yhfoeFEqWqWskS0nOSN7AAPrzjoNO0mSGSAlI7KRo+wg2hKCKazIo5lguzBgG8RGogpsMzJS4C1FIWtRKgSqZcAEaAJAt1jI53z0xsSNckqKd45v+IXCZp1mfKDyl3UN0KOv/AJJPh3R0nBqoEh488THMQCAUlwRq/Qx1pexXL0cFSpoIUE9lMVf7tBLibhsSlpMskS1aPcJUPdf4h+sBV0hTuH5adPprCyp6KQUlsKFDlJOxPr4ReoJEyYsfxBcDqDY+GsD6SYQ2Zn8LwXkV4Tp68Y5pWjrjT2HaySEyjv6374C4hjhLJQgJbU6NE83FgoZekB69SndKSerfeEgvoZOkNeCVZS4lqJmKDqcOEPqp+fIQzScJQlDqObMokKJBLlt+Txz/AALERLLr0/iltWZyrVR1+UMlJiyqiYlhklJ+LbdB0EVjS0JKOrJscwtKh2hqGPVtH56xz3FsLMlQIukkx0ziHEUCV3EN3ks0L06ahYyrAUDzvHVDaOOfYpJFnieiWCpt4vrw7LnCf2A9kk/Dmb/SIZFAjn29Ul2D8m3fTxhqJk2IyHSH2dvGxHcYXak5QRqNR3Hn4wyVszsDXTf68mhZxFL9oa/OC+w+zzLnWD/HkI8/miekVSe+Nd0Aai1KqWUT4evL4RudUlVjp63ioFW9bRj/ABaAaiaXUKS4A16Xi/hSgkOTr69f3AtRcn/cSJmM3IevNnjGaO7/AIe8CidKTU1T5VdqXLBbMP5LOrHUAN15R0illypKckpCUpGyAB/s98L8/H0y6eWU/sKE5Qn3nHZSOjfCFo4hMmK7SyAfdCiEj7+MbQAxxpgdPW2KDJqCD7CpQWdf/wCalpvf+KvB45bw7xjMkLVSVwZlFBU10K07Q5buPhHQivKDq9nD8rg9e+EPjzh/2wVUSwTOF1NfOnfxGr9GjMKGo0CClwAQobXB6jpASqw4AKSjUdofJu4wL/C/ESsTJJzfppCh2iUkEsxQf2KH+LA7i0NVUgZirbKX8IjKKHTFybii0yTKAuonXUDcebwDmUJJc3g/KplKWVKFj8touy6ZKm3AvEVbKNoqcO4GEDMR2lX8Nh5QRw/hpCZhnBJcAktox5xInEEyF+0WkFCQXB7rfFrQUVjavZZ5aklC0uodlLOLgpFyNniioRgSoqES5qwuycqFeFwbd7QUqKgLUhIIyjtE7dPnCnxI6pstQU4moKAWBIUSFBPR0u3QQ6YXhHZHZdR52DbAdBGt2bHRMjFkBv3AgBOZJQlwnQETQ5I5hnbSMjJ1GpJYSgeqSgDu3vGom+BPYoKoV5Zgi1j84OmPfC2Crmr/AFAzaX3gvjPCS1EFBbodHMdS2tCPTE6pKVJKVgKSdQdDCnjfC00fqy0qMvokqy/9muB1Zo6Yvg2YGLv02hmwHCzLHa13hcW2WhJJHzp7Nk305gfSIFFj68o1jeLLqKmZPU4UtROwAGyQNAwAEVE1PPz2+MLgw52EUrBZjeLdPXe6qAgW+msWJEiauyUKV4fWA4L2MpsOIuX7Ld8FJGL+zGUD7wEpOHahWqUoH+Sr+SYMihRSLlFbzJinUgDspBSRqTcsSOUTcRs70OdHwxKqaCoT7aUutUnOhCVpJlKl9pKCAXCiQyrdNro1AStKVJHeDqDuCOceqLDpCpqZklcz27lRW4DTVFxkIv01PfeK9VOXJqStYy+1LqDBs5/coNsourvJHKOmDSSOeat2GPZ20vFSdJLuNe5oISlZg4iFZPKKiUC8UT2H8/v63haX2hDZWqDFJ3cecKSksFA+6/r5QGD2UJiWPrnHj14xdqJbnxg9wvgEqYc05RUB7gJSPE6nwIhG6HWxWMafzjq8+jpCw/Lyi1h+mn5tB7hTgSiqkmbNp0BAUyQl0uRqSQdNm74WM1J0hnFo4xhOFzqlfs5Epc1XJAdu86J7yRDyfwgrBJK1zZCZrWlZlOemdsoPp471h2HSpCBLkoRLQNEoAA+EbqgAkkAKOrFr+cUoSziuCrnJkypNQhSFU6MhSrm5bvsBB2lnAgPrGYpUe0mLBDKSwKdwHLCKs8ZUuCLXL8uXSJDMOZw12gbXzct0+MUcOxyVOGUKB5iLE0MHBKk8tTDXYKN4CmVLMwy0JCphzKI977c26x7xBjoGexvaKUkdtKktF6ehTuUkA76iJv4xqIFymS8bk05/bo3z5RqZOBU3uuHjdXWIhdGpg/HJMzKWSDZiCHcdG0PKBFPhLKABnKCyxlpF26h2Pf8AKCcyeZqvZywSo68gOZO0NnD2FJkpJ1WRdZ+nIQqk70VjHWwfR4apFwhOdyQ/7UbOSdS1vhElVglVM7RnDpkLMPGPVXTTFqP6yEAlhqp4pzcHr0DsT5KxsO0ktyvAHqui7QUBlgpUqYpWpufOMiCmr6hKck+nLguC4KT3Gx8IyKJqiMo77GXBK7IsuGhj/wCXQeUKcyXuN9fvA6qqTLOsWXiiLeTHudiCYF43jQlUlROGsuUtQ7wk5fi0c7xDjREtWVSvrALi3idVTLElDiW4UvYqbRPRIN+8CNmmaqOfrl6euX9REbd8FplPFSdSnWNZkyoBoRYvbaDmF8STJZAWPaI6/uHjv4wIUgiM9k/hGaT7GUmujpeE4tKnB0Kc7g2I8I1xPhZqJScpIUgk23CgxHyjnVOtctQWgkKG4+vMdIf+F+KUTFJRNyy16An/AOavP9p6HwJ0hMKGysVUyplEsKLK3AI0YgFTc0+VwYY61YrqUkpIXmsrZSwP29CQ/eR1hj/EHhszKM1KAgKlALJR2gqXYLPQgX6gHeFDhzEv0VSFB2BIAtmSNdnzp15lgdo0m0r7DFJukDsKrlpdJNxBReJKbvgNiMopWovmKe0CA2eWq4V3jcRbp1hQeKRlaJSTTNzFlVzAiukOvVgRqeenxtBkoirWyAU9ReMBOgZMveCGE4gUrY7wPmJt5fWJaS99x68YWStBTp2OQmuzanQd9o67w9TiVKTLJbKkD/0R2j5vHIuBv/6KqWliyD7RXci4fvLCH/GapQUMpbcwnFHC2yvJLKkhxVWgb/L6/eBGJcSyUkpUMx05ed4WJ2MHKxN4zCZaVn2swBanZLj4nnDS5fSBGH0p41jEqYtJTLZemYctQDAvG61IkKBIcpIA30aCfFOEnMuZLbIoOpOjHduh+Ec2wtSjVypV1oK0ukl3TuO5ompN2NKK0FuHeDZs2WZwX7Ie5/k3yG0WJGNTpB9nNGYjcbx0SpQgjKEsNAEuB8ISsY4SWpeeXMKTrlV2n+IaEyaZTCNFKdiRlTAsMZa7tyVv3Q58P4qielnvCtImy5ifYVCAmYLXt4g8ovYbhH5bMuUoqfbkOkDLWw40xkrcJSrTXmLQLn8PZre0IHcPnEtLjVmMW01fI9YGmE1QYaJSWRlHgXPedzBES1EEFiOhY/ENFL83zjDVHY9YKRgXiuLfliAmQoZiEhZdVz1Dt8I0rD6iYfaJqbluyU2073gqapKwUrAI9MY3TEA/3AoJ5oJE8AiapCuQS4Hfd7xuJZs5oyHTJuOy5TTH8IWOM6WaopEosW7R5g6B9jBygmWgrXYtTppQoXscx7tT3RZ7RzLs4jiGGezUDMVmWbt8j9h0isb3jMYxYTZqllySbbADYN3NFVNYlrkjqD93gxVIz2y2JcYZXSIEzD7qwehsY0a5SdUFuYuPhDCmqikO2vIv89orSpbkjKQR5eB3ghT4pLVYuD1iaajdIcdNf7HxjMINTJiT8tFtA3iYIjAGPgjiw059hUdqmW6S98oUCD3pYkHeKdRwmZVYpCZoEkFK5UwMoqQu6G2P8SX2MBlIi/T4vMQlCTdKHyuxZKmKkf8AUqYtsbhnMCSdUh4NXsAYxLXKmqJJKiXCtlA6EDl06RFS1WW4/aTfofsWg7xKUqlpzKzEXQoXIQrZTWF9u5rQDxCiTKCVJJUCO3yY6KHIbjwicJdWUnDbDEmcFCJBLB1hfp55lkA3SbpPMfeDEiaDoYqmR6BVdKMtRTqNQW22ibBKWZOny5UlJXMWWCem5J2A1Ji7iksFGbdN/Df7wz/h7hVTTrVUF5WZOQIUkZlpLKzEKDpTo2hJ6QHSDFWzoWBcNy6OQpCO1OUAZi/5NsnkkH7mAlau5Jhgw7EjMR+ooCYlVlMACk6O2m4gPjyEuVIIPMfbpGk01oZKmLU2Z29YYaM5JSTuXPnCvKQ6nOgvB1OMSSgB76Rxp9tnVRvE8QzS1I5ggd8I3CuHzEVJmzEkZXA6kwz1OIp2aBs7FC9mgOfwP5tjH/yKt7RFOxUak6QszapR96PMtaR+45oGTHXH9LOPKE4AgEEe9uDFPDsdmSmRMu1gef2j1NxCxAAAgHW4kl2HaOm0aNtgdJbGyZWImB9Dz84gTWLRoXEJSK9aS7BuX97QWlYm4u47/vBlxtbNGcGN8jFX1gnTz0nSEJNcYt0+KZTqYCckM4J9D+JaVR6WyA7wsUWOkRdOIZrmGzQji12W59VdzG4C1FSSbAnoOUZC5sFBU4iGyuxPwEBOMZ5TRzMpYEoB7ioP3PpBLDMDRLZUwmYvro//AF+piHHpSJiFSzYLDf34GK5O7ZPClSOVPyjFb7ev9x6rJC5a1IWCCNfoe47RGiXzaOk52YlRe3yidMst2lZR338hG0NE8paeWbvEEFlFeXbMep9d8S01apGhgn7ZLXCQB6bviBVBnuARvo0YFl+lrEr1YH5943i4nkdfWnOFz/jJybhJPiOmzxapMR1RMt3uP9GMYMN6+vSI1xB+dytmug+9uOivuI9T5oyuC4OhF/iNoIDftwU5TqkHL1SS5QebG48RyimKoZClQLJ/bY3CtUPte4iNarP/AEYOUNUiZTmUrKkOAtk3JP7V29DLEuR1HZbity12LtCgLCpJsS5R0WNn5K+cQyJxSWLg8uvQbmPcqkmGbkQklSTtoGNlPoOcNAppaFe0UB7TUnYE65fF2PWGQr62MX4V4PLm1Y/MhymWqYiWq4KklP7huwLtHQeM6come091Yv0UP6v5xxylx9VNPl1Cbqlqdv5J0KfEP8I7NU4zKq5AKLy5icyVfIjqPvBaTVAi6dnPK7ElS1BSFMQbfZuUbpOJJU201Alqu6wpkq/8nQ+MAcfkTBPVLXsdf5A6EdDEWG8OVFYtcmUUIMlQz5iXDkgEAaixv3c45uNSujp5HFRQ0IqkKIyFxqTArEcOXneUHB6gN0hzwzgHIkCZMJ7hl+rwZpOGZEvZzzJJMOuGUu0TXKoPxOay+GahSSt0gDZ/hFSdgE5KSp02D6nbaOszsOQkZQWzdYF1+BkIUUqB7Js3SC+FI39RJnHp1SU6gm7WitMxQ7C/UxfxKRcjrEVJQvEljW0Uc5vVlSVKmTHJJys7C3d3xep8JFnEH6SjADRMpICiloVyfoFL2Li8Na4FoqTKO28NBl28/rFOop3jKTC4pi+JAH8h4n1/uJbcz84uTJUaTLbQerQchVaPNGVA3FoIT6xQSyAH5nTyiqhPOLcuWGaFZTOVUBqTF5kpSkzVKuXcFnPTp9oyDK5ZPZyZt2IsPPSNQ+UX6JOL+j7UAAQr4uWOZ9IOV1RaFLFFTJxKJSSpRsw0vuTtCy26LXWzxxJh6ZspCg3tQAAefNJ5jlyhFKWszf0dI6xw1wVMsuoW/JA0Hedz5QN/Erg8pyVNPLKktlnJSHII/avKBpsT0HN46eOMl30cvJyQb0c7SqJJc3T5fbnEClc49JVy1igoWpwAxUz9foNBBSUpw40hfkKA1uesEJU5vXx+MYRhmTcR5qcOlTGzJvzBIPwirJm2cRZlrgphsC1shUtSksTL91RvY8ztA9M0oJD9k7QyzJqpuZEtkp0XMIfoUgb8oGVWCquEKznVtDd3YktrGoJUVM2u5gpheGzycwSlKSC+clNj/iz2LeUX+HpIlS2UlPtHLkMS2weIsYqVHMEqynv1bnAaTWzJ4u0SJR7K2YkkOo7E7MOQ2inVVYihPxAqAO5A+UUTMJ6wDbfZYqJrw4/htxJ7MqpZh7KzmldFG6k9Ade9+cIpV4+njErZiCxBBB6jTy1jBSo6jxjWyJakTFJC5+X9NJJbX9ygCHAPOAHBPEBp69E+YTlmkonH/GYodptOypldwhSra+ZNmmbMUVKOu1hs2wHrWLBHl9DC1WzSkz6eq1pSHd4HGatdk7wI4HqxVUMuaT+oj9KYP8kaHxTlV4mDWdTEIDGK2xKIKzCVry5ls3KE3jnGlU8+nppIKivtLJJYp0IB2bWFOo/EioVNUmYAJYUpLhwQA403P3gBJxP8zWBcxRSnKoC9wACW8YlJ3eiiQbqkhSioc/LnHqllwBw6r9mopKnQp9eex6QdlTxHJJNHTFphdJibMDAsVfZeJJdYIFitEqwO/uivMB2lnx/3EqZoI1iCdTFWqmHfaMEqTkEahvL7xTmTm3SO8iK9ZVSkrKUpM1WpLsn7mB1TOWQxySwf4gcucVjxtiOdBVNegarT5/QQSo65KwSkpZ295/gITUhPJzu/Po0HOFaxQmFAygKDgEe8DpboT8IMuNJCxm7oapBBHveCT9YyPFTUJT/9ZoQ+gFz4xkSSfwpZWxfGLG8OvBeGCXToWpP6kztl9n0HgI5Aai+dfauDl2PSOiYT+IsogJmpKNBzHmB9ItxxUXbI/wAmTkqQ+xgO8D6DGJM4PLmJI6EH5RfBjoVPo4ejl34g8CZc9VSp7B7UyUB+3mtAGqdyna5HTm4Fo+mRHMfxJ4SlS0qq5ACCCDNlj9pBLe0SPdbcaXfYvmX4+T0znKA3eYtS5m51itLB19bRMClN1G/IQChbp5yttIszquwQk9pdn5DcwLTNKyALCPUmYPaE6ABh/qMCgxTqCA2gSApN9ruW3Onc/fHmXNyzUqJ7KgEqHUsQb9RFOoqATLVto/eGI9cojxA5SobFj68YNmL1fW3JB94mBEycSS8RqmWEeH9etIwaNrVHkGPLxkYY28YfXraND0O/00WaSiXNtLSTe5aw71aDugWYhBcN8flBCSbCNT8IUgOSCRsHbmzxLLQ7Ny8mGhhbTBJNDX+HfE/5OcpKwVSZrZgDdJTosDctYje0dWncWS1JeSkEHRWg38Y+f02uNR65w94GtMmVnmTUZVgKAewcauWvsw5Rm2loEdnNcWJ9vOfUzFkt1UTF2inoTISMoupWdXvMzZQdrfWKuKSx7WYQeypSlJPQl/lEkoA05AHaz/7Pd94EukOimlYZiLm4PKLkrEVp3Ch11iiY8wcU+wJhcYvZiCIxGKk2SkqOoZ3A7hAwyyEpXZiSBcPZnJGu+sWcNrFoW6FlKiGdJYtazjaE/OI2TC9PVTj+2TNV3S1n6Ro4whX71W9bR4wrGZiifbV02UAzdlc0qPJgWS/WBFaCmYsHXMfjfWB+abNkySsngrzJOobuitNV6+URkxewqTLmTAJyilDElQZ9OtopSQrKyVFja/r6x7kKWlaSjMlRsgjUvbs83drRHPCQpQQSpDkJLM4ex6Fm7oI1WNzVmTcJMm8shnSQxBfvAMFmKWKU0yXMUielaZgPaC9R3u8ZEuLV6qiYZi2zkBy5LsNbl3jIyMEsbokplpWNSx84CAxqMhUFlyXMUhlIUpJ6Ej4wwYVx1UygHV7Qf5a+YjIyFkLKKoeE8WrUgHIA/X+oqVONl2KAp3BcuGOoZtI1GRm3RLjSOZ47RiVOKU/tUygP4hXuvuBpFBMZGRVdFS3SlkkjlEMq3mIyMjANlVlDbXxdo17QqAcuwt5xkZGMRnSPIU5aNxkZjejTevONJO8bjIJmSSQ5AOj/AEjoGDqzUsqwDApt/iSIyMiPKUh/0oYpLsYWvzBRMYaE5SPrGRkJxg5ey9NSLQOrVlxcs2jxkZF12RKivXrxi3hyeyo9wjcZAl0Oep9OCH01+EUwN3jUZAiBHgG5HreJKYspPeIyMhn0MFuH8ITUz1S1KKQAouGeygGvYaxHxRKCKmYBp2Tf/qNecZGQl+S/0H0wYREYVeMjIo+hTJhiQmNRkBdGL0mWCkWHOMjIyJtgP//Z"/>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8" name="TextBox 7"/>
          <p:cNvSpPr txBox="1"/>
          <p:nvPr/>
        </p:nvSpPr>
        <p:spPr>
          <a:xfrm>
            <a:off x="179614" y="4531937"/>
            <a:ext cx="7253458" cy="404085"/>
          </a:xfrm>
          <a:prstGeom prst="rect">
            <a:avLst/>
          </a:prstGeom>
          <a:noFill/>
        </p:spPr>
        <p:txBody>
          <a:bodyPr wrap="square" rtlCol="0">
            <a:spAutoFit/>
          </a:bodyPr>
          <a:lstStyle/>
          <a:p>
            <a:pPr algn="ctr"/>
            <a:r>
              <a:rPr lang="en-US" sz="1013" b="1" dirty="0">
                <a:latin typeface="Arial" panose="020B0604020202020204" pitchFamily="34" charset="0"/>
                <a:cs typeface="Arial" panose="020B0604020202020204" pitchFamily="34" charset="0"/>
              </a:rPr>
              <a:t>It is important to contact your MURC Grants Officer with your intent to apply as soon as possible. Never submit on your own! Find us at </a:t>
            </a:r>
            <a:r>
              <a:rPr lang="en-US" sz="1013" b="1" dirty="0">
                <a:latin typeface="Arial" panose="020B0604020202020204" pitchFamily="34" charset="0"/>
                <a:cs typeface="Arial" panose="020B0604020202020204" pitchFamily="34" charset="0"/>
                <a:hlinkClick r:id="rId3"/>
              </a:rPr>
              <a:t>www.marshall.edu/murc/staff/</a:t>
            </a:r>
            <a:r>
              <a:rPr lang="en-US" sz="1013" b="1" dirty="0">
                <a:latin typeface="Arial" panose="020B0604020202020204" pitchFamily="34" charset="0"/>
                <a:cs typeface="Arial" panose="020B0604020202020204" pitchFamily="34" charset="0"/>
              </a:rPr>
              <a:t> </a:t>
            </a:r>
          </a:p>
        </p:txBody>
      </p:sp>
      <p:sp>
        <p:nvSpPr>
          <p:cNvPr id="4" name="Content Placeholder 2">
            <a:extLst>
              <a:ext uri="{FF2B5EF4-FFF2-40B4-BE49-F238E27FC236}">
                <a16:creationId xmlns:a16="http://schemas.microsoft.com/office/drawing/2014/main" id="{6ED3524C-CD8D-45F1-9E7B-BF206558C250}"/>
              </a:ext>
            </a:extLst>
          </p:cNvPr>
          <p:cNvSpPr txBox="1">
            <a:spLocks/>
          </p:cNvSpPr>
          <p:nvPr/>
        </p:nvSpPr>
        <p:spPr>
          <a:xfrm>
            <a:off x="537231" y="1003859"/>
            <a:ext cx="7253457" cy="2885551"/>
          </a:xfrm>
          <a:prstGeom prst="rect">
            <a:avLst/>
          </a:prstGeom>
        </p:spPr>
        <p:txBody>
          <a:bodyPr>
            <a:no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0" indent="0">
              <a:buClrTx/>
              <a:buNone/>
            </a:pPr>
            <a:r>
              <a:rPr lang="en-US" sz="1800" dirty="0">
                <a:latin typeface="Arial" panose="020B0604020202020204" pitchFamily="34" charset="0"/>
                <a:cs typeface="Arial" panose="020B0604020202020204" pitchFamily="34" charset="0"/>
              </a:rPr>
              <a:t>Once you have found a potential funding source, it is important to </a:t>
            </a:r>
            <a:r>
              <a:rPr lang="en-US" sz="1800" u="sng" dirty="0">
                <a:latin typeface="Arial" panose="020B0604020202020204" pitchFamily="34" charset="0"/>
                <a:cs typeface="Arial" panose="020B0604020202020204" pitchFamily="34" charset="0"/>
              </a:rPr>
              <a:t>read the funding announcement</a:t>
            </a:r>
            <a:r>
              <a:rPr lang="en-US" sz="1800" dirty="0">
                <a:latin typeface="Arial" panose="020B0604020202020204" pitchFamily="34" charset="0"/>
                <a:cs typeface="Arial" panose="020B0604020202020204" pitchFamily="34" charset="0"/>
              </a:rPr>
              <a:t> and contact MURC Preaward. </a:t>
            </a:r>
          </a:p>
          <a:p>
            <a:pPr marL="0" indent="0">
              <a:buClrTx/>
              <a:buNone/>
            </a:pPr>
            <a:endParaRPr lang="en-US" sz="1800" b="1" dirty="0">
              <a:latin typeface="Arial" panose="020B0604020202020204" pitchFamily="34" charset="0"/>
              <a:cs typeface="Arial" panose="020B0604020202020204" pitchFamily="34" charset="0"/>
            </a:endParaRPr>
          </a:p>
          <a:p>
            <a:pPr marL="0" indent="0">
              <a:buClrTx/>
              <a:buNone/>
            </a:pPr>
            <a:r>
              <a:rPr lang="en-US" sz="1800" dirty="0">
                <a:latin typeface="Arial" panose="020B0604020202020204" pitchFamily="34" charset="0"/>
                <a:cs typeface="Arial" panose="020B0604020202020204" pitchFamily="34" charset="0"/>
              </a:rPr>
              <a:t>Although it is the PI’s ultimate responsibility, we will help you look for the following when searching through funding announcements:</a:t>
            </a:r>
          </a:p>
          <a:p>
            <a:pPr marL="374904" lvl="1" indent="0">
              <a:buClrTx/>
              <a:buNone/>
            </a:pPr>
            <a:r>
              <a:rPr lang="en-US" sz="1200" b="1" dirty="0">
                <a:latin typeface="Arial" panose="020B0604020202020204" pitchFamily="34" charset="0"/>
                <a:cs typeface="Arial" panose="020B0604020202020204" pitchFamily="34" charset="0"/>
              </a:rPr>
              <a:t>Program mission/goals: </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Is your project a good fit with the agency?  Sometimes it is a good idea to reach out to the Program Officer before you apply.</a:t>
            </a:r>
            <a:endParaRPr lang="en-US" sz="1200" dirty="0">
              <a:latin typeface="Arial" panose="020B0604020202020204" pitchFamily="34" charset="0"/>
              <a:cs typeface="Arial" panose="020B0604020202020204" pitchFamily="34" charset="0"/>
            </a:endParaRPr>
          </a:p>
          <a:p>
            <a:pPr marL="374904" lvl="1" indent="0">
              <a:buClrTx/>
              <a:buNone/>
            </a:pPr>
            <a:r>
              <a:rPr lang="en-US" sz="1200" b="1" dirty="0">
                <a:latin typeface="Arial" panose="020B0604020202020204" pitchFamily="34" charset="0"/>
                <a:cs typeface="Arial" panose="020B0604020202020204" pitchFamily="34" charset="0"/>
              </a:rPr>
              <a:t>Eligibility Requirements: </a:t>
            </a:r>
            <a:r>
              <a:rPr lang="en-US" sz="1200" i="1" dirty="0">
                <a:latin typeface="Arial" panose="020B0604020202020204" pitchFamily="34" charset="0"/>
                <a:cs typeface="Arial" panose="020B0604020202020204" pitchFamily="34" charset="0"/>
              </a:rPr>
              <a:t>Is the institution/PI eligible to apply? It is better to find out before hand.</a:t>
            </a:r>
          </a:p>
          <a:p>
            <a:pPr marL="374904" lvl="1" indent="0">
              <a:buClrTx/>
              <a:buNone/>
            </a:pPr>
            <a:r>
              <a:rPr lang="en-US" sz="1200" b="1" dirty="0">
                <a:latin typeface="Arial" panose="020B0604020202020204" pitchFamily="34" charset="0"/>
                <a:cs typeface="Arial" panose="020B0604020202020204" pitchFamily="34" charset="0"/>
              </a:rPr>
              <a:t>Funding amounts:  </a:t>
            </a:r>
            <a:r>
              <a:rPr lang="en-US" sz="1200" i="1" dirty="0">
                <a:latin typeface="Arial" panose="020B0604020202020204" pitchFamily="34" charset="0"/>
                <a:cs typeface="Arial" panose="020B0604020202020204" pitchFamily="34" charset="0"/>
              </a:rPr>
              <a:t>Are the amounts feasible?</a:t>
            </a:r>
            <a:endParaRPr lang="en-US" sz="1200" dirty="0">
              <a:latin typeface="Arial" panose="020B0604020202020204" pitchFamily="34" charset="0"/>
              <a:cs typeface="Arial" panose="020B0604020202020204" pitchFamily="34" charset="0"/>
            </a:endParaRPr>
          </a:p>
          <a:p>
            <a:pPr marL="374904" lvl="1" indent="0">
              <a:buClrTx/>
              <a:buNone/>
            </a:pPr>
            <a:r>
              <a:rPr lang="en-US" sz="1200" b="1" dirty="0">
                <a:latin typeface="Arial" panose="020B0604020202020204" pitchFamily="34" charset="0"/>
                <a:cs typeface="Arial" panose="020B0604020202020204" pitchFamily="34" charset="0"/>
              </a:rPr>
              <a:t>Application Deadline:  </a:t>
            </a:r>
            <a:r>
              <a:rPr lang="en-US" sz="1200" i="1" dirty="0">
                <a:latin typeface="Arial" panose="020B0604020202020204" pitchFamily="34" charset="0"/>
                <a:cs typeface="Arial" panose="020B0604020202020204" pitchFamily="34" charset="0"/>
              </a:rPr>
              <a:t>Will it work?  Do you have enough time?</a:t>
            </a:r>
          </a:p>
          <a:p>
            <a:pPr marL="374904" lvl="1" indent="0">
              <a:buClrTx/>
              <a:buNone/>
            </a:pPr>
            <a:r>
              <a:rPr lang="en-US" sz="1200" b="1" dirty="0">
                <a:latin typeface="Arial" panose="020B0604020202020204" pitchFamily="34" charset="0"/>
                <a:cs typeface="Arial" panose="020B0604020202020204" pitchFamily="34" charset="0"/>
              </a:rPr>
              <a:t>Agency Terms and Conditions:  </a:t>
            </a:r>
            <a:r>
              <a:rPr lang="en-US" sz="1200" i="1" dirty="0">
                <a:latin typeface="Arial" panose="020B0604020202020204" pitchFamily="34" charset="0"/>
                <a:cs typeface="Arial" panose="020B0604020202020204" pitchFamily="34" charset="0"/>
              </a:rPr>
              <a:t>Can the institution commit/Is it legal for the university?  Not all external funding works for institutions of higher education.</a:t>
            </a:r>
          </a:p>
          <a:p>
            <a:pPr marL="374904" lvl="1" indent="0">
              <a:buClrTx/>
              <a:buNone/>
            </a:pPr>
            <a:r>
              <a:rPr lang="en-US" sz="1000" i="1" dirty="0">
                <a:latin typeface="Arial" panose="020B0604020202020204" pitchFamily="34" charset="0"/>
                <a:cs typeface="Arial" panose="020B0604020202020204" pitchFamily="34" charset="0"/>
              </a:rPr>
              <a:t>	</a:t>
            </a:r>
          </a:p>
          <a:p>
            <a:pPr marL="0" indent="0" algn="just">
              <a:buClrTx/>
              <a:buNone/>
            </a:pPr>
            <a:endParaRPr lang="en-US" sz="1600" dirty="0">
              <a:latin typeface="Arial" panose="020B0604020202020204" pitchFamily="34" charset="0"/>
              <a:cs typeface="Arial" panose="020B0604020202020204" pitchFamily="34" charset="0"/>
            </a:endParaRPr>
          </a:p>
          <a:p>
            <a:pPr marL="48006" indent="0">
              <a:buClr>
                <a:srgbClr val="FF0000"/>
              </a:buClr>
              <a:buNone/>
            </a:pPr>
            <a:endParaRPr lang="en-US" sz="2250" dirty="0">
              <a:latin typeface="Arial" panose="020B0604020202020204" pitchFamily="34" charset="0"/>
              <a:cs typeface="Arial" panose="020B0604020202020204" pitchFamily="34" charset="0"/>
            </a:endParaRPr>
          </a:p>
          <a:p>
            <a:pPr marL="48006" indent="0">
              <a:buNone/>
            </a:pPr>
            <a:endParaRPr lang="en-US" sz="2250" dirty="0">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2C4FB0AE-BFEA-4CB8-ADAF-20DB30483163}"/>
              </a:ext>
            </a:extLst>
          </p:cNvPr>
          <p:cNvSpPr txBox="1">
            <a:spLocks/>
          </p:cNvSpPr>
          <p:nvPr/>
        </p:nvSpPr>
        <p:spPr>
          <a:xfrm>
            <a:off x="-57616" y="278709"/>
            <a:ext cx="8637814" cy="908222"/>
          </a:xfrm>
          <a:prstGeom prst="rect">
            <a:avLst/>
          </a:prstGeom>
        </p:spPr>
        <p:txBody>
          <a:bodyPr>
            <a:noAutofit/>
          </a:bodyPr>
          <a:lstStyle>
            <a:lvl1pPr marL="484632" algn="l" rtl="0" eaLnBrk="1" latinLnBrk="0" hangingPunct="1">
              <a:spcBef>
                <a:spcPct val="0"/>
              </a:spcBef>
              <a:buNone/>
              <a:defRPr kumimoji="0" sz="4200" kern="1200">
                <a:ln w="6350">
                  <a:noFill/>
                </a:ln>
                <a:solidFill>
                  <a:schemeClr val="tx2"/>
                </a:solidFill>
                <a:effectLst/>
                <a:latin typeface="+mj-lt"/>
                <a:ea typeface="+mj-ea"/>
                <a:cs typeface="+mj-cs"/>
              </a:defRPr>
            </a:lvl1pPr>
          </a:lstStyle>
          <a:p>
            <a:r>
              <a:rPr lang="en-US" sz="2800" dirty="0">
                <a:solidFill>
                  <a:srgbClr val="00B140"/>
                </a:solidFill>
                <a:latin typeface="Arial" panose="020B0604020202020204" pitchFamily="34" charset="0"/>
                <a:cs typeface="Arial" panose="020B0604020202020204" pitchFamily="34" charset="0"/>
              </a:rPr>
              <a:t>Pre-Award Functions:  Proposal Application </a:t>
            </a:r>
            <a:br>
              <a:rPr lang="en-US" sz="3200" dirty="0">
                <a:solidFill>
                  <a:srgbClr val="00B140"/>
                </a:solidFill>
                <a:latin typeface="Arial" panose="020B0604020202020204" pitchFamily="34" charset="0"/>
                <a:cs typeface="Arial" panose="020B0604020202020204" pitchFamily="34" charset="0"/>
              </a:rPr>
            </a:br>
            <a:endParaRPr lang="en-US" sz="3200" b="1" i="1" dirty="0">
              <a:solidFill>
                <a:srgbClr val="00B14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546149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640763" y="6365875"/>
            <a:ext cx="503237" cy="301625"/>
          </a:xfrm>
          <a:prstGeom prst="rect">
            <a:avLst/>
          </a:prstGeom>
        </p:spPr>
        <p:txBody>
          <a:bodyPr vert="horz" anchor="b"/>
          <a:lstStyle>
            <a:defPPr>
              <a:defRPr lang="en-US"/>
            </a:defPPr>
            <a:lvl1pPr marL="0" algn="ctr" defTabSz="914400" rtl="0" eaLnBrk="1" latinLnBrk="0" hangingPunct="1">
              <a:defRPr kumimoji="0"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6FD205-8D79-439C-A802-2377436AEC8A}" type="slidenum">
              <a:rPr lang="en-US" smtClean="0"/>
              <a:pPr/>
              <a:t>19</a:t>
            </a:fld>
            <a:endParaRPr lang="en-US"/>
          </a:p>
        </p:txBody>
      </p:sp>
      <p:sp>
        <p:nvSpPr>
          <p:cNvPr id="2" name="AutoShape 4" descr="data:image/jpeg;base64,/9j/4AAQSkZJRgABAQAAAQABAAD/2wCEAAkGBxQTEhQTExQWFhQXGBoYGBgYGBgYGxsYGBwaHBwYHBgaHCggGBwlHxwcITEhJSkrLi4uHB8zODMsNygtLisBCgoKDg0OGxAQGywkHyQsLCwsLCwsLCwsLCwsLCwsLCwsLCwsLCwsLCwsLCwsLCwsLCwsLCwsLCwsLCwsNyw3LP/AABEIALUBFgMBIgACEQEDEQH/xAAcAAACAgMBAQAAAAAAAAAAAAAFBgMEAAEHAgj/xAA6EAABAgQEAwUGBgIDAQEBAAABAhEAAwQhBRIxQQZRYSJxgZHwE0KhscHRBxQjMlLhYvEVcoIzUyT/xAAZAQADAQEBAAAAAAAAAAAAAAABAgMABAX/xAAlEQACAgICAwEAAQUAAAAAAAAAAQIREiEDMSJBURMEFDJhccH/2gAMAwEAAhEDEQA/AKdYHA7n74V6oAm28HpZVMBBgFidOqXcRyPzZ1rwVEcyUzGLuGVHaaAUuvKrG3dBnDEZrjeFkq7Kxal0NtLWJHvRYqMTSgOo2gDIwh1BZJtdoPTaaXMSEsIaLdAZTmTxNDp05x49nF9NMlAZMQTUxHlXsCK+WPVRVpQkkkCMWYX+JEkpIB1EP/GdWS5do8zMVEwljbaKk9PSPfD9IkBzrrBaZNGjP8Y6MyWFooYBOyTMp0Pzh/lU2dEKAQC1mh+4XmpWgXvuIC8mOnijn3EeF5VZwLbwuTiQXEds4hwdKkG20cdxCnykjkWimLjojN27Qx8PYnmSAdRB1acwcawh4JPynW0O1DM6w8WAluzRWEoGxgitYaBr9p/KJ8qLcTLlLToSkh7vFA0zEnMYybNLiL1BRmcsJHjE0rdFm0iTBKVS19BEmPUZQRyhyosJTKTYQLx1IWkiOh8Xgcv6+QjzZrCKs6teWoHcEecSViSk5ToTaDGD4PLnS1FQFgT3Nd+kc0YtujocklbOc8HISKhJIuEnz08I6DU0yVggh45/w/Sq/OGWdsxfoNCNi/OHqbXy5TZ1AbQZdm49I1TYWlGgi+hLbRQlY/JVZK0nxvE6sRQLkhusZUipbUokNCpxigZpKg2YFr7ix+BaC3/PylFgoHuvAnian9oJKwbBbKPJLfNxGuhJ+QHxCclRLBr2vE2F4UZ75Vm3U/eFirmn2iw7spQ8j9WeC/DdeqVMBGh1G0M17ILuqCdZweoGx9eEZDQrEgWLxqFy/wAj4L4D0rANoEcQVgykRozFFmBvHipkJJdd2OnXVj4RGEdl5xUUxVkS5kw9hKlF/dBJ3hnwaiqJYZSCL7s9+gi7Q1YbIAwuzbknYCxHfDPh2FLmDtBvXOOmTUtHNC4u0DZUxQ7JYk7R5pJ5CnY+UN6eHUe+H7w3LQwNreHlIvJWw/ityPPWJOFFVN+wfOqbdYGnFBmyn4x7qpKs7KBSQLpPPodxC9iNQUrUOUGHFl/cJOddDOZriAePTNBzivQYmWgfjlcSQRDfgo7Qv62izTzMgYOT0vF2VWKTfIW5tBHhCnStAUoB4bPyyCGyiFSsqo6EBE2dOX2QQnqIY+H6xUmolpVYKt9fvBuVQpToBAfiU5AmY37FJV4Pf4PG62Bx0dMqVBUrwjj2P0CjUKCRYx0igxVJki+w+WsKFdOBmEiOqe0jkigDRYAxcmDcqXl3jEzHiGbOaFoeiyma6kjrBDFaEpSFJ1gHRzgZqOT/AEMO2IFIlX5RmskzXixKRWuWYvyhj4YxNMlbTLObHbueF+gUFTiQLc+seuJFAANuYlxpryKckr0dcmViFpsRC/iSIQKHFpkvRRbk8HKfH8wAVrHUppo53Boyopgo6RdwmmLqT7qklJ/9Bo9ygCH5wTw9Aa8BR3ZsnRzWjwsyZqwUjNKAQFOXOx8C0RV2HKUkzCksSRlNyGLbFm9WhjxyYPaKGisxcN8XgdImKBIJs797l9++OGSp0egpN7FKTgylEZQQpyXAIHSxJb+4ITJa1ypaQhYUrMMxY/sd2HVrdINVlZkYSw6zYCw+O0WayQ1PKy/ulEKDnWxSfMFXnB77HSAOAYWRmHUH9o05Pck+MWcfKpcpZSQUpQpRBF3DMQeV9+UFqaclSQxZ/CLdHThcwJFxlOZ9xZ7RkrolJ4nKaLCJy05wheXUHKog9X84nlpIYEZT1cfOO608xCU5QkNHpUuSuypaTF3Bs5lNI5DTzSkMTGR0KbwpTLUQOwdbE6ad0ajnfDM6V/IgLdTMSiUTZwPjtCjMUvsl/H5l+etu6C+NzClBL6n5QuGc6rub+e/rwikOrE5nuhl4cRmWT0+Vm/qOjYVWpR2Xa0IeBTwlN2HKDyKsH7xL9KZRQ0dA/NBSGs3SB8w3hbp8SUN4LSa0EC8V/RSFwozFsMTMllSrNcKsCG+cc44lwZQBmp7SQHUQDe/7jy8fOHPijESZYlhTDU91o8YKtKVITnCioXTY9nmRy2vAUqehZQtbOSylsYu02He2BL30DQ1/iDwcJSVVNOGQLzJY90fyR0/x210tCzwpiaUTClbAHTvHy2istx0ShGpeQ34NTmTKAAdhGf8ANTApsh1i/InjUXBiWaEDtFhEqfo6E0Q11XNSkEB3irUy1zJJzi5BtFqbjcsq9k1wHDlnHMWbpG5tSlQYW6ENBlFpWxcovQBwGqWmWEqBATYd20eqiqAVrFqrQAIWsRVbWDCeUSM0ojKmcCLQOxBb2gdh1WW1i47xSwFjBkfqy3/l946TX0zyfCOdYaP1Etz+UdHrKhpF/wCMPDpiyA2AYclRbS8X8W4E9sBlmkEX0BijgCnBG8e6zH1SV5SVdGc/KAqxM7sHVH4f1KNFJUPKJsK4OmLf2isjcrwUpeLcxygkk6Br+UG5S1NmWQkf5Fv9QUogtlWRgExCWzA/CJpcoosoMYuBRayu4gwmcVY3UygU06Qpbspa7s+gA94/KDKaQqjbCeMJzIUDozvyILiEOqqNRBujTVtmqJuYZe0kJCRnOwI2EKKJuZPJSFKQf/KiB8G845eVt7OvgVOiWZWoymWUi+tjGsNnlLDNmALgXPnE1JLzdlwD1+hi1IwvKX9p4ejE0dLlH2WaesCydiNbNe8GeGpwzrLj+L+T/MQs104A/wCWnfyEWcUqDT0qyiysrP1WQCfiYbjuzn5aou45ic2ROUkJBQSGUSwY8/W0VarimZJKRNlKAVdK0lKkqHMEQi5Zkx1HOrV1KP1UWh8k4XKnmTIqHCPYD9pIIWMrfWLbXs57XwLcO46mrUrKScibu41P9RuNcF8MKo1TwpYmBShlUNco0zA6G94yHViuhD4pSuWhKVWL6208fVoWpC+0HjqX4gYMJkl0DtpOZPW1x4h45I/l62hYxpUVlK3kN8qcGDG7aRdp6oiFSnq9AdW1grJqC1i4jlnx0dsOVSQ4YdNzHW8GChMsPm8IRZONCUlzc7DrHkrXMStcxZBZ25CzJ7y7RoLFCySvQ1GnNYFJlrSCDYHeCnD3DipCzMWe1ZzzKdH5NCPhiZkklzcWtz74eOHeJ8/Ym3I36fWNFq9mlF1oLVdakuCQXtzHlpHIeKOHPYVCFIDSJi0t/gXuju1IPhtHWptRJmqIADAAOzX+8L1eqWtS6dfQjNdjqlQ6gh26dYsnTshJXoF11amSkJTdhrtb5mAU/FydTFXF58+QopX2kg2PWKH5kL2u0dCil0c8pMLmqTMATMuNiLEHmDqDFmRXLlFKZvaQbImj4JXyPXeF6/p4I4fVOChYdJsQesMKMftweypiLEd2hv01itXU8lu0C3RR5ga+MBFzlS8yFF8t0q5o68y2vdHidWuBuP7EakbIIyqWUm4UoDcKuWD3BG9vjBSVMlM2UHr/AHCjOqCbbEt4an5CLqa/X10jUjWMInjP2QAw2bc9O6Ln/IrZitTcsxbyeFakxAZl82BHx+8SHEAEAktrB0GwzX46qUDLl3UsGzsB1J2EB6OeVK9opZmTDbOrQdEjRIAfrABVSqas9de7YQToa7tBKWYWf6f3CmsbqeezG/fv32ghKrlMy/1EEMULJUCk6i+kLlHOUourSC0hewv3Xg0EdsGXIIeSMrWKXII/8u3iNYgxClTmQBoSVEu7lrmFvC6/2a86CFN2VAEaWcdDaCeKVhlImrlS1TJmUlOyG/7fFtYSSo1GscxGTKS0yahHIKUAfKEmooVCYvICrOPaEDUF7EA6hiH7hCzPwyfNzzphJUS5J5n18BDXh9WtUpEw2mgDMeZTYnx5Rzzqi3HaYONUE2X6aIV42BZAWtWw9OYdJ9CJqApQSoEO5EJWJhKC6AEcsuve+0K4Jdlf1tF7hylXOm+0m+6+VNrdW28YKccACnDlhnSDHPECYZjoKgrVwSD5iHDDK810iZSzy81GU5hYqSCL/wDYaHviyVHPJ2L86pSEpVZTLAuSSXBO9h4coe+A61VQpc5aRkSkISW3sW/yhfoeFEqWqWskS0nOSN7AAPrzjoNO0mSGSAlI7KRo+wg2hKCKazIo5lguzBgG8RGogpsMzJS4C1FIWtRKgSqZcAEaAJAt1jI53z0xsSNckqKd45v+IXCZp1mfKDyl3UN0KOv/AJJPh3R0nBqoEh488THMQCAUlwRq/Qx1pexXL0cFSpoIUE9lMVf7tBLibhsSlpMskS1aPcJUPdf4h+sBV0hTuH5adPprCyp6KQUlsKFDlJOxPr4ReoJEyYsfxBcDqDY+GsD6SYQ2Zn8LwXkV4Tp68Y5pWjrjT2HaySEyjv6374C4hjhLJQgJbU6NE83FgoZekB69SndKSerfeEgvoZOkNeCVZS4lqJmKDqcOEPqp+fIQzScJQlDqObMokKJBLlt+Txz/AALERLLr0/iltWZyrVR1+UMlJiyqiYlhklJ+LbdB0EVjS0JKOrJscwtKh2hqGPVtH56xz3FsLMlQIukkx0ziHEUCV3EN3ks0L06ahYyrAUDzvHVDaOOfYpJFnieiWCpt4vrw7LnCf2A9kk/Dmb/SIZFAjn29Ul2D8m3fTxhqJk2IyHSH2dvGxHcYXak5QRqNR3Hn4wyVszsDXTf68mhZxFL9oa/OC+w+zzLnWD/HkI8/miekVSe+Nd0Aai1KqWUT4evL4RudUlVjp63ioFW9bRj/ABaAaiaXUKS4A16Xi/hSgkOTr69f3AtRcn/cSJmM3IevNnjGaO7/AIe8CidKTU1T5VdqXLBbMP5LOrHUAN15R0illypKckpCUpGyAB/s98L8/H0y6eWU/sKE5Qn3nHZSOjfCFo4hMmK7SyAfdCiEj7+MbQAxxpgdPW2KDJqCD7CpQWdf/wCalpvf+KvB45bw7xjMkLVSVwZlFBU10K07Q5buPhHQivKDq9nD8rg9e+EPjzh/2wVUSwTOF1NfOnfxGr9GjMKGo0CClwAQobXB6jpASqw4AKSjUdofJu4wL/C/ESsTJJzfppCh2iUkEsxQf2KH+LA7i0NVUgZirbKX8IjKKHTFybii0yTKAuonXUDcebwDmUJJc3g/KplKWVKFj8touy6ZKm3AvEVbKNoqcO4GEDMR2lX8Nh5QRw/hpCZhnBJcAktox5xInEEyF+0WkFCQXB7rfFrQUVjavZZ5aklC0uodlLOLgpFyNniioRgSoqES5qwuycqFeFwbd7QUqKgLUhIIyjtE7dPnCnxI6pstQU4moKAWBIUSFBPR0u3QQ6YXhHZHZdR52DbAdBGt2bHRMjFkBv3AgBOZJQlwnQETQ5I5hnbSMjJ1GpJYSgeqSgDu3vGom+BPYoKoV5Zgi1j84OmPfC2Crmr/AFAzaX3gvjPCS1EFBbodHMdS2tCPTE6pKVJKVgKSdQdDCnjfC00fqy0qMvokqy/9muB1Zo6Yvg2YGLv02hmwHCzLHa13hcW2WhJJHzp7Nk305gfSIFFj68o1jeLLqKmZPU4UtROwAGyQNAwAEVE1PPz2+MLgw52EUrBZjeLdPXe6qAgW+msWJEiauyUKV4fWA4L2MpsOIuX7Ld8FJGL+zGUD7wEpOHahWqUoH+Sr+SYMihRSLlFbzJinUgDspBSRqTcsSOUTcRs70OdHwxKqaCoT7aUutUnOhCVpJlKl9pKCAXCiQyrdNro1AStKVJHeDqDuCOceqLDpCpqZklcz27lRW4DTVFxkIv01PfeK9VOXJqStYy+1LqDBs5/coNsourvJHKOmDSSOeat2GPZ20vFSdJLuNe5oISlZg4iFZPKKiUC8UT2H8/v63haX2hDZWqDFJ3cecKSksFA+6/r5QGD2UJiWPrnHj14xdqJbnxg9wvgEqYc05RUB7gJSPE6nwIhG6HWxWMafzjq8+jpCw/Lyi1h+mn5tB7hTgSiqkmbNp0BAUyQl0uRqSQdNm74WM1J0hnFo4xhOFzqlfs5Epc1XJAdu86J7yRDyfwgrBJK1zZCZrWlZlOemdsoPp471h2HSpCBLkoRLQNEoAA+EbqgAkkAKOrFr+cUoSziuCrnJkypNQhSFU6MhSrm5bvsBB2lnAgPrGYpUe0mLBDKSwKdwHLCKs8ZUuCLXL8uXSJDMOZw12gbXzct0+MUcOxyVOGUKB5iLE0MHBKk8tTDXYKN4CmVLMwy0JCphzKI977c26x7xBjoGexvaKUkdtKktF6ehTuUkA76iJv4xqIFymS8bk05/bo3z5RqZOBU3uuHjdXWIhdGpg/HJMzKWSDZiCHcdG0PKBFPhLKABnKCyxlpF26h2Pf8AKCcyeZqvZywSo68gOZO0NnD2FJkpJ1WRdZ+nIQqk70VjHWwfR4apFwhOdyQ/7UbOSdS1vhElVglVM7RnDpkLMPGPVXTTFqP6yEAlhqp4pzcHr0DsT5KxsO0ktyvAHqui7QUBlgpUqYpWpufOMiCmr6hKck+nLguC4KT3Gx8IyKJqiMo77GXBK7IsuGhj/wCXQeUKcyXuN9fvA6qqTLOsWXiiLeTHudiCYF43jQlUlROGsuUtQ7wk5fi0c7xDjREtWVSvrALi3idVTLElDiW4UvYqbRPRIN+8CNmmaqOfrl6euX9REbd8FplPFSdSnWNZkyoBoRYvbaDmF8STJZAWPaI6/uHjv4wIUgiM9k/hGaT7GUmujpeE4tKnB0Kc7g2I8I1xPhZqJScpIUgk23CgxHyjnVOtctQWgkKG4+vMdIf+F+KUTFJRNyy16An/AOavP9p6HwJ0hMKGysVUyplEsKLK3AI0YgFTc0+VwYY61YrqUkpIXmsrZSwP29CQ/eR1hj/EHhszKM1KAgKlALJR2gqXYLPQgX6gHeFDhzEv0VSFB2BIAtmSNdnzp15lgdo0m0r7DFJukDsKrlpdJNxBReJKbvgNiMopWovmKe0CA2eWq4V3jcRbp1hQeKRlaJSTTNzFlVzAiukOvVgRqeenxtBkoirWyAU9ReMBOgZMveCGE4gUrY7wPmJt5fWJaS99x68YWStBTp2OQmuzanQd9o67w9TiVKTLJbKkD/0R2j5vHIuBv/6KqWliyD7RXci4fvLCH/GapQUMpbcwnFHC2yvJLKkhxVWgb/L6/eBGJcSyUkpUMx05ed4WJ2MHKxN4zCZaVn2swBanZLj4nnDS5fSBGH0p41jEqYtJTLZemYctQDAvG61IkKBIcpIA30aCfFOEnMuZLbIoOpOjHduh+Ec2wtSjVypV1oK0ukl3TuO5ompN2NKK0FuHeDZs2WZwX7Ie5/k3yG0WJGNTpB9nNGYjcbx0SpQgjKEsNAEuB8ISsY4SWpeeXMKTrlV2n+IaEyaZTCNFKdiRlTAsMZa7tyVv3Q58P4qielnvCtImy5ifYVCAmYLXt4g8ovYbhH5bMuUoqfbkOkDLWw40xkrcJSrTXmLQLn8PZre0IHcPnEtLjVmMW01fI9YGmE1QYaJSWRlHgXPedzBES1EEFiOhY/ENFL83zjDVHY9YKRgXiuLfliAmQoZiEhZdVz1Dt8I0rD6iYfaJqbluyU2073gqapKwUrAI9MY3TEA/3AoJ5oJE8AiapCuQS4Hfd7xuJZs5oyHTJuOy5TTH8IWOM6WaopEosW7R5g6B9jBygmWgrXYtTppQoXscx7tT3RZ7RzLs4jiGGezUDMVmWbt8j9h0isb3jMYxYTZqllySbbADYN3NFVNYlrkjqD93gxVIz2y2JcYZXSIEzD7qwehsY0a5SdUFuYuPhDCmqikO2vIv89orSpbkjKQR5eB3ghT4pLVYuD1iaajdIcdNf7HxjMINTJiT8tFtA3iYIjAGPgjiw059hUdqmW6S98oUCD3pYkHeKdRwmZVYpCZoEkFK5UwMoqQu6G2P8SX2MBlIi/T4vMQlCTdKHyuxZKmKkf8AUqYtsbhnMCSdUh4NXsAYxLXKmqJJKiXCtlA6EDl06RFS1WW4/aTfofsWg7xKUqlpzKzEXQoXIQrZTWF9u5rQDxCiTKCVJJUCO3yY6KHIbjwicJdWUnDbDEmcFCJBLB1hfp55lkA3SbpPMfeDEiaDoYqmR6BVdKMtRTqNQW22ibBKWZOny5UlJXMWWCem5J2A1Ji7iksFGbdN/Df7wz/h7hVTTrVUF5WZOQIUkZlpLKzEKDpTo2hJ6QHSDFWzoWBcNy6OQpCO1OUAZi/5NsnkkH7mAlau5Jhgw7EjMR+ooCYlVlMACk6O2m4gPjyEuVIIPMfbpGk01oZKmLU2Z29YYaM5JSTuXPnCvKQ6nOgvB1OMSSgB76Rxp9tnVRvE8QzS1I5ggd8I3CuHzEVJmzEkZXA6kwz1OIp2aBs7FC9mgOfwP5tjH/yKt7RFOxUak6QszapR96PMtaR+45oGTHXH9LOPKE4AgEEe9uDFPDsdmSmRMu1gef2j1NxCxAAAgHW4kl2HaOm0aNtgdJbGyZWImB9Dz84gTWLRoXEJSK9aS7BuX97QWlYm4u47/vBlxtbNGcGN8jFX1gnTz0nSEJNcYt0+KZTqYCckM4J9D+JaVR6WyA7wsUWOkRdOIZrmGzQji12W59VdzG4C1FSSbAnoOUZC5sFBU4iGyuxPwEBOMZ5TRzMpYEoB7ioP3PpBLDMDRLZUwmYvro//AF+piHHpSJiFSzYLDf34GK5O7ZPClSOVPyjFb7ev9x6rJC5a1IWCCNfoe47RGiXzaOk52YlRe3yidMst2lZR338hG0NE8paeWbvEEFlFeXbMep9d8S01apGhgn7ZLXCQB6bviBVBnuARvo0YFl+lrEr1YH5943i4nkdfWnOFz/jJybhJPiOmzxapMR1RMt3uP9GMYMN6+vSI1xB+dytmug+9uOivuI9T5oyuC4OhF/iNoIDftwU5TqkHL1SS5QebG48RyimKoZClQLJ/bY3CtUPte4iNarP/AEYOUNUiZTmUrKkOAtk3JP7V29DLEuR1HZbity12LtCgLCpJsS5R0WNn5K+cQyJxSWLg8uvQbmPcqkmGbkQklSTtoGNlPoOcNAppaFe0UB7TUnYE65fF2PWGQr62MX4V4PLm1Y/MhymWqYiWq4KklP7huwLtHQeM6come091Yv0UP6v5xxylx9VNPl1Cbqlqdv5J0KfEP8I7NU4zKq5AKLy5icyVfIjqPvBaTVAi6dnPK7ElS1BSFMQbfZuUbpOJJU201Alqu6wpkq/8nQ+MAcfkTBPVLXsdf5A6EdDEWG8OVFYtcmUUIMlQz5iXDkgEAaixv3c45uNSujp5HFRQ0IqkKIyFxqTArEcOXneUHB6gN0hzwzgHIkCZMJ7hl+rwZpOGZEvZzzJJMOuGUu0TXKoPxOay+GahSSt0gDZ/hFSdgE5KSp02D6nbaOszsOQkZQWzdYF1+BkIUUqB7Js3SC+FI39RJnHp1SU6gm7WitMxQ7C/UxfxKRcjrEVJQvEljW0Uc5vVlSVKmTHJJys7C3d3xep8JFnEH6SjADRMpICiloVyfoFL2Li8Na4FoqTKO28NBl28/rFOop3jKTC4pi+JAH8h4n1/uJbcz84uTJUaTLbQerQchVaPNGVA3FoIT6xQSyAH5nTyiqhPOLcuWGaFZTOVUBqTF5kpSkzVKuXcFnPTp9oyDK5ZPZyZt2IsPPSNQ+UX6JOL+j7UAAQr4uWOZ9IOV1RaFLFFTJxKJSSpRsw0vuTtCy26LXWzxxJh6ZspCg3tQAAefNJ5jlyhFKWszf0dI6xw1wVMsuoW/JA0Hedz5QN/Erg8pyVNPLKktlnJSHII/avKBpsT0HN46eOMl30cvJyQb0c7SqJJc3T5fbnEClc49JVy1igoWpwAxUz9foNBBSUpw40hfkKA1uesEJU5vXx+MYRhmTcR5qcOlTGzJvzBIPwirJm2cRZlrgphsC1shUtSksTL91RvY8ztA9M0oJD9k7QyzJqpuZEtkp0XMIfoUgb8oGVWCquEKznVtDd3YktrGoJUVM2u5gpheGzycwSlKSC+clNj/iz2LeUX+HpIlS2UlPtHLkMS2weIsYqVHMEqynv1bnAaTWzJ4u0SJR7K2YkkOo7E7MOQ2inVVYihPxAqAO5A+UUTMJ6wDbfZYqJrw4/htxJ7MqpZh7KzmldFG6k9Ade9+cIpV4+njErZiCxBBB6jTy1jBSo6jxjWyJakTFJC5+X9NJJbX9ygCHAPOAHBPEBp69E+YTlmkonH/GYodptOypldwhSra+ZNmmbMUVKOu1hs2wHrWLBHl9DC1WzSkz6eq1pSHd4HGatdk7wI4HqxVUMuaT+oj9KYP8kaHxTlV4mDWdTEIDGK2xKIKzCVry5ls3KE3jnGlU8+nppIKivtLJJYp0IB2bWFOo/EioVNUmYAJYUpLhwQA403P3gBJxP8zWBcxRSnKoC9wACW8YlJ3eiiQbqkhSioc/LnHqllwBw6r9mopKnQp9eex6QdlTxHJJNHTFphdJibMDAsVfZeJJdYIFitEqwO/uivMB2lnx/3EqZoI1iCdTFWqmHfaMEqTkEahvL7xTmTm3SO8iK9ZVSkrKUpM1WpLsn7mB1TOWQxySwf4gcucVjxtiOdBVNegarT5/QQSo65KwSkpZ295/gITUhPJzu/Po0HOFaxQmFAygKDgEe8DpboT8IMuNJCxm7oapBBHveCT9YyPFTUJT/9ZoQ+gFz4xkSSfwpZWxfGLG8OvBeGCXToWpP6kztl9n0HgI5Aai+dfauDl2PSOiYT+IsogJmpKNBzHmB9ItxxUXbI/wAmTkqQ+xgO8D6DGJM4PLmJI6EH5RfBjoVPo4ejl34g8CZc9VSp7B7UyUB+3mtAGqdyna5HTm4Fo+mRHMfxJ4SlS0qq5ACCCDNlj9pBLe0SPdbcaXfYvmX4+T0znKA3eYtS5m51itLB19bRMClN1G/IQChbp5yttIszquwQk9pdn5DcwLTNKyALCPUmYPaE6ABh/qMCgxTqCA2gSApN9ruW3Onc/fHmXNyzUqJ7KgEqHUsQb9RFOoqATLVto/eGI9cojxA5SobFj68YNmL1fW3JB94mBEycSS8RqmWEeH9etIwaNrVHkGPLxkYY28YfXraND0O/00WaSiXNtLSTe5aw71aDugWYhBcN8flBCSbCNT8IUgOSCRsHbmzxLLQ7Ny8mGhhbTBJNDX+HfE/5OcpKwVSZrZgDdJTosDctYje0dWncWS1JeSkEHRWg38Y+f02uNR65w94GtMmVnmTUZVgKAewcauWvsw5Rm2loEdnNcWJ9vOfUzFkt1UTF2inoTISMoupWdXvMzZQdrfWKuKSx7WYQeypSlJPQl/lEkoA05AHaz/7Pd94EukOimlYZiLm4PKLkrEVp3Ch11iiY8wcU+wJhcYvZiCIxGKk2SkqOoZ3A7hAwyyEpXZiSBcPZnJGu+sWcNrFoW6FlKiGdJYtazjaE/OI2TC9PVTj+2TNV3S1n6Ro4whX71W9bR4wrGZiifbV02UAzdlc0qPJgWS/WBFaCmYsHXMfjfWB+abNkySsngrzJOobuitNV6+URkxewqTLmTAJyilDElQZ9OtopSQrKyVFja/r6x7kKWlaSjMlRsgjUvbs83drRHPCQpQQSpDkJLM4ex6Fm7oI1WNzVmTcJMm8shnSQxBfvAMFmKWKU0yXMUielaZgPaC9R3u8ZEuLV6qiYZi2zkBy5LsNbl3jIyMEsbokplpWNSx84CAxqMhUFlyXMUhlIUpJ6Ej4wwYVx1UygHV7Qf5a+YjIyFkLKKoeE8WrUgHIA/X+oqVONl2KAp3BcuGOoZtI1GRm3RLjSOZ47RiVOKU/tUygP4hXuvuBpFBMZGRVdFS3SlkkjlEMq3mIyMjANlVlDbXxdo17QqAcuwt5xkZGMRnSPIU5aNxkZjejTevONJO8bjIJmSSQ5AOj/AEjoGDqzUsqwDApt/iSIyMiPKUh/0oYpLsYWvzBRMYaE5SPrGRkJxg5ey9NSLQOrVlxcs2jxkZF12RKivXrxi3hyeyo9wjcZAl0Oep9OCH01+EUwN3jUZAiBHgG5HreJKYspPeIyMhn0MFuH8ITUz1S1KKQAouGeygGvYaxHxRKCKmYBp2Tf/qNecZGQl+S/0H0wYREYVeMjIo+hTJhiQmNRkBdGL0mWCkWHOMjIyJtgP//Z"/>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4" name="Content Placeholder 2">
            <a:extLst>
              <a:ext uri="{FF2B5EF4-FFF2-40B4-BE49-F238E27FC236}">
                <a16:creationId xmlns:a16="http://schemas.microsoft.com/office/drawing/2014/main" id="{6ED3524C-CD8D-45F1-9E7B-BF206558C250}"/>
              </a:ext>
            </a:extLst>
          </p:cNvPr>
          <p:cNvSpPr txBox="1">
            <a:spLocks/>
          </p:cNvSpPr>
          <p:nvPr/>
        </p:nvSpPr>
        <p:spPr>
          <a:xfrm>
            <a:off x="644434" y="1029985"/>
            <a:ext cx="6923315" cy="3010792"/>
          </a:xfrm>
          <a:prstGeom prst="rect">
            <a:avLst/>
          </a:prstGeom>
        </p:spPr>
        <p:txBody>
          <a:bodyPr>
            <a:no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0" indent="0">
              <a:buClrTx/>
              <a:buNone/>
            </a:pPr>
            <a:r>
              <a:rPr lang="en-US" sz="1800" dirty="0">
                <a:latin typeface="Arial" panose="020B0604020202020204" pitchFamily="34" charset="0"/>
                <a:cs typeface="Arial" panose="020B0604020202020204" pitchFamily="34" charset="0"/>
              </a:rPr>
              <a:t>During the application process, MURC Preaward will help with the following:</a:t>
            </a:r>
          </a:p>
          <a:p>
            <a:pPr marL="374904" lvl="1" indent="0">
              <a:buClrTx/>
              <a:buNone/>
            </a:pPr>
            <a:r>
              <a:rPr lang="en-US" sz="1400" b="1" dirty="0">
                <a:latin typeface="Arial" panose="020B0604020202020204" pitchFamily="34" charset="0"/>
                <a:cs typeface="Arial" panose="020B0604020202020204" pitchFamily="34" charset="0"/>
              </a:rPr>
              <a:t>Budget.  </a:t>
            </a:r>
            <a:r>
              <a:rPr lang="en-US" sz="1400" i="1" dirty="0">
                <a:latin typeface="Arial" panose="020B0604020202020204" pitchFamily="34" charset="0"/>
                <a:cs typeface="Arial" panose="020B0604020202020204" pitchFamily="34" charset="0"/>
              </a:rPr>
              <a:t>We work with you to develop a competitive, compliant budget with the most recent fringe rates and appropriate F &amp; A rate.  Putting a good budget together before hand will prevent major headaches in the future.</a:t>
            </a:r>
          </a:p>
          <a:p>
            <a:pPr marL="374904" lvl="1" indent="0">
              <a:buClrTx/>
              <a:buNone/>
            </a:pPr>
            <a:r>
              <a:rPr lang="en-US" sz="1400" b="1" dirty="0">
                <a:latin typeface="Arial" panose="020B0604020202020204" pitchFamily="34" charset="0"/>
                <a:cs typeface="Arial" panose="020B0604020202020204" pitchFamily="34" charset="0"/>
              </a:rPr>
              <a:t>Institutional Information.  </a:t>
            </a:r>
            <a:r>
              <a:rPr lang="en-US" sz="1400" i="1" dirty="0">
                <a:latin typeface="Arial" panose="020B0604020202020204" pitchFamily="34" charset="0"/>
                <a:cs typeface="Arial" panose="020B0604020202020204" pitchFamily="34" charset="0"/>
              </a:rPr>
              <a:t>We make sure all institutional information is accurate.  This helps to prevent issues when an award is made.</a:t>
            </a:r>
          </a:p>
          <a:p>
            <a:pPr marL="374904" lvl="1" indent="0">
              <a:buClrTx/>
              <a:buNone/>
            </a:pPr>
            <a:r>
              <a:rPr lang="en-US" sz="1400" b="1" dirty="0">
                <a:latin typeface="Arial" panose="020B0604020202020204" pitchFamily="34" charset="0"/>
                <a:cs typeface="Arial" panose="020B0604020202020204" pitchFamily="34" charset="0"/>
              </a:rPr>
              <a:t>Submission portal.  </a:t>
            </a:r>
            <a:r>
              <a:rPr lang="en-US" sz="1400" i="1" dirty="0">
                <a:latin typeface="Arial" panose="020B0604020202020204" pitchFamily="34" charset="0"/>
                <a:cs typeface="Arial" panose="020B0604020202020204" pitchFamily="34" charset="0"/>
              </a:rPr>
              <a:t>We make sure the correct portal/submission method is used</a:t>
            </a:r>
          </a:p>
          <a:p>
            <a:pPr marL="374904" lvl="1" indent="0">
              <a:buClrTx/>
              <a:buNone/>
            </a:pPr>
            <a:r>
              <a:rPr lang="en-US" sz="1400" b="1" dirty="0">
                <a:latin typeface="Arial" panose="020B0604020202020204" pitchFamily="34" charset="0"/>
                <a:cs typeface="Arial" panose="020B0604020202020204" pitchFamily="34" charset="0"/>
              </a:rPr>
              <a:t>Institutional requirements.  </a:t>
            </a:r>
            <a:r>
              <a:rPr lang="en-US" sz="1400" i="1" dirty="0">
                <a:latin typeface="Arial" panose="020B0604020202020204" pitchFamily="34" charset="0"/>
                <a:cs typeface="Arial" panose="020B0604020202020204" pitchFamily="34" charset="0"/>
              </a:rPr>
              <a:t>We assist in making sure the PI is meeting the internal institutional documentation.</a:t>
            </a:r>
          </a:p>
          <a:p>
            <a:pPr marL="374904" lvl="1" indent="0">
              <a:buClrTx/>
              <a:buNone/>
            </a:pPr>
            <a:endParaRPr lang="en-US" sz="1400" b="1" i="1" dirty="0">
              <a:latin typeface="Arial" panose="020B0604020202020204" pitchFamily="34" charset="0"/>
              <a:cs typeface="Arial" panose="020B0604020202020204" pitchFamily="34" charset="0"/>
            </a:endParaRPr>
          </a:p>
          <a:p>
            <a:pPr marL="0" indent="0">
              <a:buClrTx/>
              <a:buNone/>
            </a:pPr>
            <a:endParaRPr lang="en-US" sz="1600" dirty="0">
              <a:latin typeface="Arial" panose="020B0604020202020204" pitchFamily="34" charset="0"/>
              <a:cs typeface="Arial" panose="020B0604020202020204" pitchFamily="34" charset="0"/>
            </a:endParaRPr>
          </a:p>
          <a:p>
            <a:pPr marL="48006" indent="0">
              <a:buClr>
                <a:srgbClr val="FF0000"/>
              </a:buClr>
              <a:buNone/>
            </a:pPr>
            <a:endParaRPr lang="en-US" sz="2250" dirty="0">
              <a:latin typeface="Arial" panose="020B0604020202020204" pitchFamily="34" charset="0"/>
              <a:cs typeface="Arial" panose="020B0604020202020204" pitchFamily="34" charset="0"/>
            </a:endParaRPr>
          </a:p>
          <a:p>
            <a:pPr marL="48006" indent="0">
              <a:buNone/>
            </a:pPr>
            <a:endParaRPr lang="en-US" sz="2250" dirty="0">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2C4FB0AE-BFEA-4CB8-ADAF-20DB30483163}"/>
              </a:ext>
            </a:extLst>
          </p:cNvPr>
          <p:cNvSpPr txBox="1">
            <a:spLocks/>
          </p:cNvSpPr>
          <p:nvPr/>
        </p:nvSpPr>
        <p:spPr>
          <a:xfrm>
            <a:off x="-57616" y="278709"/>
            <a:ext cx="8637814" cy="908222"/>
          </a:xfrm>
          <a:prstGeom prst="rect">
            <a:avLst/>
          </a:prstGeom>
        </p:spPr>
        <p:txBody>
          <a:bodyPr>
            <a:noAutofit/>
          </a:bodyPr>
          <a:lstStyle>
            <a:lvl1pPr marL="484632" algn="l" rtl="0" eaLnBrk="1" latinLnBrk="0" hangingPunct="1">
              <a:spcBef>
                <a:spcPct val="0"/>
              </a:spcBef>
              <a:buNone/>
              <a:defRPr kumimoji="0" sz="4200" kern="1200">
                <a:ln w="6350">
                  <a:noFill/>
                </a:ln>
                <a:solidFill>
                  <a:schemeClr val="tx2"/>
                </a:solidFill>
                <a:effectLst/>
                <a:latin typeface="+mj-lt"/>
                <a:ea typeface="+mj-ea"/>
                <a:cs typeface="+mj-cs"/>
              </a:defRPr>
            </a:lvl1pPr>
          </a:lstStyle>
          <a:p>
            <a:r>
              <a:rPr lang="en-US" sz="2800" dirty="0">
                <a:solidFill>
                  <a:srgbClr val="00B140"/>
                </a:solidFill>
                <a:latin typeface="Arial" panose="020B0604020202020204" pitchFamily="34" charset="0"/>
                <a:cs typeface="Arial" panose="020B0604020202020204" pitchFamily="34" charset="0"/>
              </a:rPr>
              <a:t>Pre-Award Functions:  Application Process</a:t>
            </a:r>
            <a:br>
              <a:rPr lang="en-US" sz="3200" dirty="0">
                <a:solidFill>
                  <a:srgbClr val="00B140"/>
                </a:solidFill>
                <a:latin typeface="Arial" panose="020B0604020202020204" pitchFamily="34" charset="0"/>
                <a:cs typeface="Arial" panose="020B0604020202020204" pitchFamily="34" charset="0"/>
              </a:rPr>
            </a:br>
            <a:endParaRPr lang="en-US" sz="3200" b="1" i="1" dirty="0">
              <a:solidFill>
                <a:srgbClr val="00B14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041405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54779"/>
            <a:ext cx="8229600" cy="3486150"/>
          </a:xfrm>
        </p:spPr>
        <p:txBody>
          <a:bodyPr>
            <a:noAutofit/>
          </a:bodyPr>
          <a:lstStyle/>
          <a:p>
            <a:pPr>
              <a:lnSpc>
                <a:spcPct val="100000"/>
              </a:lnSpc>
            </a:pPr>
            <a:r>
              <a:rPr lang="en-US" sz="1800" dirty="0">
                <a:latin typeface="Arial" panose="020B0604020202020204" pitchFamily="34" charset="0"/>
                <a:cs typeface="Arial" panose="020B0604020202020204" pitchFamily="34" charset="0"/>
              </a:rPr>
              <a:t>MURC was created in 1987 &amp; chartered under the laws of the State of WV</a:t>
            </a:r>
          </a:p>
          <a:p>
            <a:pPr>
              <a:lnSpc>
                <a:spcPct val="100000"/>
              </a:lnSpc>
            </a:pPr>
            <a:r>
              <a:rPr lang="en-US" sz="1800" dirty="0">
                <a:latin typeface="Arial" panose="020B0604020202020204" pitchFamily="34" charset="0"/>
                <a:cs typeface="Arial" panose="020B0604020202020204" pitchFamily="34" charset="0"/>
              </a:rPr>
              <a:t>MURC is a 501(c)3 nonprofit organization which operates separately from Marshall University </a:t>
            </a:r>
          </a:p>
          <a:p>
            <a:pPr>
              <a:lnSpc>
                <a:spcPct val="100000"/>
              </a:lnSpc>
            </a:pPr>
            <a:r>
              <a:rPr lang="en-US" sz="1800" dirty="0">
                <a:latin typeface="Arial" panose="020B0604020202020204" pitchFamily="34" charset="0"/>
                <a:cs typeface="Arial" panose="020B0604020202020204" pitchFamily="34" charset="0"/>
              </a:rPr>
              <a:t>MURC operates under an affiliation agreement with Marshall University</a:t>
            </a:r>
          </a:p>
          <a:p>
            <a:pPr>
              <a:lnSpc>
                <a:spcPct val="100000"/>
              </a:lnSpc>
            </a:pPr>
            <a:r>
              <a:rPr lang="en-US" sz="1800" dirty="0">
                <a:latin typeface="Arial" panose="020B0604020202020204" pitchFamily="34" charset="0"/>
                <a:cs typeface="Arial" panose="020B0604020202020204" pitchFamily="34" charset="0"/>
              </a:rPr>
              <a:t>MURC is </a:t>
            </a:r>
            <a:r>
              <a:rPr lang="en-US" sz="1800" i="1" dirty="0">
                <a:latin typeface="Arial" panose="020B0604020202020204" pitchFamily="34" charset="0"/>
                <a:cs typeface="Arial" panose="020B0604020202020204" pitchFamily="34" charset="0"/>
              </a:rPr>
              <a:t>the only legal entity authorized  </a:t>
            </a:r>
            <a:r>
              <a:rPr lang="en-US" sz="1800" dirty="0">
                <a:latin typeface="Arial" panose="020B0604020202020204" pitchFamily="34" charset="0"/>
                <a:cs typeface="Arial" panose="020B0604020202020204" pitchFamily="34" charset="0"/>
              </a:rPr>
              <a:t>to create or enter research contracts on behalf of Marshall University</a:t>
            </a:r>
          </a:p>
          <a:p>
            <a:pPr>
              <a:lnSpc>
                <a:spcPct val="100000"/>
              </a:lnSpc>
            </a:pPr>
            <a:r>
              <a:rPr lang="en-US" sz="1800" dirty="0">
                <a:latin typeface="Arial" panose="020B0604020202020204" pitchFamily="34" charset="0"/>
                <a:cs typeface="Arial" panose="020B0604020202020204" pitchFamily="34" charset="0"/>
              </a:rPr>
              <a:t>MURC has an independent Board of Directors, with the Marshall University President presiding as Chairman of the</a:t>
            </a:r>
          </a:p>
          <a:p>
            <a:endParaRPr lang="en-US" dirty="0"/>
          </a:p>
        </p:txBody>
      </p:sp>
      <p:sp>
        <p:nvSpPr>
          <p:cNvPr id="2" name="Title 1"/>
          <p:cNvSpPr>
            <a:spLocks noGrp="1"/>
          </p:cNvSpPr>
          <p:nvPr>
            <p:ph type="title"/>
          </p:nvPr>
        </p:nvSpPr>
        <p:spPr>
          <a:xfrm>
            <a:off x="333214" y="321944"/>
            <a:ext cx="8686800" cy="701675"/>
          </a:xfrm>
        </p:spPr>
        <p:txBody>
          <a:bodyPr>
            <a:noAutofit/>
          </a:bodyPr>
          <a:lstStyle/>
          <a:p>
            <a:pPr algn="ctr"/>
            <a:r>
              <a:rPr lang="en-US" sz="3200" dirty="0">
                <a:latin typeface="Arial" panose="020B0604020202020204" pitchFamily="34" charset="0"/>
                <a:cs typeface="Arial" panose="020B0604020202020204" pitchFamily="34" charset="0"/>
              </a:rPr>
              <a:t>About the Marshall University Research Corporation (MURC)</a:t>
            </a:r>
          </a:p>
        </p:txBody>
      </p:sp>
    </p:spTree>
    <p:extLst>
      <p:ext uri="{BB962C8B-B14F-4D97-AF65-F5344CB8AC3E}">
        <p14:creationId xmlns:p14="http://schemas.microsoft.com/office/powerpoint/2010/main" val="932236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640763" y="6365875"/>
            <a:ext cx="503237" cy="301625"/>
          </a:xfrm>
          <a:prstGeom prst="rect">
            <a:avLst/>
          </a:prstGeom>
        </p:spPr>
        <p:txBody>
          <a:bodyPr vert="horz" anchor="b"/>
          <a:lstStyle>
            <a:defPPr>
              <a:defRPr lang="en-US"/>
            </a:defPPr>
            <a:lvl1pPr marL="0" algn="ctr" defTabSz="914400" rtl="0" eaLnBrk="1" latinLnBrk="0" hangingPunct="1">
              <a:defRPr kumimoji="0"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6FD205-8D79-439C-A802-2377436AEC8A}" type="slidenum">
              <a:rPr lang="en-US" smtClean="0"/>
              <a:pPr/>
              <a:t>20</a:t>
            </a:fld>
            <a:endParaRPr lang="en-US"/>
          </a:p>
        </p:txBody>
      </p:sp>
      <p:sp>
        <p:nvSpPr>
          <p:cNvPr id="2" name="AutoShape 4" descr="data:image/jpeg;base64,/9j/4AAQSkZJRgABAQAAAQABAAD/2wCEAAkGBxQTEhQTExQWFhQXGBoYGBgYGBgYGxsYGBwaHBwYHBgaHCggGBwlHxwcITEhJSkrLi4uHB8zODMsNygtLisBCgoKDg0OGxAQGywkHyQsLCwsLCwsLCwsLCwsLCwsLCwsLCwsLCwsLCwsLCwsLCwsLCwsLCwsLCwsLCwsNyw3LP/AABEIALUBFgMBIgACEQEDEQH/xAAcAAACAgMBAQAAAAAAAAAAAAAFBgMEAAEHAgj/xAA6EAABAgQEAwUGBgIDAQEBAAABAhEAAwQhBRIxQQZRYSJxgZHwE0KhscHRBxQjMlLhYvEVcoIzUyT/xAAZAQADAQEBAAAAAAAAAAAAAAABAgMABAX/xAAlEQACAgICAwEAAQUAAAAAAAAAAQIREiEDMSJBURMEFDJhccH/2gAMAwEAAhEDEQA/AKdYHA7n74V6oAm28HpZVMBBgFidOqXcRyPzZ1rwVEcyUzGLuGVHaaAUuvKrG3dBnDEZrjeFkq7Kxal0NtLWJHvRYqMTSgOo2gDIwh1BZJtdoPTaaXMSEsIaLdAZTmTxNDp05x49nF9NMlAZMQTUxHlXsCK+WPVRVpQkkkCMWYX+JEkpIB1EP/GdWS5do8zMVEwljbaKk9PSPfD9IkBzrrBaZNGjP8Y6MyWFooYBOyTMp0Pzh/lU2dEKAQC1mh+4XmpWgXvuIC8mOnijn3EeF5VZwLbwuTiQXEds4hwdKkG20cdxCnykjkWimLjojN27Qx8PYnmSAdRB1acwcawh4JPynW0O1DM6w8WAluzRWEoGxgitYaBr9p/KJ8qLcTLlLToSkh7vFA0zEnMYybNLiL1BRmcsJHjE0rdFm0iTBKVS19BEmPUZQRyhyosJTKTYQLx1IWkiOh8Xgcv6+QjzZrCKs6teWoHcEecSViSk5ToTaDGD4PLnS1FQFgT3Nd+kc0YtujocklbOc8HISKhJIuEnz08I6DU0yVggh45/w/Sq/OGWdsxfoNCNi/OHqbXy5TZ1AbQZdm49I1TYWlGgi+hLbRQlY/JVZK0nxvE6sRQLkhusZUipbUokNCpxigZpKg2YFr7ix+BaC3/PylFgoHuvAnian9oJKwbBbKPJLfNxGuhJ+QHxCclRLBr2vE2F4UZ75Vm3U/eFirmn2iw7spQ8j9WeC/DdeqVMBGh1G0M17ILuqCdZweoGx9eEZDQrEgWLxqFy/wAj4L4D0rANoEcQVgykRozFFmBvHipkJJdd2OnXVj4RGEdl5xUUxVkS5kw9hKlF/dBJ3hnwaiqJYZSCL7s9+gi7Q1YbIAwuzbknYCxHfDPh2FLmDtBvXOOmTUtHNC4u0DZUxQ7JYk7R5pJ5CnY+UN6eHUe+H7w3LQwNreHlIvJWw/ityPPWJOFFVN+wfOqbdYGnFBmyn4x7qpKs7KBSQLpPPodxC9iNQUrUOUGHFl/cJOddDOZriAePTNBzivQYmWgfjlcSQRDfgo7Qv62izTzMgYOT0vF2VWKTfIW5tBHhCnStAUoB4bPyyCGyiFSsqo6EBE2dOX2QQnqIY+H6xUmolpVYKt9fvBuVQpToBAfiU5AmY37FJV4Pf4PG62Bx0dMqVBUrwjj2P0CjUKCRYx0igxVJki+w+WsKFdOBmEiOqe0jkigDRYAxcmDcqXl3jEzHiGbOaFoeiyma6kjrBDFaEpSFJ1gHRzgZqOT/AEMO2IFIlX5RmskzXixKRWuWYvyhj4YxNMlbTLObHbueF+gUFTiQLc+seuJFAANuYlxpryKckr0dcmViFpsRC/iSIQKHFpkvRRbk8HKfH8wAVrHUppo53Boyopgo6RdwmmLqT7qklJ/9Bo9ygCH5wTw9Aa8BR3ZsnRzWjwsyZqwUjNKAQFOXOx8C0RV2HKUkzCksSRlNyGLbFm9WhjxyYPaKGisxcN8XgdImKBIJs797l9++OGSp0egpN7FKTgylEZQQpyXAIHSxJb+4ITJa1ypaQhYUrMMxY/sd2HVrdINVlZkYSw6zYCw+O0WayQ1PKy/ulEKDnWxSfMFXnB77HSAOAYWRmHUH9o05Pck+MWcfKpcpZSQUpQpRBF3DMQeV9+UFqaclSQxZ/CLdHThcwJFxlOZ9xZ7RkrolJ4nKaLCJy05wheXUHKog9X84nlpIYEZT1cfOO608xCU5QkNHpUuSuypaTF3Bs5lNI5DTzSkMTGR0KbwpTLUQOwdbE6ad0ajnfDM6V/IgLdTMSiUTZwPjtCjMUvsl/H5l+etu6C+NzClBL6n5QuGc6rub+e/rwikOrE5nuhl4cRmWT0+Vm/qOjYVWpR2Xa0IeBTwlN2HKDyKsH7xL9KZRQ0dA/NBSGs3SB8w3hbp8SUN4LSa0EC8V/RSFwozFsMTMllSrNcKsCG+cc44lwZQBmp7SQHUQDe/7jy8fOHPijESZYlhTDU91o8YKtKVITnCioXTY9nmRy2vAUqehZQtbOSylsYu02He2BL30DQ1/iDwcJSVVNOGQLzJY90fyR0/x210tCzwpiaUTClbAHTvHy2istx0ShGpeQ34NTmTKAAdhGf8ANTApsh1i/InjUXBiWaEDtFhEqfo6E0Q11XNSkEB3irUy1zJJzi5BtFqbjcsq9k1wHDlnHMWbpG5tSlQYW6ENBlFpWxcovQBwGqWmWEqBATYd20eqiqAVrFqrQAIWsRVbWDCeUSM0ojKmcCLQOxBb2gdh1WW1i47xSwFjBkfqy3/l946TX0zyfCOdYaP1Etz+UdHrKhpF/wCMPDpiyA2AYclRbS8X8W4E9sBlmkEX0BijgCnBG8e6zH1SV5SVdGc/KAqxM7sHVH4f1KNFJUPKJsK4OmLf2isjcrwUpeLcxygkk6Br+UG5S1NmWQkf5Fv9QUogtlWRgExCWzA/CJpcoosoMYuBRayu4gwmcVY3UygU06Qpbspa7s+gA94/KDKaQqjbCeMJzIUDozvyILiEOqqNRBujTVtmqJuYZe0kJCRnOwI2EKKJuZPJSFKQf/KiB8G845eVt7OvgVOiWZWoymWUi+tjGsNnlLDNmALgXPnE1JLzdlwD1+hi1IwvKX9p4ejE0dLlH2WaesCydiNbNe8GeGpwzrLj+L+T/MQs104A/wCWnfyEWcUqDT0qyiysrP1WQCfiYbjuzn5aou45ic2ROUkJBQSGUSwY8/W0VarimZJKRNlKAVdK0lKkqHMEQi5Zkx1HOrV1KP1UWh8k4XKnmTIqHCPYD9pIIWMrfWLbXs57XwLcO46mrUrKScibu41P9RuNcF8MKo1TwpYmBShlUNco0zA6G94yHViuhD4pSuWhKVWL6208fVoWpC+0HjqX4gYMJkl0DtpOZPW1x4h45I/l62hYxpUVlK3kN8qcGDG7aRdp6oiFSnq9AdW1grJqC1i4jlnx0dsOVSQ4YdNzHW8GChMsPm8IRZONCUlzc7DrHkrXMStcxZBZ25CzJ7y7RoLFCySvQ1GnNYFJlrSCDYHeCnD3DipCzMWe1ZzzKdH5NCPhiZkklzcWtz74eOHeJ8/Ym3I36fWNFq9mlF1oLVdakuCQXtzHlpHIeKOHPYVCFIDSJi0t/gXuju1IPhtHWptRJmqIADAAOzX+8L1eqWtS6dfQjNdjqlQ6gh26dYsnTshJXoF11amSkJTdhrtb5mAU/FydTFXF58+QopX2kg2PWKH5kL2u0dCil0c8pMLmqTMATMuNiLEHmDqDFmRXLlFKZvaQbImj4JXyPXeF6/p4I4fVOChYdJsQesMKMftweypiLEd2hv01itXU8lu0C3RR5ga+MBFzlS8yFF8t0q5o68y2vdHidWuBuP7EakbIIyqWUm4UoDcKuWD3BG9vjBSVMlM2UHr/AHCjOqCbbEt4an5CLqa/X10jUjWMInjP2QAw2bc9O6Ln/IrZitTcsxbyeFakxAZl82BHx+8SHEAEAktrB0GwzX46qUDLl3UsGzsB1J2EB6OeVK9opZmTDbOrQdEjRIAfrABVSqas9de7YQToa7tBKWYWf6f3CmsbqeezG/fv32ghKrlMy/1EEMULJUCk6i+kLlHOUourSC0hewv3Xg0EdsGXIIeSMrWKXII/8u3iNYgxClTmQBoSVEu7lrmFvC6/2a86CFN2VAEaWcdDaCeKVhlImrlS1TJmUlOyG/7fFtYSSo1GscxGTKS0yahHIKUAfKEmooVCYvICrOPaEDUF7EA6hiH7hCzPwyfNzzphJUS5J5n18BDXh9WtUpEw2mgDMeZTYnx5Rzzqi3HaYONUE2X6aIV42BZAWtWw9OYdJ9CJqApQSoEO5EJWJhKC6AEcsuve+0K4Jdlf1tF7hylXOm+0m+6+VNrdW28YKccACnDlhnSDHPECYZjoKgrVwSD5iHDDK810iZSzy81GU5hYqSCL/wDYaHviyVHPJ2L86pSEpVZTLAuSSXBO9h4coe+A61VQpc5aRkSkISW3sW/yhfoeFEqWqWskS0nOSN7AAPrzjoNO0mSGSAlI7KRo+wg2hKCKazIo5lguzBgG8RGogpsMzJS4C1FIWtRKgSqZcAEaAJAt1jI53z0xsSNckqKd45v+IXCZp1mfKDyl3UN0KOv/AJJPh3R0nBqoEh488THMQCAUlwRq/Qx1pexXL0cFSpoIUE9lMVf7tBLibhsSlpMskS1aPcJUPdf4h+sBV0hTuH5adPprCyp6KQUlsKFDlJOxPr4ReoJEyYsfxBcDqDY+GsD6SYQ2Zn8LwXkV4Tp68Y5pWjrjT2HaySEyjv6374C4hjhLJQgJbU6NE83FgoZekB69SndKSerfeEgvoZOkNeCVZS4lqJmKDqcOEPqp+fIQzScJQlDqObMokKJBLlt+Txz/AALERLLr0/iltWZyrVR1+UMlJiyqiYlhklJ+LbdB0EVjS0JKOrJscwtKh2hqGPVtH56xz3FsLMlQIukkx0ziHEUCV3EN3ks0L06ahYyrAUDzvHVDaOOfYpJFnieiWCpt4vrw7LnCf2A9kk/Dmb/SIZFAjn29Ul2D8m3fTxhqJk2IyHSH2dvGxHcYXak5QRqNR3Hn4wyVszsDXTf68mhZxFL9oa/OC+w+zzLnWD/HkI8/miekVSe+Nd0Aai1KqWUT4evL4RudUlVjp63ioFW9bRj/ABaAaiaXUKS4A16Xi/hSgkOTr69f3AtRcn/cSJmM3IevNnjGaO7/AIe8CidKTU1T5VdqXLBbMP5LOrHUAN15R0illypKckpCUpGyAB/s98L8/H0y6eWU/sKE5Qn3nHZSOjfCFo4hMmK7SyAfdCiEj7+MbQAxxpgdPW2KDJqCD7CpQWdf/wCalpvf+KvB45bw7xjMkLVSVwZlFBU10K07Q5buPhHQivKDq9nD8rg9e+EPjzh/2wVUSwTOF1NfOnfxGr9GjMKGo0CClwAQobXB6jpASqw4AKSjUdofJu4wL/C/ESsTJJzfppCh2iUkEsxQf2KH+LA7i0NVUgZirbKX8IjKKHTFybii0yTKAuonXUDcebwDmUJJc3g/KplKWVKFj8touy6ZKm3AvEVbKNoqcO4GEDMR2lX8Nh5QRw/hpCZhnBJcAktox5xInEEyF+0WkFCQXB7rfFrQUVjavZZ5aklC0uodlLOLgpFyNniioRgSoqES5qwuycqFeFwbd7QUqKgLUhIIyjtE7dPnCnxI6pstQU4moKAWBIUSFBPR0u3QQ6YXhHZHZdR52DbAdBGt2bHRMjFkBv3AgBOZJQlwnQETQ5I5hnbSMjJ1GpJYSgeqSgDu3vGom+BPYoKoV5Zgi1j84OmPfC2Crmr/AFAzaX3gvjPCS1EFBbodHMdS2tCPTE6pKVJKVgKSdQdDCnjfC00fqy0qMvokqy/9muB1Zo6Yvg2YGLv02hmwHCzLHa13hcW2WhJJHzp7Nk305gfSIFFj68o1jeLLqKmZPU4UtROwAGyQNAwAEVE1PPz2+MLgw52EUrBZjeLdPXe6qAgW+msWJEiauyUKV4fWA4L2MpsOIuX7Ld8FJGL+zGUD7wEpOHahWqUoH+Sr+SYMihRSLlFbzJinUgDspBSRqTcsSOUTcRs70OdHwxKqaCoT7aUutUnOhCVpJlKl9pKCAXCiQyrdNro1AStKVJHeDqDuCOceqLDpCpqZklcz27lRW4DTVFxkIv01PfeK9VOXJqStYy+1LqDBs5/coNsourvJHKOmDSSOeat2GPZ20vFSdJLuNe5oISlZg4iFZPKKiUC8UT2H8/v63haX2hDZWqDFJ3cecKSksFA+6/r5QGD2UJiWPrnHj14xdqJbnxg9wvgEqYc05RUB7gJSPE6nwIhG6HWxWMafzjq8+jpCw/Lyi1h+mn5tB7hTgSiqkmbNp0BAUyQl0uRqSQdNm74WM1J0hnFo4xhOFzqlfs5Epc1XJAdu86J7yRDyfwgrBJK1zZCZrWlZlOemdsoPp471h2HSpCBLkoRLQNEoAA+EbqgAkkAKOrFr+cUoSziuCrnJkypNQhSFU6MhSrm5bvsBB2lnAgPrGYpUe0mLBDKSwKdwHLCKs8ZUuCLXL8uXSJDMOZw12gbXzct0+MUcOxyVOGUKB5iLE0MHBKk8tTDXYKN4CmVLMwy0JCphzKI977c26x7xBjoGexvaKUkdtKktF6ehTuUkA76iJv4xqIFymS8bk05/bo3z5RqZOBU3uuHjdXWIhdGpg/HJMzKWSDZiCHcdG0PKBFPhLKABnKCyxlpF26h2Pf8AKCcyeZqvZywSo68gOZO0NnD2FJkpJ1WRdZ+nIQqk70VjHWwfR4apFwhOdyQ/7UbOSdS1vhElVglVM7RnDpkLMPGPVXTTFqP6yEAlhqp4pzcHr0DsT5KxsO0ktyvAHqui7QUBlgpUqYpWpufOMiCmr6hKck+nLguC4KT3Gx8IyKJqiMo77GXBK7IsuGhj/wCXQeUKcyXuN9fvA6qqTLOsWXiiLeTHudiCYF43jQlUlROGsuUtQ7wk5fi0c7xDjREtWVSvrALi3idVTLElDiW4UvYqbRPRIN+8CNmmaqOfrl6euX9REbd8FplPFSdSnWNZkyoBoRYvbaDmF8STJZAWPaI6/uHjv4wIUgiM9k/hGaT7GUmujpeE4tKnB0Kc7g2I8I1xPhZqJScpIUgk23CgxHyjnVOtctQWgkKG4+vMdIf+F+KUTFJRNyy16An/AOavP9p6HwJ0hMKGysVUyplEsKLK3AI0YgFTc0+VwYY61YrqUkpIXmsrZSwP29CQ/eR1hj/EHhszKM1KAgKlALJR2gqXYLPQgX6gHeFDhzEv0VSFB2BIAtmSNdnzp15lgdo0m0r7DFJukDsKrlpdJNxBReJKbvgNiMopWovmKe0CA2eWq4V3jcRbp1hQeKRlaJSTTNzFlVzAiukOvVgRqeenxtBkoirWyAU9ReMBOgZMveCGE4gUrY7wPmJt5fWJaS99x68YWStBTp2OQmuzanQd9o67w9TiVKTLJbKkD/0R2j5vHIuBv/6KqWliyD7RXci4fvLCH/GapQUMpbcwnFHC2yvJLKkhxVWgb/L6/eBGJcSyUkpUMx05ed4WJ2MHKxN4zCZaVn2swBanZLj4nnDS5fSBGH0p41jEqYtJTLZemYctQDAvG61IkKBIcpIA30aCfFOEnMuZLbIoOpOjHduh+Ec2wtSjVypV1oK0ukl3TuO5ompN2NKK0FuHeDZs2WZwX7Ie5/k3yG0WJGNTpB9nNGYjcbx0SpQgjKEsNAEuB8ISsY4SWpeeXMKTrlV2n+IaEyaZTCNFKdiRlTAsMZa7tyVv3Q58P4qielnvCtImy5ifYVCAmYLXt4g8ovYbhH5bMuUoqfbkOkDLWw40xkrcJSrTXmLQLn8PZre0IHcPnEtLjVmMW01fI9YGmE1QYaJSWRlHgXPedzBES1EEFiOhY/ENFL83zjDVHY9YKRgXiuLfliAmQoZiEhZdVz1Dt8I0rD6iYfaJqbluyU2073gqapKwUrAI9MY3TEA/3AoJ5oJE8AiapCuQS4Hfd7xuJZs5oyHTJuOy5TTH8IWOM6WaopEosW7R5g6B9jBygmWgrXYtTppQoXscx7tT3RZ7RzLs4jiGGezUDMVmWbt8j9h0isb3jMYxYTZqllySbbADYN3NFVNYlrkjqD93gxVIz2y2JcYZXSIEzD7qwehsY0a5SdUFuYuPhDCmqikO2vIv89orSpbkjKQR5eB3ghT4pLVYuD1iaajdIcdNf7HxjMINTJiT8tFtA3iYIjAGPgjiw059hUdqmW6S98oUCD3pYkHeKdRwmZVYpCZoEkFK5UwMoqQu6G2P8SX2MBlIi/T4vMQlCTdKHyuxZKmKkf8AUqYtsbhnMCSdUh4NXsAYxLXKmqJJKiXCtlA6EDl06RFS1WW4/aTfofsWg7xKUqlpzKzEXQoXIQrZTWF9u5rQDxCiTKCVJJUCO3yY6KHIbjwicJdWUnDbDEmcFCJBLB1hfp55lkA3SbpPMfeDEiaDoYqmR6BVdKMtRTqNQW22ibBKWZOny5UlJXMWWCem5J2A1Ji7iksFGbdN/Df7wz/h7hVTTrVUF5WZOQIUkZlpLKzEKDpTo2hJ6QHSDFWzoWBcNy6OQpCO1OUAZi/5NsnkkH7mAlau5Jhgw7EjMR+ooCYlVlMACk6O2m4gPjyEuVIIPMfbpGk01oZKmLU2Z29YYaM5JSTuXPnCvKQ6nOgvB1OMSSgB76Rxp9tnVRvE8QzS1I5ggd8I3CuHzEVJmzEkZXA6kwz1OIp2aBs7FC9mgOfwP5tjH/yKt7RFOxUak6QszapR96PMtaR+45oGTHXH9LOPKE4AgEEe9uDFPDsdmSmRMu1gef2j1NxCxAAAgHW4kl2HaOm0aNtgdJbGyZWImB9Dz84gTWLRoXEJSK9aS7BuX97QWlYm4u47/vBlxtbNGcGN8jFX1gnTz0nSEJNcYt0+KZTqYCckM4J9D+JaVR6WyA7wsUWOkRdOIZrmGzQji12W59VdzG4C1FSSbAnoOUZC5sFBU4iGyuxPwEBOMZ5TRzMpYEoB7ioP3PpBLDMDRLZUwmYvro//AF+piHHpSJiFSzYLDf34GK5O7ZPClSOVPyjFb7ev9x6rJC5a1IWCCNfoe47RGiXzaOk52YlRe3yidMst2lZR338hG0NE8paeWbvEEFlFeXbMep9d8S01apGhgn7ZLXCQB6bviBVBnuARvo0YFl+lrEr1YH5943i4nkdfWnOFz/jJybhJPiOmzxapMR1RMt3uP9GMYMN6+vSI1xB+dytmug+9uOivuI9T5oyuC4OhF/iNoIDftwU5TqkHL1SS5QebG48RyimKoZClQLJ/bY3CtUPte4iNarP/AEYOUNUiZTmUrKkOAtk3JP7V29DLEuR1HZbity12LtCgLCpJsS5R0WNn5K+cQyJxSWLg8uvQbmPcqkmGbkQklSTtoGNlPoOcNAppaFe0UB7TUnYE65fF2PWGQr62MX4V4PLm1Y/MhymWqYiWq4KklP7huwLtHQeM6come091Yv0UP6v5xxylx9VNPl1Cbqlqdv5J0KfEP8I7NU4zKq5AKLy5icyVfIjqPvBaTVAi6dnPK7ElS1BSFMQbfZuUbpOJJU201Alqu6wpkq/8nQ+MAcfkTBPVLXsdf5A6EdDEWG8OVFYtcmUUIMlQz5iXDkgEAaixv3c45uNSujp5HFRQ0IqkKIyFxqTArEcOXneUHB6gN0hzwzgHIkCZMJ7hl+rwZpOGZEvZzzJJMOuGUu0TXKoPxOay+GahSSt0gDZ/hFSdgE5KSp02D6nbaOszsOQkZQWzdYF1+BkIUUqB7Js3SC+FI39RJnHp1SU6gm7WitMxQ7C/UxfxKRcjrEVJQvEljW0Uc5vVlSVKmTHJJys7C3d3xep8JFnEH6SjADRMpICiloVyfoFL2Li8Na4FoqTKO28NBl28/rFOop3jKTC4pi+JAH8h4n1/uJbcz84uTJUaTLbQerQchVaPNGVA3FoIT6xQSyAH5nTyiqhPOLcuWGaFZTOVUBqTF5kpSkzVKuXcFnPTp9oyDK5ZPZyZt2IsPPSNQ+UX6JOL+j7UAAQr4uWOZ9IOV1RaFLFFTJxKJSSpRsw0vuTtCy26LXWzxxJh6ZspCg3tQAAefNJ5jlyhFKWszf0dI6xw1wVMsuoW/JA0Hedz5QN/Erg8pyVNPLKktlnJSHII/avKBpsT0HN46eOMl30cvJyQb0c7SqJJc3T5fbnEClc49JVy1igoWpwAxUz9foNBBSUpw40hfkKA1uesEJU5vXx+MYRhmTcR5qcOlTGzJvzBIPwirJm2cRZlrgphsC1shUtSksTL91RvY8ztA9M0oJD9k7QyzJqpuZEtkp0XMIfoUgb8oGVWCquEKznVtDd3YktrGoJUVM2u5gpheGzycwSlKSC+clNj/iz2LeUX+HpIlS2UlPtHLkMS2weIsYqVHMEqynv1bnAaTWzJ4u0SJR7K2YkkOo7E7MOQ2inVVYihPxAqAO5A+UUTMJ6wDbfZYqJrw4/htxJ7MqpZh7KzmldFG6k9Ade9+cIpV4+njErZiCxBBB6jTy1jBSo6jxjWyJakTFJC5+X9NJJbX9ygCHAPOAHBPEBp69E+YTlmkonH/GYodptOypldwhSra+ZNmmbMUVKOu1hs2wHrWLBHl9DC1WzSkz6eq1pSHd4HGatdk7wI4HqxVUMuaT+oj9KYP8kaHxTlV4mDWdTEIDGK2xKIKzCVry5ls3KE3jnGlU8+nppIKivtLJJYp0IB2bWFOo/EioVNUmYAJYUpLhwQA403P3gBJxP8zWBcxRSnKoC9wACW8YlJ3eiiQbqkhSioc/LnHqllwBw6r9mopKnQp9eex6QdlTxHJJNHTFphdJibMDAsVfZeJJdYIFitEqwO/uivMB2lnx/3EqZoI1iCdTFWqmHfaMEqTkEahvL7xTmTm3SO8iK9ZVSkrKUpM1WpLsn7mB1TOWQxySwf4gcucVjxtiOdBVNegarT5/QQSo65KwSkpZ295/gITUhPJzu/Po0HOFaxQmFAygKDgEe8DpboT8IMuNJCxm7oapBBHveCT9YyPFTUJT/9ZoQ+gFz4xkSSfwpZWxfGLG8OvBeGCXToWpP6kztl9n0HgI5Aai+dfauDl2PSOiYT+IsogJmpKNBzHmB9ItxxUXbI/wAmTkqQ+xgO8D6DGJM4PLmJI6EH5RfBjoVPo4ejl34g8CZc9VSp7B7UyUB+3mtAGqdyna5HTm4Fo+mRHMfxJ4SlS0qq5ACCCDNlj9pBLe0SPdbcaXfYvmX4+T0znKA3eYtS5m51itLB19bRMClN1G/IQChbp5yttIszquwQk9pdn5DcwLTNKyALCPUmYPaE6ABh/qMCgxTqCA2gSApN9ruW3Onc/fHmXNyzUqJ7KgEqHUsQb9RFOoqATLVto/eGI9cojxA5SobFj68YNmL1fW3JB94mBEycSS8RqmWEeH9etIwaNrVHkGPLxkYY28YfXraND0O/00WaSiXNtLSTe5aw71aDugWYhBcN8flBCSbCNT8IUgOSCRsHbmzxLLQ7Ny8mGhhbTBJNDX+HfE/5OcpKwVSZrZgDdJTosDctYje0dWncWS1JeSkEHRWg38Y+f02uNR65w94GtMmVnmTUZVgKAewcauWvsw5Rm2loEdnNcWJ9vOfUzFkt1UTF2inoTISMoupWdXvMzZQdrfWKuKSx7WYQeypSlJPQl/lEkoA05AHaz/7Pd94EukOimlYZiLm4PKLkrEVp3Ch11iiY8wcU+wJhcYvZiCIxGKk2SkqOoZ3A7hAwyyEpXZiSBcPZnJGu+sWcNrFoW6FlKiGdJYtazjaE/OI2TC9PVTj+2TNV3S1n6Ro4whX71W9bR4wrGZiifbV02UAzdlc0qPJgWS/WBFaCmYsHXMfjfWB+abNkySsngrzJOobuitNV6+URkxewqTLmTAJyilDElQZ9OtopSQrKyVFja/r6x7kKWlaSjMlRsgjUvbs83drRHPCQpQQSpDkJLM4ex6Fm7oI1WNzVmTcJMm8shnSQxBfvAMFmKWKU0yXMUielaZgPaC9R3u8ZEuLV6qiYZi2zkBy5LsNbl3jIyMEsbokplpWNSx84CAxqMhUFlyXMUhlIUpJ6Ej4wwYVx1UygHV7Qf5a+YjIyFkLKKoeE8WrUgHIA/X+oqVONl2KAp3BcuGOoZtI1GRm3RLjSOZ47RiVOKU/tUygP4hXuvuBpFBMZGRVdFS3SlkkjlEMq3mIyMjANlVlDbXxdo17QqAcuwt5xkZGMRnSPIU5aNxkZjejTevONJO8bjIJmSSQ5AOj/AEjoGDqzUsqwDApt/iSIyMiPKUh/0oYpLsYWvzBRMYaE5SPrGRkJxg5ey9NSLQOrVlxcs2jxkZF12RKivXrxi3hyeyo9wjcZAl0Oep9OCH01+EUwN3jUZAiBHgG5HreJKYspPeIyMhn0MFuH8ITUz1S1KKQAouGeygGvYaxHxRKCKmYBp2Tf/qNecZGQl+S/0H0wYREYVeMjIo+hTJhiQmNRkBdGL0mWCkWHOMjIyJtgP//Z"/>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sp>
        <p:nvSpPr>
          <p:cNvPr id="4" name="Content Placeholder 2">
            <a:extLst>
              <a:ext uri="{FF2B5EF4-FFF2-40B4-BE49-F238E27FC236}">
                <a16:creationId xmlns:a16="http://schemas.microsoft.com/office/drawing/2014/main" id="{6ED3524C-CD8D-45F1-9E7B-BF206558C250}"/>
              </a:ext>
            </a:extLst>
          </p:cNvPr>
          <p:cNvSpPr txBox="1">
            <a:spLocks/>
          </p:cNvSpPr>
          <p:nvPr/>
        </p:nvSpPr>
        <p:spPr>
          <a:xfrm>
            <a:off x="537231" y="1029985"/>
            <a:ext cx="7253457" cy="2885551"/>
          </a:xfrm>
          <a:prstGeom prst="rect">
            <a:avLst/>
          </a:prstGeom>
        </p:spPr>
        <p:txBody>
          <a:bodyPr>
            <a:no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0" indent="0">
              <a:buClrTx/>
              <a:buNone/>
            </a:pPr>
            <a:r>
              <a:rPr lang="en-US" sz="1800" b="1" dirty="0">
                <a:latin typeface="Arial" panose="020B0604020202020204" pitchFamily="34" charset="0"/>
                <a:cs typeface="Arial" panose="020B0604020202020204" pitchFamily="34" charset="0"/>
              </a:rPr>
              <a:t>For most applications, we complete the forms so that the PI can concentrate on the actual proposal.</a:t>
            </a:r>
          </a:p>
          <a:p>
            <a:pPr marL="374904" lvl="1" indent="0">
              <a:buClrTx/>
              <a:buNone/>
            </a:pPr>
            <a:r>
              <a:rPr lang="en-US" sz="1400" dirty="0">
                <a:latin typeface="Arial" panose="020B0604020202020204" pitchFamily="34" charset="0"/>
                <a:cs typeface="Arial" panose="020B0604020202020204" pitchFamily="34" charset="0"/>
              </a:rPr>
              <a:t>Most federal agencies have an application system which require the PI to be affiliated with the institutional UEI or DUNS.  </a:t>
            </a:r>
          </a:p>
          <a:p>
            <a:pPr marL="374904" lvl="1" indent="0">
              <a:buClrTx/>
              <a:buNone/>
            </a:pPr>
            <a:endParaRPr lang="en-US" sz="1400" dirty="0">
              <a:latin typeface="Arial" panose="020B0604020202020204" pitchFamily="34" charset="0"/>
              <a:cs typeface="Arial" panose="020B0604020202020204" pitchFamily="34" charset="0"/>
            </a:endParaRPr>
          </a:p>
          <a:p>
            <a:pPr marL="374904" lvl="1" indent="0">
              <a:buClrTx/>
              <a:buNone/>
            </a:pPr>
            <a:r>
              <a:rPr lang="en-US" sz="1400" dirty="0">
                <a:latin typeface="Arial" panose="020B0604020202020204" pitchFamily="34" charset="0"/>
                <a:cs typeface="Arial" panose="020B0604020202020204" pitchFamily="34" charset="0"/>
              </a:rPr>
              <a:t>Many smaller agencies/foundations have one institutional portal</a:t>
            </a:r>
          </a:p>
          <a:p>
            <a:pPr marL="374904" lvl="1" indent="0">
              <a:buClrTx/>
              <a:buNone/>
            </a:pPr>
            <a:endParaRPr lang="en-US" sz="1400" dirty="0">
              <a:latin typeface="Arial" panose="020B0604020202020204" pitchFamily="34" charset="0"/>
              <a:cs typeface="Arial" panose="020B0604020202020204" pitchFamily="34" charset="0"/>
            </a:endParaRPr>
          </a:p>
          <a:p>
            <a:pPr marL="374904" lvl="1" indent="0">
              <a:buClrTx/>
              <a:buNone/>
            </a:pPr>
            <a:r>
              <a:rPr lang="en-US" sz="1400" dirty="0">
                <a:latin typeface="Arial" panose="020B0604020202020204" pitchFamily="34" charset="0"/>
                <a:cs typeface="Arial" panose="020B0604020202020204" pitchFamily="34" charset="0"/>
              </a:rPr>
              <a:t>Some agencies have a PI-driven application.  In some instances, the PI can (and must) grant MURC staff access; in others, the PI must share login credentials </a:t>
            </a:r>
          </a:p>
          <a:p>
            <a:pPr marL="0" indent="0">
              <a:buClrTx/>
              <a:buNone/>
            </a:pPr>
            <a:endParaRPr lang="en-US" sz="1800" b="1" dirty="0">
              <a:latin typeface="Arial" panose="020B0604020202020204" pitchFamily="34" charset="0"/>
              <a:cs typeface="Arial" panose="020B0604020202020204" pitchFamily="34" charset="0"/>
            </a:endParaRPr>
          </a:p>
          <a:p>
            <a:pPr marL="0" indent="0">
              <a:buClrTx/>
              <a:buNone/>
            </a:pPr>
            <a:r>
              <a:rPr lang="en-US" sz="1800" b="1" dirty="0">
                <a:latin typeface="Arial" panose="020B0604020202020204" pitchFamily="34" charset="0"/>
                <a:cs typeface="Arial" panose="020B0604020202020204" pitchFamily="34" charset="0"/>
              </a:rPr>
              <a:t>For ALL applications (no matter how large or small), MURC must be involved in the submission process.</a:t>
            </a:r>
            <a:endParaRPr lang="en-US" sz="1600" dirty="0">
              <a:latin typeface="Arial" panose="020B0604020202020204" pitchFamily="34" charset="0"/>
              <a:cs typeface="Arial" panose="020B0604020202020204" pitchFamily="34" charset="0"/>
            </a:endParaRPr>
          </a:p>
          <a:p>
            <a:pPr marL="48006" indent="0">
              <a:buClr>
                <a:srgbClr val="FF0000"/>
              </a:buClr>
              <a:buNone/>
            </a:pPr>
            <a:endParaRPr lang="en-US" sz="2250" dirty="0">
              <a:latin typeface="Arial" panose="020B0604020202020204" pitchFamily="34" charset="0"/>
              <a:cs typeface="Arial" panose="020B0604020202020204" pitchFamily="34" charset="0"/>
            </a:endParaRPr>
          </a:p>
          <a:p>
            <a:pPr marL="48006" indent="0">
              <a:buNone/>
            </a:pPr>
            <a:endParaRPr lang="en-US" sz="2250" dirty="0">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2C4FB0AE-BFEA-4CB8-ADAF-20DB30483163}"/>
              </a:ext>
            </a:extLst>
          </p:cNvPr>
          <p:cNvSpPr txBox="1">
            <a:spLocks/>
          </p:cNvSpPr>
          <p:nvPr/>
        </p:nvSpPr>
        <p:spPr>
          <a:xfrm>
            <a:off x="-57616" y="278709"/>
            <a:ext cx="8637814" cy="908222"/>
          </a:xfrm>
          <a:prstGeom prst="rect">
            <a:avLst/>
          </a:prstGeom>
        </p:spPr>
        <p:txBody>
          <a:bodyPr>
            <a:noAutofit/>
          </a:bodyPr>
          <a:lstStyle>
            <a:lvl1pPr marL="484632" algn="l" rtl="0" eaLnBrk="1" latinLnBrk="0" hangingPunct="1">
              <a:spcBef>
                <a:spcPct val="0"/>
              </a:spcBef>
              <a:buNone/>
              <a:defRPr kumimoji="0" sz="4200" kern="1200">
                <a:ln w="6350">
                  <a:noFill/>
                </a:ln>
                <a:solidFill>
                  <a:schemeClr val="tx2"/>
                </a:solidFill>
                <a:effectLst/>
                <a:latin typeface="+mj-lt"/>
                <a:ea typeface="+mj-ea"/>
                <a:cs typeface="+mj-cs"/>
              </a:defRPr>
            </a:lvl1pPr>
          </a:lstStyle>
          <a:p>
            <a:r>
              <a:rPr lang="en-US" sz="2800" dirty="0">
                <a:solidFill>
                  <a:srgbClr val="00B140"/>
                </a:solidFill>
                <a:latin typeface="Arial" panose="020B0604020202020204" pitchFamily="34" charset="0"/>
                <a:cs typeface="Arial" panose="020B0604020202020204" pitchFamily="34" charset="0"/>
              </a:rPr>
              <a:t>Pre-Award Functions:  Application Process</a:t>
            </a:r>
            <a:br>
              <a:rPr lang="en-US" sz="3200" dirty="0">
                <a:solidFill>
                  <a:srgbClr val="00B140"/>
                </a:solidFill>
                <a:latin typeface="Arial" panose="020B0604020202020204" pitchFamily="34" charset="0"/>
                <a:cs typeface="Arial" panose="020B0604020202020204" pitchFamily="34" charset="0"/>
              </a:rPr>
            </a:br>
            <a:endParaRPr lang="en-US" sz="3200" b="1" i="1" dirty="0">
              <a:solidFill>
                <a:srgbClr val="00B14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662381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023976" y="207764"/>
            <a:ext cx="6977024" cy="828080"/>
          </a:xfrm>
        </p:spPr>
        <p:txBody>
          <a:bodyPr>
            <a:noAutofit/>
          </a:bodyPr>
          <a:lstStyle/>
          <a:p>
            <a:pPr algn="ctr"/>
            <a:r>
              <a:rPr lang="en-US" sz="2800" dirty="0">
                <a:solidFill>
                  <a:srgbClr val="009939"/>
                </a:solidFill>
                <a:latin typeface="Arial" panose="020B0604020202020204" pitchFamily="34" charset="0"/>
                <a:cs typeface="Arial" panose="020B0604020202020204" pitchFamily="34" charset="0"/>
              </a:rPr>
              <a:t>CONGRATULATIONS!  You’ve been awarded.  Now what?</a:t>
            </a:r>
          </a:p>
        </p:txBody>
      </p:sp>
      <p:sp>
        <p:nvSpPr>
          <p:cNvPr id="15363" name="Rectangle 3"/>
          <p:cNvSpPr>
            <a:spLocks noGrp="1" noChangeArrowheads="1"/>
          </p:cNvSpPr>
          <p:nvPr>
            <p:ph type="body" idx="1"/>
          </p:nvPr>
        </p:nvSpPr>
        <p:spPr>
          <a:xfrm>
            <a:off x="426582" y="1291759"/>
            <a:ext cx="8229738" cy="3045109"/>
          </a:xfrm>
        </p:spPr>
        <p:txBody>
          <a:bodyPr>
            <a:noAutofit/>
          </a:bodyPr>
          <a:lstStyle/>
          <a:p>
            <a:pPr marL="48006" indent="0">
              <a:buNone/>
            </a:pPr>
            <a:r>
              <a:rPr lang="en-US" sz="1800" dirty="0">
                <a:latin typeface="Arial" panose="020B0604020202020204" pitchFamily="34" charset="0"/>
                <a:cs typeface="Arial" panose="020B0604020202020204" pitchFamily="34" charset="0"/>
              </a:rPr>
              <a:t>An agency will send a Notice of Award to either MURC staff, the VP for Research or the PI.  Once received, MURC Preaward will review the award to make sure the university can accept the contract as written.  Particularly with non-federal awards, MURC Preaward will contact the agency for clarification and/or changes that need to be made before the award is ready for university acceptance.</a:t>
            </a:r>
          </a:p>
          <a:p>
            <a:pPr marL="48006" indent="0">
              <a:buNone/>
            </a:pPr>
            <a:r>
              <a:rPr lang="en-US" sz="1800" dirty="0">
                <a:latin typeface="Arial" panose="020B0604020202020204" pitchFamily="34" charset="0"/>
                <a:cs typeface="Arial" panose="020B0604020202020204" pitchFamily="34" charset="0"/>
              </a:rPr>
              <a:t>Once the award/contract/agreement has been accepted, the PI’s department or college typically will issue an official press release through University Communications.</a:t>
            </a:r>
          </a:p>
          <a:p>
            <a:pPr marL="48006" indent="0">
              <a:buNone/>
            </a:pPr>
            <a:endParaRPr lang="en-US" sz="1800" b="1" dirty="0">
              <a:latin typeface="Arial" panose="020B0604020202020204" pitchFamily="34" charset="0"/>
              <a:cs typeface="Arial" panose="020B0604020202020204" pitchFamily="34" charset="0"/>
            </a:endParaRPr>
          </a:p>
        </p:txBody>
      </p:sp>
      <p:sp>
        <p:nvSpPr>
          <p:cNvPr id="2" name="TextBox 1"/>
          <p:cNvSpPr txBox="1"/>
          <p:nvPr/>
        </p:nvSpPr>
        <p:spPr>
          <a:xfrm>
            <a:off x="800100" y="4531651"/>
            <a:ext cx="8343900" cy="404085"/>
          </a:xfrm>
          <a:prstGeom prst="rect">
            <a:avLst/>
          </a:prstGeom>
          <a:noFill/>
        </p:spPr>
        <p:txBody>
          <a:bodyPr wrap="square" rtlCol="0">
            <a:spAutoFit/>
          </a:bodyPr>
          <a:lstStyle/>
          <a:p>
            <a:pPr algn="ctr"/>
            <a:r>
              <a:rPr lang="en-US" sz="1013" b="1" i="1" dirty="0">
                <a:latin typeface="Arial" panose="020B0604020202020204" pitchFamily="34" charset="0"/>
                <a:cs typeface="Arial" panose="020B0604020202020204" pitchFamily="34" charset="0"/>
              </a:rPr>
              <a:t>Under no circumstances is the PI to negotiate terms and conditions with the funding agency. Nor are they to sign the agreement.  </a:t>
            </a:r>
          </a:p>
          <a:p>
            <a:pPr algn="ctr"/>
            <a:r>
              <a:rPr lang="en-US" sz="1013" b="1" i="1" dirty="0">
                <a:latin typeface="Arial" panose="020B0604020202020204" pitchFamily="34" charset="0"/>
                <a:cs typeface="Arial" panose="020B0604020202020204" pitchFamily="34" charset="0"/>
              </a:rPr>
              <a:t>ONLY MURC can negotiate and/or accept awards, contracts, terms and conditions. </a:t>
            </a:r>
          </a:p>
        </p:txBody>
      </p:sp>
    </p:spTree>
    <p:extLst>
      <p:ext uri="{BB962C8B-B14F-4D97-AF65-F5344CB8AC3E}">
        <p14:creationId xmlns:p14="http://schemas.microsoft.com/office/powerpoint/2010/main" val="3597629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348343" y="1302511"/>
            <a:ext cx="8338457" cy="3486150"/>
          </a:xfrm>
        </p:spPr>
        <p:txBody>
          <a:bodyPr>
            <a:noAutofit/>
          </a:bodyPr>
          <a:lstStyle/>
          <a:p>
            <a:pPr marL="0" indent="0">
              <a:lnSpc>
                <a:spcPct val="100000"/>
              </a:lnSpc>
              <a:buNone/>
            </a:pPr>
            <a:r>
              <a:rPr lang="en-US" sz="1800" dirty="0">
                <a:latin typeface="Arial" panose="020B0604020202020204" pitchFamily="34" charset="0"/>
                <a:cs typeface="Arial" panose="020B0604020202020204" pitchFamily="34" charset="0"/>
              </a:rPr>
              <a:t>Once the award has been reviewed and accepted by the appropriate institutional official, your award is sent to MURC Post Award, where you will be assigned a Compliance Officer who will be with you the duration of your project.</a:t>
            </a:r>
          </a:p>
          <a:p>
            <a:pPr marL="0" indent="0">
              <a:lnSpc>
                <a:spcPct val="100000"/>
              </a:lnSpc>
              <a:buNone/>
            </a:pPr>
            <a:r>
              <a:rPr lang="en-US" sz="1600" dirty="0">
                <a:latin typeface="Arial" panose="020B0604020202020204" pitchFamily="34" charset="0"/>
                <a:cs typeface="Arial" panose="020B0604020202020204" pitchFamily="34" charset="0"/>
              </a:rPr>
              <a:t>The Compliance Officer will process the award and documentation from Pre Award.  This documentation* includes:</a:t>
            </a:r>
          </a:p>
          <a:p>
            <a:pPr marL="914400" lvl="2" indent="0">
              <a:lnSpc>
                <a:spcPct val="100000"/>
              </a:lnSpc>
              <a:buNone/>
            </a:pPr>
            <a:r>
              <a:rPr lang="en-US" sz="1400" dirty="0">
                <a:latin typeface="Arial" panose="020B0604020202020204" pitchFamily="34" charset="0"/>
                <a:cs typeface="Arial" panose="020B0604020202020204" pitchFamily="34" charset="0"/>
              </a:rPr>
              <a:t>Approved budget and justification</a:t>
            </a:r>
          </a:p>
          <a:p>
            <a:pPr marL="914400" lvl="2" indent="0">
              <a:lnSpc>
                <a:spcPct val="100000"/>
              </a:lnSpc>
              <a:buNone/>
            </a:pPr>
            <a:r>
              <a:rPr lang="en-US" sz="1400" dirty="0">
                <a:latin typeface="Arial" panose="020B0604020202020204" pitchFamily="34" charset="0"/>
                <a:cs typeface="Arial" panose="020B0604020202020204" pitchFamily="34" charset="0"/>
              </a:rPr>
              <a:t>Internal Routing Form, which documents departmental/college approval of the project</a:t>
            </a:r>
          </a:p>
          <a:p>
            <a:pPr marL="914400" lvl="2" indent="0">
              <a:lnSpc>
                <a:spcPct val="100000"/>
              </a:lnSpc>
              <a:buNone/>
            </a:pPr>
            <a:r>
              <a:rPr lang="en-US" sz="1400" dirty="0">
                <a:latin typeface="Arial" panose="020B0604020202020204" pitchFamily="34" charset="0"/>
                <a:cs typeface="Arial" panose="020B0604020202020204" pitchFamily="34" charset="0"/>
              </a:rPr>
              <a:t>Copies of IRB, IACUC and safety protocols</a:t>
            </a:r>
          </a:p>
          <a:p>
            <a:pPr marL="914400" lvl="2" indent="0">
              <a:lnSpc>
                <a:spcPct val="100000"/>
              </a:lnSpc>
              <a:buNone/>
            </a:pPr>
            <a:r>
              <a:rPr lang="en-US" sz="1400" dirty="0">
                <a:latin typeface="Arial" panose="020B0604020202020204" pitchFamily="34" charset="0"/>
                <a:cs typeface="Arial" panose="020B0604020202020204" pitchFamily="34" charset="0"/>
              </a:rPr>
              <a:t>Proof that the PI/Key Personnel have completed all federal and institutional Conflict of Interest requirements (PHS COI course, SFID form, etc.)</a:t>
            </a:r>
            <a:endParaRPr lang="en-US" sz="1200" dirty="0">
              <a:latin typeface="Arial" panose="020B0604020202020204" pitchFamily="34" charset="0"/>
              <a:cs typeface="Arial" panose="020B0604020202020204" pitchFamily="34" charset="0"/>
            </a:endParaRPr>
          </a:p>
          <a:p>
            <a:pPr marL="457200" lvl="1" indent="0">
              <a:buNone/>
            </a:pPr>
            <a:r>
              <a:rPr lang="en-US" dirty="0">
                <a:latin typeface="Arial" panose="020B0604020202020204" pitchFamily="34" charset="0"/>
                <a:cs typeface="Arial" panose="020B0604020202020204" pitchFamily="34" charset="0"/>
              </a:rPr>
              <a:t>	</a:t>
            </a:r>
            <a:r>
              <a:rPr lang="en-US" sz="1100" dirty="0">
                <a:solidFill>
                  <a:srgbClr val="FF0000"/>
                </a:solidFill>
                <a:latin typeface="Arial" panose="020B0604020202020204" pitchFamily="34" charset="0"/>
                <a:cs typeface="Arial" panose="020B0604020202020204" pitchFamily="34" charset="0"/>
              </a:rPr>
              <a:t>*</a:t>
            </a:r>
            <a:r>
              <a:rPr lang="en-US" sz="1100" b="1" i="1" dirty="0">
                <a:solidFill>
                  <a:srgbClr val="FF0000"/>
                </a:solidFill>
                <a:latin typeface="Arial" panose="020B0604020202020204" pitchFamily="34" charset="0"/>
                <a:cs typeface="Arial" panose="020B0604020202020204" pitchFamily="34" charset="0"/>
              </a:rPr>
              <a:t>Funds cannot be accessed until all institutional requirements have been met.</a:t>
            </a:r>
            <a:endParaRPr lang="en-US" sz="1100" dirty="0">
              <a:solidFill>
                <a:srgbClr val="FF0000"/>
              </a:solidFill>
              <a:latin typeface="Arial" panose="020B0604020202020204" pitchFamily="34" charset="0"/>
              <a:cs typeface="Arial" panose="020B0604020202020204" pitchFamily="34" charset="0"/>
            </a:endParaRPr>
          </a:p>
        </p:txBody>
      </p:sp>
      <p:sp>
        <p:nvSpPr>
          <p:cNvPr id="7" name="Rectangle 2"/>
          <p:cNvSpPr>
            <a:spLocks noGrp="1" noChangeArrowheads="1"/>
          </p:cNvSpPr>
          <p:nvPr>
            <p:ph type="title"/>
          </p:nvPr>
        </p:nvSpPr>
        <p:spPr>
          <a:xfrm>
            <a:off x="457200" y="358076"/>
            <a:ext cx="8229600" cy="701731"/>
          </a:xfrm>
        </p:spPr>
        <p:txBody>
          <a:bodyPr>
            <a:noAutofit/>
          </a:bodyPr>
          <a:lstStyle/>
          <a:p>
            <a:r>
              <a:rPr lang="en-US" sz="2800" dirty="0">
                <a:latin typeface="Arial" panose="020B0604020202020204" pitchFamily="34" charset="0"/>
                <a:cs typeface="Arial" panose="020B0604020202020204" pitchFamily="34" charset="0"/>
              </a:rPr>
              <a:t>MURC Post Award </a:t>
            </a:r>
          </a:p>
        </p:txBody>
      </p:sp>
      <p:sp>
        <p:nvSpPr>
          <p:cNvPr id="2" name="TextBox 1"/>
          <p:cNvSpPr txBox="1"/>
          <p:nvPr/>
        </p:nvSpPr>
        <p:spPr>
          <a:xfrm>
            <a:off x="1284491" y="4675152"/>
            <a:ext cx="5906960" cy="559961"/>
          </a:xfrm>
          <a:prstGeom prst="rect">
            <a:avLst/>
          </a:prstGeom>
          <a:noFill/>
        </p:spPr>
        <p:txBody>
          <a:bodyPr wrap="square" rtlCol="0">
            <a:spAutoFit/>
          </a:bodyPr>
          <a:lstStyle/>
          <a:p>
            <a:pPr algn="ctr"/>
            <a:r>
              <a:rPr lang="en-US" sz="1013" b="1" i="1" dirty="0">
                <a:latin typeface="Arial" panose="020B0604020202020204" pitchFamily="34" charset="0"/>
                <a:cs typeface="Arial" panose="020B0604020202020204" pitchFamily="34" charset="0"/>
              </a:rPr>
              <a:t>MURC Post-Award is here to partner with you throughout your project. </a:t>
            </a:r>
            <a:r>
              <a:rPr lang="en-US" sz="1013" b="1" i="1" dirty="0">
                <a:latin typeface="Arial" panose="020B0604020202020204" pitchFamily="34" charset="0"/>
                <a:cs typeface="Arial" panose="020B0604020202020204" pitchFamily="34" charset="0"/>
                <a:hlinkClick r:id="rId2"/>
              </a:rPr>
              <a:t>www.marshall.edu/murc/staff/</a:t>
            </a:r>
            <a:endParaRPr lang="en-US" sz="1013" b="1" i="1" dirty="0">
              <a:latin typeface="Arial" panose="020B0604020202020204" pitchFamily="34" charset="0"/>
              <a:cs typeface="Arial" panose="020B0604020202020204" pitchFamily="34" charset="0"/>
            </a:endParaRPr>
          </a:p>
          <a:p>
            <a:pPr algn="ctr"/>
            <a:endParaRPr lang="en-US" sz="1013"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5679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348343" y="1302511"/>
            <a:ext cx="8338457" cy="3486150"/>
          </a:xfrm>
        </p:spPr>
        <p:txBody>
          <a:bodyPr>
            <a:noAutofit/>
          </a:bodyPr>
          <a:lstStyle/>
          <a:p>
            <a:pPr marL="0" indent="0">
              <a:lnSpc>
                <a:spcPct val="100000"/>
              </a:lnSpc>
              <a:buNone/>
            </a:pPr>
            <a:r>
              <a:rPr lang="en-US" sz="1800" dirty="0">
                <a:latin typeface="Arial" panose="020B0604020202020204" pitchFamily="34" charset="0"/>
                <a:cs typeface="Arial" panose="020B0604020202020204" pitchFamily="34" charset="0"/>
              </a:rPr>
              <a:t>Your Compliance Officer will then set up the account and issue a unique account number for that specific project. They will guide the PI and admin(s) through the process of completing the required university forms which allow access to those accounts</a:t>
            </a:r>
            <a:r>
              <a:rPr lang="en-US" sz="1600" dirty="0">
                <a:latin typeface="Arial" panose="020B0604020202020204" pitchFamily="34" charset="0"/>
                <a:cs typeface="Arial" panose="020B0604020202020204" pitchFamily="34" charset="0"/>
              </a:rPr>
              <a:t>.</a:t>
            </a:r>
          </a:p>
          <a:p>
            <a:pPr marL="0" indent="0">
              <a:buNone/>
            </a:pPr>
            <a:r>
              <a:rPr lang="en-US" sz="1800" dirty="0">
                <a:latin typeface="Arial" panose="020B0604020202020204" pitchFamily="34" charset="0"/>
                <a:cs typeface="Arial" panose="020B0604020202020204" pitchFamily="34" charset="0"/>
              </a:rPr>
              <a:t>Your Compliance Officer will review basic procedures such as:</a:t>
            </a:r>
          </a:p>
          <a:p>
            <a:pPr marL="457200" lvl="1" indent="0">
              <a:buNone/>
            </a:pPr>
            <a:r>
              <a:rPr lang="en-US" sz="1400" dirty="0">
                <a:latin typeface="Arial" panose="020B0604020202020204" pitchFamily="34" charset="0"/>
                <a:cs typeface="Arial" panose="020B0604020202020204" pitchFamily="34" charset="0"/>
              </a:rPr>
              <a:t>Purchasing (MURC has its own P-Card system, which is separate from the state)</a:t>
            </a:r>
          </a:p>
          <a:p>
            <a:pPr marL="457200" lvl="1" indent="0">
              <a:buNone/>
            </a:pPr>
            <a:r>
              <a:rPr lang="en-US" sz="1400" dirty="0">
                <a:latin typeface="Arial" panose="020B0604020202020204" pitchFamily="34" charset="0"/>
                <a:cs typeface="Arial" panose="020B0604020202020204" pitchFamily="34" charset="0"/>
              </a:rPr>
              <a:t>Payroll (everyone wants to be paid)</a:t>
            </a:r>
          </a:p>
          <a:p>
            <a:pPr marL="457200" lvl="1" indent="0">
              <a:buNone/>
            </a:pPr>
            <a:r>
              <a:rPr lang="en-US" sz="1400" dirty="0">
                <a:latin typeface="Arial" panose="020B0604020202020204" pitchFamily="34" charset="0"/>
                <a:cs typeface="Arial" panose="020B0604020202020204" pitchFamily="34" charset="0"/>
              </a:rPr>
              <a:t>Account financial reports</a:t>
            </a:r>
          </a:p>
          <a:p>
            <a:pPr marL="0" indent="0">
              <a:buNone/>
            </a:pPr>
            <a:r>
              <a:rPr lang="en-US" sz="1800" dirty="0">
                <a:latin typeface="Arial" panose="020B0604020202020204" pitchFamily="34" charset="0"/>
                <a:cs typeface="Arial" panose="020B0604020202020204" pitchFamily="34" charset="0"/>
              </a:rPr>
              <a:t>Your Compliance Officer will be there to assist and answer your question throughout the duration of your project</a:t>
            </a:r>
          </a:p>
          <a:p>
            <a:pPr marL="0" indent="0">
              <a:buNone/>
            </a:pPr>
            <a:r>
              <a:rPr lang="en-US" sz="1800" dirty="0">
                <a:latin typeface="Arial" panose="020B0604020202020204" pitchFamily="34" charset="0"/>
                <a:cs typeface="Arial" panose="020B0604020202020204" pitchFamily="34" charset="0"/>
              </a:rPr>
              <a:t>	</a:t>
            </a:r>
          </a:p>
          <a:p>
            <a:pPr marL="457200" lvl="1" indent="0">
              <a:buNone/>
            </a:pPr>
            <a:endParaRPr lang="en-US" dirty="0">
              <a:latin typeface="Arial" panose="020B0604020202020204" pitchFamily="34" charset="0"/>
              <a:cs typeface="Arial" panose="020B0604020202020204" pitchFamily="34" charset="0"/>
            </a:endParaRPr>
          </a:p>
        </p:txBody>
      </p:sp>
      <p:sp>
        <p:nvSpPr>
          <p:cNvPr id="7" name="Rectangle 2"/>
          <p:cNvSpPr>
            <a:spLocks noGrp="1" noChangeArrowheads="1"/>
          </p:cNvSpPr>
          <p:nvPr>
            <p:ph type="title"/>
          </p:nvPr>
        </p:nvSpPr>
        <p:spPr>
          <a:xfrm>
            <a:off x="457200" y="358076"/>
            <a:ext cx="8229600" cy="701731"/>
          </a:xfrm>
        </p:spPr>
        <p:txBody>
          <a:bodyPr>
            <a:noAutofit/>
          </a:bodyPr>
          <a:lstStyle/>
          <a:p>
            <a:r>
              <a:rPr lang="en-US" sz="2800" dirty="0">
                <a:latin typeface="Arial" panose="020B0604020202020204" pitchFamily="34" charset="0"/>
                <a:cs typeface="Arial" panose="020B0604020202020204" pitchFamily="34" charset="0"/>
              </a:rPr>
              <a:t>MURC Post Award  (</a:t>
            </a:r>
            <a:r>
              <a:rPr lang="en-US" sz="2800" dirty="0" err="1">
                <a:latin typeface="Arial" panose="020B0604020202020204" pitchFamily="34" charset="0"/>
                <a:cs typeface="Arial" panose="020B0604020202020204" pitchFamily="34" charset="0"/>
              </a:rPr>
              <a:t>con’t</a:t>
            </a:r>
            <a:r>
              <a:rPr lang="en-US" sz="2800" dirty="0">
                <a:latin typeface="Arial" panose="020B0604020202020204" pitchFamily="34" charset="0"/>
                <a:cs typeface="Arial" panose="020B0604020202020204" pitchFamily="34" charset="0"/>
              </a:rPr>
              <a:t>.)</a:t>
            </a:r>
          </a:p>
        </p:txBody>
      </p:sp>
      <p:sp>
        <p:nvSpPr>
          <p:cNvPr id="2" name="TextBox 1"/>
          <p:cNvSpPr txBox="1"/>
          <p:nvPr/>
        </p:nvSpPr>
        <p:spPr>
          <a:xfrm>
            <a:off x="1284491" y="4675152"/>
            <a:ext cx="5906960" cy="559961"/>
          </a:xfrm>
          <a:prstGeom prst="rect">
            <a:avLst/>
          </a:prstGeom>
          <a:noFill/>
        </p:spPr>
        <p:txBody>
          <a:bodyPr wrap="square" rtlCol="0">
            <a:spAutoFit/>
          </a:bodyPr>
          <a:lstStyle/>
          <a:p>
            <a:pPr algn="ctr"/>
            <a:r>
              <a:rPr lang="en-US" sz="1013" b="1" i="1" dirty="0">
                <a:latin typeface="Arial" panose="020B0604020202020204" pitchFamily="34" charset="0"/>
                <a:cs typeface="Arial" panose="020B0604020202020204" pitchFamily="34" charset="0"/>
              </a:rPr>
              <a:t>MURC Post-Award is here to partner with you throughout your project. </a:t>
            </a:r>
            <a:r>
              <a:rPr lang="en-US" sz="1013" b="1" i="1" dirty="0">
                <a:latin typeface="Arial" panose="020B0604020202020204" pitchFamily="34" charset="0"/>
                <a:cs typeface="Arial" panose="020B0604020202020204" pitchFamily="34" charset="0"/>
                <a:hlinkClick r:id="rId2"/>
              </a:rPr>
              <a:t>www.marshall.edu/murc/staff/</a:t>
            </a:r>
            <a:endParaRPr lang="en-US" sz="1013" b="1" i="1" dirty="0">
              <a:latin typeface="Arial" panose="020B0604020202020204" pitchFamily="34" charset="0"/>
              <a:cs typeface="Arial" panose="020B0604020202020204" pitchFamily="34" charset="0"/>
            </a:endParaRPr>
          </a:p>
          <a:p>
            <a:pPr algn="ctr"/>
            <a:endParaRPr lang="en-US" sz="1013"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2447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348343" y="1302511"/>
            <a:ext cx="8338457" cy="3486150"/>
          </a:xfrm>
        </p:spPr>
        <p:txBody>
          <a:bodyPr>
            <a:noAutofit/>
          </a:bodyPr>
          <a:lstStyle/>
          <a:p>
            <a:pPr marL="0" indent="0">
              <a:lnSpc>
                <a:spcPct val="100000"/>
              </a:lnSpc>
              <a:buNone/>
            </a:pPr>
            <a:r>
              <a:rPr lang="en-US" sz="1800" b="1" dirty="0">
                <a:latin typeface="Arial" panose="020B0604020202020204" pitchFamily="34" charset="0"/>
                <a:cs typeface="Arial" panose="020B0604020202020204" pitchFamily="34" charset="0"/>
              </a:rPr>
              <a:t>Other Functions of MURC:</a:t>
            </a:r>
          </a:p>
          <a:p>
            <a:pPr marL="0" indent="0">
              <a:lnSpc>
                <a:spcPct val="100000"/>
              </a:lnSpc>
              <a:buNone/>
            </a:pPr>
            <a:r>
              <a:rPr lang="en-US" sz="1800" b="1" dirty="0">
                <a:latin typeface="Arial" panose="020B0604020202020204" pitchFamily="34" charset="0"/>
                <a:cs typeface="Arial" panose="020B0604020202020204" pitchFamily="34" charset="0"/>
              </a:rPr>
              <a:t>Payroll:  </a:t>
            </a:r>
            <a:r>
              <a:rPr lang="en-US" sz="1800" dirty="0">
                <a:latin typeface="Arial" panose="020B0604020202020204" pitchFamily="34" charset="0"/>
                <a:cs typeface="Arial" panose="020B0604020202020204" pitchFamily="34" charset="0"/>
              </a:rPr>
              <a:t>MURC has its own Human Resources/Payroll department to take care of employees who are paid exclusively from external funds.</a:t>
            </a:r>
          </a:p>
          <a:p>
            <a:pPr marL="0" indent="0">
              <a:lnSpc>
                <a:spcPct val="100000"/>
              </a:lnSpc>
              <a:buNone/>
            </a:pPr>
            <a:r>
              <a:rPr lang="en-US" sz="1800" b="1" dirty="0">
                <a:latin typeface="Arial" panose="020B0604020202020204" pitchFamily="34" charset="0"/>
                <a:cs typeface="Arial" panose="020B0604020202020204" pitchFamily="34" charset="0"/>
              </a:rPr>
              <a:t>Travel:  </a:t>
            </a:r>
            <a:r>
              <a:rPr lang="en-US" sz="1800" dirty="0">
                <a:latin typeface="Arial" panose="020B0604020202020204" pitchFamily="34" charset="0"/>
                <a:cs typeface="Arial" panose="020B0604020202020204" pitchFamily="34" charset="0"/>
              </a:rPr>
              <a:t>MURC has its own travel department to process travel made using grant funds</a:t>
            </a:r>
          </a:p>
          <a:p>
            <a:pPr marL="0" indent="0">
              <a:lnSpc>
                <a:spcPct val="100000"/>
              </a:lnSpc>
              <a:buNone/>
            </a:pPr>
            <a:r>
              <a:rPr lang="en-US" sz="1800" b="1" dirty="0">
                <a:latin typeface="Arial" panose="020B0604020202020204" pitchFamily="34" charset="0"/>
                <a:cs typeface="Arial" panose="020B0604020202020204" pitchFamily="34" charset="0"/>
              </a:rPr>
              <a:t>Invoicing:  </a:t>
            </a:r>
            <a:r>
              <a:rPr lang="en-US" sz="1800" dirty="0">
                <a:latin typeface="Arial" panose="020B0604020202020204" pitchFamily="34" charset="0"/>
                <a:cs typeface="Arial" panose="020B0604020202020204" pitchFamily="34" charset="0"/>
              </a:rPr>
              <a:t>The invoicing specialists send the documentation so that the university receives the money from the agencies</a:t>
            </a:r>
          </a:p>
          <a:p>
            <a:pPr marL="0" indent="0">
              <a:lnSpc>
                <a:spcPct val="100000"/>
              </a:lnSpc>
              <a:buNone/>
            </a:pPr>
            <a:endParaRPr lang="en-US" sz="1800" b="1" dirty="0">
              <a:latin typeface="Arial" panose="020B0604020202020204" pitchFamily="34" charset="0"/>
              <a:cs typeface="Arial" panose="020B0604020202020204" pitchFamily="34" charset="0"/>
            </a:endParaRPr>
          </a:p>
          <a:p>
            <a:pPr marL="0" indent="0">
              <a:lnSpc>
                <a:spcPct val="100000"/>
              </a:lnSpc>
              <a:buNone/>
            </a:pPr>
            <a:endParaRPr lang="en-US" sz="16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p:txBody>
      </p:sp>
      <p:sp>
        <p:nvSpPr>
          <p:cNvPr id="7" name="Rectangle 2"/>
          <p:cNvSpPr>
            <a:spLocks noGrp="1" noChangeArrowheads="1"/>
          </p:cNvSpPr>
          <p:nvPr>
            <p:ph type="title"/>
          </p:nvPr>
        </p:nvSpPr>
        <p:spPr>
          <a:xfrm>
            <a:off x="457200" y="358076"/>
            <a:ext cx="8229600" cy="701731"/>
          </a:xfrm>
        </p:spPr>
        <p:txBody>
          <a:bodyPr>
            <a:noAutofit/>
          </a:bodyPr>
          <a:lstStyle/>
          <a:p>
            <a:r>
              <a:rPr lang="en-US" sz="2800" dirty="0">
                <a:latin typeface="Arial" panose="020B0604020202020204" pitchFamily="34" charset="0"/>
                <a:cs typeface="Arial" panose="020B0604020202020204" pitchFamily="34" charset="0"/>
              </a:rPr>
              <a:t>MURC Post Award  (</a:t>
            </a:r>
            <a:r>
              <a:rPr lang="en-US" sz="2800" dirty="0" err="1">
                <a:latin typeface="Arial" panose="020B0604020202020204" pitchFamily="34" charset="0"/>
                <a:cs typeface="Arial" panose="020B0604020202020204" pitchFamily="34" charset="0"/>
              </a:rPr>
              <a:t>con’t</a:t>
            </a:r>
            <a:r>
              <a:rPr lang="en-US" sz="2800" dirty="0">
                <a:latin typeface="Arial" panose="020B0604020202020204" pitchFamily="34" charset="0"/>
                <a:cs typeface="Arial" panose="020B0604020202020204" pitchFamily="34" charset="0"/>
              </a:rPr>
              <a:t>.)</a:t>
            </a:r>
          </a:p>
        </p:txBody>
      </p:sp>
      <p:sp>
        <p:nvSpPr>
          <p:cNvPr id="2" name="TextBox 1"/>
          <p:cNvSpPr txBox="1"/>
          <p:nvPr/>
        </p:nvSpPr>
        <p:spPr>
          <a:xfrm>
            <a:off x="1284491" y="4675152"/>
            <a:ext cx="5906960" cy="559961"/>
          </a:xfrm>
          <a:prstGeom prst="rect">
            <a:avLst/>
          </a:prstGeom>
          <a:noFill/>
        </p:spPr>
        <p:txBody>
          <a:bodyPr wrap="square" rtlCol="0">
            <a:spAutoFit/>
          </a:bodyPr>
          <a:lstStyle/>
          <a:p>
            <a:pPr algn="ctr"/>
            <a:r>
              <a:rPr lang="en-US" sz="1013" b="1" i="1" dirty="0">
                <a:latin typeface="Arial" panose="020B0604020202020204" pitchFamily="34" charset="0"/>
                <a:cs typeface="Arial" panose="020B0604020202020204" pitchFamily="34" charset="0"/>
              </a:rPr>
              <a:t>MURC Post-Award is here to partner with you throughout your project. </a:t>
            </a:r>
            <a:r>
              <a:rPr lang="en-US" sz="1013" b="1" i="1" dirty="0">
                <a:latin typeface="Arial" panose="020B0604020202020204" pitchFamily="34" charset="0"/>
                <a:cs typeface="Arial" panose="020B0604020202020204" pitchFamily="34" charset="0"/>
                <a:hlinkClick r:id="rId2"/>
              </a:rPr>
              <a:t>www.marshall.edu/murc/staff/</a:t>
            </a:r>
            <a:endParaRPr lang="en-US" sz="1013" b="1" i="1" dirty="0">
              <a:latin typeface="Arial" panose="020B0604020202020204" pitchFamily="34" charset="0"/>
              <a:cs typeface="Arial" panose="020B0604020202020204" pitchFamily="34" charset="0"/>
            </a:endParaRPr>
          </a:p>
          <a:p>
            <a:pPr algn="ctr"/>
            <a:endParaRPr lang="en-US" sz="1013"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0774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idx="1"/>
          </p:nvPr>
        </p:nvSpPr>
        <p:spPr>
          <a:xfrm>
            <a:off x="457200" y="1338942"/>
            <a:ext cx="7929154" cy="3529149"/>
          </a:xfrm>
        </p:spPr>
        <p:txBody>
          <a:bodyPr>
            <a:noAutofit/>
          </a:bodyPr>
          <a:lstStyle/>
          <a:p>
            <a:pPr marL="0" indent="0">
              <a:buNone/>
            </a:pPr>
            <a:r>
              <a:rPr lang="en-US" sz="1800" b="1" dirty="0">
                <a:latin typeface="Arial" panose="020B0604020202020204" pitchFamily="34" charset="0"/>
                <a:cs typeface="Arial" panose="020B0604020202020204" pitchFamily="34" charset="0"/>
              </a:rPr>
              <a:t>What you don’t know CAN hurt you.  </a:t>
            </a:r>
            <a:r>
              <a:rPr lang="en-US" sz="1800" dirty="0">
                <a:latin typeface="Arial" panose="020B0604020202020204" pitchFamily="34" charset="0"/>
                <a:cs typeface="Arial" panose="020B0604020202020204" pitchFamily="34" charset="0"/>
              </a:rPr>
              <a:t>There are an infinite number of federal regulations and laws that the PI and institution must follow—and these regulations change constantly.  Your Compliance Officer will help you keep up-to-date and make sure that you do not unintentionally break the law.</a:t>
            </a:r>
          </a:p>
          <a:p>
            <a:pPr marL="0" indent="0">
              <a:buNone/>
            </a:pPr>
            <a:r>
              <a:rPr lang="en-US" sz="1800" dirty="0">
                <a:latin typeface="Arial" panose="020B0604020202020204" pitchFamily="34" charset="0"/>
                <a:cs typeface="Arial" panose="020B0604020202020204" pitchFamily="34" charset="0"/>
              </a:rPr>
              <a:t>Both the PI and MURC are responsible to meet all agency, federal, state, and institutional fiscal and legislative requirements. </a:t>
            </a:r>
          </a:p>
          <a:p>
            <a:pPr marL="0" indent="0">
              <a:buNone/>
            </a:pPr>
            <a:endParaRPr lang="en-US" sz="1800" dirty="0">
              <a:latin typeface="Arial" panose="020B0604020202020204" pitchFamily="34" charset="0"/>
              <a:cs typeface="Arial" panose="020B0604020202020204" pitchFamily="34" charset="0"/>
            </a:endParaRPr>
          </a:p>
          <a:p>
            <a:pPr marL="0" indent="0">
              <a:buNone/>
            </a:pPr>
            <a:r>
              <a:rPr lang="en-US" sz="1800" b="1" dirty="0">
                <a:latin typeface="Arial" panose="020B0604020202020204" pitchFamily="34" charset="0"/>
                <a:cs typeface="Arial" panose="020B0604020202020204" pitchFamily="34" charset="0"/>
              </a:rPr>
              <a:t>It is the PI’s ultimate responsibility to ensure that the project meets the agency’s programmatic requirements.  </a:t>
            </a:r>
          </a:p>
          <a:p>
            <a:endParaRPr lang="en-US" dirty="0"/>
          </a:p>
          <a:p>
            <a:pPr lvl="4"/>
            <a:endParaRPr lang="en-US" dirty="0"/>
          </a:p>
          <a:p>
            <a:pPr lvl="4"/>
            <a:endParaRPr lang="en-US" dirty="0"/>
          </a:p>
        </p:txBody>
      </p:sp>
      <p:sp>
        <p:nvSpPr>
          <p:cNvPr id="9" name="Rectangle 2"/>
          <p:cNvSpPr>
            <a:spLocks noGrp="1" noChangeArrowheads="1"/>
          </p:cNvSpPr>
          <p:nvPr>
            <p:ph type="title"/>
          </p:nvPr>
        </p:nvSpPr>
        <p:spPr>
          <a:xfrm>
            <a:off x="457200" y="476250"/>
            <a:ext cx="8229600" cy="701731"/>
          </a:xfrm>
        </p:spPr>
        <p:txBody>
          <a:bodyPr>
            <a:noAutofit/>
          </a:bodyPr>
          <a:lstStyle/>
          <a:p>
            <a:r>
              <a:rPr lang="en-US" sz="2800" dirty="0">
                <a:latin typeface="Arial" panose="020B0604020202020204" pitchFamily="34" charset="0"/>
                <a:cs typeface="Arial" panose="020B0604020202020204" pitchFamily="34" charset="0"/>
              </a:rPr>
              <a:t>MURC Post Award (</a:t>
            </a:r>
            <a:r>
              <a:rPr lang="en-US" sz="2800" dirty="0" err="1">
                <a:latin typeface="Arial" panose="020B0604020202020204" pitchFamily="34" charset="0"/>
                <a:cs typeface="Arial" panose="020B0604020202020204" pitchFamily="34" charset="0"/>
              </a:rPr>
              <a:t>con’t</a:t>
            </a:r>
            <a:r>
              <a:rPr lang="en-US" sz="2800" dirty="0">
                <a:latin typeface="Arial" panose="020B0604020202020204" pitchFamily="34" charset="0"/>
                <a:cs typeface="Arial" panose="020B0604020202020204" pitchFamily="34" charset="0"/>
              </a:rPr>
              <a:t>.)</a:t>
            </a:r>
            <a:br>
              <a:rPr lang="en-US" sz="2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Ensure Agency, Federal, State and Institutional Compliance</a:t>
            </a:r>
          </a:p>
        </p:txBody>
      </p:sp>
    </p:spTree>
    <p:extLst>
      <p:ext uri="{BB962C8B-B14F-4D97-AF65-F5344CB8AC3E}">
        <p14:creationId xmlns:p14="http://schemas.microsoft.com/office/powerpoint/2010/main" val="4021743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15" name="Diagram 14"/>
          <p:cNvGraphicFramePr/>
          <p:nvPr>
            <p:extLst>
              <p:ext uri="{D42A27DB-BD31-4B8C-83A1-F6EECF244321}">
                <p14:modId xmlns:p14="http://schemas.microsoft.com/office/powerpoint/2010/main" val="3289672702"/>
              </p:ext>
            </p:extLst>
          </p:nvPr>
        </p:nvGraphicFramePr>
        <p:xfrm>
          <a:off x="1065022" y="42862"/>
          <a:ext cx="6743700" cy="5057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44" name="Rectangle 3"/>
          <p:cNvSpPr>
            <a:spLocks noGrp="1" noChangeArrowheads="1"/>
          </p:cNvSpPr>
          <p:nvPr>
            <p:ph type="body" sz="half" idx="1"/>
          </p:nvPr>
        </p:nvSpPr>
        <p:spPr>
          <a:xfrm>
            <a:off x="3380300" y="2481425"/>
            <a:ext cx="2171700" cy="609277"/>
          </a:xfrm>
        </p:spPr>
        <p:txBody>
          <a:bodyPr>
            <a:normAutofit/>
          </a:bodyPr>
          <a:lstStyle/>
          <a:p>
            <a:pPr marL="0" algn="ctr">
              <a:buNone/>
            </a:pPr>
            <a:r>
              <a:rPr lang="en-US" sz="1500" b="1" dirty="0">
                <a:solidFill>
                  <a:schemeClr val="bg1"/>
                </a:solidFill>
              </a:rPr>
              <a:t>Externally Funded Award Lifecycle</a:t>
            </a:r>
          </a:p>
        </p:txBody>
      </p:sp>
      <p:cxnSp>
        <p:nvCxnSpPr>
          <p:cNvPr id="6" name="Straight Arrow Connector 5"/>
          <p:cNvCxnSpPr>
            <a:cxnSpLocks/>
          </p:cNvCxnSpPr>
          <p:nvPr/>
        </p:nvCxnSpPr>
        <p:spPr>
          <a:xfrm flipV="1">
            <a:off x="2160077" y="1952788"/>
            <a:ext cx="325464" cy="61896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flipH="1" flipV="1">
            <a:off x="2403448" y="3445315"/>
            <a:ext cx="547042" cy="74755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6" name="Straight Arrow Connector 15"/>
          <p:cNvCxnSpPr/>
          <p:nvPr/>
        </p:nvCxnSpPr>
        <p:spPr>
          <a:xfrm flipH="1">
            <a:off x="4064728" y="4512794"/>
            <a:ext cx="96447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5" name="Straight Arrow Connector 24"/>
          <p:cNvCxnSpPr>
            <a:cxnSpLocks/>
          </p:cNvCxnSpPr>
          <p:nvPr/>
        </p:nvCxnSpPr>
        <p:spPr>
          <a:xfrm>
            <a:off x="5199682" y="935711"/>
            <a:ext cx="795891" cy="3950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9" name="Straight Arrow Connector 28"/>
          <p:cNvCxnSpPr>
            <a:cxnSpLocks/>
          </p:cNvCxnSpPr>
          <p:nvPr/>
        </p:nvCxnSpPr>
        <p:spPr>
          <a:xfrm>
            <a:off x="6527885" y="2156203"/>
            <a:ext cx="275479" cy="47269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4" name="Straight Arrow Connector 33"/>
          <p:cNvCxnSpPr>
            <a:cxnSpLocks/>
          </p:cNvCxnSpPr>
          <p:nvPr/>
        </p:nvCxnSpPr>
        <p:spPr>
          <a:xfrm flipH="1">
            <a:off x="6111853" y="3698421"/>
            <a:ext cx="476726" cy="57911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7" name="TextBox 36"/>
          <p:cNvSpPr txBox="1"/>
          <p:nvPr/>
        </p:nvSpPr>
        <p:spPr>
          <a:xfrm>
            <a:off x="6935978" y="4683061"/>
            <a:ext cx="1143000" cy="369332"/>
          </a:xfrm>
          <a:prstGeom prst="rect">
            <a:avLst/>
          </a:prstGeom>
          <a:noFill/>
        </p:spPr>
        <p:txBody>
          <a:bodyPr wrap="square" rtlCol="0">
            <a:spAutoFit/>
          </a:bodyPr>
          <a:lstStyle/>
          <a:p>
            <a:pPr algn="ctr"/>
            <a:r>
              <a:rPr lang="en-US" sz="600" b="1" dirty="0">
                <a:solidFill>
                  <a:prstClr val="black"/>
                </a:solidFill>
                <a:latin typeface="Adobe Hebrew" pitchFamily="18" charset="-79"/>
                <a:ea typeface="Adobe Heiti Std R" pitchFamily="34" charset="-128"/>
                <a:cs typeface="Adobe Hebrew" pitchFamily="18" charset="-79"/>
              </a:rPr>
              <a:t>MARSHALL UNIVERSITY</a:t>
            </a:r>
          </a:p>
          <a:p>
            <a:pPr algn="ctr"/>
            <a:r>
              <a:rPr lang="en-US" sz="600" b="1" dirty="0">
                <a:solidFill>
                  <a:prstClr val="black"/>
                </a:solidFill>
                <a:latin typeface="Adobe Hebrew" pitchFamily="18" charset="-79"/>
                <a:ea typeface="Adobe Heiti Std R" pitchFamily="34" charset="-128"/>
                <a:cs typeface="Adobe Hebrew" pitchFamily="18" charset="-79"/>
              </a:rPr>
              <a:t>RESEARCH CORPORATION</a:t>
            </a:r>
          </a:p>
        </p:txBody>
      </p:sp>
      <p:pic>
        <p:nvPicPr>
          <p:cNvPr id="38" name="Picture 12" descr="http://webcontent.marshall.edu/sites/logoweb/Public/images/logos/primary_institute_block_m_27.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26248" y="4192866"/>
            <a:ext cx="762461" cy="50391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3F19A4F-1FDB-4C9C-AF54-D790F3656639}"/>
              </a:ext>
            </a:extLst>
          </p:cNvPr>
          <p:cNvSpPr/>
          <p:nvPr/>
        </p:nvSpPr>
        <p:spPr>
          <a:xfrm rot="18933730">
            <a:off x="135436" y="355644"/>
            <a:ext cx="2393820" cy="1754326"/>
          </a:xfrm>
          <a:prstGeom prst="rect">
            <a:avLst/>
          </a:prstGeom>
          <a:noFill/>
        </p:spPr>
        <p:txBody>
          <a:bodyPr wrap="square" lIns="91440" tIns="45720" rIns="91440" bIns="45720">
            <a:spAutoFit/>
          </a:bodyPr>
          <a:lstStyle/>
          <a:p>
            <a:pPr algn="ctr"/>
            <a:r>
              <a:rPr lang="en-US" sz="5400" b="1" cap="none" spc="0" dirty="0">
                <a:ln w="12700">
                  <a:solidFill>
                    <a:schemeClr val="accent1"/>
                  </a:solidFill>
                  <a:prstDash val="solid"/>
                </a:ln>
                <a:solidFill>
                  <a:srgbClr val="009939"/>
                </a:solidFill>
                <a:effectLst>
                  <a:outerShdw dist="38100" dir="2640000" algn="bl" rotWithShape="0">
                    <a:schemeClr val="accent1"/>
                  </a:outerShdw>
                </a:effectLst>
              </a:rPr>
              <a:t>Post-Award</a:t>
            </a:r>
          </a:p>
        </p:txBody>
      </p:sp>
      <p:sp>
        <p:nvSpPr>
          <p:cNvPr id="21" name="Rectangle 20">
            <a:extLst>
              <a:ext uri="{FF2B5EF4-FFF2-40B4-BE49-F238E27FC236}">
                <a16:creationId xmlns:a16="http://schemas.microsoft.com/office/drawing/2014/main" id="{A7D3E74A-ED66-4845-BD5E-CD5EE676D539}"/>
              </a:ext>
            </a:extLst>
          </p:cNvPr>
          <p:cNvSpPr/>
          <p:nvPr/>
        </p:nvSpPr>
        <p:spPr>
          <a:xfrm rot="2389385">
            <a:off x="6725080" y="316454"/>
            <a:ext cx="2393820" cy="1754326"/>
          </a:xfrm>
          <a:prstGeom prst="rect">
            <a:avLst/>
          </a:prstGeom>
          <a:noFill/>
        </p:spPr>
        <p:txBody>
          <a:bodyPr wrap="square" lIns="91440" tIns="45720" rIns="91440" bIns="45720">
            <a:spAutoFit/>
          </a:bodyPr>
          <a:lstStyle/>
          <a:p>
            <a:pPr algn="ctr"/>
            <a:r>
              <a:rPr lang="en-US" sz="5400" b="1" cap="none" spc="0" dirty="0">
                <a:ln w="12700">
                  <a:solidFill>
                    <a:schemeClr val="accent1"/>
                  </a:solidFill>
                  <a:prstDash val="solid"/>
                </a:ln>
                <a:solidFill>
                  <a:srgbClr val="222222"/>
                </a:solidFill>
                <a:effectLst>
                  <a:outerShdw dist="38100" dir="2640000" algn="bl" rotWithShape="0">
                    <a:schemeClr val="accent1"/>
                  </a:outerShdw>
                </a:effectLst>
              </a:rPr>
              <a:t>Pre-Award</a:t>
            </a:r>
          </a:p>
        </p:txBody>
      </p:sp>
    </p:spTree>
    <p:extLst>
      <p:ext uri="{BB962C8B-B14F-4D97-AF65-F5344CB8AC3E}">
        <p14:creationId xmlns:p14="http://schemas.microsoft.com/office/powerpoint/2010/main" val="719058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idx="1"/>
          </p:nvPr>
        </p:nvSpPr>
        <p:spPr>
          <a:xfrm>
            <a:off x="457200" y="1143000"/>
            <a:ext cx="8229600" cy="3486150"/>
          </a:xfrm>
          <a:noFill/>
        </p:spPr>
        <p:txBody>
          <a:bodyPr vert="horz" lIns="67866" tIns="33338" rIns="67866" bIns="33338" rtlCol="0">
            <a:normAutofit fontScale="85000" lnSpcReduction="20000"/>
          </a:bodyPr>
          <a:lstStyle/>
          <a:p>
            <a:r>
              <a:rPr lang="en-US" altLang="en-US" dirty="0"/>
              <a:t>National Institutes of Health Grants &amp; Funding</a:t>
            </a:r>
            <a:br>
              <a:rPr lang="en-US" altLang="en-US" dirty="0"/>
            </a:br>
            <a:r>
              <a:rPr lang="en-US" altLang="en-US" dirty="0">
                <a:hlinkClick r:id="rId3"/>
              </a:rPr>
              <a:t>https://grants.nih.gov/grants/oer.htm</a:t>
            </a:r>
            <a:r>
              <a:rPr lang="en-US" altLang="en-US" dirty="0"/>
              <a:t> </a:t>
            </a:r>
            <a:br>
              <a:rPr lang="en-US" altLang="en-US" dirty="0"/>
            </a:br>
            <a:endParaRPr lang="en-US" altLang="en-US" dirty="0"/>
          </a:p>
          <a:p>
            <a:r>
              <a:rPr lang="en-US" altLang="en-US" dirty="0"/>
              <a:t>Grants.gov Learn Grants</a:t>
            </a:r>
            <a:br>
              <a:rPr lang="en-US" altLang="en-US" dirty="0"/>
            </a:br>
            <a:r>
              <a:rPr lang="en-US" altLang="en-US" dirty="0">
                <a:hlinkClick r:id="rId4"/>
              </a:rPr>
              <a:t>https://www.grants.gov/web/grants/learn-grants.html</a:t>
            </a:r>
            <a:r>
              <a:rPr lang="en-US" altLang="en-US" dirty="0"/>
              <a:t> </a:t>
            </a:r>
            <a:br>
              <a:rPr lang="en-US" altLang="en-US" dirty="0"/>
            </a:br>
            <a:endParaRPr lang="en-US" altLang="en-US" dirty="0"/>
          </a:p>
          <a:p>
            <a:r>
              <a:rPr lang="en-US" altLang="en-US" dirty="0"/>
              <a:t>Grants Forward MU’s funding search database</a:t>
            </a:r>
            <a:br>
              <a:rPr lang="en-US" altLang="en-US" dirty="0"/>
            </a:br>
            <a:r>
              <a:rPr lang="en-US" altLang="en-US" dirty="0">
                <a:hlinkClick r:id="rId5"/>
              </a:rPr>
              <a:t>https://www.grantforward.com/index</a:t>
            </a:r>
            <a:r>
              <a:rPr lang="en-US" altLang="en-US" dirty="0"/>
              <a:t> </a:t>
            </a:r>
            <a:br>
              <a:rPr lang="en-US" altLang="en-US" dirty="0"/>
            </a:br>
            <a:endParaRPr lang="en-US" altLang="en-US" dirty="0"/>
          </a:p>
          <a:p>
            <a:r>
              <a:rPr lang="en-US" altLang="en-US" dirty="0"/>
              <a:t>USDA Grants Training</a:t>
            </a:r>
            <a:br>
              <a:rPr lang="en-US" altLang="en-US" dirty="0"/>
            </a:br>
            <a:r>
              <a:rPr lang="en-US" altLang="en-US" dirty="0">
                <a:hlinkClick r:id="rId6"/>
              </a:rPr>
              <a:t>https://nifa.usda.gov/grant-training</a:t>
            </a:r>
            <a:r>
              <a:rPr lang="en-US" altLang="en-US" dirty="0"/>
              <a:t> </a:t>
            </a:r>
          </a:p>
        </p:txBody>
      </p:sp>
      <p:sp>
        <p:nvSpPr>
          <p:cNvPr id="68610" name="Rectangle 2"/>
          <p:cNvSpPr>
            <a:spLocks noGrp="1" noChangeArrowheads="1"/>
          </p:cNvSpPr>
          <p:nvPr>
            <p:ph type="title"/>
          </p:nvPr>
        </p:nvSpPr>
        <p:spPr>
          <a:xfrm>
            <a:off x="457200" y="476250"/>
            <a:ext cx="8229600" cy="701731"/>
          </a:xfrm>
          <a:noFill/>
        </p:spPr>
        <p:txBody>
          <a:bodyPr vert="horz" wrap="square" lIns="67866" tIns="33338" rIns="67866" bIns="33338" rtlCol="0" anchor="ctr">
            <a:spAutoFit/>
          </a:bodyPr>
          <a:lstStyle/>
          <a:p>
            <a:r>
              <a:rPr lang="en-US" altLang="en-US" dirty="0">
                <a:latin typeface="Arial" panose="020B0604020202020204" pitchFamily="34" charset="0"/>
                <a:cs typeface="Arial" panose="020B0604020202020204" pitchFamily="34" charset="0"/>
              </a:rPr>
              <a:t>RESOURCES</a:t>
            </a:r>
          </a:p>
        </p:txBody>
      </p:sp>
      <p:sp>
        <p:nvSpPr>
          <p:cNvPr id="2" name="Slide Number Placeholder 1"/>
          <p:cNvSpPr>
            <a:spLocks noGrp="1"/>
          </p:cNvSpPr>
          <p:nvPr>
            <p:ph type="sldNum" sz="quarter" idx="11"/>
          </p:nvPr>
        </p:nvSpPr>
        <p:spPr/>
        <p:txBody>
          <a:bodyPr/>
          <a:lstStyle/>
          <a:p>
            <a:endParaRPr lang="en-US" dirty="0"/>
          </a:p>
        </p:txBody>
      </p:sp>
    </p:spTree>
    <p:extLst>
      <p:ext uri="{BB962C8B-B14F-4D97-AF65-F5344CB8AC3E}">
        <p14:creationId xmlns:p14="http://schemas.microsoft.com/office/powerpoint/2010/main" val="608469797"/>
      </p:ext>
    </p:extLst>
  </p:cSld>
  <p:clrMapOvr>
    <a:masterClrMapping/>
  </p:clrMapOvr>
  <p:transition advTm="6896"/>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69FE4F-D3F2-4F57-BA55-6FBF9E47BE01}"/>
              </a:ext>
            </a:extLst>
          </p:cNvPr>
          <p:cNvPicPr>
            <a:picLocks noChangeAspect="1"/>
          </p:cNvPicPr>
          <p:nvPr/>
        </p:nvPicPr>
        <p:blipFill rotWithShape="1">
          <a:blip r:embed="rId2"/>
          <a:srcRect t="13167" r="-1" b="2225"/>
          <a:stretch/>
        </p:blipFill>
        <p:spPr>
          <a:xfrm>
            <a:off x="2306" y="10"/>
            <a:ext cx="9141694" cy="5143490"/>
          </a:xfrm>
          <a:prstGeom prst="rect">
            <a:avLst/>
          </a:prstGeom>
        </p:spPr>
      </p:pic>
      <p:sp>
        <p:nvSpPr>
          <p:cNvPr id="14" name="Freeform: Shape 13">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7856"/>
            <a:ext cx="8262707" cy="1696782"/>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4794BE7E-4FF0-4D86-AC0A-052D1F677625}"/>
              </a:ext>
            </a:extLst>
          </p:cNvPr>
          <p:cNvSpPr>
            <a:spLocks noGrp="1"/>
          </p:cNvSpPr>
          <p:nvPr>
            <p:ph type="title"/>
          </p:nvPr>
        </p:nvSpPr>
        <p:spPr>
          <a:xfrm>
            <a:off x="463546" y="3139311"/>
            <a:ext cx="6949328" cy="467127"/>
          </a:xfrm>
        </p:spPr>
        <p:txBody>
          <a:bodyPr vert="horz" lIns="91440" tIns="45720" rIns="91440" bIns="45720" rtlCol="0" anchor="ctr">
            <a:normAutofit/>
          </a:bodyPr>
          <a:lstStyle/>
          <a:p>
            <a:r>
              <a:rPr lang="en-US" sz="2700" b="1" dirty="0">
                <a:solidFill>
                  <a:srgbClr val="009939"/>
                </a:solidFill>
                <a:latin typeface="+mj-lt"/>
                <a:ea typeface="+mj-ea"/>
                <a:cs typeface="+mj-cs"/>
              </a:rPr>
              <a:t>Contact Us -- </a:t>
            </a:r>
            <a:r>
              <a:rPr lang="en-US" sz="1800" u="sng" dirty="0">
                <a:solidFill>
                  <a:schemeClr val="bg2"/>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MURCpreaward@marshall.edu</a:t>
            </a:r>
            <a:endParaRPr lang="en-US" sz="2700" b="1" dirty="0">
              <a:solidFill>
                <a:schemeClr val="bg2"/>
              </a:solidFill>
              <a:latin typeface="+mj-lt"/>
              <a:ea typeface="+mj-ea"/>
              <a:cs typeface="+mj-cs"/>
            </a:endParaRPr>
          </a:p>
        </p:txBody>
      </p:sp>
      <p:sp>
        <p:nvSpPr>
          <p:cNvPr id="7" name="Content Placeholder 6">
            <a:extLst>
              <a:ext uri="{FF2B5EF4-FFF2-40B4-BE49-F238E27FC236}">
                <a16:creationId xmlns:a16="http://schemas.microsoft.com/office/drawing/2014/main" id="{33766A9B-75C2-4188-89D0-C37E06E5B2E8}"/>
              </a:ext>
            </a:extLst>
          </p:cNvPr>
          <p:cNvSpPr>
            <a:spLocks noGrp="1"/>
          </p:cNvSpPr>
          <p:nvPr>
            <p:ph idx="1"/>
          </p:nvPr>
        </p:nvSpPr>
        <p:spPr>
          <a:xfrm>
            <a:off x="463546" y="3598796"/>
            <a:ext cx="7173771" cy="936930"/>
          </a:xfrm>
        </p:spPr>
        <p:txBody>
          <a:bodyPr vert="horz" lIns="91440" tIns="45720" rIns="91440" bIns="45720" rtlCol="0">
            <a:normAutofit lnSpcReduction="10000"/>
          </a:bodyPr>
          <a:lstStyle/>
          <a:p>
            <a:pPr marL="0" indent="0">
              <a:buNone/>
            </a:pPr>
            <a:r>
              <a:rPr lang="en-US" dirty="0">
                <a:solidFill>
                  <a:schemeClr val="tx1"/>
                </a:solidFill>
                <a:latin typeface="+mn-lt"/>
                <a:ea typeface="+mn-ea"/>
                <a:cs typeface="+mn-cs"/>
              </a:rPr>
              <a:t>WAEC 4</a:t>
            </a:r>
            <a:r>
              <a:rPr lang="en-US" baseline="30000" dirty="0">
                <a:solidFill>
                  <a:schemeClr val="tx1"/>
                </a:solidFill>
                <a:latin typeface="+mn-lt"/>
                <a:ea typeface="+mn-ea"/>
                <a:cs typeface="+mn-cs"/>
              </a:rPr>
              <a:t>th</a:t>
            </a:r>
            <a:r>
              <a:rPr lang="en-US" dirty="0">
                <a:solidFill>
                  <a:schemeClr val="tx1"/>
                </a:solidFill>
                <a:latin typeface="+mn-lt"/>
                <a:ea typeface="+mn-ea"/>
                <a:cs typeface="+mn-cs"/>
              </a:rPr>
              <a:t> Floor</a:t>
            </a:r>
          </a:p>
          <a:p>
            <a:pPr marL="0" indent="0">
              <a:buNone/>
            </a:pPr>
            <a:r>
              <a:rPr lang="en-US" dirty="0">
                <a:solidFill>
                  <a:schemeClr val="tx1"/>
                </a:solidFill>
                <a:latin typeface="+mn-lt"/>
                <a:ea typeface="+mn-ea"/>
                <a:cs typeface="+mn-cs"/>
              </a:rPr>
              <a:t>www.marshall.edu/murc/staff</a:t>
            </a:r>
          </a:p>
          <a:p>
            <a:pPr>
              <a:buFont typeface="Arial" panose="020B0604020202020204" pitchFamily="34" charset="0"/>
              <a:buChar char="•"/>
            </a:pPr>
            <a:endParaRPr lang="en-US" sz="1400" dirty="0">
              <a:solidFill>
                <a:schemeClr val="tx1"/>
              </a:solidFill>
              <a:latin typeface="+mn-lt"/>
              <a:ea typeface="+mn-ea"/>
              <a:cs typeface="+mn-cs"/>
            </a:endParaRPr>
          </a:p>
          <a:p>
            <a:pPr>
              <a:buFont typeface="Arial" panose="020B0604020202020204" pitchFamily="34" charset="0"/>
              <a:buChar char="•"/>
            </a:pPr>
            <a:endParaRPr lang="en-US" sz="1400" dirty="0">
              <a:solidFill>
                <a:schemeClr val="tx1"/>
              </a:solidFill>
              <a:latin typeface="+mn-lt"/>
              <a:ea typeface="+mn-ea"/>
              <a:cs typeface="+mn-cs"/>
            </a:endParaRPr>
          </a:p>
        </p:txBody>
      </p:sp>
    </p:spTree>
    <p:extLst>
      <p:ext uri="{BB962C8B-B14F-4D97-AF65-F5344CB8AC3E}">
        <p14:creationId xmlns:p14="http://schemas.microsoft.com/office/powerpoint/2010/main" val="153922956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4915" y="1313481"/>
            <a:ext cx="7171841" cy="3719593"/>
          </a:xfrm>
        </p:spPr>
        <p:txBody>
          <a:bodyPr>
            <a:noAutofit/>
          </a:bodyPr>
          <a:lstStyle/>
          <a:p>
            <a:pPr marL="0" indent="0">
              <a:buNone/>
            </a:pPr>
            <a:r>
              <a:rPr lang="en-US" sz="1800" b="1" dirty="0">
                <a:latin typeface="Arial" panose="020B0604020202020204" pitchFamily="34" charset="0"/>
                <a:cs typeface="Arial" panose="020B0604020202020204" pitchFamily="34" charset="0"/>
              </a:rPr>
              <a:t>You must go through MURC because:</a:t>
            </a:r>
          </a:p>
          <a:p>
            <a:pPr marL="0" indent="0">
              <a:buNone/>
            </a:pPr>
            <a:r>
              <a:rPr lang="en-US" sz="1800" dirty="0">
                <a:latin typeface="Arial" panose="020B0604020202020204" pitchFamily="34" charset="0"/>
                <a:cs typeface="Arial" panose="020B0604020202020204" pitchFamily="34" charset="0"/>
              </a:rPr>
              <a:t>MURC is responsible for making sure grant and contract proposals submitted to agencies are complete, accurate, and in compliance with MU, state, and federal policies.  </a:t>
            </a:r>
            <a:endParaRPr lang="en-US" sz="1000" dirty="0">
              <a:latin typeface="Arial" panose="020B0604020202020204" pitchFamily="34" charset="0"/>
              <a:cs typeface="Arial" panose="020B0604020202020204" pitchFamily="34" charset="0"/>
            </a:endParaRPr>
          </a:p>
          <a:p>
            <a:pPr marL="457200" lvl="1" indent="0">
              <a:buNone/>
            </a:pPr>
            <a:r>
              <a:rPr lang="en-US" sz="1000" i="1" dirty="0">
                <a:latin typeface="Arial" panose="020B0604020202020204" pitchFamily="34" charset="0"/>
                <a:cs typeface="Arial" panose="020B0604020202020204" pitchFamily="34" charset="0"/>
              </a:rPr>
              <a:t>“It is easier to ask for forgiveness rather than permission” does not apply to federal, state, and university policies.  When it comes to federal, state, and university policies, ignorance of the law is </a:t>
            </a:r>
            <a:r>
              <a:rPr lang="en-US" sz="1000" i="1" u="sng" dirty="0">
                <a:latin typeface="Arial" panose="020B0604020202020204" pitchFamily="34" charset="0"/>
                <a:cs typeface="Arial" panose="020B0604020202020204" pitchFamily="34" charset="0"/>
              </a:rPr>
              <a:t>not</a:t>
            </a:r>
            <a:r>
              <a:rPr lang="en-US" sz="1000" i="1" dirty="0">
                <a:latin typeface="Arial" panose="020B0604020202020204" pitchFamily="34" charset="0"/>
                <a:cs typeface="Arial" panose="020B0604020202020204" pitchFamily="34" charset="0"/>
              </a:rPr>
              <a:t> bliss.</a:t>
            </a:r>
          </a:p>
          <a:p>
            <a:pPr marL="0" indent="0">
              <a:buNone/>
            </a:pPr>
            <a:r>
              <a:rPr lang="en-US" sz="1800" dirty="0">
                <a:latin typeface="Arial" panose="020B0604020202020204" pitchFamily="34" charset="0"/>
                <a:cs typeface="Arial" panose="020B0604020202020204" pitchFamily="34" charset="0"/>
              </a:rPr>
              <a:t>MURC is the only legal entity authorized to make commitments to funding agencies on behalf of Marshall University. </a:t>
            </a:r>
            <a:endParaRPr lang="en-US" sz="1000" i="1" dirty="0">
              <a:latin typeface="Arial" panose="020B0604020202020204" pitchFamily="34" charset="0"/>
              <a:cs typeface="Arial" panose="020B0604020202020204" pitchFamily="34" charset="0"/>
            </a:endParaRPr>
          </a:p>
          <a:p>
            <a:pPr marL="457200" lvl="1" indent="0">
              <a:buNone/>
            </a:pPr>
            <a:r>
              <a:rPr lang="en-US" sz="1000" i="1" dirty="0">
                <a:latin typeface="Arial" panose="020B0604020202020204" pitchFamily="34" charset="0"/>
                <a:cs typeface="Arial" panose="020B0604020202020204" pitchFamily="34" charset="0"/>
              </a:rPr>
              <a:t>No other college, department, center or individual (faculty, staff, chair, dean, or University President) has the legal authority to enter into grant or contract agreements on behalf of Marshall University.  Only MURC’s Authorized Organizational Official (AOR), has this authority.</a:t>
            </a:r>
            <a:endParaRPr lang="en-US" sz="10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579249" y="476250"/>
            <a:ext cx="7985502" cy="701731"/>
          </a:xfrm>
        </p:spPr>
        <p:txBody>
          <a:bodyPr>
            <a:noAutofit/>
          </a:bodyPr>
          <a:lstStyle/>
          <a:p>
            <a:pPr algn="ctr"/>
            <a:r>
              <a:rPr lang="en-US" sz="3600" dirty="0">
                <a:latin typeface="Arial" panose="020B0604020202020204" pitchFamily="34" charset="0"/>
                <a:cs typeface="Arial" panose="020B0604020202020204" pitchFamily="34" charset="0"/>
              </a:rPr>
              <a:t>Why Must I Use MURC?</a:t>
            </a:r>
          </a:p>
        </p:txBody>
      </p:sp>
    </p:spTree>
    <p:extLst>
      <p:ext uri="{BB962C8B-B14F-4D97-AF65-F5344CB8AC3E}">
        <p14:creationId xmlns:p14="http://schemas.microsoft.com/office/powerpoint/2010/main" val="2646855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5432" y="1278610"/>
            <a:ext cx="7764650" cy="3602388"/>
          </a:xfrm>
        </p:spPr>
        <p:txBody>
          <a:bodyPr>
            <a:noAutofit/>
          </a:bodyPr>
          <a:lstStyle/>
          <a:p>
            <a:pPr marL="0" indent="0">
              <a:buNone/>
            </a:pPr>
            <a:r>
              <a:rPr lang="en-US" sz="1800" dirty="0">
                <a:latin typeface="Arial" panose="020B0604020202020204" pitchFamily="34" charset="0"/>
                <a:cs typeface="Arial" panose="020B0604020202020204" pitchFamily="34" charset="0"/>
              </a:rPr>
              <a:t>MURC provides services that are helpful to you in assembling and submitting your proposal and managing an award. </a:t>
            </a:r>
          </a:p>
          <a:p>
            <a:pPr marL="457200" lvl="1" indent="0">
              <a:buNone/>
            </a:pPr>
            <a:r>
              <a:rPr lang="en-US" sz="1000" i="1" dirty="0">
                <a:latin typeface="Arial" panose="020B0604020202020204" pitchFamily="34" charset="0"/>
                <a:cs typeface="Arial" panose="020B0604020202020204" pitchFamily="34" charset="0"/>
              </a:rPr>
              <a:t>Although the ultimate responsibility of the application contents are up to the Principal Investigator (PI), we help guide you through the administrative forms, guidelines and requirements.</a:t>
            </a:r>
          </a:p>
          <a:p>
            <a:pPr marL="0" indent="0">
              <a:buNone/>
            </a:pPr>
            <a:r>
              <a:rPr lang="en-US" sz="1800" dirty="0">
                <a:latin typeface="Arial" panose="020B0604020202020204" pitchFamily="34" charset="0"/>
                <a:cs typeface="Arial" panose="020B0604020202020204" pitchFamily="34" charset="0"/>
              </a:rPr>
              <a:t>MURC also ensures that the Terms and Conditions of a grant or contract award are acceptable to Marshall University. </a:t>
            </a:r>
            <a:endParaRPr lang="en-US" sz="1000" i="1" dirty="0">
              <a:latin typeface="Arial" panose="020B0604020202020204" pitchFamily="34" charset="0"/>
              <a:cs typeface="Arial" panose="020B0604020202020204" pitchFamily="34" charset="0"/>
            </a:endParaRPr>
          </a:p>
          <a:p>
            <a:pPr marL="457200" lvl="1" indent="0">
              <a:buNone/>
            </a:pPr>
            <a:r>
              <a:rPr lang="en-US" sz="1000" i="1" dirty="0">
                <a:latin typeface="Arial" panose="020B0604020202020204" pitchFamily="34" charset="0"/>
                <a:cs typeface="Arial" panose="020B0604020202020204" pitchFamily="34" charset="0"/>
              </a:rPr>
              <a:t>This protects both the PI and the University </a:t>
            </a:r>
            <a:endParaRPr lang="en-US" sz="1000" dirty="0">
              <a:latin typeface="Arial" panose="020B0604020202020204" pitchFamily="34" charset="0"/>
              <a:cs typeface="Arial" panose="020B0604020202020204" pitchFamily="34" charset="0"/>
            </a:endParaRPr>
          </a:p>
          <a:p>
            <a:pPr marL="0" indent="0">
              <a:buNone/>
            </a:pPr>
            <a:r>
              <a:rPr lang="en-US" sz="1800" b="1" dirty="0">
                <a:latin typeface="Arial" panose="020B0604020202020204" pitchFamily="34" charset="0"/>
                <a:cs typeface="Arial" panose="020B0604020202020204" pitchFamily="34" charset="0"/>
              </a:rPr>
              <a:t>Invalid reasons to bypass MURC:</a:t>
            </a:r>
          </a:p>
          <a:p>
            <a:pPr marL="457200" lvl="1" indent="0">
              <a:buNone/>
            </a:pPr>
            <a:r>
              <a:rPr lang="en-US" sz="1000" i="1" dirty="0">
                <a:latin typeface="Arial" panose="020B0604020202020204" pitchFamily="34" charset="0"/>
                <a:cs typeface="Arial" panose="020B0604020202020204" pitchFamily="34" charset="0"/>
              </a:rPr>
              <a:t>“Don’t worry!  I signed on behalf of the University.”</a:t>
            </a:r>
          </a:p>
          <a:p>
            <a:pPr marL="457200" lvl="1" indent="0">
              <a:buNone/>
            </a:pPr>
            <a:r>
              <a:rPr lang="en-US" sz="1000" i="1" dirty="0">
                <a:latin typeface="Arial" panose="020B0604020202020204" pitchFamily="34" charset="0"/>
                <a:cs typeface="Arial" panose="020B0604020202020204" pitchFamily="34" charset="0"/>
              </a:rPr>
              <a:t>“It is only a small grant.”</a:t>
            </a:r>
          </a:p>
          <a:p>
            <a:pPr marL="457200" lvl="1" indent="0">
              <a:buNone/>
            </a:pPr>
            <a:r>
              <a:rPr lang="en-US" sz="1000" i="1" dirty="0">
                <a:latin typeface="Arial" panose="020B0604020202020204" pitchFamily="34" charset="0"/>
                <a:cs typeface="Arial" panose="020B0604020202020204" pitchFamily="34" charset="0"/>
              </a:rPr>
              <a:t>“I didn’t want to trouble anyone.”</a:t>
            </a:r>
          </a:p>
          <a:p>
            <a:pPr marL="457200" lvl="1" indent="0">
              <a:buNone/>
            </a:pPr>
            <a:r>
              <a:rPr lang="en-US" sz="1000" i="1" dirty="0">
                <a:latin typeface="Arial" panose="020B0604020202020204" pitchFamily="34" charset="0"/>
                <a:cs typeface="Arial" panose="020B0604020202020204" pitchFamily="34" charset="0"/>
              </a:rPr>
              <a:t>“The timeline was too short.”</a:t>
            </a:r>
          </a:p>
          <a:p>
            <a:pPr marL="457200" lvl="1" indent="0">
              <a:buNone/>
            </a:pPr>
            <a:r>
              <a:rPr lang="en-US" sz="1000" i="1" dirty="0">
                <a:latin typeface="Arial" panose="020B0604020202020204" pitchFamily="34" charset="0"/>
                <a:cs typeface="Arial" panose="020B0604020202020204" pitchFamily="34" charset="0"/>
              </a:rPr>
              <a:t>“It wasn’t that much money.”</a:t>
            </a:r>
          </a:p>
        </p:txBody>
      </p:sp>
      <p:sp>
        <p:nvSpPr>
          <p:cNvPr id="2" name="Title 1"/>
          <p:cNvSpPr>
            <a:spLocks noGrp="1"/>
          </p:cNvSpPr>
          <p:nvPr>
            <p:ph type="title"/>
          </p:nvPr>
        </p:nvSpPr>
        <p:spPr>
          <a:xfrm>
            <a:off x="457200" y="476250"/>
            <a:ext cx="8229600" cy="701731"/>
          </a:xfrm>
        </p:spPr>
        <p:txBody>
          <a:bodyPr>
            <a:noAutofit/>
          </a:bodyPr>
          <a:lstStyle/>
          <a:p>
            <a:pPr algn="ctr"/>
            <a:r>
              <a:rPr lang="en-US" sz="3600" dirty="0">
                <a:latin typeface="Arial" panose="020B0604020202020204" pitchFamily="34" charset="0"/>
                <a:cs typeface="Arial" panose="020B0604020202020204" pitchFamily="34" charset="0"/>
              </a:rPr>
              <a:t>Why Must I Use MURC? (</a:t>
            </a:r>
            <a:r>
              <a:rPr lang="en-US" sz="3600" dirty="0" err="1">
                <a:latin typeface="Arial" panose="020B0604020202020204" pitchFamily="34" charset="0"/>
                <a:cs typeface="Arial" panose="020B0604020202020204" pitchFamily="34" charset="0"/>
              </a:rPr>
              <a:t>con’t</a:t>
            </a:r>
            <a:r>
              <a:rPr lang="en-US" sz="3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2475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410291" y="1606304"/>
            <a:ext cx="6637204" cy="1377120"/>
          </a:xfrm>
          <a:prstGeom prst="rect">
            <a:avLst/>
          </a:prstGeom>
        </p:spPr>
        <p:txBody>
          <a:bodyPr vert="horz" anchor="t">
            <a:no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48006" indent="0">
              <a:buNone/>
              <a:defRPr/>
            </a:pPr>
            <a:r>
              <a:rPr lang="en-US" sz="1800" dirty="0"/>
              <a:t>Every grant and contract is a </a:t>
            </a:r>
            <a:r>
              <a:rPr lang="en-US" sz="1800" b="1" u="sng" dirty="0"/>
              <a:t>legal agreement </a:t>
            </a:r>
            <a:r>
              <a:rPr lang="en-US" sz="1800" dirty="0"/>
              <a:t>between the sponsor/funding agency and  the Marshall University Research Corporation </a:t>
            </a:r>
            <a:r>
              <a:rPr lang="en-US" sz="1800" i="1" dirty="0"/>
              <a:t>on behalf of </a:t>
            </a:r>
            <a:r>
              <a:rPr lang="en-US" sz="1800" dirty="0"/>
              <a:t>Marshall University </a:t>
            </a:r>
            <a:r>
              <a:rPr lang="en-US" sz="1800" i="1" dirty="0"/>
              <a:t>on behalf of </a:t>
            </a:r>
            <a:r>
              <a:rPr lang="en-US" sz="1800" dirty="0"/>
              <a:t> the university college/s.</a:t>
            </a:r>
          </a:p>
          <a:p>
            <a:pPr marL="48006" indent="0" algn="just">
              <a:buNone/>
              <a:defRPr/>
            </a:pPr>
            <a:endParaRPr lang="en-US" sz="1800" i="1" dirty="0">
              <a:solidFill>
                <a:schemeClr val="accent1">
                  <a:lumMod val="90000"/>
                  <a:lumOff val="10000"/>
                </a:schemeClr>
              </a:solidFill>
            </a:endParaRPr>
          </a:p>
          <a:p>
            <a:pPr marL="48006" indent="0">
              <a:buNone/>
              <a:defRPr/>
            </a:pPr>
            <a:r>
              <a:rPr lang="en-US" sz="1800" b="1" dirty="0"/>
              <a:t>The Authorized Organization Representative, (AOR) is the  Vice President for Research/Executive Director of MURC.  This the </a:t>
            </a:r>
            <a:r>
              <a:rPr lang="en-US" sz="1800" b="1" i="1" dirty="0"/>
              <a:t>only individual </a:t>
            </a:r>
            <a:r>
              <a:rPr lang="en-US" sz="1800" b="1" dirty="0"/>
              <a:t>authorized to sign grant agreements or contracts on behalf of the university.</a:t>
            </a:r>
            <a:endParaRPr lang="en-US" sz="1800" i="1" dirty="0">
              <a:solidFill>
                <a:schemeClr val="accent1">
                  <a:lumMod val="90000"/>
                  <a:lumOff val="10000"/>
                </a:schemeClr>
              </a:solidFill>
            </a:endParaRPr>
          </a:p>
          <a:p>
            <a:pPr marL="48006" indent="0" algn="just">
              <a:buNone/>
              <a:defRPr/>
            </a:pPr>
            <a:r>
              <a:rPr lang="en-US" sz="1800" dirty="0"/>
              <a:t>The agreement stipulates that the PI will perform the work described in the statement of work.  </a:t>
            </a:r>
          </a:p>
          <a:p>
            <a:pPr marL="48006" indent="0">
              <a:buNone/>
              <a:defRPr/>
            </a:pPr>
            <a:endParaRPr lang="en-US" sz="2100" dirty="0"/>
          </a:p>
          <a:p>
            <a:pPr marL="164592" indent="0">
              <a:buNone/>
              <a:defRPr/>
            </a:pPr>
            <a:endParaRPr lang="en-US" sz="2250" dirty="0"/>
          </a:p>
          <a:p>
            <a:pPr lvl="2">
              <a:defRPr/>
            </a:pPr>
            <a:endParaRPr lang="en-US" sz="1800" dirty="0"/>
          </a:p>
        </p:txBody>
      </p:sp>
      <p:sp>
        <p:nvSpPr>
          <p:cNvPr id="6" name="Rectangle 5"/>
          <p:cNvSpPr/>
          <p:nvPr/>
        </p:nvSpPr>
        <p:spPr>
          <a:xfrm>
            <a:off x="710293" y="1018202"/>
            <a:ext cx="8686800" cy="319446"/>
          </a:xfrm>
          <a:prstGeom prst="rect">
            <a:avLst/>
          </a:prstGeom>
        </p:spPr>
        <p:txBody>
          <a:bodyPr wrap="square">
            <a:spAutoFit/>
          </a:bodyPr>
          <a:lstStyle/>
          <a:p>
            <a:pPr marL="48006">
              <a:lnSpc>
                <a:spcPct val="80000"/>
              </a:lnSpc>
            </a:pPr>
            <a:r>
              <a:rPr lang="en-US" sz="1800" b="1" dirty="0"/>
              <a:t>to facilitate the growth of the research enterprise/perpetuate institutional mission</a:t>
            </a:r>
          </a:p>
        </p:txBody>
      </p:sp>
      <p:sp>
        <p:nvSpPr>
          <p:cNvPr id="11" name="Title 1"/>
          <p:cNvSpPr>
            <a:spLocks noGrp="1"/>
          </p:cNvSpPr>
          <p:nvPr>
            <p:ph type="title"/>
          </p:nvPr>
        </p:nvSpPr>
        <p:spPr>
          <a:xfrm>
            <a:off x="457200" y="476250"/>
            <a:ext cx="8229600" cy="701731"/>
          </a:xfrm>
        </p:spPr>
        <p:txBody>
          <a:bodyPr>
            <a:noAutofit/>
          </a:bodyPr>
          <a:lstStyle/>
          <a:p>
            <a:r>
              <a:rPr lang="en-US" sz="3200" dirty="0">
                <a:latin typeface="Arial" panose="020B0604020202020204" pitchFamily="34" charset="0"/>
                <a:cs typeface="Arial" panose="020B0604020202020204" pitchFamily="34" charset="0"/>
              </a:rPr>
              <a:t>How we work </a:t>
            </a:r>
          </a:p>
        </p:txBody>
      </p:sp>
    </p:spTree>
    <p:extLst>
      <p:ext uri="{BB962C8B-B14F-4D97-AF65-F5344CB8AC3E}">
        <p14:creationId xmlns:p14="http://schemas.microsoft.com/office/powerpoint/2010/main" val="751123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42950"/>
            <a:ext cx="8229600" cy="3486150"/>
          </a:xfrm>
        </p:spPr>
        <p:txBody>
          <a:bodyPr>
            <a:noAutofit/>
          </a:bodyPr>
          <a:lstStyle/>
          <a:p>
            <a:pPr>
              <a:lnSpc>
                <a:spcPct val="100000"/>
              </a:lnSpc>
            </a:pPr>
            <a:r>
              <a:rPr lang="en-US" sz="1800" b="1" dirty="0">
                <a:latin typeface="Arial" panose="020B0604020202020204" pitchFamily="34" charset="0"/>
                <a:cs typeface="Arial" panose="020B0604020202020204" pitchFamily="34" charset="0"/>
              </a:rPr>
              <a:t>Funding Agency:  </a:t>
            </a:r>
            <a:r>
              <a:rPr lang="en-US" sz="1800" dirty="0">
                <a:latin typeface="Arial" panose="020B0604020202020204" pitchFamily="34" charset="0"/>
                <a:cs typeface="Arial" panose="020B0604020202020204" pitchFamily="34" charset="0"/>
              </a:rPr>
              <a:t>The folks who have the money, but not the capability to solve a problem.  </a:t>
            </a:r>
            <a:endParaRPr lang="en-US" sz="1800" i="1" dirty="0">
              <a:latin typeface="Arial" panose="020B0604020202020204" pitchFamily="34" charset="0"/>
              <a:cs typeface="Arial" panose="020B0604020202020204" pitchFamily="34" charset="0"/>
            </a:endParaRPr>
          </a:p>
          <a:p>
            <a:pPr marL="457200" lvl="1" indent="0">
              <a:lnSpc>
                <a:spcPct val="100000"/>
              </a:lnSpc>
              <a:buNone/>
            </a:pPr>
            <a:r>
              <a:rPr lang="en-US" sz="1000" i="1" dirty="0">
                <a:latin typeface="Arial" panose="020B0604020202020204" pitchFamily="34" charset="0"/>
                <a:cs typeface="Arial" panose="020B0604020202020204" pitchFamily="34" charset="0"/>
              </a:rPr>
              <a:t>These can be federal, state, foundations, private, or industry.</a:t>
            </a:r>
            <a:endParaRPr lang="en-US" sz="1000" dirty="0">
              <a:latin typeface="Arial" panose="020B0604020202020204" pitchFamily="34" charset="0"/>
              <a:cs typeface="Arial" panose="020B0604020202020204" pitchFamily="34" charset="0"/>
            </a:endParaRPr>
          </a:p>
          <a:p>
            <a:pPr>
              <a:lnSpc>
                <a:spcPct val="100000"/>
              </a:lnSpc>
            </a:pPr>
            <a:r>
              <a:rPr lang="en-US" sz="1800" b="1" dirty="0">
                <a:latin typeface="Arial" panose="020B0604020202020204" pitchFamily="34" charset="0"/>
                <a:cs typeface="Arial" panose="020B0604020202020204" pitchFamily="34" charset="0"/>
              </a:rPr>
              <a:t>Principal Investigator (PI):  </a:t>
            </a:r>
            <a:r>
              <a:rPr lang="en-US" sz="1800" dirty="0">
                <a:latin typeface="Arial" panose="020B0604020202020204" pitchFamily="34" charset="0"/>
                <a:cs typeface="Arial" panose="020B0604020202020204" pitchFamily="34" charset="0"/>
              </a:rPr>
              <a:t>The one who has the capability, but not the money/resources, to solve a problem. </a:t>
            </a:r>
          </a:p>
          <a:p>
            <a:pPr>
              <a:lnSpc>
                <a:spcPct val="100000"/>
              </a:lnSpc>
            </a:pPr>
            <a:r>
              <a:rPr lang="en-US" sz="1800" b="1" dirty="0">
                <a:latin typeface="Arial" panose="020B0604020202020204" pitchFamily="34" charset="0"/>
                <a:cs typeface="Arial" panose="020B0604020202020204" pitchFamily="34" charset="0"/>
              </a:rPr>
              <a:t>External Funding:  </a:t>
            </a:r>
            <a:r>
              <a:rPr lang="en-US" sz="1800" dirty="0">
                <a:latin typeface="Arial" panose="020B0604020202020204" pitchFamily="34" charset="0"/>
                <a:cs typeface="Arial" panose="020B0604020202020204" pitchFamily="34" charset="0"/>
              </a:rPr>
              <a:t>Funding that comes from an outside source and is not provided/available by Marshall University. </a:t>
            </a:r>
          </a:p>
          <a:p>
            <a:pPr>
              <a:lnSpc>
                <a:spcPct val="100000"/>
              </a:lnSpc>
            </a:pPr>
            <a:r>
              <a:rPr lang="en-US" sz="1800" b="1" dirty="0">
                <a:latin typeface="Arial" panose="020B0604020202020204" pitchFamily="34" charset="0"/>
                <a:cs typeface="Arial" panose="020B0604020202020204" pitchFamily="34" charset="0"/>
              </a:rPr>
              <a:t>Indirect Costs: </a:t>
            </a:r>
            <a:r>
              <a:rPr lang="en-US" sz="1800" dirty="0">
                <a:latin typeface="Arial" panose="020B0604020202020204" pitchFamily="34" charset="0"/>
                <a:cs typeface="Arial" panose="020B0604020202020204" pitchFamily="34" charset="0"/>
              </a:rPr>
              <a:t>(F &amp; A, Facilities &amp; Administrative, Overhead):  These are costs that the employer incurs when research happens, but these costs cannot be specifically assigned to the project:  utilities, housekeeping, clerical support, etc. </a:t>
            </a:r>
            <a:r>
              <a:rPr lang="en-US" sz="1000" i="1" dirty="0">
                <a:latin typeface="Arial" panose="020B0604020202020204" pitchFamily="34" charset="0"/>
                <a:cs typeface="Arial" panose="020B0604020202020204" pitchFamily="34" charset="0"/>
              </a:rPr>
              <a:t>This is discussed in detail on another slide.</a:t>
            </a:r>
          </a:p>
          <a:p>
            <a:endParaRPr lang="en-US" dirty="0"/>
          </a:p>
        </p:txBody>
      </p:sp>
      <p:sp>
        <p:nvSpPr>
          <p:cNvPr id="2" name="Title 1"/>
          <p:cNvSpPr>
            <a:spLocks noGrp="1"/>
          </p:cNvSpPr>
          <p:nvPr>
            <p:ph type="title"/>
          </p:nvPr>
        </p:nvSpPr>
        <p:spPr>
          <a:xfrm>
            <a:off x="457200" y="125384"/>
            <a:ext cx="8229600" cy="701731"/>
          </a:xfrm>
        </p:spPr>
        <p:txBody>
          <a:bodyPr>
            <a:noAutofit/>
          </a:bodyPr>
          <a:lstStyle/>
          <a:p>
            <a:r>
              <a:rPr lang="en-US" sz="3200" dirty="0">
                <a:latin typeface="Arial" panose="020B0604020202020204" pitchFamily="34" charset="0"/>
                <a:cs typeface="Arial" panose="020B0604020202020204" pitchFamily="34" charset="0"/>
              </a:rPr>
              <a:t>Basic Terminology </a:t>
            </a:r>
          </a:p>
        </p:txBody>
      </p:sp>
    </p:spTree>
    <p:extLst>
      <p:ext uri="{BB962C8B-B14F-4D97-AF65-F5344CB8AC3E}">
        <p14:creationId xmlns:p14="http://schemas.microsoft.com/office/powerpoint/2010/main" val="2211938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59238"/>
            <a:ext cx="8229600" cy="3486150"/>
          </a:xfrm>
        </p:spPr>
        <p:txBody>
          <a:bodyPr>
            <a:noAutofit/>
          </a:bodyPr>
          <a:lstStyle/>
          <a:p>
            <a:pPr>
              <a:lnSpc>
                <a:spcPct val="100000"/>
              </a:lnSpc>
            </a:pPr>
            <a:r>
              <a:rPr lang="en-US" sz="1800" b="1" dirty="0">
                <a:latin typeface="Arial" panose="020B0604020202020204" pitchFamily="34" charset="0"/>
                <a:cs typeface="Arial" panose="020B0604020202020204" pitchFamily="34" charset="0"/>
              </a:rPr>
              <a:t>Grant:  </a:t>
            </a:r>
            <a:r>
              <a:rPr lang="en-US" sz="1800" dirty="0">
                <a:latin typeface="Arial" panose="020B0604020202020204" pitchFamily="34" charset="0"/>
                <a:cs typeface="Arial" panose="020B0604020202020204" pitchFamily="34" charset="0"/>
              </a:rPr>
              <a:t>Any externally funded activity in which there is a formal agreement which contains a statement of work, fiscal requirements, and deliverables.</a:t>
            </a:r>
          </a:p>
          <a:p>
            <a:pPr marL="457200" lvl="1" indent="0">
              <a:lnSpc>
                <a:spcPct val="100000"/>
              </a:lnSpc>
              <a:buNone/>
            </a:pPr>
            <a:r>
              <a:rPr lang="en-US" sz="1000" i="1" dirty="0">
                <a:latin typeface="Arial" panose="020B0604020202020204" pitchFamily="34" charset="0"/>
                <a:cs typeface="Arial" panose="020B0604020202020204" pitchFamily="34" charset="0"/>
              </a:rPr>
              <a:t>Example:  Federal Agency XYZ awards Professor </a:t>
            </a:r>
            <a:r>
              <a:rPr lang="en-US" sz="1000" i="1" dirty="0" err="1">
                <a:latin typeface="Arial" panose="020B0604020202020204" pitchFamily="34" charset="0"/>
                <a:cs typeface="Arial" panose="020B0604020202020204" pitchFamily="34" charset="0"/>
              </a:rPr>
              <a:t>Workhard</a:t>
            </a:r>
            <a:r>
              <a:rPr lang="en-US" sz="1000" i="1" dirty="0">
                <a:latin typeface="Arial" panose="020B0604020202020204" pitchFamily="34" charset="0"/>
                <a:cs typeface="Arial" panose="020B0604020202020204" pitchFamily="34" charset="0"/>
              </a:rPr>
              <a:t> in the School of Pharmacy a grant for $1 million for the development of a new drug.  The terms and conditions of the awards require regular financial and scientific reporting and may only be spent in the manner prescribed in the budget.</a:t>
            </a:r>
          </a:p>
          <a:p>
            <a:pPr>
              <a:lnSpc>
                <a:spcPct val="100000"/>
              </a:lnSpc>
            </a:pPr>
            <a:r>
              <a:rPr lang="en-US" sz="1800" b="1" dirty="0">
                <a:latin typeface="Arial" panose="020B0604020202020204" pitchFamily="34" charset="0"/>
                <a:cs typeface="Arial" panose="020B0604020202020204" pitchFamily="34" charset="0"/>
              </a:rPr>
              <a:t>Contract:  </a:t>
            </a:r>
            <a:r>
              <a:rPr lang="en-US" sz="1800" dirty="0">
                <a:latin typeface="Arial" panose="020B0604020202020204" pitchFamily="34" charset="0"/>
                <a:cs typeface="Arial" panose="020B0604020202020204" pitchFamily="34" charset="0"/>
              </a:rPr>
              <a:t>Mechanism for the procurement of services with specific obligations from both parties. </a:t>
            </a:r>
          </a:p>
          <a:p>
            <a:pPr marL="457200" lvl="1" indent="0">
              <a:lnSpc>
                <a:spcPct val="100000"/>
              </a:lnSpc>
              <a:buNone/>
            </a:pPr>
            <a:r>
              <a:rPr lang="en-US" sz="1000" i="1" dirty="0">
                <a:latin typeface="Arial" panose="020B0604020202020204" pitchFamily="34" charset="0"/>
                <a:cs typeface="Arial" panose="020B0604020202020204" pitchFamily="34" charset="0"/>
              </a:rPr>
              <a:t>Example:  The Random Agency (TRA) contracts with Computing Services for the procurement of an app, which will be utilized in tracking side effects of new drug, </a:t>
            </a:r>
            <a:r>
              <a:rPr lang="en-US" sz="1000" i="1" dirty="0" err="1">
                <a:latin typeface="Arial" panose="020B0604020202020204" pitchFamily="34" charset="0"/>
                <a:cs typeface="Arial" panose="020B0604020202020204" pitchFamily="34" charset="0"/>
              </a:rPr>
              <a:t>dramallama</a:t>
            </a:r>
            <a:r>
              <a:rPr lang="en-US" sz="1000" i="1" dirty="0">
                <a:latin typeface="Arial" panose="020B0604020202020204" pitchFamily="34" charset="0"/>
                <a:cs typeface="Arial" panose="020B0604020202020204" pitchFamily="34" charset="0"/>
              </a:rPr>
              <a:t>. </a:t>
            </a:r>
            <a:endParaRPr lang="en-US" sz="1000" dirty="0">
              <a:latin typeface="Arial" panose="020B0604020202020204" pitchFamily="34" charset="0"/>
              <a:cs typeface="Arial" panose="020B0604020202020204" pitchFamily="34" charset="0"/>
            </a:endParaRPr>
          </a:p>
          <a:p>
            <a:pPr>
              <a:lnSpc>
                <a:spcPct val="100000"/>
              </a:lnSpc>
            </a:pPr>
            <a:r>
              <a:rPr lang="en-US" sz="1800" b="1" dirty="0">
                <a:latin typeface="Arial" panose="020B0604020202020204" pitchFamily="34" charset="0"/>
                <a:cs typeface="Arial" panose="020B0604020202020204" pitchFamily="34" charset="0"/>
              </a:rPr>
              <a:t>Gift:  </a:t>
            </a:r>
            <a:r>
              <a:rPr lang="en-US" sz="1800" dirty="0">
                <a:latin typeface="Arial" panose="020B0604020202020204" pitchFamily="34" charset="0"/>
                <a:cs typeface="Arial" panose="020B0604020202020204" pitchFamily="34" charset="0"/>
              </a:rPr>
              <a:t>Funds given voluntarily with no reciprocal obligations, deliverables, restrictions, or fiscal requirements (typically no terms and conditions).</a:t>
            </a:r>
          </a:p>
          <a:p>
            <a:pPr marL="457200" lvl="1" indent="0">
              <a:lnSpc>
                <a:spcPct val="100000"/>
              </a:lnSpc>
              <a:buNone/>
            </a:pPr>
            <a:r>
              <a:rPr lang="en-US" sz="1000" i="1" dirty="0">
                <a:latin typeface="Arial" panose="020B0604020202020204" pitchFamily="34" charset="0"/>
                <a:cs typeface="Arial" panose="020B0604020202020204" pitchFamily="34" charset="0"/>
              </a:rPr>
              <a:t>Example:  Alumni donor, Mr. Howell, donates $100,000 to the School of Nautical Engineering to use how they see fit.  Mr. Howell does not require an account of how the money is spent.</a:t>
            </a:r>
          </a:p>
          <a:p>
            <a:pPr>
              <a:lnSpc>
                <a:spcPct val="100000"/>
              </a:lnSpc>
            </a:pPr>
            <a:endParaRPr lang="en-US" sz="1900" u="sng" dirty="0">
              <a:latin typeface="Arial" panose="020B0604020202020204" pitchFamily="34" charset="0"/>
              <a:cs typeface="Arial" panose="020B0604020202020204" pitchFamily="34" charset="0"/>
            </a:endParaRPr>
          </a:p>
          <a:p>
            <a:endParaRPr lang="en-US" dirty="0"/>
          </a:p>
        </p:txBody>
      </p:sp>
      <p:sp>
        <p:nvSpPr>
          <p:cNvPr id="2" name="Title 1"/>
          <p:cNvSpPr>
            <a:spLocks noGrp="1"/>
          </p:cNvSpPr>
          <p:nvPr>
            <p:ph type="title"/>
          </p:nvPr>
        </p:nvSpPr>
        <p:spPr>
          <a:xfrm>
            <a:off x="457200" y="476250"/>
            <a:ext cx="8229600" cy="701731"/>
          </a:xfrm>
        </p:spPr>
        <p:txBody>
          <a:bodyPr>
            <a:noAutofit/>
          </a:bodyPr>
          <a:lstStyle/>
          <a:p>
            <a:r>
              <a:rPr lang="en-US" sz="3200" dirty="0">
                <a:latin typeface="Arial" panose="020B0604020202020204" pitchFamily="34" charset="0"/>
                <a:cs typeface="Arial" panose="020B0604020202020204" pitchFamily="34" charset="0"/>
              </a:rPr>
              <a:t>Basic Terminology (continued):</a:t>
            </a:r>
          </a:p>
        </p:txBody>
      </p:sp>
      <p:sp>
        <p:nvSpPr>
          <p:cNvPr id="6" name="AutoShape 4" descr="Image result for gift"/>
          <p:cNvSpPr>
            <a:spLocks noChangeAspect="1" noChangeArrowheads="1"/>
          </p:cNvSpPr>
          <p:nvPr/>
        </p:nvSpPr>
        <p:spPr bwMode="auto">
          <a:xfrm>
            <a:off x="1373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spTree>
    <p:extLst>
      <p:ext uri="{BB962C8B-B14F-4D97-AF65-F5344CB8AC3E}">
        <p14:creationId xmlns:p14="http://schemas.microsoft.com/office/powerpoint/2010/main" val="1982724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3486150"/>
          </a:xfrm>
        </p:spPr>
        <p:txBody>
          <a:bodyPr>
            <a:noAutofit/>
          </a:bodyPr>
          <a:lstStyle/>
          <a:p>
            <a:pPr>
              <a:lnSpc>
                <a:spcPct val="100000"/>
              </a:lnSpc>
            </a:pPr>
            <a:r>
              <a:rPr lang="en-US" sz="1800" b="1" dirty="0">
                <a:latin typeface="Arial" panose="020B0604020202020204" pitchFamily="34" charset="0"/>
                <a:ea typeface="Tahoma" panose="020B0604030504040204" pitchFamily="34" charset="0"/>
                <a:cs typeface="Arial" panose="020B0604020202020204" pitchFamily="34" charset="0"/>
              </a:rPr>
              <a:t>Subaward</a:t>
            </a:r>
            <a:r>
              <a:rPr lang="en-US" sz="1800" dirty="0">
                <a:latin typeface="Arial" panose="020B0604020202020204" pitchFamily="34" charset="0"/>
                <a:ea typeface="Tahoma" panose="020B0604030504040204" pitchFamily="34" charset="0"/>
                <a:cs typeface="Arial" panose="020B0604020202020204" pitchFamily="34" charset="0"/>
              </a:rPr>
              <a:t>: Funding provided by a pass-through entity to a subrecipient, for the subrecipient to carry out part of the main project. </a:t>
            </a:r>
          </a:p>
          <a:p>
            <a:pPr marL="457200" lvl="1" indent="0">
              <a:lnSpc>
                <a:spcPct val="100000"/>
              </a:lnSpc>
              <a:buNone/>
            </a:pPr>
            <a:r>
              <a:rPr lang="en-US" sz="1000" i="1" dirty="0">
                <a:latin typeface="Arial" panose="020B0604020202020204" pitchFamily="34" charset="0"/>
                <a:ea typeface="Tahoma" panose="020B0604030504040204" pitchFamily="34" charset="0"/>
                <a:cs typeface="Arial" panose="020B0604020202020204" pitchFamily="34" charset="0"/>
              </a:rPr>
              <a:t>Example:  Professor Smith from University A, receives funding from federal agency B, needs Professor Jones from University C to do some of the work on his project.  In order to do this, University A, the pass-through entity, will issue a subaward agreement from their project funded by federal agency B to University C.</a:t>
            </a:r>
            <a:endParaRPr lang="en-US" sz="1000" dirty="0">
              <a:latin typeface="Arial" panose="020B0604020202020204" pitchFamily="34" charset="0"/>
              <a:ea typeface="Tahoma" panose="020B0604030504040204" pitchFamily="34" charset="0"/>
              <a:cs typeface="Arial" panose="020B0604020202020204" pitchFamily="34" charset="0"/>
            </a:endParaRPr>
          </a:p>
          <a:p>
            <a:pPr>
              <a:lnSpc>
                <a:spcPct val="100000"/>
              </a:lnSpc>
            </a:pPr>
            <a:r>
              <a:rPr lang="en-US" sz="1800" b="1" dirty="0">
                <a:latin typeface="Arial" panose="020B0604020202020204" pitchFamily="34" charset="0"/>
                <a:ea typeface="Tahoma" panose="020B0604030504040204" pitchFamily="34" charset="0"/>
                <a:cs typeface="Arial" panose="020B0604020202020204" pitchFamily="34" charset="0"/>
              </a:rPr>
              <a:t>Fringe: </a:t>
            </a:r>
            <a:r>
              <a:rPr lang="en-US" sz="1800" dirty="0">
                <a:latin typeface="Arial" panose="020B0604020202020204" pitchFamily="34" charset="0"/>
                <a:ea typeface="Tahoma" panose="020B0604030504040204" pitchFamily="34" charset="0"/>
                <a:cs typeface="Arial" panose="020B0604020202020204" pitchFamily="34" charset="0"/>
              </a:rPr>
              <a:t>These are a</a:t>
            </a:r>
            <a:r>
              <a:rPr lang="en-US" sz="1800" i="0" dirty="0">
                <a:solidFill>
                  <a:srgbClr val="202124"/>
                </a:solidFill>
                <a:effectLst/>
                <a:latin typeface="Arial" panose="020B0604020202020204" pitchFamily="34" charset="0"/>
                <a:ea typeface="Tahoma" panose="020B0604030504040204" pitchFamily="34" charset="0"/>
                <a:cs typeface="Arial" panose="020B0604020202020204" pitchFamily="34" charset="0"/>
              </a:rPr>
              <a:t>llowances and services provided by employers to their employees as compensation in addition to regular salaries and wages. Fringe benefits include, but are not limited to, the costs of leave (vacation, family related, sick or military), employee insurance, pensions, and unemployment benefit plans.  Marshall University uses fringe rates which have been negotiated by the federal government.  These rates change yearly. </a:t>
            </a:r>
          </a:p>
          <a:p>
            <a:pPr marL="457200" lvl="1" indent="0">
              <a:lnSpc>
                <a:spcPct val="100000"/>
              </a:lnSpc>
              <a:buNone/>
            </a:pPr>
            <a:r>
              <a:rPr lang="en-US" sz="1000" i="1" dirty="0">
                <a:solidFill>
                  <a:srgbClr val="202124"/>
                </a:solidFill>
                <a:effectLst/>
                <a:latin typeface="Arial" panose="020B0604020202020204" pitchFamily="34" charset="0"/>
                <a:ea typeface="Tahoma" panose="020B0604030504040204" pitchFamily="34" charset="0"/>
                <a:cs typeface="Arial" panose="020B0604020202020204" pitchFamily="34" charset="0"/>
              </a:rPr>
              <a:t>Example:  Dr. Wes </a:t>
            </a:r>
            <a:r>
              <a:rPr lang="en-US" sz="1000" i="1" dirty="0" err="1">
                <a:solidFill>
                  <a:srgbClr val="202124"/>
                </a:solidFill>
                <a:effectLst/>
                <a:latin typeface="Arial" panose="020B0604020202020204" pitchFamily="34" charset="0"/>
                <a:ea typeface="Tahoma" panose="020B0604030504040204" pitchFamily="34" charset="0"/>
                <a:cs typeface="Arial" panose="020B0604020202020204" pitchFamily="34" charset="0"/>
              </a:rPr>
              <a:t>Ternblot</a:t>
            </a:r>
            <a:r>
              <a:rPr lang="en-US" sz="1000" i="1" dirty="0">
                <a:solidFill>
                  <a:srgbClr val="202124"/>
                </a:solidFill>
                <a:latin typeface="Arial" panose="020B0604020202020204" pitchFamily="34" charset="0"/>
                <a:ea typeface="Tahoma" panose="020B0604030504040204" pitchFamily="34" charset="0"/>
                <a:cs typeface="Arial" panose="020B0604020202020204" pitchFamily="34" charset="0"/>
              </a:rPr>
              <a:t>, hires a Research Assistant on his new NIH grant for $40,000 per year.  Marshall University’s federally negotiated fringe rate for this employee classification is currently 31.33%.  The cost to the grant would be $40,000 (salary) plus $12,532 (fringe), for a total of $52,532.</a:t>
            </a:r>
            <a:endParaRPr lang="en-US" sz="1000" i="1" dirty="0">
              <a:solidFill>
                <a:srgbClr val="202124"/>
              </a:solidFill>
              <a:effectLst/>
              <a:latin typeface="Arial" panose="020B0604020202020204" pitchFamily="34" charset="0"/>
              <a:ea typeface="Tahoma" panose="020B0604030504040204" pitchFamily="34" charset="0"/>
              <a:cs typeface="Arial" panose="020B0604020202020204" pitchFamily="34" charset="0"/>
            </a:endParaRPr>
          </a:p>
        </p:txBody>
      </p:sp>
      <p:sp>
        <p:nvSpPr>
          <p:cNvPr id="2" name="Title 1"/>
          <p:cNvSpPr>
            <a:spLocks noGrp="1"/>
          </p:cNvSpPr>
          <p:nvPr>
            <p:ph type="title"/>
          </p:nvPr>
        </p:nvSpPr>
        <p:spPr>
          <a:xfrm>
            <a:off x="457200" y="476250"/>
            <a:ext cx="8229600" cy="701731"/>
          </a:xfrm>
        </p:spPr>
        <p:txBody>
          <a:bodyPr>
            <a:noAutofit/>
          </a:bodyPr>
          <a:lstStyle/>
          <a:p>
            <a:r>
              <a:rPr lang="en-US" sz="3200" dirty="0">
                <a:latin typeface="Arial" panose="020B0604020202020204" pitchFamily="34" charset="0"/>
                <a:cs typeface="Arial" panose="020B0604020202020204" pitchFamily="34" charset="0"/>
              </a:rPr>
              <a:t>Basic Terminology (continued):</a:t>
            </a:r>
          </a:p>
        </p:txBody>
      </p:sp>
      <p:sp>
        <p:nvSpPr>
          <p:cNvPr id="6" name="AutoShape 4" descr="Image result for gift"/>
          <p:cNvSpPr>
            <a:spLocks noChangeAspect="1" noChangeArrowheads="1"/>
          </p:cNvSpPr>
          <p:nvPr/>
        </p:nvSpPr>
        <p:spPr bwMode="auto">
          <a:xfrm>
            <a:off x="1373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spTree>
    <p:extLst>
      <p:ext uri="{BB962C8B-B14F-4D97-AF65-F5344CB8AC3E}">
        <p14:creationId xmlns:p14="http://schemas.microsoft.com/office/powerpoint/2010/main" val="2635140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1668" y="1143000"/>
            <a:ext cx="7605793" cy="3580108"/>
          </a:xfrm>
        </p:spPr>
        <p:txBody>
          <a:bodyPr>
            <a:noAutofit/>
          </a:bodyPr>
          <a:lstStyle/>
          <a:p>
            <a:pPr marL="0" indent="0">
              <a:lnSpc>
                <a:spcPct val="100000"/>
              </a:lnSpc>
              <a:buNone/>
            </a:pPr>
            <a:r>
              <a:rPr lang="en-US" sz="1800" b="1" dirty="0">
                <a:latin typeface="Arial" panose="020B0604020202020204" pitchFamily="34" charset="0"/>
                <a:cs typeface="Arial" panose="020B0604020202020204" pitchFamily="34" charset="0"/>
              </a:rPr>
              <a:t>Indirect Costs are:</a:t>
            </a:r>
          </a:p>
          <a:p>
            <a:pPr>
              <a:lnSpc>
                <a:spcPct val="100000"/>
              </a:lnSpc>
            </a:pPr>
            <a:r>
              <a:rPr lang="en-US" sz="1800" dirty="0">
                <a:latin typeface="Arial" panose="020B0604020202020204" pitchFamily="34" charset="0"/>
                <a:cs typeface="Arial" panose="020B0604020202020204" pitchFamily="34" charset="0"/>
              </a:rPr>
              <a:t>Also referred to as Facilities and Administrative Costs (F &amp;A) or Overhead</a:t>
            </a:r>
          </a:p>
          <a:p>
            <a:pPr>
              <a:lnSpc>
                <a:spcPct val="100000"/>
              </a:lnSpc>
            </a:pPr>
            <a:r>
              <a:rPr lang="en-US" sz="1800" dirty="0">
                <a:latin typeface="Arial" panose="020B0604020202020204" pitchFamily="34" charset="0"/>
                <a:cs typeface="Arial" panose="020B0604020202020204" pitchFamily="34" charset="0"/>
              </a:rPr>
              <a:t>Real costs that are incurred by a grantee for common or joint objectives and cannot be identified specifically with a particular project or program such as: utilities, building maintenance, administrative support (computing services, payroll, accounting, etc.).</a:t>
            </a:r>
            <a:endParaRPr lang="en-US" sz="1000" dirty="0">
              <a:latin typeface="Arial" panose="020B0604020202020204" pitchFamily="34" charset="0"/>
              <a:cs typeface="Arial" panose="020B0604020202020204" pitchFamily="34" charset="0"/>
            </a:endParaRPr>
          </a:p>
          <a:p>
            <a:pPr marL="457200" lvl="1" indent="0">
              <a:lnSpc>
                <a:spcPct val="100000"/>
              </a:lnSpc>
              <a:buNone/>
            </a:pPr>
            <a:r>
              <a:rPr lang="en-US" sz="1000" i="1" dirty="0">
                <a:latin typeface="Arial" panose="020B0604020202020204" pitchFamily="34" charset="0"/>
                <a:cs typeface="Arial" panose="020B0604020202020204" pitchFamily="34" charset="0"/>
              </a:rPr>
              <a:t>Example:  Electricity is used throughout a university building, but when the electric bill arrives it has the composite charge for the entire building rather break down individual usage per room or faculty member—that would be rather implausible; however, electricity is a REAL cost (because typically researchers rely on it to power their labs and classrooms)</a:t>
            </a:r>
          </a:p>
          <a:p>
            <a:pPr>
              <a:lnSpc>
                <a:spcPct val="100000"/>
              </a:lnSpc>
            </a:pPr>
            <a:r>
              <a:rPr lang="en-US" sz="1800" dirty="0">
                <a:latin typeface="Arial" panose="020B0604020202020204" pitchFamily="34" charset="0"/>
                <a:cs typeface="Arial" panose="020B0604020202020204" pitchFamily="34" charset="0"/>
              </a:rPr>
              <a:t>Not a TAX, FEE, or a “MURC cut”</a:t>
            </a:r>
          </a:p>
          <a:p>
            <a:endParaRPr lang="en-US" sz="1800" dirty="0"/>
          </a:p>
          <a:p>
            <a:pPr lvl="2"/>
            <a:endParaRPr lang="en-US" dirty="0"/>
          </a:p>
        </p:txBody>
      </p:sp>
      <p:sp>
        <p:nvSpPr>
          <p:cNvPr id="2" name="Title 1"/>
          <p:cNvSpPr>
            <a:spLocks noGrp="1"/>
          </p:cNvSpPr>
          <p:nvPr>
            <p:ph type="title"/>
          </p:nvPr>
        </p:nvSpPr>
        <p:spPr>
          <a:xfrm>
            <a:off x="531340" y="296636"/>
            <a:ext cx="8229600" cy="701731"/>
          </a:xfrm>
        </p:spPr>
        <p:txBody>
          <a:bodyPr>
            <a:noAutofit/>
          </a:bodyPr>
          <a:lstStyle/>
          <a:p>
            <a:br>
              <a:rPr lang="en-US" sz="2800" dirty="0"/>
            </a:br>
            <a:r>
              <a:rPr lang="en-US" sz="3200" dirty="0">
                <a:latin typeface="Arial" panose="020B0604020202020204" pitchFamily="34" charset="0"/>
                <a:cs typeface="Arial" panose="020B0604020202020204" pitchFamily="34" charset="0"/>
              </a:rPr>
              <a:t>Indirect Costs</a:t>
            </a:r>
          </a:p>
        </p:txBody>
      </p:sp>
    </p:spTree>
    <p:extLst>
      <p:ext uri="{BB962C8B-B14F-4D97-AF65-F5344CB8AC3E}">
        <p14:creationId xmlns:p14="http://schemas.microsoft.com/office/powerpoint/2010/main" val="1174044508"/>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Marshall Template">
  <a:themeElements>
    <a:clrScheme name="Marshall">
      <a:dk1>
        <a:srgbClr val="222222"/>
      </a:dk1>
      <a:lt1>
        <a:srgbClr val="FFFFFF"/>
      </a:lt1>
      <a:dk2>
        <a:srgbClr val="00B03F"/>
      </a:dk2>
      <a:lt2>
        <a:srgbClr val="FE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lesPropPres">
  <a:themeElements>
    <a:clrScheme name="Custom 4">
      <a:dk1>
        <a:sysClr val="windowText" lastClr="000000"/>
      </a:dk1>
      <a:lt1>
        <a:sysClr val="window" lastClr="FFFFFF"/>
      </a:lt1>
      <a:dk2>
        <a:srgbClr val="444D26"/>
      </a:dk2>
      <a:lt2>
        <a:srgbClr val="FEFAC9"/>
      </a:lt2>
      <a:accent1>
        <a:srgbClr val="00421D"/>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6711</TotalTime>
  <Words>3287</Words>
  <Application>Microsoft Office PowerPoint</Application>
  <PresentationFormat>On-screen Show (16:9)</PresentationFormat>
  <Paragraphs>276</Paragraphs>
  <Slides>28</Slides>
  <Notes>22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28</vt:i4>
      </vt:variant>
    </vt:vector>
  </HeadingPairs>
  <TitlesOfParts>
    <vt:vector size="39" baseType="lpstr">
      <vt:lpstr>Adobe Hebrew</vt:lpstr>
      <vt:lpstr>Arial</vt:lpstr>
      <vt:lpstr>Calibri</vt:lpstr>
      <vt:lpstr>Calibri Light</vt:lpstr>
      <vt:lpstr>Century Gothic</vt:lpstr>
      <vt:lpstr>Tahoma</vt:lpstr>
      <vt:lpstr>Times New Roman</vt:lpstr>
      <vt:lpstr>Verdana</vt:lpstr>
      <vt:lpstr>Wingdings 2</vt:lpstr>
      <vt:lpstr>Marshall Template</vt:lpstr>
      <vt:lpstr>SalesPropPres</vt:lpstr>
      <vt:lpstr>Introduction to  Marshall University Research Corporation (MURC)</vt:lpstr>
      <vt:lpstr>About the Marshall University Research Corporation (MURC)</vt:lpstr>
      <vt:lpstr>Why Must I Use MURC?</vt:lpstr>
      <vt:lpstr>Why Must I Use MURC? (con’t)</vt:lpstr>
      <vt:lpstr>How we work </vt:lpstr>
      <vt:lpstr>Basic Terminology </vt:lpstr>
      <vt:lpstr>Basic Terminology (continued):</vt:lpstr>
      <vt:lpstr>Basic Terminology (continued):</vt:lpstr>
      <vt:lpstr> Indirect Costs</vt:lpstr>
      <vt:lpstr> Indirect Costs (continued):</vt:lpstr>
      <vt:lpstr> Indirect Costs (con’t)</vt:lpstr>
      <vt:lpstr> Indirect Costs (con’t)</vt:lpstr>
      <vt:lpstr>Institutional Responsibilities</vt:lpstr>
      <vt:lpstr>Institutional Responsibilities</vt:lpstr>
      <vt:lpstr>Institutional Review Board</vt:lpstr>
      <vt:lpstr>Who does what? </vt:lpstr>
      <vt:lpstr>Pre-Award Functions: Finding Funding</vt:lpstr>
      <vt:lpstr>PowerPoint Presentation</vt:lpstr>
      <vt:lpstr>PowerPoint Presentation</vt:lpstr>
      <vt:lpstr>PowerPoint Presentation</vt:lpstr>
      <vt:lpstr>CONGRATULATIONS!  You’ve been awarded.  Now what?</vt:lpstr>
      <vt:lpstr>MURC Post Award </vt:lpstr>
      <vt:lpstr>MURC Post Award  (con’t.)</vt:lpstr>
      <vt:lpstr>MURC Post Award  (con’t.)</vt:lpstr>
      <vt:lpstr>MURC Post Award (con’t.) Ensure Agency, Federal, State and Institutional Compliance</vt:lpstr>
      <vt:lpstr>PowerPoint Presentation</vt:lpstr>
      <vt:lpstr>RESOURCES</vt:lpstr>
      <vt:lpstr>Contact Us -- MURCpreaward@marshall.edu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Gray Luckett</dc:creator>
  <cp:lastModifiedBy>Anastasia Artayet Shepherd</cp:lastModifiedBy>
  <cp:revision>135</cp:revision>
  <dcterms:created xsi:type="dcterms:W3CDTF">2016-12-07T23:59:14Z</dcterms:created>
  <dcterms:modified xsi:type="dcterms:W3CDTF">2021-09-01T13:08:09Z</dcterms:modified>
</cp:coreProperties>
</file>