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0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18288000" cy="10287000"/>
  <p:notesSz cx="18288000" cy="10287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5C2B86-8F40-40E8-86F4-E78E0E2E3297}" v="42" dt="2025-11-12T20:35:43.4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64" y="6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unter, Sydney" userId="92f7beb0-29c8-4da8-9f6c-8f9cd92ac407" providerId="ADAL" clId="{273A8591-1728-4290-BC14-2589C18FF2B1}"/>
    <pc:docChg chg="undo redo custSel addSld modSld sldOrd">
      <pc:chgData name="Hunter, Sydney" userId="92f7beb0-29c8-4da8-9f6c-8f9cd92ac407" providerId="ADAL" clId="{273A8591-1728-4290-BC14-2589C18FF2B1}" dt="2025-11-12T20:49:58.492" v="6664" actId="1076"/>
      <pc:docMkLst>
        <pc:docMk/>
      </pc:docMkLst>
      <pc:sldChg chg="modSp mod">
        <pc:chgData name="Hunter, Sydney" userId="92f7beb0-29c8-4da8-9f6c-8f9cd92ac407" providerId="ADAL" clId="{273A8591-1728-4290-BC14-2589C18FF2B1}" dt="2025-11-10T18:39:54.422" v="6502" actId="20577"/>
        <pc:sldMkLst>
          <pc:docMk/>
          <pc:sldMk cId="0" sldId="256"/>
        </pc:sldMkLst>
        <pc:spChg chg="mod">
          <ac:chgData name="Hunter, Sydney" userId="92f7beb0-29c8-4da8-9f6c-8f9cd92ac407" providerId="ADAL" clId="{273A8591-1728-4290-BC14-2589C18FF2B1}" dt="2025-11-03T21:15:27.382" v="34" actId="2711"/>
          <ac:spMkLst>
            <pc:docMk/>
            <pc:sldMk cId="0" sldId="256"/>
            <ac:spMk id="5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39:54.422" v="6502" actId="20577"/>
          <ac:spMkLst>
            <pc:docMk/>
            <pc:sldMk cId="0" sldId="256"/>
            <ac:spMk id="60" creationId="{00000000-0000-0000-0000-000000000000}"/>
          </ac:spMkLst>
        </pc:spChg>
      </pc:sldChg>
      <pc:sldChg chg="modSp mod">
        <pc:chgData name="Hunter, Sydney" userId="92f7beb0-29c8-4da8-9f6c-8f9cd92ac407" providerId="ADAL" clId="{273A8591-1728-4290-BC14-2589C18FF2B1}" dt="2025-11-04T20:07:40.104" v="247" actId="1076"/>
        <pc:sldMkLst>
          <pc:docMk/>
          <pc:sldMk cId="0" sldId="257"/>
        </pc:sldMkLst>
        <pc:spChg chg="mod">
          <ac:chgData name="Hunter, Sydney" userId="92f7beb0-29c8-4da8-9f6c-8f9cd92ac407" providerId="ADAL" clId="{273A8591-1728-4290-BC14-2589C18FF2B1}" dt="2025-11-04T20:06:54.985" v="241" actId="1076"/>
          <ac:spMkLst>
            <pc:docMk/>
            <pc:sldMk cId="0" sldId="257"/>
            <ac:spMk id="7" creationId="{00000000-0000-0000-0000-000000000000}"/>
          </ac:spMkLst>
        </pc:spChg>
        <pc:grpChg chg="mod">
          <ac:chgData name="Hunter, Sydney" userId="92f7beb0-29c8-4da8-9f6c-8f9cd92ac407" providerId="ADAL" clId="{273A8591-1728-4290-BC14-2589C18FF2B1}" dt="2025-11-04T20:07:34.130" v="246" actId="1076"/>
          <ac:grpSpMkLst>
            <pc:docMk/>
            <pc:sldMk cId="0" sldId="257"/>
            <ac:grpSpMk id="4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04T20:07:29.775" v="245" actId="1076"/>
          <ac:grpSpMkLst>
            <pc:docMk/>
            <pc:sldMk cId="0" sldId="257"/>
            <ac:grpSpMk id="8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04T20:07:40.104" v="247" actId="1076"/>
          <ac:grpSpMkLst>
            <pc:docMk/>
            <pc:sldMk cId="0" sldId="257"/>
            <ac:grpSpMk id="11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04T20:07:20.323" v="243" actId="1076"/>
          <ac:grpSpMkLst>
            <pc:docMk/>
            <pc:sldMk cId="0" sldId="257"/>
            <ac:grpSpMk id="14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04T20:07:16.301" v="242" actId="1076"/>
          <ac:grpSpMkLst>
            <pc:docMk/>
            <pc:sldMk cId="0" sldId="257"/>
            <ac:grpSpMk id="17" creationId="{00000000-0000-0000-0000-000000000000}"/>
          </ac:grpSpMkLst>
        </pc:grpChg>
      </pc:sldChg>
      <pc:sldChg chg="modSp mod">
        <pc:chgData name="Hunter, Sydney" userId="92f7beb0-29c8-4da8-9f6c-8f9cd92ac407" providerId="ADAL" clId="{273A8591-1728-4290-BC14-2589C18FF2B1}" dt="2025-11-07T15:48:00.576" v="4726" actId="20577"/>
        <pc:sldMkLst>
          <pc:docMk/>
          <pc:sldMk cId="0" sldId="258"/>
        </pc:sldMkLst>
        <pc:spChg chg="mod">
          <ac:chgData name="Hunter, Sydney" userId="92f7beb0-29c8-4da8-9f6c-8f9cd92ac407" providerId="ADAL" clId="{273A8591-1728-4290-BC14-2589C18FF2B1}" dt="2025-11-04T22:19:16.701" v="4665" actId="20577"/>
          <ac:spMkLst>
            <pc:docMk/>
            <pc:sldMk cId="0" sldId="258"/>
            <ac:spMk id="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3T21:18:20.914" v="59" actId="2711"/>
          <ac:spMkLst>
            <pc:docMk/>
            <pc:sldMk cId="0" sldId="258"/>
            <ac:spMk id="12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6T14:42:53.046" v="4702" actId="113"/>
          <ac:spMkLst>
            <pc:docMk/>
            <pc:sldMk cId="0" sldId="258"/>
            <ac:spMk id="1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7T15:48:00.576" v="4726" actId="20577"/>
          <ac:spMkLst>
            <pc:docMk/>
            <pc:sldMk cId="0" sldId="258"/>
            <ac:spMk id="1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3T21:17:52.723" v="52" actId="2711"/>
          <ac:spMkLst>
            <pc:docMk/>
            <pc:sldMk cId="0" sldId="258"/>
            <ac:spMk id="2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6T14:38:29.060" v="4686" actId="115"/>
          <ac:spMkLst>
            <pc:docMk/>
            <pc:sldMk cId="0" sldId="258"/>
            <ac:spMk id="25" creationId="{00000000-0000-0000-0000-000000000000}"/>
          </ac:spMkLst>
        </pc:spChg>
        <pc:grpChg chg="mod">
          <ac:chgData name="Hunter, Sydney" userId="92f7beb0-29c8-4da8-9f6c-8f9cd92ac407" providerId="ADAL" clId="{273A8591-1728-4290-BC14-2589C18FF2B1}" dt="2025-11-06T14:40:58.766" v="4689" actId="1076"/>
          <ac:grpSpMkLst>
            <pc:docMk/>
            <pc:sldMk cId="0" sldId="258"/>
            <ac:grpSpMk id="16" creationId="{00000000-0000-0000-0000-000000000000}"/>
          </ac:grpSpMkLst>
        </pc:grpChg>
      </pc:sldChg>
      <pc:sldChg chg="delSp modSp mod">
        <pc:chgData name="Hunter, Sydney" userId="92f7beb0-29c8-4da8-9f6c-8f9cd92ac407" providerId="ADAL" clId="{273A8591-1728-4290-BC14-2589C18FF2B1}" dt="2025-11-07T15:50:17.384" v="4788" actId="20577"/>
        <pc:sldMkLst>
          <pc:docMk/>
          <pc:sldMk cId="0" sldId="259"/>
        </pc:sldMkLst>
        <pc:spChg chg="mod">
          <ac:chgData name="Hunter, Sydney" userId="92f7beb0-29c8-4da8-9f6c-8f9cd92ac407" providerId="ADAL" clId="{273A8591-1728-4290-BC14-2589C18FF2B1}" dt="2025-11-07T15:50:02.938" v="4785" actId="20577"/>
          <ac:spMkLst>
            <pc:docMk/>
            <pc:sldMk cId="0" sldId="259"/>
            <ac:spMk id="4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7T15:50:17.384" v="4788" actId="20577"/>
          <ac:spMkLst>
            <pc:docMk/>
            <pc:sldMk cId="0" sldId="259"/>
            <ac:spMk id="11" creationId="{00000000-0000-0000-0000-000000000000}"/>
          </ac:spMkLst>
        </pc:spChg>
      </pc:sldChg>
      <pc:sldChg chg="addSp modSp mod">
        <pc:chgData name="Hunter, Sydney" userId="92f7beb0-29c8-4da8-9f6c-8f9cd92ac407" providerId="ADAL" clId="{273A8591-1728-4290-BC14-2589C18FF2B1}" dt="2025-11-10T18:05:33.427" v="6355" actId="14100"/>
        <pc:sldMkLst>
          <pc:docMk/>
          <pc:sldMk cId="0" sldId="260"/>
        </pc:sldMkLst>
        <pc:picChg chg="add mod">
          <ac:chgData name="Hunter, Sydney" userId="92f7beb0-29c8-4da8-9f6c-8f9cd92ac407" providerId="ADAL" clId="{273A8591-1728-4290-BC14-2589C18FF2B1}" dt="2025-11-03T21:25:30.181" v="151" actId="14100"/>
          <ac:picMkLst>
            <pc:docMk/>
            <pc:sldMk cId="0" sldId="260"/>
            <ac:picMk id="4" creationId="{7F36F56F-A502-7C16-E44C-5A4B93EDA698}"/>
          </ac:picMkLst>
        </pc:picChg>
        <pc:picChg chg="add mod">
          <ac:chgData name="Hunter, Sydney" userId="92f7beb0-29c8-4da8-9f6c-8f9cd92ac407" providerId="ADAL" clId="{273A8591-1728-4290-BC14-2589C18FF2B1}" dt="2025-11-03T21:25:27.400" v="150" actId="14100"/>
          <ac:picMkLst>
            <pc:docMk/>
            <pc:sldMk cId="0" sldId="260"/>
            <ac:picMk id="6" creationId="{2CD4D264-6F16-F4FC-007E-FB80DB16DFF7}"/>
          </ac:picMkLst>
        </pc:picChg>
        <pc:picChg chg="add mod">
          <ac:chgData name="Hunter, Sydney" userId="92f7beb0-29c8-4da8-9f6c-8f9cd92ac407" providerId="ADAL" clId="{273A8591-1728-4290-BC14-2589C18FF2B1}" dt="2025-11-03T21:24:25.741" v="139" actId="14100"/>
          <ac:picMkLst>
            <pc:docMk/>
            <pc:sldMk cId="0" sldId="260"/>
            <ac:picMk id="8" creationId="{280DCF77-05A1-2F09-D2DB-3743FBF733A1}"/>
          </ac:picMkLst>
        </pc:picChg>
        <pc:picChg chg="add mod">
          <ac:chgData name="Hunter, Sydney" userId="92f7beb0-29c8-4da8-9f6c-8f9cd92ac407" providerId="ADAL" clId="{273A8591-1728-4290-BC14-2589C18FF2B1}" dt="2025-11-10T18:05:33.427" v="6355" actId="14100"/>
          <ac:picMkLst>
            <pc:docMk/>
            <pc:sldMk cId="0" sldId="260"/>
            <ac:picMk id="10" creationId="{C613D5FB-5A13-EE6E-5FE4-9834C58047FB}"/>
          </ac:picMkLst>
        </pc:picChg>
        <pc:picChg chg="add mod">
          <ac:chgData name="Hunter, Sydney" userId="92f7beb0-29c8-4da8-9f6c-8f9cd92ac407" providerId="ADAL" clId="{273A8591-1728-4290-BC14-2589C18FF2B1}" dt="2025-11-03T21:25:24.886" v="149" actId="14100"/>
          <ac:picMkLst>
            <pc:docMk/>
            <pc:sldMk cId="0" sldId="260"/>
            <ac:picMk id="12" creationId="{2846D19A-B8EA-E7DF-657E-5873915E3083}"/>
          </ac:picMkLst>
        </pc:picChg>
      </pc:sldChg>
      <pc:sldChg chg="modSp mod">
        <pc:chgData name="Hunter, Sydney" userId="92f7beb0-29c8-4da8-9f6c-8f9cd92ac407" providerId="ADAL" clId="{273A8591-1728-4290-BC14-2589C18FF2B1}" dt="2025-11-12T20:35:20.904" v="6516" actId="20577"/>
        <pc:sldMkLst>
          <pc:docMk/>
          <pc:sldMk cId="0" sldId="261"/>
        </pc:sldMkLst>
        <pc:spChg chg="mod">
          <ac:chgData name="Hunter, Sydney" userId="92f7beb0-29c8-4da8-9f6c-8f9cd92ac407" providerId="ADAL" clId="{273A8591-1728-4290-BC14-2589C18FF2B1}" dt="2025-11-12T20:35:20.904" v="6516" actId="20577"/>
          <ac:spMkLst>
            <pc:docMk/>
            <pc:sldMk cId="0" sldId="261"/>
            <ac:spMk id="24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7:33:00.688" v="6279" actId="255"/>
          <ac:spMkLst>
            <pc:docMk/>
            <pc:sldMk cId="0" sldId="261"/>
            <ac:spMk id="2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7:32:30.240" v="6278"/>
          <ac:spMkLst>
            <pc:docMk/>
            <pc:sldMk cId="0" sldId="261"/>
            <ac:spMk id="2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3T21:27:27.664" v="213" actId="14100"/>
          <ac:spMkLst>
            <pc:docMk/>
            <pc:sldMk cId="0" sldId="261"/>
            <ac:spMk id="2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3T21:27:30.845" v="214" actId="14100"/>
          <ac:spMkLst>
            <pc:docMk/>
            <pc:sldMk cId="0" sldId="261"/>
            <ac:spMk id="2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2:21:56.490" v="4672" actId="20577"/>
          <ac:spMkLst>
            <pc:docMk/>
            <pc:sldMk cId="0" sldId="261"/>
            <ac:spMk id="33" creationId="{00000000-0000-0000-0000-000000000000}"/>
          </ac:spMkLst>
        </pc:spChg>
        <pc:grpChg chg="mod">
          <ac:chgData name="Hunter, Sydney" userId="92f7beb0-29c8-4da8-9f6c-8f9cd92ac407" providerId="ADAL" clId="{273A8591-1728-4290-BC14-2589C18FF2B1}" dt="2025-11-10T18:05:58.977" v="6359" actId="14100"/>
          <ac:grpSpMkLst>
            <pc:docMk/>
            <pc:sldMk cId="0" sldId="261"/>
            <ac:grpSpMk id="4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10T18:05:54.988" v="6358" actId="14100"/>
          <ac:grpSpMkLst>
            <pc:docMk/>
            <pc:sldMk cId="0" sldId="261"/>
            <ac:grpSpMk id="8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10T18:05:52.432" v="6357" actId="14100"/>
          <ac:grpSpMkLst>
            <pc:docMk/>
            <pc:sldMk cId="0" sldId="261"/>
            <ac:grpSpMk id="15" creationId="{00000000-0000-0000-0000-000000000000}"/>
          </ac:grpSpMkLst>
        </pc:grpChg>
        <pc:grpChg chg="mod">
          <ac:chgData name="Hunter, Sydney" userId="92f7beb0-29c8-4da8-9f6c-8f9cd92ac407" providerId="ADAL" clId="{273A8591-1728-4290-BC14-2589C18FF2B1}" dt="2025-11-10T18:05:48.730" v="6356" actId="14100"/>
          <ac:grpSpMkLst>
            <pc:docMk/>
            <pc:sldMk cId="0" sldId="261"/>
            <ac:grpSpMk id="29" creationId="{00000000-0000-0000-0000-000000000000}"/>
          </ac:grpSpMkLst>
        </pc:grpChg>
      </pc:sldChg>
      <pc:sldChg chg="addSp delSp modSp mod">
        <pc:chgData name="Hunter, Sydney" userId="92f7beb0-29c8-4da8-9f6c-8f9cd92ac407" providerId="ADAL" clId="{273A8591-1728-4290-BC14-2589C18FF2B1}" dt="2025-11-12T20:45:25.739" v="6624" actId="20577"/>
        <pc:sldMkLst>
          <pc:docMk/>
          <pc:sldMk cId="0" sldId="262"/>
        </pc:sldMkLst>
        <pc:spChg chg="mod">
          <ac:chgData name="Hunter, Sydney" userId="92f7beb0-29c8-4da8-9f6c-8f9cd92ac407" providerId="ADAL" clId="{273A8591-1728-4290-BC14-2589C18FF2B1}" dt="2025-11-04T22:23:21.090" v="4682" actId="20577"/>
          <ac:spMkLst>
            <pc:docMk/>
            <pc:sldMk cId="0" sldId="262"/>
            <ac:spMk id="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06:17" v="6360" actId="108"/>
          <ac:spMkLst>
            <pc:docMk/>
            <pc:sldMk cId="0" sldId="262"/>
            <ac:spMk id="4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2.001" v="593" actId="1076"/>
          <ac:spMkLst>
            <pc:docMk/>
            <pc:sldMk cId="0" sldId="262"/>
            <ac:spMk id="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2.411" v="595" actId="1076"/>
          <ac:spMkLst>
            <pc:docMk/>
            <pc:sldMk cId="0" sldId="262"/>
            <ac:spMk id="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2:23:57.820" v="4683" actId="20577"/>
          <ac:spMkLst>
            <pc:docMk/>
            <pc:sldMk cId="0" sldId="262"/>
            <ac:spMk id="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2.615" v="596" actId="1076"/>
          <ac:spMkLst>
            <pc:docMk/>
            <pc:sldMk cId="0" sldId="262"/>
            <ac:spMk id="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2.851" v="597" actId="1076"/>
          <ac:spMkLst>
            <pc:docMk/>
            <pc:sldMk cId="0" sldId="262"/>
            <ac:spMk id="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3.101" v="598" actId="1076"/>
          <ac:spMkLst>
            <pc:docMk/>
            <pc:sldMk cId="0" sldId="262"/>
            <ac:spMk id="10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15:29.713" v="460" actId="20577"/>
          <ac:spMkLst>
            <pc:docMk/>
            <pc:sldMk cId="0" sldId="262"/>
            <ac:spMk id="11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17:19.888" v="538" actId="1076"/>
          <ac:spMkLst>
            <pc:docMk/>
            <pc:sldMk cId="0" sldId="262"/>
            <ac:spMk id="12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1.399" v="590" actId="1076"/>
          <ac:spMkLst>
            <pc:docMk/>
            <pc:sldMk cId="0" sldId="262"/>
            <ac:spMk id="1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1.598" v="591" actId="1076"/>
          <ac:spMkLst>
            <pc:docMk/>
            <pc:sldMk cId="0" sldId="262"/>
            <ac:spMk id="14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17:24.873" v="539" actId="1076"/>
          <ac:spMkLst>
            <pc:docMk/>
            <pc:sldMk cId="0" sldId="262"/>
            <ac:spMk id="1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0.817" v="587" actId="1076"/>
          <ac:spMkLst>
            <pc:docMk/>
            <pc:sldMk cId="0" sldId="262"/>
            <ac:spMk id="1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0.997" v="588" actId="1076"/>
          <ac:spMkLst>
            <pc:docMk/>
            <pc:sldMk cId="0" sldId="262"/>
            <ac:spMk id="1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7T15:51:15.888" v="4813" actId="14100"/>
          <ac:spMkLst>
            <pc:docMk/>
            <pc:sldMk cId="0" sldId="262"/>
            <ac:spMk id="1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0:41.796" v="592" actId="1076"/>
          <ac:spMkLst>
            <pc:docMk/>
            <pc:sldMk cId="0" sldId="262"/>
            <ac:spMk id="1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6:00.923" v="650" actId="1076"/>
          <ac:spMkLst>
            <pc:docMk/>
            <pc:sldMk cId="0" sldId="262"/>
            <ac:spMk id="20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25:19.819" v="640" actId="1076"/>
          <ac:spMkLst>
            <pc:docMk/>
            <pc:sldMk cId="0" sldId="262"/>
            <ac:spMk id="2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34:06.724" v="773" actId="20577"/>
          <ac:spMkLst>
            <pc:docMk/>
            <pc:sldMk cId="0" sldId="262"/>
            <ac:spMk id="2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36:34.673" v="811" actId="1076"/>
          <ac:spMkLst>
            <pc:docMk/>
            <pc:sldMk cId="0" sldId="262"/>
            <ac:spMk id="30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36:24.473" v="809" actId="1076"/>
          <ac:spMkLst>
            <pc:docMk/>
            <pc:sldMk cId="0" sldId="262"/>
            <ac:spMk id="3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36:29.323" v="810" actId="1076"/>
          <ac:spMkLst>
            <pc:docMk/>
            <pc:sldMk cId="0" sldId="262"/>
            <ac:spMk id="3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5:25.739" v="6624" actId="20577"/>
          <ac:spMkLst>
            <pc:docMk/>
            <pc:sldMk cId="0" sldId="262"/>
            <ac:spMk id="3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05.949" v="6598" actId="20577"/>
          <ac:spMkLst>
            <pc:docMk/>
            <pc:sldMk cId="0" sldId="262"/>
            <ac:spMk id="43" creationId="{00000000-0000-0000-0000-000000000000}"/>
          </ac:spMkLst>
        </pc:spChg>
        <pc:spChg chg="add mod">
          <ac:chgData name="Hunter, Sydney" userId="92f7beb0-29c8-4da8-9f6c-8f9cd92ac407" providerId="ADAL" clId="{273A8591-1728-4290-BC14-2589C18FF2B1}" dt="2025-11-04T20:25:54.713" v="649" actId="1076"/>
          <ac:spMkLst>
            <pc:docMk/>
            <pc:sldMk cId="0" sldId="262"/>
            <ac:spMk id="44" creationId="{9AEEADD9-FCB4-CE38-6876-FA9F27912E3D}"/>
          </ac:spMkLst>
        </pc:spChg>
        <pc:grpChg chg="mod">
          <ac:chgData name="Hunter, Sydney" userId="92f7beb0-29c8-4da8-9f6c-8f9cd92ac407" providerId="ADAL" clId="{273A8591-1728-4290-BC14-2589C18FF2B1}" dt="2025-11-04T20:17:14.843" v="537" actId="14100"/>
          <ac:grpSpMkLst>
            <pc:docMk/>
            <pc:sldMk cId="0" sldId="262"/>
            <ac:grpSpMk id="39" creationId="{00000000-0000-0000-0000-000000000000}"/>
          </ac:grpSpMkLst>
        </pc:grpChg>
      </pc:sldChg>
      <pc:sldChg chg="delSp modSp mod">
        <pc:chgData name="Hunter, Sydney" userId="92f7beb0-29c8-4da8-9f6c-8f9cd92ac407" providerId="ADAL" clId="{273A8591-1728-4290-BC14-2589C18FF2B1}" dt="2025-11-12T20:47:06.941" v="6657" actId="20577"/>
        <pc:sldMkLst>
          <pc:docMk/>
          <pc:sldMk cId="0" sldId="263"/>
        </pc:sldMkLst>
        <pc:spChg chg="mod">
          <ac:chgData name="Hunter, Sydney" userId="92f7beb0-29c8-4da8-9f6c-8f9cd92ac407" providerId="ADAL" clId="{273A8591-1728-4290-BC14-2589C18FF2B1}" dt="2025-11-12T20:47:06.941" v="6657" actId="20577"/>
          <ac:spMkLst>
            <pc:docMk/>
            <pc:sldMk cId="0" sldId="263"/>
            <ac:spMk id="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39:24.675" v="871" actId="1076"/>
          <ac:spMkLst>
            <pc:docMk/>
            <pc:sldMk cId="0" sldId="263"/>
            <ac:spMk id="14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15.808" v="6602" actId="20577"/>
          <ac:spMkLst>
            <pc:docMk/>
            <pc:sldMk cId="0" sldId="263"/>
            <ac:spMk id="16" creationId="{00000000-0000-0000-0000-000000000000}"/>
          </ac:spMkLst>
        </pc:spChg>
        <pc:picChg chg="del">
          <ac:chgData name="Hunter, Sydney" userId="92f7beb0-29c8-4da8-9f6c-8f9cd92ac407" providerId="ADAL" clId="{273A8591-1728-4290-BC14-2589C18FF2B1}" dt="2025-11-12T20:46:38.475" v="6638" actId="21"/>
          <ac:picMkLst>
            <pc:docMk/>
            <pc:sldMk cId="0" sldId="263"/>
            <ac:picMk id="8" creationId="{00000000-0000-0000-0000-000000000000}"/>
          </ac:picMkLst>
        </pc:picChg>
        <pc:picChg chg="del">
          <ac:chgData name="Hunter, Sydney" userId="92f7beb0-29c8-4da8-9f6c-8f9cd92ac407" providerId="ADAL" clId="{273A8591-1728-4290-BC14-2589C18FF2B1}" dt="2025-11-12T20:46:38.475" v="6638" actId="21"/>
          <ac:picMkLst>
            <pc:docMk/>
            <pc:sldMk cId="0" sldId="263"/>
            <ac:picMk id="10" creationId="{00000000-0000-0000-0000-000000000000}"/>
          </ac:picMkLst>
        </pc:picChg>
        <pc:picChg chg="del">
          <ac:chgData name="Hunter, Sydney" userId="92f7beb0-29c8-4da8-9f6c-8f9cd92ac407" providerId="ADAL" clId="{273A8591-1728-4290-BC14-2589C18FF2B1}" dt="2025-11-12T20:46:38.475" v="6638" actId="21"/>
          <ac:picMkLst>
            <pc:docMk/>
            <pc:sldMk cId="0" sldId="263"/>
            <ac:picMk id="11" creationId="{00000000-0000-0000-0000-000000000000}"/>
          </ac:picMkLst>
        </pc:picChg>
        <pc:picChg chg="del">
          <ac:chgData name="Hunter, Sydney" userId="92f7beb0-29c8-4da8-9f6c-8f9cd92ac407" providerId="ADAL" clId="{273A8591-1728-4290-BC14-2589C18FF2B1}" dt="2025-11-12T20:46:38.475" v="6638" actId="21"/>
          <ac:picMkLst>
            <pc:docMk/>
            <pc:sldMk cId="0" sldId="263"/>
            <ac:picMk id="12" creationId="{00000000-0000-0000-0000-000000000000}"/>
          </ac:picMkLst>
        </pc:picChg>
      </pc:sldChg>
      <pc:sldChg chg="addSp delSp modSp mod">
        <pc:chgData name="Hunter, Sydney" userId="92f7beb0-29c8-4da8-9f6c-8f9cd92ac407" providerId="ADAL" clId="{273A8591-1728-4290-BC14-2589C18FF2B1}" dt="2025-11-12T20:47:30.876" v="6660" actId="20577"/>
        <pc:sldMkLst>
          <pc:docMk/>
          <pc:sldMk cId="0" sldId="264"/>
        </pc:sldMkLst>
        <pc:spChg chg="mod">
          <ac:chgData name="Hunter, Sydney" userId="92f7beb0-29c8-4da8-9f6c-8f9cd92ac407" providerId="ADAL" clId="{273A8591-1728-4290-BC14-2589C18FF2B1}" dt="2025-11-12T20:43:20.598" v="6604" actId="20577"/>
          <ac:spMkLst>
            <pc:docMk/>
            <pc:sldMk cId="0" sldId="264"/>
            <ac:spMk id="10" creationId="{00000000-0000-0000-0000-000000000000}"/>
          </ac:spMkLst>
        </pc:spChg>
        <pc:spChg chg="add del mod">
          <ac:chgData name="Hunter, Sydney" userId="92f7beb0-29c8-4da8-9f6c-8f9cd92ac407" providerId="ADAL" clId="{273A8591-1728-4290-BC14-2589C18FF2B1}" dt="2025-11-04T20:52:39.181" v="1368" actId="1076"/>
          <ac:spMkLst>
            <pc:docMk/>
            <pc:sldMk cId="0" sldId="264"/>
            <ac:spMk id="11" creationId="{E85BCBDC-C6D7-3418-FC8C-6ED94522D7E1}"/>
          </ac:spMkLst>
        </pc:spChg>
        <pc:spChg chg="add mod">
          <ac:chgData name="Hunter, Sydney" userId="92f7beb0-29c8-4da8-9f6c-8f9cd92ac407" providerId="ADAL" clId="{273A8591-1728-4290-BC14-2589C18FF2B1}" dt="2025-11-12T20:47:30.876" v="6660" actId="20577"/>
          <ac:spMkLst>
            <pc:docMk/>
            <pc:sldMk cId="0" sldId="264"/>
            <ac:spMk id="15" creationId="{68F4904F-F5AE-0F5B-BD3D-54A1BCA9B34B}"/>
          </ac:spMkLst>
        </pc:spChg>
        <pc:picChg chg="mod">
          <ac:chgData name="Hunter, Sydney" userId="92f7beb0-29c8-4da8-9f6c-8f9cd92ac407" providerId="ADAL" clId="{273A8591-1728-4290-BC14-2589C18FF2B1}" dt="2025-11-04T20:47:31.438" v="1266" actId="1076"/>
          <ac:picMkLst>
            <pc:docMk/>
            <pc:sldMk cId="0" sldId="264"/>
            <ac:picMk id="4" creationId="{00000000-0000-0000-0000-000000000000}"/>
          </ac:picMkLst>
        </pc:picChg>
        <pc:picChg chg="add mod">
          <ac:chgData name="Hunter, Sydney" userId="92f7beb0-29c8-4da8-9f6c-8f9cd92ac407" providerId="ADAL" clId="{273A8591-1728-4290-BC14-2589C18FF2B1}" dt="2025-11-04T20:47:39.587" v="1268" actId="1076"/>
          <ac:picMkLst>
            <pc:docMk/>
            <pc:sldMk cId="0" sldId="264"/>
            <ac:picMk id="16" creationId="{D0B16BD1-A478-66DC-7BF4-1CC077395908}"/>
          </ac:picMkLst>
        </pc:picChg>
        <pc:picChg chg="add mod">
          <ac:chgData name="Hunter, Sydney" userId="92f7beb0-29c8-4da8-9f6c-8f9cd92ac407" providerId="ADAL" clId="{273A8591-1728-4290-BC14-2589C18FF2B1}" dt="2025-11-04T20:55:45.994" v="1384" actId="1076"/>
          <ac:picMkLst>
            <pc:docMk/>
            <pc:sldMk cId="0" sldId="264"/>
            <ac:picMk id="1027" creationId="{0691F870-6352-AE64-31D1-044EA4C5340A}"/>
          </ac:picMkLst>
        </pc:picChg>
      </pc:sldChg>
      <pc:sldChg chg="delSp modSp mod">
        <pc:chgData name="Hunter, Sydney" userId="92f7beb0-29c8-4da8-9f6c-8f9cd92ac407" providerId="ADAL" clId="{273A8591-1728-4290-BC14-2589C18FF2B1}" dt="2025-11-12T20:43:24.221" v="6606" actId="20577"/>
        <pc:sldMkLst>
          <pc:docMk/>
          <pc:sldMk cId="0" sldId="265"/>
        </pc:sldMkLst>
        <pc:spChg chg="mod">
          <ac:chgData name="Hunter, Sydney" userId="92f7beb0-29c8-4da8-9f6c-8f9cd92ac407" providerId="ADAL" clId="{273A8591-1728-4290-BC14-2589C18FF2B1}" dt="2025-11-10T18:08:10.750" v="6413" actId="1076"/>
          <ac:spMkLst>
            <pc:docMk/>
            <pc:sldMk cId="0" sldId="265"/>
            <ac:spMk id="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0:59:31.487" v="1393" actId="113"/>
          <ac:spMkLst>
            <pc:docMk/>
            <pc:sldMk cId="0" sldId="265"/>
            <ac:spMk id="1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24.221" v="6606" actId="20577"/>
          <ac:spMkLst>
            <pc:docMk/>
            <pc:sldMk cId="0" sldId="265"/>
            <ac:spMk id="15" creationId="{00000000-0000-0000-0000-000000000000}"/>
          </ac:spMkLst>
        </pc:spChg>
      </pc:sldChg>
      <pc:sldChg chg="addSp delSp modSp mod">
        <pc:chgData name="Hunter, Sydney" userId="92f7beb0-29c8-4da8-9f6c-8f9cd92ac407" providerId="ADAL" clId="{273A8591-1728-4290-BC14-2589C18FF2B1}" dt="2025-11-12T20:43:27.240" v="6608" actId="20577"/>
        <pc:sldMkLst>
          <pc:docMk/>
          <pc:sldMk cId="0" sldId="266"/>
        </pc:sldMkLst>
        <pc:spChg chg="mod">
          <ac:chgData name="Hunter, Sydney" userId="92f7beb0-29c8-4da8-9f6c-8f9cd92ac407" providerId="ADAL" clId="{273A8591-1728-4290-BC14-2589C18FF2B1}" dt="2025-11-04T21:16:11.311" v="1821" actId="20577"/>
          <ac:spMkLst>
            <pc:docMk/>
            <pc:sldMk cId="0" sldId="266"/>
            <ac:spMk id="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27.240" v="6608" actId="20577"/>
          <ac:spMkLst>
            <pc:docMk/>
            <pc:sldMk cId="0" sldId="266"/>
            <ac:spMk id="11" creationId="{00000000-0000-0000-0000-000000000000}"/>
          </ac:spMkLst>
        </pc:spChg>
        <pc:picChg chg="add mod">
          <ac:chgData name="Hunter, Sydney" userId="92f7beb0-29c8-4da8-9f6c-8f9cd92ac407" providerId="ADAL" clId="{273A8591-1728-4290-BC14-2589C18FF2B1}" dt="2025-11-04T21:16:20.129" v="1822" actId="1076"/>
          <ac:picMkLst>
            <pc:docMk/>
            <pc:sldMk cId="0" sldId="266"/>
            <ac:picMk id="21" creationId="{42921C21-D80A-6094-8B87-66C483598235}"/>
          </ac:picMkLst>
        </pc:picChg>
        <pc:picChg chg="add mod">
          <ac:chgData name="Hunter, Sydney" userId="92f7beb0-29c8-4da8-9f6c-8f9cd92ac407" providerId="ADAL" clId="{273A8591-1728-4290-BC14-2589C18FF2B1}" dt="2025-11-04T21:16:32.430" v="1825" actId="14100"/>
          <ac:picMkLst>
            <pc:docMk/>
            <pc:sldMk cId="0" sldId="266"/>
            <ac:picMk id="23" creationId="{CEECD8E6-6435-0B27-5573-94FFC4E662AC}"/>
          </ac:picMkLst>
        </pc:picChg>
      </pc:sldChg>
      <pc:sldChg chg="modSp mod">
        <pc:chgData name="Hunter, Sydney" userId="92f7beb0-29c8-4da8-9f6c-8f9cd92ac407" providerId="ADAL" clId="{273A8591-1728-4290-BC14-2589C18FF2B1}" dt="2025-11-12T20:43:31.043" v="6610" actId="20577"/>
        <pc:sldMkLst>
          <pc:docMk/>
          <pc:sldMk cId="0" sldId="267"/>
        </pc:sldMkLst>
        <pc:spChg chg="mod">
          <ac:chgData name="Hunter, Sydney" userId="92f7beb0-29c8-4da8-9f6c-8f9cd92ac407" providerId="ADAL" clId="{273A8591-1728-4290-BC14-2589C18FF2B1}" dt="2025-11-04T21:25:11.372" v="2352" actId="20577"/>
          <ac:spMkLst>
            <pc:docMk/>
            <pc:sldMk cId="0" sldId="267"/>
            <ac:spMk id="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31.043" v="6610" actId="20577"/>
          <ac:spMkLst>
            <pc:docMk/>
            <pc:sldMk cId="0" sldId="267"/>
            <ac:spMk id="23" creationId="{00000000-0000-0000-0000-000000000000}"/>
          </ac:spMkLst>
        </pc:spChg>
      </pc:sldChg>
      <pc:sldChg chg="addSp delSp modSp mod">
        <pc:chgData name="Hunter, Sydney" userId="92f7beb0-29c8-4da8-9f6c-8f9cd92ac407" providerId="ADAL" clId="{273A8591-1728-4290-BC14-2589C18FF2B1}" dt="2025-11-12T20:43:34.830" v="6612" actId="20577"/>
        <pc:sldMkLst>
          <pc:docMk/>
          <pc:sldMk cId="0" sldId="268"/>
        </pc:sldMkLst>
        <pc:spChg chg="mod">
          <ac:chgData name="Hunter, Sydney" userId="92f7beb0-29c8-4da8-9f6c-8f9cd92ac407" providerId="ADAL" clId="{273A8591-1728-4290-BC14-2589C18FF2B1}" dt="2025-11-04T21:26:21.933" v="2513" actId="20577"/>
          <ac:spMkLst>
            <pc:docMk/>
            <pc:sldMk cId="0" sldId="268"/>
            <ac:spMk id="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34.830" v="6612" actId="20577"/>
          <ac:spMkLst>
            <pc:docMk/>
            <pc:sldMk cId="0" sldId="268"/>
            <ac:spMk id="22" creationId="{00000000-0000-0000-0000-000000000000}"/>
          </ac:spMkLst>
        </pc:spChg>
        <pc:spChg chg="add mod">
          <ac:chgData name="Hunter, Sydney" userId="92f7beb0-29c8-4da8-9f6c-8f9cd92ac407" providerId="ADAL" clId="{273A8591-1728-4290-BC14-2589C18FF2B1}" dt="2025-11-04T21:31:05.695" v="2540" actId="1076"/>
          <ac:spMkLst>
            <pc:docMk/>
            <pc:sldMk cId="0" sldId="268"/>
            <ac:spMk id="25" creationId="{D41C0030-2F45-BCE3-E243-2FFE430E0F50}"/>
          </ac:spMkLst>
        </pc:spChg>
        <pc:grpChg chg="mod">
          <ac:chgData name="Hunter, Sydney" userId="92f7beb0-29c8-4da8-9f6c-8f9cd92ac407" providerId="ADAL" clId="{273A8591-1728-4290-BC14-2589C18FF2B1}" dt="2025-11-04T21:31:27.837" v="2543" actId="1076"/>
          <ac:grpSpMkLst>
            <pc:docMk/>
            <pc:sldMk cId="0" sldId="268"/>
            <ac:grpSpMk id="11" creationId="{00000000-0000-0000-0000-000000000000}"/>
          </ac:grpSpMkLst>
        </pc:grpChg>
        <pc:picChg chg="add mod">
          <ac:chgData name="Hunter, Sydney" userId="92f7beb0-29c8-4da8-9f6c-8f9cd92ac407" providerId="ADAL" clId="{273A8591-1728-4290-BC14-2589C18FF2B1}" dt="2025-11-04T21:30:42.293" v="2537" actId="1076"/>
          <ac:picMkLst>
            <pc:docMk/>
            <pc:sldMk cId="0" sldId="268"/>
            <ac:picMk id="24" creationId="{22F0FAF7-4487-5E70-A298-628056FEE37A}"/>
          </ac:picMkLst>
        </pc:picChg>
      </pc:sldChg>
      <pc:sldChg chg="modSp mod">
        <pc:chgData name="Hunter, Sydney" userId="92f7beb0-29c8-4da8-9f6c-8f9cd92ac407" providerId="ADAL" clId="{273A8591-1728-4290-BC14-2589C18FF2B1}" dt="2025-11-12T20:43:37.954" v="6614" actId="20577"/>
        <pc:sldMkLst>
          <pc:docMk/>
          <pc:sldMk cId="0" sldId="269"/>
        </pc:sldMkLst>
        <pc:spChg chg="mod">
          <ac:chgData name="Hunter, Sydney" userId="92f7beb0-29c8-4da8-9f6c-8f9cd92ac407" providerId="ADAL" clId="{273A8591-1728-4290-BC14-2589C18FF2B1}" dt="2025-11-10T17:32:30.240" v="6278"/>
          <ac:spMkLst>
            <pc:docMk/>
            <pc:sldMk cId="0" sldId="269"/>
            <ac:spMk id="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1:40:10.337" v="2834" actId="20577"/>
          <ac:spMkLst>
            <pc:docMk/>
            <pc:sldMk cId="0" sldId="269"/>
            <ac:spMk id="10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37.954" v="6614" actId="20577"/>
          <ac:spMkLst>
            <pc:docMk/>
            <pc:sldMk cId="0" sldId="269"/>
            <ac:spMk id="12" creationId="{00000000-0000-0000-0000-000000000000}"/>
          </ac:spMkLst>
        </pc:spChg>
      </pc:sldChg>
      <pc:sldChg chg="delSp modSp mod">
        <pc:chgData name="Hunter, Sydney" userId="92f7beb0-29c8-4da8-9f6c-8f9cd92ac407" providerId="ADAL" clId="{273A8591-1728-4290-BC14-2589C18FF2B1}" dt="2025-11-12T20:43:41.126" v="6616" actId="20577"/>
        <pc:sldMkLst>
          <pc:docMk/>
          <pc:sldMk cId="0" sldId="270"/>
        </pc:sldMkLst>
        <pc:spChg chg="mod">
          <ac:chgData name="Hunter, Sydney" userId="92f7beb0-29c8-4da8-9f6c-8f9cd92ac407" providerId="ADAL" clId="{273A8591-1728-4290-BC14-2589C18FF2B1}" dt="2025-11-07T15:53:06.581" v="4865" actId="20577"/>
          <ac:spMkLst>
            <pc:docMk/>
            <pc:sldMk cId="0" sldId="270"/>
            <ac:spMk id="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3:41.126" v="6616" actId="20577"/>
          <ac:spMkLst>
            <pc:docMk/>
            <pc:sldMk cId="0" sldId="270"/>
            <ac:spMk id="10" creationId="{00000000-0000-0000-0000-000000000000}"/>
          </ac:spMkLst>
        </pc:spChg>
      </pc:sldChg>
      <pc:sldChg chg="delSp modSp mod">
        <pc:chgData name="Hunter, Sydney" userId="92f7beb0-29c8-4da8-9f6c-8f9cd92ac407" providerId="ADAL" clId="{273A8591-1728-4290-BC14-2589C18FF2B1}" dt="2025-11-12T20:37:28.405" v="6585" actId="20577"/>
        <pc:sldMkLst>
          <pc:docMk/>
          <pc:sldMk cId="0" sldId="271"/>
        </pc:sldMkLst>
        <pc:spChg chg="mod">
          <ac:chgData name="Hunter, Sydney" userId="92f7beb0-29c8-4da8-9f6c-8f9cd92ac407" providerId="ADAL" clId="{273A8591-1728-4290-BC14-2589C18FF2B1}" dt="2025-11-12T20:37:28.405" v="6585" actId="20577"/>
          <ac:spMkLst>
            <pc:docMk/>
            <pc:sldMk cId="0" sldId="271"/>
            <ac:spMk id="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1:52:06.214" v="3351" actId="20577"/>
          <ac:spMkLst>
            <pc:docMk/>
            <pc:sldMk cId="0" sldId="271"/>
            <ac:spMk id="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09:41.391" v="6416" actId="20577"/>
          <ac:spMkLst>
            <pc:docMk/>
            <pc:sldMk cId="0" sldId="271"/>
            <ac:spMk id="14" creationId="{00000000-0000-0000-0000-000000000000}"/>
          </ac:spMkLst>
        </pc:spChg>
      </pc:sldChg>
      <pc:sldChg chg="delSp modSp mod">
        <pc:chgData name="Hunter, Sydney" userId="92f7beb0-29c8-4da8-9f6c-8f9cd92ac407" providerId="ADAL" clId="{273A8591-1728-4290-BC14-2589C18FF2B1}" dt="2025-11-12T20:48:56.938" v="6661" actId="1076"/>
        <pc:sldMkLst>
          <pc:docMk/>
          <pc:sldMk cId="0" sldId="272"/>
        </pc:sldMkLst>
        <pc:spChg chg="mod">
          <ac:chgData name="Hunter, Sydney" userId="92f7beb0-29c8-4da8-9f6c-8f9cd92ac407" providerId="ADAL" clId="{273A8591-1728-4290-BC14-2589C18FF2B1}" dt="2025-11-10T17:35:03.595" v="6295" actId="20577"/>
          <ac:spMkLst>
            <pc:docMk/>
            <pc:sldMk cId="0" sldId="272"/>
            <ac:spMk id="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7:32:30.240" v="6278"/>
          <ac:spMkLst>
            <pc:docMk/>
            <pc:sldMk cId="0" sldId="272"/>
            <ac:spMk id="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8:56.938" v="6661" actId="1076"/>
          <ac:spMkLst>
            <pc:docMk/>
            <pc:sldMk cId="0" sldId="272"/>
            <ac:spMk id="14" creationId="{00000000-0000-0000-0000-000000000000}"/>
          </ac:spMkLst>
        </pc:spChg>
      </pc:sldChg>
      <pc:sldChg chg="delSp modSp mod">
        <pc:chgData name="Hunter, Sydney" userId="92f7beb0-29c8-4da8-9f6c-8f9cd92ac407" providerId="ADAL" clId="{273A8591-1728-4290-BC14-2589C18FF2B1}" dt="2025-11-12T20:49:58.492" v="6664" actId="1076"/>
        <pc:sldMkLst>
          <pc:docMk/>
          <pc:sldMk cId="0" sldId="273"/>
        </pc:sldMkLst>
        <pc:spChg chg="mod">
          <ac:chgData name="Hunter, Sydney" userId="92f7beb0-29c8-4da8-9f6c-8f9cd92ac407" providerId="ADAL" clId="{273A8591-1728-4290-BC14-2589C18FF2B1}" dt="2025-11-10T17:36:30.115" v="6317" actId="1076"/>
          <ac:spMkLst>
            <pc:docMk/>
            <pc:sldMk cId="0" sldId="273"/>
            <ac:spMk id="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9:58.492" v="6664" actId="1076"/>
          <ac:spMkLst>
            <pc:docMk/>
            <pc:sldMk cId="0" sldId="273"/>
            <ac:spMk id="12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29:49.145" v="6421" actId="20577"/>
          <ac:spMkLst>
            <pc:docMk/>
            <pc:sldMk cId="0" sldId="273"/>
            <ac:spMk id="13" creationId="{00000000-0000-0000-0000-000000000000}"/>
          </ac:spMkLst>
        </pc:spChg>
      </pc:sldChg>
      <pc:sldChg chg="delSp modSp mod">
        <pc:chgData name="Hunter, Sydney" userId="92f7beb0-29c8-4da8-9f6c-8f9cd92ac407" providerId="ADAL" clId="{273A8591-1728-4290-BC14-2589C18FF2B1}" dt="2025-11-10T18:30:42.670" v="6461" actId="313"/>
        <pc:sldMkLst>
          <pc:docMk/>
          <pc:sldMk cId="0" sldId="274"/>
        </pc:sldMkLst>
        <pc:spChg chg="mod">
          <ac:chgData name="Hunter, Sydney" userId="92f7beb0-29c8-4da8-9f6c-8f9cd92ac407" providerId="ADAL" clId="{273A8591-1728-4290-BC14-2589C18FF2B1}" dt="2025-11-10T18:30:42.670" v="6461" actId="313"/>
          <ac:spMkLst>
            <pc:docMk/>
            <pc:sldMk cId="0" sldId="274"/>
            <ac:spMk id="11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29:54.186" v="6423" actId="20577"/>
          <ac:spMkLst>
            <pc:docMk/>
            <pc:sldMk cId="0" sldId="274"/>
            <ac:spMk id="12" creationId="{00000000-0000-0000-0000-000000000000}"/>
          </ac:spMkLst>
        </pc:spChg>
      </pc:sldChg>
      <pc:sldChg chg="delSp modSp mod">
        <pc:chgData name="Hunter, Sydney" userId="92f7beb0-29c8-4da8-9f6c-8f9cd92ac407" providerId="ADAL" clId="{273A8591-1728-4290-BC14-2589C18FF2B1}" dt="2025-11-12T20:49:47.501" v="6662" actId="1076"/>
        <pc:sldMkLst>
          <pc:docMk/>
          <pc:sldMk cId="0" sldId="275"/>
        </pc:sldMkLst>
        <pc:spChg chg="mod">
          <ac:chgData name="Hunter, Sydney" userId="92f7beb0-29c8-4da8-9f6c-8f9cd92ac407" providerId="ADAL" clId="{273A8591-1728-4290-BC14-2589C18FF2B1}" dt="2025-11-04T22:09:03.076" v="4287" actId="1076"/>
          <ac:spMkLst>
            <pc:docMk/>
            <pc:sldMk cId="0" sldId="275"/>
            <ac:spMk id="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49:47.501" v="6662" actId="1076"/>
          <ac:spMkLst>
            <pc:docMk/>
            <pc:sldMk cId="0" sldId="275"/>
            <ac:spMk id="12" creationId="{00000000-0000-0000-0000-000000000000}"/>
          </ac:spMkLst>
        </pc:spChg>
      </pc:sldChg>
      <pc:sldChg chg="modSp mod">
        <pc:chgData name="Hunter, Sydney" userId="92f7beb0-29c8-4da8-9f6c-8f9cd92ac407" providerId="ADAL" clId="{273A8591-1728-4290-BC14-2589C18FF2B1}" dt="2025-11-04T22:10:11.072" v="4312" actId="20577"/>
        <pc:sldMkLst>
          <pc:docMk/>
          <pc:sldMk cId="0" sldId="276"/>
        </pc:sldMkLst>
        <pc:spChg chg="mod">
          <ac:chgData name="Hunter, Sydney" userId="92f7beb0-29c8-4da8-9f6c-8f9cd92ac407" providerId="ADAL" clId="{273A8591-1728-4290-BC14-2589C18FF2B1}" dt="2025-11-04T22:09:45.985" v="4303" actId="20577"/>
          <ac:spMkLst>
            <pc:docMk/>
            <pc:sldMk cId="0" sldId="276"/>
            <ac:spMk id="4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2:10:11.072" v="4312" actId="20577"/>
          <ac:spMkLst>
            <pc:docMk/>
            <pc:sldMk cId="0" sldId="276"/>
            <ac:spMk id="9" creationId="{00000000-0000-0000-0000-000000000000}"/>
          </ac:spMkLst>
        </pc:spChg>
      </pc:sldChg>
      <pc:sldChg chg="modSp mod">
        <pc:chgData name="Hunter, Sydney" userId="92f7beb0-29c8-4da8-9f6c-8f9cd92ac407" providerId="ADAL" clId="{273A8591-1728-4290-BC14-2589C18FF2B1}" dt="2025-11-12T20:36:31.067" v="6550" actId="20577"/>
        <pc:sldMkLst>
          <pc:docMk/>
          <pc:sldMk cId="0" sldId="277"/>
        </pc:sldMkLst>
        <pc:spChg chg="mod">
          <ac:chgData name="Hunter, Sydney" userId="92f7beb0-29c8-4da8-9f6c-8f9cd92ac407" providerId="ADAL" clId="{273A8591-1728-4290-BC14-2589C18FF2B1}" dt="2025-11-04T22:10:58.528" v="4316" actId="14100"/>
          <ac:spMkLst>
            <pc:docMk/>
            <pc:sldMk cId="0" sldId="277"/>
            <ac:spMk id="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34:30.435" v="6486" actId="20577"/>
          <ac:spMkLst>
            <pc:docMk/>
            <pc:sldMk cId="0" sldId="277"/>
            <ac:spMk id="12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36:31.067" v="6550" actId="20577"/>
          <ac:spMkLst>
            <pc:docMk/>
            <pc:sldMk cId="0" sldId="277"/>
            <ac:spMk id="18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2:12:21.132" v="4376" actId="20577"/>
          <ac:spMkLst>
            <pc:docMk/>
            <pc:sldMk cId="0" sldId="277"/>
            <ac:spMk id="2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4T22:12:35.085" v="4377" actId="1076"/>
          <ac:spMkLst>
            <pc:docMk/>
            <pc:sldMk cId="0" sldId="277"/>
            <ac:spMk id="30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06T15:25:10.007" v="4707" actId="1076"/>
          <ac:spMkLst>
            <pc:docMk/>
            <pc:sldMk cId="0" sldId="277"/>
            <ac:spMk id="31" creationId="{00000000-0000-0000-0000-000000000000}"/>
          </ac:spMkLst>
        </pc:spChg>
      </pc:sldChg>
      <pc:sldChg chg="modSp mod">
        <pc:chgData name="Hunter, Sydney" userId="92f7beb0-29c8-4da8-9f6c-8f9cd92ac407" providerId="ADAL" clId="{273A8591-1728-4290-BC14-2589C18FF2B1}" dt="2025-11-12T20:39:19.010" v="6596" actId="1076"/>
        <pc:sldMkLst>
          <pc:docMk/>
          <pc:sldMk cId="0" sldId="278"/>
        </pc:sldMkLst>
        <pc:spChg chg="mod">
          <ac:chgData name="Hunter, Sydney" userId="92f7beb0-29c8-4da8-9f6c-8f9cd92ac407" providerId="ADAL" clId="{273A8591-1728-4290-BC14-2589C18FF2B1}" dt="2025-11-04T22:13:40.926" v="4453" actId="20577"/>
          <ac:spMkLst>
            <pc:docMk/>
            <pc:sldMk cId="0" sldId="278"/>
            <ac:spMk id="7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37:00.417" v="6570" actId="20577"/>
          <ac:spMkLst>
            <pc:docMk/>
            <pc:sldMk cId="0" sldId="278"/>
            <ac:spMk id="11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35:24.454" v="6489" actId="20577"/>
          <ac:spMkLst>
            <pc:docMk/>
            <pc:sldMk cId="0" sldId="278"/>
            <ac:spMk id="13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38:50.681" v="6592" actId="1076"/>
          <ac:spMkLst>
            <pc:docMk/>
            <pc:sldMk cId="0" sldId="278"/>
            <ac:spMk id="19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38:45.360" v="6591" actId="1076"/>
          <ac:spMkLst>
            <pc:docMk/>
            <pc:sldMk cId="0" sldId="278"/>
            <ac:spMk id="25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38:40.221" v="6490" actId="108"/>
          <ac:spMkLst>
            <pc:docMk/>
            <pc:sldMk cId="0" sldId="278"/>
            <ac:spMk id="31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0T18:39:06.189" v="6500" actId="20577"/>
          <ac:spMkLst>
            <pc:docMk/>
            <pc:sldMk cId="0" sldId="278"/>
            <ac:spMk id="36" creationId="{00000000-0000-0000-0000-000000000000}"/>
          </ac:spMkLst>
        </pc:spChg>
        <pc:spChg chg="mod">
          <ac:chgData name="Hunter, Sydney" userId="92f7beb0-29c8-4da8-9f6c-8f9cd92ac407" providerId="ADAL" clId="{273A8591-1728-4290-BC14-2589C18FF2B1}" dt="2025-11-12T20:39:19.010" v="6596" actId="1076"/>
          <ac:spMkLst>
            <pc:docMk/>
            <pc:sldMk cId="0" sldId="278"/>
            <ac:spMk id="38" creationId="{00000000-0000-0000-0000-000000000000}"/>
          </ac:spMkLst>
        </pc:spChg>
        <pc:grpChg chg="mod">
          <ac:chgData name="Hunter, Sydney" userId="92f7beb0-29c8-4da8-9f6c-8f9cd92ac407" providerId="ADAL" clId="{273A8591-1728-4290-BC14-2589C18FF2B1}" dt="2025-11-12T20:39:08.459" v="6594" actId="14100"/>
          <ac:grpSpMkLst>
            <pc:docMk/>
            <pc:sldMk cId="0" sldId="278"/>
            <ac:grpSpMk id="33" creationId="{00000000-0000-0000-0000-000000000000}"/>
          </ac:grpSpMkLst>
        </pc:grpChg>
      </pc:sldChg>
      <pc:sldChg chg="modSp mod">
        <pc:chgData name="Hunter, Sydney" userId="92f7beb0-29c8-4da8-9f6c-8f9cd92ac407" providerId="ADAL" clId="{273A8591-1728-4290-BC14-2589C18FF2B1}" dt="2025-11-04T22:17:54.894" v="4657" actId="115"/>
        <pc:sldMkLst>
          <pc:docMk/>
          <pc:sldMk cId="0" sldId="279"/>
        </pc:sldMkLst>
        <pc:spChg chg="mod">
          <ac:chgData name="Hunter, Sydney" userId="92f7beb0-29c8-4da8-9f6c-8f9cd92ac407" providerId="ADAL" clId="{273A8591-1728-4290-BC14-2589C18FF2B1}" dt="2025-11-04T22:17:54.894" v="4657" actId="115"/>
          <ac:spMkLst>
            <pc:docMk/>
            <pc:sldMk cId="0" sldId="279"/>
            <ac:spMk id="6" creationId="{00000000-0000-0000-0000-000000000000}"/>
          </ac:spMkLst>
        </pc:spChg>
      </pc:sldChg>
      <pc:sldChg chg="addSp delSp modSp add mod ord">
        <pc:chgData name="Hunter, Sydney" userId="92f7beb0-29c8-4da8-9f6c-8f9cd92ac407" providerId="ADAL" clId="{273A8591-1728-4290-BC14-2589C18FF2B1}" dt="2025-11-12T20:43:12.304" v="6600" actId="20577"/>
        <pc:sldMkLst>
          <pc:docMk/>
          <pc:sldMk cId="2573700838" sldId="280"/>
        </pc:sldMkLst>
        <pc:spChg chg="mod">
          <ac:chgData name="Hunter, Sydney" userId="92f7beb0-29c8-4da8-9f6c-8f9cd92ac407" providerId="ADAL" clId="{273A8591-1728-4290-BC14-2589C18FF2B1}" dt="2025-11-10T17:17:16.802" v="5291" actId="122"/>
          <ac:spMkLst>
            <pc:docMk/>
            <pc:sldMk cId="2573700838" sldId="280"/>
            <ac:spMk id="7" creationId="{39648B15-8B4F-3443-81A0-A3F757514360}"/>
          </ac:spMkLst>
        </pc:spChg>
        <pc:spChg chg="mod">
          <ac:chgData name="Hunter, Sydney" userId="92f7beb0-29c8-4da8-9f6c-8f9cd92ac407" providerId="ADAL" clId="{273A8591-1728-4290-BC14-2589C18FF2B1}" dt="2025-11-10T17:31:02.706" v="6277" actId="20577"/>
          <ac:spMkLst>
            <pc:docMk/>
            <pc:sldMk cId="2573700838" sldId="280"/>
            <ac:spMk id="9" creationId="{605A2973-028E-1F0A-7022-389206BC4340}"/>
          </ac:spMkLst>
        </pc:spChg>
        <pc:spChg chg="mod">
          <ac:chgData name="Hunter, Sydney" userId="92f7beb0-29c8-4da8-9f6c-8f9cd92ac407" providerId="ADAL" clId="{273A8591-1728-4290-BC14-2589C18FF2B1}" dt="2025-11-12T20:43:12.304" v="6600" actId="20577"/>
          <ac:spMkLst>
            <pc:docMk/>
            <pc:sldMk cId="2573700838" sldId="280"/>
            <ac:spMk id="16" creationId="{2D19F93A-9F5A-575C-D6DA-BD630997A2DE}"/>
          </ac:spMkLst>
        </pc:spChg>
        <pc:picChg chg="add mod">
          <ac:chgData name="Hunter, Sydney" userId="92f7beb0-29c8-4da8-9f6c-8f9cd92ac407" providerId="ADAL" clId="{273A8591-1728-4290-BC14-2589C18FF2B1}" dt="2025-11-10T17:29:08.813" v="6210" actId="1076"/>
          <ac:picMkLst>
            <pc:docMk/>
            <pc:sldMk cId="2573700838" sldId="280"/>
            <ac:picMk id="18" creationId="{CCB85281-A86D-10C9-E05F-18E38E3D8593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8700" y="3876633"/>
            <a:ext cx="16226056" cy="381952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8288000" cy="2152650"/>
          </a:xfrm>
          <a:custGeom>
            <a:avLst/>
            <a:gdLst/>
            <a:ahLst/>
            <a:cxnLst/>
            <a:rect l="l" t="t" r="r" b="b"/>
            <a:pathLst>
              <a:path w="18288000" h="2152650">
                <a:moveTo>
                  <a:pt x="18287998" y="2152649"/>
                </a:moveTo>
                <a:lnTo>
                  <a:pt x="0" y="215264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2152649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7" name="bg 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88797" y="460733"/>
            <a:ext cx="1904999" cy="1457324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6343" y="688848"/>
            <a:ext cx="10430255" cy="1018031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30497" y="472396"/>
            <a:ext cx="17627004" cy="787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000" b="0" i="0">
                <a:solidFill>
                  <a:schemeClr val="tx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0064" y="2464511"/>
            <a:ext cx="16352519" cy="31743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1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11/12/2025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hyperlink" Target="http://www.marshall.edu/murc" TargetMode="External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all.edu/murc/files/MURC-Addendum.pdf" TargetMode="Externa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mubanapp.marshall.edu/applicationNavigator/seaml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hyperlink" Target="https://mubanapp.marshall.edu/applicationNavigator/seamless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s://www.marshall.edu/purchasing/resources/vendor-registration/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all.edu/murc/files/Expense-Code-List.pdf" TargetMode="External"/><Relationship Id="rId2" Type="http://schemas.openxmlformats.org/officeDocument/2006/relationships/hyperlink" Target="https://www.marshall.edu/murc/files/Requisition-Instructions.pdf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mailto:murc_accounts_payable@marshall.edu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all.edu/murc/our-staff-new/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marshall.edu/murc/files/Expense-Code-Lis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marshall.edu/murc/training-workshops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rshall.edu/purchasing/files/Marshall-University-Direct-Award-Request-11012024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marshall.edu/murc/files/Non-compliant-Purchasing-Letter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rshall.edu/purchasing/files/Marshall-University-Direct-Award-Request-11012024.pdf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38099" y="-38099"/>
            <a:ext cx="8191500" cy="10363200"/>
            <a:chOff x="-38099" y="-38099"/>
            <a:chExt cx="8191500" cy="103632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430" y="11430"/>
              <a:ext cx="3940916" cy="254888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975206" y="11430"/>
              <a:ext cx="3940916" cy="2548889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963776" y="0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1430" y="2583179"/>
              <a:ext cx="3940916" cy="254889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0" y="2571749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975206" y="2583179"/>
              <a:ext cx="3940916" cy="2548890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963776" y="2571749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430" y="5154929"/>
              <a:ext cx="3940916" cy="2548889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0" y="5143499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75206" y="5154929"/>
              <a:ext cx="3940916" cy="2548889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963776" y="5143499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430" y="7726679"/>
              <a:ext cx="3940916" cy="2548890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0" y="7715250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75206" y="7726679"/>
              <a:ext cx="3940916" cy="2548890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3963776" y="7715250"/>
              <a:ext cx="3964304" cy="2571750"/>
            </a:xfrm>
            <a:custGeom>
              <a:avLst/>
              <a:gdLst/>
              <a:ahLst/>
              <a:cxnLst/>
              <a:rect l="l" t="t" r="r" b="b"/>
              <a:pathLst>
                <a:path w="3964304" h="2571750">
                  <a:moveTo>
                    <a:pt x="0" y="0"/>
                  </a:moveTo>
                  <a:lnTo>
                    <a:pt x="0" y="2571749"/>
                  </a:lnTo>
                  <a:lnTo>
                    <a:pt x="3963739" y="2571749"/>
                  </a:lnTo>
                  <a:lnTo>
                    <a:pt x="3963739" y="0"/>
                  </a:lnTo>
                  <a:lnTo>
                    <a:pt x="0" y="0"/>
                  </a:lnTo>
                </a:path>
              </a:pathLst>
            </a:custGeom>
            <a:ln w="7619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809338" y="0"/>
              <a:ext cx="344170" cy="10287000"/>
            </a:xfrm>
            <a:custGeom>
              <a:avLst/>
              <a:gdLst/>
              <a:ahLst/>
              <a:cxnLst/>
              <a:rect l="l" t="t" r="r" b="b"/>
              <a:pathLst>
                <a:path w="344170" h="10287000">
                  <a:moveTo>
                    <a:pt x="343717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343717" y="0"/>
                  </a:lnTo>
                  <a:lnTo>
                    <a:pt x="343717" y="10286999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0709847" y="3345471"/>
            <a:ext cx="7080884" cy="2814320"/>
          </a:xfrm>
          <a:prstGeom prst="rect">
            <a:avLst/>
          </a:prstGeom>
        </p:spPr>
        <p:txBody>
          <a:bodyPr vert="horz" wrap="square" lIns="0" tIns="93980" rIns="0" bIns="0" rtlCol="0">
            <a:spAutoFit/>
          </a:bodyPr>
          <a:lstStyle/>
          <a:p>
            <a:pPr marL="12700" marR="5080" indent="1049655">
              <a:lnSpc>
                <a:spcPts val="10710"/>
              </a:lnSpc>
              <a:spcBef>
                <a:spcPts val="740"/>
              </a:spcBef>
            </a:pPr>
            <a:r>
              <a:rPr sz="9350" b="1" spc="-1255" dirty="0">
                <a:solidFill>
                  <a:srgbClr val="00B040"/>
                </a:solidFill>
                <a:latin typeface="Tahoma"/>
                <a:cs typeface="Tahoma"/>
              </a:rPr>
              <a:t>M</a:t>
            </a:r>
            <a:r>
              <a:rPr sz="9350" b="1" spc="-1185" dirty="0">
                <a:solidFill>
                  <a:srgbClr val="00B040"/>
                </a:solidFill>
                <a:latin typeface="Tahoma"/>
                <a:cs typeface="Tahoma"/>
              </a:rPr>
              <a:t>A</a:t>
            </a:r>
            <a:r>
              <a:rPr sz="9350" b="1" spc="-1200" dirty="0">
                <a:solidFill>
                  <a:srgbClr val="00B040"/>
                </a:solidFill>
                <a:latin typeface="Tahoma"/>
                <a:cs typeface="Tahoma"/>
              </a:rPr>
              <a:t>S</a:t>
            </a:r>
            <a:r>
              <a:rPr sz="9350" b="1" spc="-1190" dirty="0">
                <a:solidFill>
                  <a:srgbClr val="00B040"/>
                </a:solidFill>
                <a:latin typeface="Tahoma"/>
                <a:cs typeface="Tahoma"/>
              </a:rPr>
              <a:t>TE</a:t>
            </a:r>
            <a:r>
              <a:rPr sz="9350" b="1" spc="-1230" dirty="0">
                <a:solidFill>
                  <a:srgbClr val="00B040"/>
                </a:solidFill>
                <a:latin typeface="Tahoma"/>
                <a:cs typeface="Tahoma"/>
              </a:rPr>
              <a:t>R</a:t>
            </a:r>
            <a:r>
              <a:rPr sz="9350" b="1" spc="-1420" dirty="0">
                <a:solidFill>
                  <a:srgbClr val="00B040"/>
                </a:solidFill>
                <a:latin typeface="Tahoma"/>
                <a:cs typeface="Tahoma"/>
              </a:rPr>
              <a:t>I</a:t>
            </a:r>
            <a:r>
              <a:rPr sz="9350" b="1" spc="-1230" dirty="0">
                <a:solidFill>
                  <a:srgbClr val="00B040"/>
                </a:solidFill>
                <a:latin typeface="Tahoma"/>
                <a:cs typeface="Tahoma"/>
              </a:rPr>
              <a:t>N</a:t>
            </a:r>
            <a:r>
              <a:rPr sz="9350" b="1" spc="-890" dirty="0">
                <a:solidFill>
                  <a:srgbClr val="00B040"/>
                </a:solidFill>
                <a:latin typeface="Tahoma"/>
                <a:cs typeface="Tahoma"/>
              </a:rPr>
              <a:t>G</a:t>
            </a:r>
            <a:r>
              <a:rPr sz="9350" b="1" spc="-1200" dirty="0">
                <a:solidFill>
                  <a:srgbClr val="00B040"/>
                </a:solidFill>
                <a:latin typeface="Tahoma"/>
                <a:cs typeface="Tahoma"/>
              </a:rPr>
              <a:t> </a:t>
            </a:r>
            <a:r>
              <a:rPr sz="9350" b="1" spc="-1415" dirty="0">
                <a:solidFill>
                  <a:srgbClr val="00B040"/>
                </a:solidFill>
                <a:latin typeface="Tahoma"/>
                <a:cs typeface="Tahoma"/>
              </a:rPr>
              <a:t>R</a:t>
            </a:r>
            <a:r>
              <a:rPr sz="9350" b="1" spc="-1375" dirty="0">
                <a:solidFill>
                  <a:srgbClr val="00B040"/>
                </a:solidFill>
                <a:latin typeface="Tahoma"/>
                <a:cs typeface="Tahoma"/>
              </a:rPr>
              <a:t>E</a:t>
            </a:r>
            <a:r>
              <a:rPr sz="9350" b="1" spc="-1450" dirty="0">
                <a:solidFill>
                  <a:srgbClr val="00B040"/>
                </a:solidFill>
                <a:latin typeface="Tahoma"/>
                <a:cs typeface="Tahoma"/>
              </a:rPr>
              <a:t>Q</a:t>
            </a:r>
            <a:r>
              <a:rPr sz="9350" b="1" spc="-1415" dirty="0">
                <a:solidFill>
                  <a:srgbClr val="00B040"/>
                </a:solidFill>
                <a:latin typeface="Tahoma"/>
                <a:cs typeface="Tahoma"/>
              </a:rPr>
              <a:t>U</a:t>
            </a:r>
            <a:r>
              <a:rPr sz="9350" b="1" spc="-1605" dirty="0">
                <a:solidFill>
                  <a:srgbClr val="00B040"/>
                </a:solidFill>
                <a:latin typeface="Tahoma"/>
                <a:cs typeface="Tahoma"/>
              </a:rPr>
              <a:t>I</a:t>
            </a:r>
            <a:r>
              <a:rPr sz="9350" b="1" spc="-1385" dirty="0">
                <a:solidFill>
                  <a:srgbClr val="00B040"/>
                </a:solidFill>
                <a:latin typeface="Tahoma"/>
                <a:cs typeface="Tahoma"/>
              </a:rPr>
              <a:t>S</a:t>
            </a:r>
            <a:r>
              <a:rPr sz="9350" b="1" spc="-1605" dirty="0">
                <a:solidFill>
                  <a:srgbClr val="00B040"/>
                </a:solidFill>
                <a:latin typeface="Tahoma"/>
                <a:cs typeface="Tahoma"/>
              </a:rPr>
              <a:t>I</a:t>
            </a:r>
            <a:r>
              <a:rPr sz="9350" b="1" spc="-1375" dirty="0">
                <a:solidFill>
                  <a:srgbClr val="00B040"/>
                </a:solidFill>
                <a:latin typeface="Tahoma"/>
                <a:cs typeface="Tahoma"/>
              </a:rPr>
              <a:t>T</a:t>
            </a:r>
            <a:r>
              <a:rPr sz="9350" b="1" spc="-1605" dirty="0">
                <a:solidFill>
                  <a:srgbClr val="00B040"/>
                </a:solidFill>
                <a:latin typeface="Tahoma"/>
                <a:cs typeface="Tahoma"/>
              </a:rPr>
              <a:t>I</a:t>
            </a:r>
            <a:r>
              <a:rPr sz="9350" b="1" spc="-1435" dirty="0">
                <a:solidFill>
                  <a:srgbClr val="00B040"/>
                </a:solidFill>
                <a:latin typeface="Tahoma"/>
                <a:cs typeface="Tahoma"/>
              </a:rPr>
              <a:t>O</a:t>
            </a:r>
            <a:r>
              <a:rPr sz="9350" b="1" spc="-1415" dirty="0">
                <a:solidFill>
                  <a:srgbClr val="00B040"/>
                </a:solidFill>
                <a:latin typeface="Tahoma"/>
                <a:cs typeface="Tahoma"/>
              </a:rPr>
              <a:t>N</a:t>
            </a:r>
            <a:r>
              <a:rPr sz="9350" b="1" spc="-1075" dirty="0">
                <a:solidFill>
                  <a:srgbClr val="00B040"/>
                </a:solidFill>
                <a:latin typeface="Tahoma"/>
                <a:cs typeface="Tahoma"/>
              </a:rPr>
              <a:t>S</a:t>
            </a:r>
            <a:endParaRPr sz="9350" dirty="0">
              <a:latin typeface="Tahoma"/>
              <a:cs typeface="Tahoma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5659757" y="7628206"/>
            <a:ext cx="549275" cy="549275"/>
            <a:chOff x="15659757" y="7628206"/>
            <a:chExt cx="549275" cy="549275"/>
          </a:xfrm>
        </p:grpSpPr>
        <p:sp>
          <p:nvSpPr>
            <p:cNvPr id="22" name="object 22"/>
            <p:cNvSpPr/>
            <p:nvPr/>
          </p:nvSpPr>
          <p:spPr>
            <a:xfrm>
              <a:off x="15659757" y="7667426"/>
              <a:ext cx="549275" cy="157480"/>
            </a:xfrm>
            <a:custGeom>
              <a:avLst/>
              <a:gdLst/>
              <a:ahLst/>
              <a:cxnLst/>
              <a:rect l="l" t="t" r="r" b="b"/>
              <a:pathLst>
                <a:path w="549275" h="157479">
                  <a:moveTo>
                    <a:pt x="0" y="0"/>
                  </a:moveTo>
                  <a:lnTo>
                    <a:pt x="549086" y="0"/>
                  </a:lnTo>
                </a:path>
                <a:path w="549275" h="157479">
                  <a:moveTo>
                    <a:pt x="0" y="78440"/>
                  </a:moveTo>
                  <a:lnTo>
                    <a:pt x="78440" y="78440"/>
                  </a:lnTo>
                </a:path>
                <a:path w="549275" h="157479">
                  <a:moveTo>
                    <a:pt x="470645" y="78440"/>
                  </a:moveTo>
                  <a:lnTo>
                    <a:pt x="549086" y="78440"/>
                  </a:lnTo>
                </a:path>
                <a:path w="549275" h="157479">
                  <a:moveTo>
                    <a:pt x="0" y="156881"/>
                  </a:moveTo>
                  <a:lnTo>
                    <a:pt x="78440" y="156881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5816639" y="7785088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5659757" y="7824308"/>
              <a:ext cx="549275" cy="78740"/>
            </a:xfrm>
            <a:custGeom>
              <a:avLst/>
              <a:gdLst/>
              <a:ahLst/>
              <a:cxnLst/>
              <a:rect l="l" t="t" r="r" b="b"/>
              <a:pathLst>
                <a:path w="549275" h="78740">
                  <a:moveTo>
                    <a:pt x="470645" y="0"/>
                  </a:moveTo>
                  <a:lnTo>
                    <a:pt x="549086" y="0"/>
                  </a:lnTo>
                </a:path>
                <a:path w="549275" h="78740">
                  <a:moveTo>
                    <a:pt x="0" y="78440"/>
                  </a:moveTo>
                  <a:lnTo>
                    <a:pt x="78440" y="7844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5816639" y="7863529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5659757" y="7902749"/>
              <a:ext cx="549275" cy="78740"/>
            </a:xfrm>
            <a:custGeom>
              <a:avLst/>
              <a:gdLst/>
              <a:ahLst/>
              <a:cxnLst/>
              <a:rect l="l" t="t" r="r" b="b"/>
              <a:pathLst>
                <a:path w="549275" h="78740">
                  <a:moveTo>
                    <a:pt x="470645" y="0"/>
                  </a:moveTo>
                  <a:lnTo>
                    <a:pt x="549086" y="0"/>
                  </a:lnTo>
                </a:path>
                <a:path w="549275" h="78740">
                  <a:moveTo>
                    <a:pt x="0" y="78440"/>
                  </a:moveTo>
                  <a:lnTo>
                    <a:pt x="78440" y="7844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5816639" y="7941969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659757" y="7981190"/>
              <a:ext cx="549275" cy="157480"/>
            </a:xfrm>
            <a:custGeom>
              <a:avLst/>
              <a:gdLst/>
              <a:ahLst/>
              <a:cxnLst/>
              <a:rect l="l" t="t" r="r" b="b"/>
              <a:pathLst>
                <a:path w="549275" h="157479">
                  <a:moveTo>
                    <a:pt x="470645" y="0"/>
                  </a:moveTo>
                  <a:lnTo>
                    <a:pt x="549086" y="0"/>
                  </a:lnTo>
                </a:path>
                <a:path w="549275" h="157479">
                  <a:moveTo>
                    <a:pt x="0" y="78440"/>
                  </a:moveTo>
                  <a:lnTo>
                    <a:pt x="78440" y="78440"/>
                  </a:lnTo>
                </a:path>
                <a:path w="549275" h="157479">
                  <a:moveTo>
                    <a:pt x="470645" y="78440"/>
                  </a:moveTo>
                  <a:lnTo>
                    <a:pt x="549086" y="78440"/>
                  </a:lnTo>
                </a:path>
                <a:path w="549275" h="157479">
                  <a:moveTo>
                    <a:pt x="0" y="156881"/>
                  </a:moveTo>
                  <a:lnTo>
                    <a:pt x="549086" y="156881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6287284" y="7667427"/>
            <a:ext cx="314325" cy="0"/>
          </a:xfrm>
          <a:custGeom>
            <a:avLst/>
            <a:gdLst/>
            <a:ahLst/>
            <a:cxnLst/>
            <a:rect l="l" t="t" r="r" b="b"/>
            <a:pathLst>
              <a:path w="314325">
                <a:moveTo>
                  <a:pt x="0" y="0"/>
                </a:moveTo>
                <a:lnTo>
                  <a:pt x="313763" y="0"/>
                </a:lnTo>
              </a:path>
            </a:pathLst>
          </a:custGeom>
          <a:ln w="78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0" name="object 30"/>
          <p:cNvGrpSpPr/>
          <p:nvPr/>
        </p:nvGrpSpPr>
        <p:grpSpPr>
          <a:xfrm>
            <a:off x="15659757" y="7628206"/>
            <a:ext cx="1961514" cy="1961514"/>
            <a:chOff x="15659757" y="7628206"/>
            <a:chExt cx="1961514" cy="1961514"/>
          </a:xfrm>
        </p:grpSpPr>
        <p:sp>
          <p:nvSpPr>
            <p:cNvPr id="31" name="object 31"/>
            <p:cNvSpPr/>
            <p:nvPr/>
          </p:nvSpPr>
          <p:spPr>
            <a:xfrm>
              <a:off x="15659757" y="7667426"/>
              <a:ext cx="1725930" cy="706120"/>
            </a:xfrm>
            <a:custGeom>
              <a:avLst/>
              <a:gdLst/>
              <a:ahLst/>
              <a:cxnLst/>
              <a:rect l="l" t="t" r="r" b="b"/>
              <a:pathLst>
                <a:path w="1725930" h="706120">
                  <a:moveTo>
                    <a:pt x="1098172" y="0"/>
                  </a:moveTo>
                  <a:lnTo>
                    <a:pt x="1333494" y="0"/>
                  </a:lnTo>
                </a:path>
                <a:path w="1725930" h="706120">
                  <a:moveTo>
                    <a:pt x="1019731" y="78440"/>
                  </a:moveTo>
                  <a:lnTo>
                    <a:pt x="1098172" y="78440"/>
                  </a:lnTo>
                </a:path>
                <a:path w="1725930" h="706120">
                  <a:moveTo>
                    <a:pt x="1255053" y="78440"/>
                  </a:moveTo>
                  <a:lnTo>
                    <a:pt x="1333494" y="78440"/>
                  </a:lnTo>
                </a:path>
                <a:path w="1725930" h="706120">
                  <a:moveTo>
                    <a:pt x="705967" y="156881"/>
                  </a:moveTo>
                  <a:lnTo>
                    <a:pt x="941290" y="156881"/>
                  </a:lnTo>
                </a:path>
                <a:path w="1725930" h="706120">
                  <a:moveTo>
                    <a:pt x="1098172" y="156881"/>
                  </a:moveTo>
                  <a:lnTo>
                    <a:pt x="1176612" y="156881"/>
                  </a:lnTo>
                </a:path>
                <a:path w="1725930" h="706120">
                  <a:moveTo>
                    <a:pt x="627526" y="235322"/>
                  </a:moveTo>
                  <a:lnTo>
                    <a:pt x="784408" y="235322"/>
                  </a:lnTo>
                </a:path>
                <a:path w="1725930" h="706120">
                  <a:moveTo>
                    <a:pt x="941290" y="235322"/>
                  </a:moveTo>
                  <a:lnTo>
                    <a:pt x="1176612" y="235322"/>
                  </a:lnTo>
                </a:path>
                <a:path w="1725930" h="706120">
                  <a:moveTo>
                    <a:pt x="1255053" y="235322"/>
                  </a:moveTo>
                  <a:lnTo>
                    <a:pt x="1333494" y="235322"/>
                  </a:lnTo>
                </a:path>
                <a:path w="1725930" h="706120">
                  <a:moveTo>
                    <a:pt x="627526" y="313763"/>
                  </a:moveTo>
                  <a:lnTo>
                    <a:pt x="705967" y="313763"/>
                  </a:lnTo>
                </a:path>
                <a:path w="1725930" h="706120">
                  <a:moveTo>
                    <a:pt x="784408" y="313763"/>
                  </a:moveTo>
                  <a:lnTo>
                    <a:pt x="1098172" y="313763"/>
                  </a:lnTo>
                </a:path>
                <a:path w="1725930" h="706120">
                  <a:moveTo>
                    <a:pt x="1176612" y="313763"/>
                  </a:moveTo>
                  <a:lnTo>
                    <a:pt x="1255053" y="313763"/>
                  </a:lnTo>
                </a:path>
                <a:path w="1725930" h="706120">
                  <a:moveTo>
                    <a:pt x="627526" y="392204"/>
                  </a:moveTo>
                  <a:lnTo>
                    <a:pt x="705967" y="392204"/>
                  </a:lnTo>
                </a:path>
                <a:path w="1725930" h="706120">
                  <a:moveTo>
                    <a:pt x="941290" y="392204"/>
                  </a:moveTo>
                  <a:lnTo>
                    <a:pt x="1098172" y="392204"/>
                  </a:lnTo>
                </a:path>
                <a:path w="1725930" h="706120">
                  <a:moveTo>
                    <a:pt x="1255053" y="392204"/>
                  </a:moveTo>
                  <a:lnTo>
                    <a:pt x="1333494" y="392204"/>
                  </a:lnTo>
                </a:path>
                <a:path w="1725930" h="706120">
                  <a:moveTo>
                    <a:pt x="627526" y="470645"/>
                  </a:moveTo>
                  <a:lnTo>
                    <a:pt x="705967" y="470645"/>
                  </a:lnTo>
                </a:path>
                <a:path w="1725930" h="706120">
                  <a:moveTo>
                    <a:pt x="784408" y="470645"/>
                  </a:moveTo>
                  <a:lnTo>
                    <a:pt x="862849" y="470645"/>
                  </a:lnTo>
                </a:path>
                <a:path w="1725930" h="706120">
                  <a:moveTo>
                    <a:pt x="941290" y="470645"/>
                  </a:moveTo>
                  <a:lnTo>
                    <a:pt x="1019731" y="470645"/>
                  </a:lnTo>
                </a:path>
                <a:path w="1725930" h="706120">
                  <a:moveTo>
                    <a:pt x="1098172" y="470645"/>
                  </a:moveTo>
                  <a:lnTo>
                    <a:pt x="1176612" y="470645"/>
                  </a:lnTo>
                </a:path>
                <a:path w="1725930" h="706120">
                  <a:moveTo>
                    <a:pt x="1255053" y="470645"/>
                  </a:moveTo>
                  <a:lnTo>
                    <a:pt x="1333494" y="470645"/>
                  </a:lnTo>
                </a:path>
                <a:path w="1725930" h="706120">
                  <a:moveTo>
                    <a:pt x="627526" y="549086"/>
                  </a:moveTo>
                  <a:lnTo>
                    <a:pt x="784408" y="549086"/>
                  </a:lnTo>
                </a:path>
                <a:path w="1725930" h="706120">
                  <a:moveTo>
                    <a:pt x="862849" y="549086"/>
                  </a:moveTo>
                  <a:lnTo>
                    <a:pt x="1019731" y="549086"/>
                  </a:lnTo>
                </a:path>
                <a:path w="1725930" h="706120">
                  <a:moveTo>
                    <a:pt x="1098172" y="549086"/>
                  </a:moveTo>
                  <a:lnTo>
                    <a:pt x="1255053" y="549086"/>
                  </a:lnTo>
                </a:path>
                <a:path w="1725930" h="706120">
                  <a:moveTo>
                    <a:pt x="0" y="627526"/>
                  </a:moveTo>
                  <a:lnTo>
                    <a:pt x="78440" y="627526"/>
                  </a:lnTo>
                </a:path>
                <a:path w="1725930" h="706120">
                  <a:moveTo>
                    <a:pt x="470645" y="627526"/>
                  </a:moveTo>
                  <a:lnTo>
                    <a:pt x="862849" y="627526"/>
                  </a:lnTo>
                </a:path>
                <a:path w="1725930" h="706120">
                  <a:moveTo>
                    <a:pt x="1255053" y="627526"/>
                  </a:moveTo>
                  <a:lnTo>
                    <a:pt x="1725698" y="627526"/>
                  </a:lnTo>
                </a:path>
                <a:path w="1725930" h="706120">
                  <a:moveTo>
                    <a:pt x="78440" y="705967"/>
                  </a:moveTo>
                  <a:lnTo>
                    <a:pt x="156881" y="705967"/>
                  </a:lnTo>
                </a:path>
                <a:path w="1725930" h="706120">
                  <a:moveTo>
                    <a:pt x="549086" y="705967"/>
                  </a:moveTo>
                  <a:lnTo>
                    <a:pt x="627526" y="705967"/>
                  </a:lnTo>
                </a:path>
                <a:path w="1725930" h="706120">
                  <a:moveTo>
                    <a:pt x="941290" y="705967"/>
                  </a:moveTo>
                  <a:lnTo>
                    <a:pt x="1098172" y="705967"/>
                  </a:lnTo>
                </a:path>
                <a:path w="1725930" h="706120">
                  <a:moveTo>
                    <a:pt x="1176612" y="705967"/>
                  </a:moveTo>
                  <a:lnTo>
                    <a:pt x="1333494" y="705967"/>
                  </a:lnTo>
                </a:path>
                <a:path w="1725930" h="706120">
                  <a:moveTo>
                    <a:pt x="1568817" y="705967"/>
                  </a:moveTo>
                  <a:lnTo>
                    <a:pt x="1725698" y="705967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816639" y="8412615"/>
              <a:ext cx="157480" cy="78740"/>
            </a:xfrm>
            <a:custGeom>
              <a:avLst/>
              <a:gdLst/>
              <a:ahLst/>
              <a:cxnLst/>
              <a:rect l="l" t="t" r="r" b="b"/>
              <a:pathLst>
                <a:path w="157480" h="78740">
                  <a:moveTo>
                    <a:pt x="0" y="0"/>
                  </a:moveTo>
                  <a:lnTo>
                    <a:pt x="156881" y="0"/>
                  </a:lnTo>
                  <a:lnTo>
                    <a:pt x="156881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16130402" y="8451835"/>
              <a:ext cx="941705" cy="0"/>
            </a:xfrm>
            <a:custGeom>
              <a:avLst/>
              <a:gdLst/>
              <a:ahLst/>
              <a:cxnLst/>
              <a:rect l="l" t="t" r="r" b="b"/>
              <a:pathLst>
                <a:path w="941705">
                  <a:moveTo>
                    <a:pt x="0" y="0"/>
                  </a:moveTo>
                  <a:lnTo>
                    <a:pt x="78440" y="0"/>
                  </a:lnTo>
                </a:path>
                <a:path w="941705">
                  <a:moveTo>
                    <a:pt x="313763" y="0"/>
                  </a:moveTo>
                  <a:lnTo>
                    <a:pt x="627526" y="0"/>
                  </a:lnTo>
                </a:path>
                <a:path w="941705">
                  <a:moveTo>
                    <a:pt x="705967" y="0"/>
                  </a:moveTo>
                  <a:lnTo>
                    <a:pt x="941290" y="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15816639" y="8491055"/>
              <a:ext cx="157480" cy="78740"/>
            </a:xfrm>
            <a:custGeom>
              <a:avLst/>
              <a:gdLst/>
              <a:ahLst/>
              <a:cxnLst/>
              <a:rect l="l" t="t" r="r" b="b"/>
              <a:pathLst>
                <a:path w="157480" h="78740">
                  <a:moveTo>
                    <a:pt x="0" y="0"/>
                  </a:moveTo>
                  <a:lnTo>
                    <a:pt x="156881" y="0"/>
                  </a:lnTo>
                  <a:lnTo>
                    <a:pt x="156881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6287284" y="8530276"/>
              <a:ext cx="1333500" cy="0"/>
            </a:xfrm>
            <a:custGeom>
              <a:avLst/>
              <a:gdLst/>
              <a:ahLst/>
              <a:cxnLst/>
              <a:rect l="l" t="t" r="r" b="b"/>
              <a:pathLst>
                <a:path w="1333500">
                  <a:moveTo>
                    <a:pt x="0" y="0"/>
                  </a:moveTo>
                  <a:lnTo>
                    <a:pt x="78440" y="0"/>
                  </a:lnTo>
                </a:path>
                <a:path w="1333500">
                  <a:moveTo>
                    <a:pt x="235322" y="0"/>
                  </a:moveTo>
                  <a:lnTo>
                    <a:pt x="313763" y="0"/>
                  </a:lnTo>
                </a:path>
                <a:path w="1333500">
                  <a:moveTo>
                    <a:pt x="549086" y="0"/>
                  </a:moveTo>
                  <a:lnTo>
                    <a:pt x="627526" y="0"/>
                  </a:lnTo>
                </a:path>
                <a:path w="1333500">
                  <a:moveTo>
                    <a:pt x="941290" y="0"/>
                  </a:moveTo>
                  <a:lnTo>
                    <a:pt x="1176612" y="0"/>
                  </a:lnTo>
                </a:path>
                <a:path w="1333500">
                  <a:moveTo>
                    <a:pt x="1255053" y="0"/>
                  </a:moveTo>
                  <a:lnTo>
                    <a:pt x="1333494" y="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15816639" y="8569496"/>
              <a:ext cx="157480" cy="78740"/>
            </a:xfrm>
            <a:custGeom>
              <a:avLst/>
              <a:gdLst/>
              <a:ahLst/>
              <a:cxnLst/>
              <a:rect l="l" t="t" r="r" b="b"/>
              <a:pathLst>
                <a:path w="157480" h="78740">
                  <a:moveTo>
                    <a:pt x="0" y="0"/>
                  </a:moveTo>
                  <a:lnTo>
                    <a:pt x="156881" y="0"/>
                  </a:lnTo>
                  <a:lnTo>
                    <a:pt x="156881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15659757" y="8608717"/>
              <a:ext cx="1961514" cy="628015"/>
            </a:xfrm>
            <a:custGeom>
              <a:avLst/>
              <a:gdLst/>
              <a:ahLst/>
              <a:cxnLst/>
              <a:rect l="l" t="t" r="r" b="b"/>
              <a:pathLst>
                <a:path w="1961515" h="628015">
                  <a:moveTo>
                    <a:pt x="470645" y="0"/>
                  </a:moveTo>
                  <a:lnTo>
                    <a:pt x="549086" y="0"/>
                  </a:lnTo>
                </a:path>
                <a:path w="1961515" h="628015">
                  <a:moveTo>
                    <a:pt x="941290" y="0"/>
                  </a:moveTo>
                  <a:lnTo>
                    <a:pt x="1019731" y="0"/>
                  </a:lnTo>
                </a:path>
                <a:path w="1961515" h="628015">
                  <a:moveTo>
                    <a:pt x="1333494" y="0"/>
                  </a:moveTo>
                  <a:lnTo>
                    <a:pt x="1568817" y="0"/>
                  </a:lnTo>
                </a:path>
                <a:path w="1961515" h="628015">
                  <a:moveTo>
                    <a:pt x="1725698" y="0"/>
                  </a:moveTo>
                  <a:lnTo>
                    <a:pt x="1961021" y="0"/>
                  </a:lnTo>
                </a:path>
                <a:path w="1961515" h="628015">
                  <a:moveTo>
                    <a:pt x="0" y="78440"/>
                  </a:moveTo>
                  <a:lnTo>
                    <a:pt x="235322" y="78440"/>
                  </a:lnTo>
                </a:path>
                <a:path w="1961515" h="628015">
                  <a:moveTo>
                    <a:pt x="313763" y="78440"/>
                  </a:moveTo>
                  <a:lnTo>
                    <a:pt x="392204" y="78440"/>
                  </a:lnTo>
                </a:path>
                <a:path w="1961515" h="628015">
                  <a:moveTo>
                    <a:pt x="784408" y="78440"/>
                  </a:moveTo>
                  <a:lnTo>
                    <a:pt x="862849" y="78440"/>
                  </a:lnTo>
                </a:path>
                <a:path w="1961515" h="628015">
                  <a:moveTo>
                    <a:pt x="1019731" y="78440"/>
                  </a:moveTo>
                  <a:lnTo>
                    <a:pt x="1333494" y="78440"/>
                  </a:lnTo>
                </a:path>
                <a:path w="1961515" h="628015">
                  <a:moveTo>
                    <a:pt x="1568817" y="78440"/>
                  </a:moveTo>
                  <a:lnTo>
                    <a:pt x="1882580" y="78440"/>
                  </a:lnTo>
                </a:path>
                <a:path w="1961515" h="628015">
                  <a:moveTo>
                    <a:pt x="156881" y="156881"/>
                  </a:moveTo>
                  <a:lnTo>
                    <a:pt x="313763" y="156881"/>
                  </a:lnTo>
                </a:path>
                <a:path w="1961515" h="628015">
                  <a:moveTo>
                    <a:pt x="470645" y="156881"/>
                  </a:moveTo>
                  <a:lnTo>
                    <a:pt x="627526" y="156881"/>
                  </a:lnTo>
                </a:path>
                <a:path w="1961515" h="628015">
                  <a:moveTo>
                    <a:pt x="705967" y="156881"/>
                  </a:moveTo>
                  <a:lnTo>
                    <a:pt x="862849" y="156881"/>
                  </a:lnTo>
                </a:path>
                <a:path w="1961515" h="628015">
                  <a:moveTo>
                    <a:pt x="1019731" y="156881"/>
                  </a:moveTo>
                  <a:lnTo>
                    <a:pt x="1098172" y="156881"/>
                  </a:lnTo>
                </a:path>
                <a:path w="1961515" h="628015">
                  <a:moveTo>
                    <a:pt x="1176612" y="156881"/>
                  </a:moveTo>
                  <a:lnTo>
                    <a:pt x="1255053" y="156881"/>
                  </a:lnTo>
                </a:path>
                <a:path w="1961515" h="628015">
                  <a:moveTo>
                    <a:pt x="1411935" y="156881"/>
                  </a:moveTo>
                  <a:lnTo>
                    <a:pt x="1725698" y="156881"/>
                  </a:lnTo>
                </a:path>
                <a:path w="1961515" h="628015">
                  <a:moveTo>
                    <a:pt x="235322" y="235322"/>
                  </a:moveTo>
                  <a:lnTo>
                    <a:pt x="470645" y="235322"/>
                  </a:lnTo>
                </a:path>
                <a:path w="1961515" h="628015">
                  <a:moveTo>
                    <a:pt x="549086" y="235322"/>
                  </a:moveTo>
                  <a:lnTo>
                    <a:pt x="627526" y="235322"/>
                  </a:lnTo>
                </a:path>
                <a:path w="1961515" h="628015">
                  <a:moveTo>
                    <a:pt x="705967" y="235322"/>
                  </a:moveTo>
                  <a:lnTo>
                    <a:pt x="784408" y="235322"/>
                  </a:lnTo>
                </a:path>
                <a:path w="1961515" h="628015">
                  <a:moveTo>
                    <a:pt x="941290" y="235322"/>
                  </a:moveTo>
                  <a:lnTo>
                    <a:pt x="1019731" y="235322"/>
                  </a:lnTo>
                </a:path>
                <a:path w="1961515" h="628015">
                  <a:moveTo>
                    <a:pt x="1098172" y="235322"/>
                  </a:moveTo>
                  <a:lnTo>
                    <a:pt x="1255053" y="235322"/>
                  </a:lnTo>
                </a:path>
                <a:path w="1961515" h="628015">
                  <a:moveTo>
                    <a:pt x="1333494" y="235322"/>
                  </a:moveTo>
                  <a:lnTo>
                    <a:pt x="1411935" y="235322"/>
                  </a:lnTo>
                </a:path>
                <a:path w="1961515" h="628015">
                  <a:moveTo>
                    <a:pt x="1725698" y="235322"/>
                  </a:moveTo>
                  <a:lnTo>
                    <a:pt x="1804139" y="235322"/>
                  </a:lnTo>
                </a:path>
                <a:path w="1961515" h="628015">
                  <a:moveTo>
                    <a:pt x="1882580" y="235322"/>
                  </a:moveTo>
                  <a:lnTo>
                    <a:pt x="1961021" y="235322"/>
                  </a:lnTo>
                </a:path>
                <a:path w="1961515" h="628015">
                  <a:moveTo>
                    <a:pt x="0" y="313763"/>
                  </a:moveTo>
                  <a:lnTo>
                    <a:pt x="235322" y="313763"/>
                  </a:lnTo>
                </a:path>
                <a:path w="1961515" h="628015">
                  <a:moveTo>
                    <a:pt x="392204" y="313763"/>
                  </a:moveTo>
                  <a:lnTo>
                    <a:pt x="705967" y="313763"/>
                  </a:lnTo>
                </a:path>
                <a:path w="1961515" h="628015">
                  <a:moveTo>
                    <a:pt x="862849" y="313763"/>
                  </a:moveTo>
                  <a:lnTo>
                    <a:pt x="941290" y="313763"/>
                  </a:lnTo>
                </a:path>
                <a:path w="1961515" h="628015">
                  <a:moveTo>
                    <a:pt x="1019731" y="313763"/>
                  </a:moveTo>
                  <a:lnTo>
                    <a:pt x="1176612" y="313763"/>
                  </a:lnTo>
                </a:path>
                <a:path w="1961515" h="628015">
                  <a:moveTo>
                    <a:pt x="1255053" y="313763"/>
                  </a:moveTo>
                  <a:lnTo>
                    <a:pt x="1647258" y="313763"/>
                  </a:lnTo>
                </a:path>
                <a:path w="1961515" h="628015">
                  <a:moveTo>
                    <a:pt x="1725698" y="313763"/>
                  </a:moveTo>
                  <a:lnTo>
                    <a:pt x="1961021" y="313763"/>
                  </a:lnTo>
                </a:path>
                <a:path w="1961515" h="628015">
                  <a:moveTo>
                    <a:pt x="627526" y="392204"/>
                  </a:moveTo>
                  <a:lnTo>
                    <a:pt x="862849" y="392204"/>
                  </a:lnTo>
                </a:path>
                <a:path w="1961515" h="628015">
                  <a:moveTo>
                    <a:pt x="941290" y="392204"/>
                  </a:moveTo>
                  <a:lnTo>
                    <a:pt x="1019731" y="392204"/>
                  </a:lnTo>
                </a:path>
                <a:path w="1961515" h="628015">
                  <a:moveTo>
                    <a:pt x="1098172" y="392204"/>
                  </a:moveTo>
                  <a:lnTo>
                    <a:pt x="1176612" y="392204"/>
                  </a:lnTo>
                </a:path>
                <a:path w="1961515" h="628015">
                  <a:moveTo>
                    <a:pt x="1255053" y="392204"/>
                  </a:moveTo>
                  <a:lnTo>
                    <a:pt x="1333494" y="392204"/>
                  </a:lnTo>
                </a:path>
                <a:path w="1961515" h="628015">
                  <a:moveTo>
                    <a:pt x="1568817" y="392204"/>
                  </a:moveTo>
                  <a:lnTo>
                    <a:pt x="1882580" y="392204"/>
                  </a:lnTo>
                </a:path>
                <a:path w="1961515" h="628015">
                  <a:moveTo>
                    <a:pt x="0" y="470645"/>
                  </a:moveTo>
                  <a:lnTo>
                    <a:pt x="549086" y="470645"/>
                  </a:lnTo>
                </a:path>
                <a:path w="1961515" h="628015">
                  <a:moveTo>
                    <a:pt x="627526" y="470645"/>
                  </a:moveTo>
                  <a:lnTo>
                    <a:pt x="705967" y="470645"/>
                  </a:lnTo>
                </a:path>
                <a:path w="1961515" h="628015">
                  <a:moveTo>
                    <a:pt x="862849" y="470645"/>
                  </a:moveTo>
                  <a:lnTo>
                    <a:pt x="1176612" y="470645"/>
                  </a:lnTo>
                </a:path>
                <a:path w="1961515" h="628015">
                  <a:moveTo>
                    <a:pt x="1255053" y="470645"/>
                  </a:moveTo>
                  <a:lnTo>
                    <a:pt x="1333494" y="470645"/>
                  </a:lnTo>
                </a:path>
                <a:path w="1961515" h="628015">
                  <a:moveTo>
                    <a:pt x="1411935" y="470645"/>
                  </a:moveTo>
                  <a:lnTo>
                    <a:pt x="1490376" y="470645"/>
                  </a:lnTo>
                </a:path>
                <a:path w="1961515" h="628015">
                  <a:moveTo>
                    <a:pt x="1568817" y="470645"/>
                  </a:moveTo>
                  <a:lnTo>
                    <a:pt x="1647258" y="470645"/>
                  </a:lnTo>
                </a:path>
                <a:path w="1961515" h="628015">
                  <a:moveTo>
                    <a:pt x="1725698" y="470645"/>
                  </a:moveTo>
                  <a:lnTo>
                    <a:pt x="1804139" y="470645"/>
                  </a:lnTo>
                </a:path>
                <a:path w="1961515" h="628015">
                  <a:moveTo>
                    <a:pt x="0" y="549086"/>
                  </a:moveTo>
                  <a:lnTo>
                    <a:pt x="78440" y="549086"/>
                  </a:lnTo>
                </a:path>
                <a:path w="1961515" h="628015">
                  <a:moveTo>
                    <a:pt x="470645" y="549086"/>
                  </a:moveTo>
                  <a:lnTo>
                    <a:pt x="549086" y="549086"/>
                  </a:lnTo>
                </a:path>
                <a:path w="1961515" h="628015">
                  <a:moveTo>
                    <a:pt x="784408" y="549086"/>
                  </a:moveTo>
                  <a:lnTo>
                    <a:pt x="941290" y="549086"/>
                  </a:lnTo>
                </a:path>
                <a:path w="1961515" h="628015">
                  <a:moveTo>
                    <a:pt x="1019731" y="549086"/>
                  </a:moveTo>
                  <a:lnTo>
                    <a:pt x="1098172" y="549086"/>
                  </a:lnTo>
                </a:path>
                <a:path w="1961515" h="628015">
                  <a:moveTo>
                    <a:pt x="1255053" y="549086"/>
                  </a:moveTo>
                  <a:lnTo>
                    <a:pt x="1333494" y="549086"/>
                  </a:lnTo>
                </a:path>
                <a:path w="1961515" h="628015">
                  <a:moveTo>
                    <a:pt x="1568817" y="549086"/>
                  </a:moveTo>
                  <a:lnTo>
                    <a:pt x="1647258" y="549086"/>
                  </a:lnTo>
                </a:path>
                <a:path w="1961515" h="628015">
                  <a:moveTo>
                    <a:pt x="1725698" y="549086"/>
                  </a:moveTo>
                  <a:lnTo>
                    <a:pt x="1804139" y="549086"/>
                  </a:lnTo>
                </a:path>
                <a:path w="1961515" h="628015">
                  <a:moveTo>
                    <a:pt x="0" y="627526"/>
                  </a:moveTo>
                  <a:lnTo>
                    <a:pt x="78440" y="627526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15816639" y="9197023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15659757" y="9236244"/>
              <a:ext cx="1961514" cy="78740"/>
            </a:xfrm>
            <a:custGeom>
              <a:avLst/>
              <a:gdLst/>
              <a:ahLst/>
              <a:cxnLst/>
              <a:rect l="l" t="t" r="r" b="b"/>
              <a:pathLst>
                <a:path w="1961515" h="78740">
                  <a:moveTo>
                    <a:pt x="470645" y="0"/>
                  </a:moveTo>
                  <a:lnTo>
                    <a:pt x="549086" y="0"/>
                  </a:lnTo>
                </a:path>
                <a:path w="1961515" h="78740">
                  <a:moveTo>
                    <a:pt x="627526" y="0"/>
                  </a:moveTo>
                  <a:lnTo>
                    <a:pt x="705967" y="0"/>
                  </a:lnTo>
                </a:path>
                <a:path w="1961515" h="78740">
                  <a:moveTo>
                    <a:pt x="941290" y="0"/>
                  </a:moveTo>
                  <a:lnTo>
                    <a:pt x="1098172" y="0"/>
                  </a:lnTo>
                </a:path>
                <a:path w="1961515" h="78740">
                  <a:moveTo>
                    <a:pt x="1255053" y="0"/>
                  </a:moveTo>
                  <a:lnTo>
                    <a:pt x="1647258" y="0"/>
                  </a:lnTo>
                </a:path>
                <a:path w="1961515" h="78740">
                  <a:moveTo>
                    <a:pt x="1725698" y="0"/>
                  </a:moveTo>
                  <a:lnTo>
                    <a:pt x="1961021" y="0"/>
                  </a:lnTo>
                </a:path>
                <a:path w="1961515" h="78740">
                  <a:moveTo>
                    <a:pt x="0" y="78440"/>
                  </a:moveTo>
                  <a:lnTo>
                    <a:pt x="78440" y="7844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5816639" y="9275464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5659757" y="9314684"/>
              <a:ext cx="1961514" cy="78740"/>
            </a:xfrm>
            <a:custGeom>
              <a:avLst/>
              <a:gdLst/>
              <a:ahLst/>
              <a:cxnLst/>
              <a:rect l="l" t="t" r="r" b="b"/>
              <a:pathLst>
                <a:path w="1961515" h="78740">
                  <a:moveTo>
                    <a:pt x="470645" y="0"/>
                  </a:moveTo>
                  <a:lnTo>
                    <a:pt x="549086" y="0"/>
                  </a:lnTo>
                </a:path>
                <a:path w="1961515" h="78740">
                  <a:moveTo>
                    <a:pt x="705967" y="0"/>
                  </a:moveTo>
                  <a:lnTo>
                    <a:pt x="862849" y="0"/>
                  </a:lnTo>
                </a:path>
                <a:path w="1961515" h="78740">
                  <a:moveTo>
                    <a:pt x="1019731" y="0"/>
                  </a:moveTo>
                  <a:lnTo>
                    <a:pt x="1176612" y="0"/>
                  </a:lnTo>
                </a:path>
                <a:path w="1961515" h="78740">
                  <a:moveTo>
                    <a:pt x="1255053" y="0"/>
                  </a:moveTo>
                  <a:lnTo>
                    <a:pt x="1490376" y="0"/>
                  </a:lnTo>
                </a:path>
                <a:path w="1961515" h="78740">
                  <a:moveTo>
                    <a:pt x="1804139" y="0"/>
                  </a:moveTo>
                  <a:lnTo>
                    <a:pt x="1961021" y="0"/>
                  </a:lnTo>
                </a:path>
                <a:path w="1961515" h="78740">
                  <a:moveTo>
                    <a:pt x="0" y="78440"/>
                  </a:moveTo>
                  <a:lnTo>
                    <a:pt x="78440" y="7844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15816639" y="9353905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6130402" y="9393125"/>
              <a:ext cx="1098550" cy="0"/>
            </a:xfrm>
            <a:custGeom>
              <a:avLst/>
              <a:gdLst/>
              <a:ahLst/>
              <a:cxnLst/>
              <a:rect l="l" t="t" r="r" b="b"/>
              <a:pathLst>
                <a:path w="1098550">
                  <a:moveTo>
                    <a:pt x="0" y="0"/>
                  </a:moveTo>
                  <a:lnTo>
                    <a:pt x="78440" y="0"/>
                  </a:lnTo>
                </a:path>
                <a:path w="1098550">
                  <a:moveTo>
                    <a:pt x="313763" y="0"/>
                  </a:moveTo>
                  <a:lnTo>
                    <a:pt x="392204" y="0"/>
                  </a:lnTo>
                </a:path>
                <a:path w="1098550">
                  <a:moveTo>
                    <a:pt x="862849" y="0"/>
                  </a:moveTo>
                  <a:lnTo>
                    <a:pt x="1098172" y="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17385456" y="9353905"/>
              <a:ext cx="157480" cy="78740"/>
            </a:xfrm>
            <a:custGeom>
              <a:avLst/>
              <a:gdLst/>
              <a:ahLst/>
              <a:cxnLst/>
              <a:rect l="l" t="t" r="r" b="b"/>
              <a:pathLst>
                <a:path w="157480" h="78740">
                  <a:moveTo>
                    <a:pt x="0" y="0"/>
                  </a:moveTo>
                  <a:lnTo>
                    <a:pt x="156881" y="0"/>
                  </a:lnTo>
                  <a:lnTo>
                    <a:pt x="156881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15659757" y="9471566"/>
              <a:ext cx="1647825" cy="0"/>
            </a:xfrm>
            <a:custGeom>
              <a:avLst/>
              <a:gdLst/>
              <a:ahLst/>
              <a:cxnLst/>
              <a:rect l="l" t="t" r="r" b="b"/>
              <a:pathLst>
                <a:path w="1647825">
                  <a:moveTo>
                    <a:pt x="0" y="0"/>
                  </a:moveTo>
                  <a:lnTo>
                    <a:pt x="78440" y="0"/>
                  </a:lnTo>
                </a:path>
                <a:path w="1647825">
                  <a:moveTo>
                    <a:pt x="470645" y="0"/>
                  </a:moveTo>
                  <a:lnTo>
                    <a:pt x="549086" y="0"/>
                  </a:lnTo>
                </a:path>
                <a:path w="1647825">
                  <a:moveTo>
                    <a:pt x="784408" y="0"/>
                  </a:moveTo>
                  <a:lnTo>
                    <a:pt x="862849" y="0"/>
                  </a:lnTo>
                </a:path>
                <a:path w="1647825">
                  <a:moveTo>
                    <a:pt x="941290" y="0"/>
                  </a:moveTo>
                  <a:lnTo>
                    <a:pt x="1019731" y="0"/>
                  </a:lnTo>
                </a:path>
                <a:path w="1647825">
                  <a:moveTo>
                    <a:pt x="1098172" y="0"/>
                  </a:moveTo>
                  <a:lnTo>
                    <a:pt x="1255053" y="0"/>
                  </a:lnTo>
                </a:path>
                <a:path w="1647825">
                  <a:moveTo>
                    <a:pt x="1411935" y="0"/>
                  </a:moveTo>
                  <a:lnTo>
                    <a:pt x="1490376" y="0"/>
                  </a:lnTo>
                </a:path>
                <a:path w="1647825">
                  <a:moveTo>
                    <a:pt x="1568817" y="0"/>
                  </a:moveTo>
                  <a:lnTo>
                    <a:pt x="1647258" y="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17385456" y="9432346"/>
              <a:ext cx="157480" cy="78740"/>
            </a:xfrm>
            <a:custGeom>
              <a:avLst/>
              <a:gdLst/>
              <a:ahLst/>
              <a:cxnLst/>
              <a:rect l="l" t="t" r="r" b="b"/>
              <a:pathLst>
                <a:path w="157480" h="78740">
                  <a:moveTo>
                    <a:pt x="0" y="0"/>
                  </a:moveTo>
                  <a:lnTo>
                    <a:pt x="156881" y="0"/>
                  </a:lnTo>
                  <a:lnTo>
                    <a:pt x="156881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5659757" y="9550007"/>
              <a:ext cx="1961514" cy="0"/>
            </a:xfrm>
            <a:custGeom>
              <a:avLst/>
              <a:gdLst/>
              <a:ahLst/>
              <a:cxnLst/>
              <a:rect l="l" t="t" r="r" b="b"/>
              <a:pathLst>
                <a:path w="1961515">
                  <a:moveTo>
                    <a:pt x="0" y="0"/>
                  </a:moveTo>
                  <a:lnTo>
                    <a:pt x="549086" y="0"/>
                  </a:lnTo>
                </a:path>
                <a:path w="1961515">
                  <a:moveTo>
                    <a:pt x="627526" y="0"/>
                  </a:moveTo>
                  <a:lnTo>
                    <a:pt x="784408" y="0"/>
                  </a:lnTo>
                </a:path>
                <a:path w="1961515">
                  <a:moveTo>
                    <a:pt x="862849" y="0"/>
                  </a:moveTo>
                  <a:lnTo>
                    <a:pt x="941290" y="0"/>
                  </a:lnTo>
                </a:path>
                <a:path w="1961515">
                  <a:moveTo>
                    <a:pt x="1019731" y="0"/>
                  </a:moveTo>
                  <a:lnTo>
                    <a:pt x="1176612" y="0"/>
                  </a:lnTo>
                </a:path>
                <a:path w="1961515">
                  <a:moveTo>
                    <a:pt x="1411935" y="0"/>
                  </a:moveTo>
                  <a:lnTo>
                    <a:pt x="1961021" y="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8" name="object 48"/>
          <p:cNvGrpSpPr/>
          <p:nvPr/>
        </p:nvGrpSpPr>
        <p:grpSpPr>
          <a:xfrm>
            <a:off x="17071692" y="7628206"/>
            <a:ext cx="549275" cy="549275"/>
            <a:chOff x="17071692" y="7628206"/>
            <a:chExt cx="549275" cy="549275"/>
          </a:xfrm>
        </p:grpSpPr>
        <p:sp>
          <p:nvSpPr>
            <p:cNvPr id="49" name="object 49"/>
            <p:cNvSpPr/>
            <p:nvPr/>
          </p:nvSpPr>
          <p:spPr>
            <a:xfrm>
              <a:off x="17071692" y="7667426"/>
              <a:ext cx="549275" cy="157480"/>
            </a:xfrm>
            <a:custGeom>
              <a:avLst/>
              <a:gdLst/>
              <a:ahLst/>
              <a:cxnLst/>
              <a:rect l="l" t="t" r="r" b="b"/>
              <a:pathLst>
                <a:path w="549275" h="157479">
                  <a:moveTo>
                    <a:pt x="0" y="0"/>
                  </a:moveTo>
                  <a:lnTo>
                    <a:pt x="549086" y="0"/>
                  </a:lnTo>
                </a:path>
                <a:path w="549275" h="157479">
                  <a:moveTo>
                    <a:pt x="0" y="78440"/>
                  </a:moveTo>
                  <a:lnTo>
                    <a:pt x="78440" y="78440"/>
                  </a:lnTo>
                </a:path>
                <a:path w="549275" h="157479">
                  <a:moveTo>
                    <a:pt x="470645" y="78440"/>
                  </a:moveTo>
                  <a:lnTo>
                    <a:pt x="549086" y="78440"/>
                  </a:lnTo>
                </a:path>
                <a:path w="549275" h="157479">
                  <a:moveTo>
                    <a:pt x="0" y="156881"/>
                  </a:moveTo>
                  <a:lnTo>
                    <a:pt x="78440" y="156881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17228574" y="7785088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17071692" y="7824308"/>
              <a:ext cx="549275" cy="78740"/>
            </a:xfrm>
            <a:custGeom>
              <a:avLst/>
              <a:gdLst/>
              <a:ahLst/>
              <a:cxnLst/>
              <a:rect l="l" t="t" r="r" b="b"/>
              <a:pathLst>
                <a:path w="549275" h="78740">
                  <a:moveTo>
                    <a:pt x="470645" y="0"/>
                  </a:moveTo>
                  <a:lnTo>
                    <a:pt x="549086" y="0"/>
                  </a:lnTo>
                </a:path>
                <a:path w="549275" h="78740">
                  <a:moveTo>
                    <a:pt x="0" y="78440"/>
                  </a:moveTo>
                  <a:lnTo>
                    <a:pt x="78440" y="7844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7228574" y="7863529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7071692" y="7902749"/>
              <a:ext cx="549275" cy="78740"/>
            </a:xfrm>
            <a:custGeom>
              <a:avLst/>
              <a:gdLst/>
              <a:ahLst/>
              <a:cxnLst/>
              <a:rect l="l" t="t" r="r" b="b"/>
              <a:pathLst>
                <a:path w="549275" h="78740">
                  <a:moveTo>
                    <a:pt x="470645" y="0"/>
                  </a:moveTo>
                  <a:lnTo>
                    <a:pt x="549086" y="0"/>
                  </a:lnTo>
                </a:path>
                <a:path w="549275" h="78740">
                  <a:moveTo>
                    <a:pt x="0" y="78440"/>
                  </a:moveTo>
                  <a:lnTo>
                    <a:pt x="78440" y="78440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7228574" y="7941969"/>
              <a:ext cx="235585" cy="78740"/>
            </a:xfrm>
            <a:custGeom>
              <a:avLst/>
              <a:gdLst/>
              <a:ahLst/>
              <a:cxnLst/>
              <a:rect l="l" t="t" r="r" b="b"/>
              <a:pathLst>
                <a:path w="235584" h="78740">
                  <a:moveTo>
                    <a:pt x="0" y="0"/>
                  </a:moveTo>
                  <a:lnTo>
                    <a:pt x="235322" y="0"/>
                  </a:lnTo>
                  <a:lnTo>
                    <a:pt x="235322" y="78440"/>
                  </a:lnTo>
                  <a:lnTo>
                    <a:pt x="0" y="784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7071692" y="7981190"/>
              <a:ext cx="549275" cy="157480"/>
            </a:xfrm>
            <a:custGeom>
              <a:avLst/>
              <a:gdLst/>
              <a:ahLst/>
              <a:cxnLst/>
              <a:rect l="l" t="t" r="r" b="b"/>
              <a:pathLst>
                <a:path w="549275" h="157479">
                  <a:moveTo>
                    <a:pt x="470645" y="0"/>
                  </a:moveTo>
                  <a:lnTo>
                    <a:pt x="549086" y="0"/>
                  </a:lnTo>
                </a:path>
                <a:path w="549275" h="157479">
                  <a:moveTo>
                    <a:pt x="0" y="78440"/>
                  </a:moveTo>
                  <a:lnTo>
                    <a:pt x="78440" y="78440"/>
                  </a:lnTo>
                </a:path>
                <a:path w="549275" h="157479">
                  <a:moveTo>
                    <a:pt x="470645" y="78440"/>
                  </a:moveTo>
                  <a:lnTo>
                    <a:pt x="549086" y="78440"/>
                  </a:lnTo>
                </a:path>
                <a:path w="549275" h="157479">
                  <a:moveTo>
                    <a:pt x="0" y="156881"/>
                  </a:moveTo>
                  <a:lnTo>
                    <a:pt x="549086" y="156881"/>
                  </a:lnTo>
                </a:path>
              </a:pathLst>
            </a:custGeom>
            <a:ln w="7844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6" name="object 56"/>
          <p:cNvSpPr/>
          <p:nvPr/>
        </p:nvSpPr>
        <p:spPr>
          <a:xfrm>
            <a:off x="15973521" y="8294954"/>
            <a:ext cx="78740" cy="0"/>
          </a:xfrm>
          <a:custGeom>
            <a:avLst/>
            <a:gdLst/>
            <a:ahLst/>
            <a:cxnLst/>
            <a:rect l="l" t="t" r="r" b="b"/>
            <a:pathLst>
              <a:path w="78740">
                <a:moveTo>
                  <a:pt x="0" y="0"/>
                </a:moveTo>
                <a:lnTo>
                  <a:pt x="78440" y="0"/>
                </a:lnTo>
              </a:path>
            </a:pathLst>
          </a:custGeom>
          <a:ln w="78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463896" y="8294954"/>
            <a:ext cx="157480" cy="78740"/>
          </a:xfrm>
          <a:custGeom>
            <a:avLst/>
            <a:gdLst/>
            <a:ahLst/>
            <a:cxnLst/>
            <a:rect l="l" t="t" r="r" b="b"/>
            <a:pathLst>
              <a:path w="157480" h="78740">
                <a:moveTo>
                  <a:pt x="78440" y="0"/>
                </a:moveTo>
                <a:lnTo>
                  <a:pt x="156881" y="0"/>
                </a:lnTo>
              </a:path>
              <a:path w="157480" h="78740">
                <a:moveTo>
                  <a:pt x="0" y="78440"/>
                </a:moveTo>
                <a:lnTo>
                  <a:pt x="78440" y="78440"/>
                </a:lnTo>
              </a:path>
            </a:pathLst>
          </a:custGeom>
          <a:ln w="7844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8" name="object 5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4028363" y="345338"/>
            <a:ext cx="3752849" cy="942974"/>
          </a:xfrm>
          <a:prstGeom prst="rect">
            <a:avLst/>
          </a:prstGeom>
        </p:spPr>
      </p:pic>
      <p:sp>
        <p:nvSpPr>
          <p:cNvPr id="59" name="object 59"/>
          <p:cNvSpPr txBox="1"/>
          <p:nvPr/>
        </p:nvSpPr>
        <p:spPr>
          <a:xfrm>
            <a:off x="8911582" y="8615129"/>
            <a:ext cx="4341495" cy="631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964"/>
              </a:lnSpc>
              <a:spcBef>
                <a:spcPts val="100"/>
              </a:spcBef>
            </a:pPr>
            <a:r>
              <a:rPr sz="1700" dirty="0">
                <a:latin typeface="+mn-lt"/>
                <a:cs typeface="Times New Roman"/>
              </a:rPr>
              <a:t>Visit</a:t>
            </a:r>
            <a:r>
              <a:rPr sz="1700" spc="30" dirty="0">
                <a:latin typeface="+mn-lt"/>
                <a:cs typeface="Times New Roman"/>
              </a:rPr>
              <a:t> </a:t>
            </a:r>
            <a:r>
              <a:rPr sz="1700" spc="75" dirty="0">
                <a:latin typeface="+mn-lt"/>
                <a:cs typeface="Times New Roman"/>
              </a:rPr>
              <a:t>Our</a:t>
            </a:r>
            <a:r>
              <a:rPr sz="1700" spc="35" dirty="0">
                <a:latin typeface="+mn-lt"/>
                <a:cs typeface="Times New Roman"/>
              </a:rPr>
              <a:t> </a:t>
            </a:r>
            <a:r>
              <a:rPr sz="1700" dirty="0">
                <a:latin typeface="+mn-lt"/>
                <a:cs typeface="Times New Roman"/>
              </a:rPr>
              <a:t>Website</a:t>
            </a:r>
            <a:r>
              <a:rPr sz="1700" spc="35" dirty="0">
                <a:latin typeface="+mn-lt"/>
                <a:cs typeface="Times New Roman"/>
              </a:rPr>
              <a:t> </a:t>
            </a:r>
            <a:r>
              <a:rPr sz="1700" spc="55" dirty="0">
                <a:latin typeface="+mn-lt"/>
                <a:cs typeface="Times New Roman"/>
              </a:rPr>
              <a:t>for</a:t>
            </a:r>
            <a:r>
              <a:rPr sz="1700" spc="35" dirty="0">
                <a:latin typeface="+mn-lt"/>
                <a:cs typeface="Times New Roman"/>
              </a:rPr>
              <a:t> </a:t>
            </a:r>
            <a:r>
              <a:rPr sz="1700" spc="75" dirty="0">
                <a:latin typeface="+mn-lt"/>
                <a:cs typeface="Times New Roman"/>
              </a:rPr>
              <a:t>More</a:t>
            </a:r>
            <a:r>
              <a:rPr sz="1700" spc="35" dirty="0">
                <a:latin typeface="+mn-lt"/>
                <a:cs typeface="Times New Roman"/>
              </a:rPr>
              <a:t> </a:t>
            </a:r>
            <a:r>
              <a:rPr sz="1700" spc="45" dirty="0">
                <a:latin typeface="+mn-lt"/>
                <a:cs typeface="Times New Roman"/>
              </a:rPr>
              <a:t>Training</a:t>
            </a:r>
            <a:r>
              <a:rPr sz="1700" spc="35" dirty="0">
                <a:latin typeface="+mn-lt"/>
                <a:cs typeface="Times New Roman"/>
              </a:rPr>
              <a:t> Materials</a:t>
            </a:r>
            <a:endParaRPr sz="1700" dirty="0">
              <a:latin typeface="+mn-lt"/>
              <a:cs typeface="Times New Roman"/>
            </a:endParaRPr>
          </a:p>
          <a:p>
            <a:pPr marL="1300480">
              <a:lnSpc>
                <a:spcPts val="2805"/>
              </a:lnSpc>
            </a:pPr>
            <a:r>
              <a:rPr sz="2400" b="1" spc="-75" dirty="0">
                <a:latin typeface="+mn-lt"/>
                <a:cs typeface="Times New Roman"/>
                <a:hlinkClick r:id="rId11"/>
              </a:rPr>
              <a:t>www.marshall.edu/murc</a:t>
            </a:r>
            <a:endParaRPr sz="2400" dirty="0">
              <a:latin typeface="+mn-lt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15840750" y="9829271"/>
            <a:ext cx="2294850" cy="2744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spc="80" dirty="0">
                <a:latin typeface="+mj-lt"/>
                <a:cs typeface="Times New Roman"/>
              </a:rPr>
              <a:t>Updated</a:t>
            </a:r>
            <a:r>
              <a:rPr sz="1700" spc="5" dirty="0">
                <a:latin typeface="+mj-lt"/>
                <a:cs typeface="Times New Roman"/>
              </a:rPr>
              <a:t> </a:t>
            </a:r>
            <a:r>
              <a:rPr sz="1700" spc="80" dirty="0">
                <a:latin typeface="+mj-lt"/>
                <a:cs typeface="Times New Roman"/>
              </a:rPr>
              <a:t>on</a:t>
            </a:r>
            <a:r>
              <a:rPr sz="1700" spc="5" dirty="0">
                <a:latin typeface="+mj-lt"/>
                <a:cs typeface="Times New Roman"/>
              </a:rPr>
              <a:t> </a:t>
            </a:r>
            <a:r>
              <a:rPr lang="en-US" sz="1700" spc="-10" dirty="0">
                <a:latin typeface="+mj-lt"/>
                <a:cs typeface="Times New Roman"/>
              </a:rPr>
              <a:t>11/7</a:t>
            </a:r>
            <a:r>
              <a:rPr sz="1700" spc="-10" dirty="0">
                <a:latin typeface="+mj-lt"/>
                <a:cs typeface="Times New Roman"/>
              </a:rPr>
              <a:t>/2025</a:t>
            </a:r>
            <a:endParaRPr sz="1700" dirty="0">
              <a:latin typeface="+mj-lt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75150">
              <a:lnSpc>
                <a:spcPct val="100000"/>
              </a:lnSpc>
              <a:spcBef>
                <a:spcPts val="100"/>
              </a:spcBef>
            </a:pPr>
            <a:r>
              <a:rPr b="1" spc="-305" dirty="0">
                <a:latin typeface="Tahoma"/>
                <a:cs typeface="Tahoma"/>
              </a:rPr>
              <a:t>Technology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320" dirty="0">
                <a:latin typeface="Tahoma"/>
                <a:cs typeface="Tahoma"/>
              </a:rPr>
              <a:t>Procurement</a:t>
            </a:r>
            <a:r>
              <a:rPr b="1" spc="-445" dirty="0">
                <a:latin typeface="Tahoma"/>
                <a:cs typeface="Tahoma"/>
              </a:rPr>
              <a:t> </a:t>
            </a:r>
            <a:r>
              <a:rPr b="1" spc="-350" dirty="0">
                <a:latin typeface="Tahoma"/>
                <a:cs typeface="Tahoma"/>
              </a:rPr>
              <a:t>Form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6325" y="2628900"/>
            <a:ext cx="76200" cy="76199"/>
          </a:xfrm>
          <a:prstGeom prst="rect">
            <a:avLst/>
          </a:prstGeom>
        </p:spPr>
      </p:pic>
      <p:grpSp>
        <p:nvGrpSpPr>
          <p:cNvPr id="6" name="object 6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7" name="object 7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3902" y="9732425"/>
            <a:ext cx="84172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packet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BCBDC-C6D7-3418-FC8C-6ED94522D7E1}"/>
              </a:ext>
            </a:extLst>
          </p:cNvPr>
          <p:cNvSpPr txBox="1"/>
          <p:nvPr/>
        </p:nvSpPr>
        <p:spPr>
          <a:xfrm>
            <a:off x="860319" y="5143500"/>
            <a:ext cx="9840077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2500" b="1" dirty="0">
                <a:solidFill>
                  <a:srgbClr val="00B050"/>
                </a:solidFill>
                <a:latin typeface="+mn-lt"/>
              </a:rPr>
              <a:t>How to Submit Technology Procurement Review Form: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>
                <a:latin typeface="+mn-lt"/>
              </a:rPr>
              <a:t>Navigate to the </a:t>
            </a:r>
            <a:r>
              <a:rPr lang="en-US" sz="2500" b="1" dirty="0" err="1">
                <a:latin typeface="+mn-lt"/>
              </a:rPr>
              <a:t>myMU</a:t>
            </a:r>
            <a:r>
              <a:rPr lang="en-US" sz="2500" dirty="0">
                <a:latin typeface="+mn-lt"/>
              </a:rPr>
              <a:t> portal and click the</a:t>
            </a:r>
            <a:r>
              <a:rPr lang="en-US" sz="2500" b="1" dirty="0">
                <a:latin typeface="+mn-lt"/>
              </a:rPr>
              <a:t> My Support </a:t>
            </a:r>
            <a:r>
              <a:rPr lang="en-US" sz="2500" dirty="0">
                <a:latin typeface="+mn-lt"/>
              </a:rPr>
              <a:t>tab.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500" dirty="0">
                <a:latin typeface="+mn-lt"/>
              </a:rPr>
              <a:t>In the </a:t>
            </a:r>
            <a:r>
              <a:rPr lang="en-US" sz="2500" b="1" dirty="0">
                <a:latin typeface="+mn-lt"/>
              </a:rPr>
              <a:t>"Technology Procurement" </a:t>
            </a:r>
            <a:r>
              <a:rPr lang="en-US" sz="2500" dirty="0">
                <a:latin typeface="+mn-lt"/>
              </a:rPr>
              <a:t>section, click the </a:t>
            </a:r>
            <a:r>
              <a:rPr lang="en-US" sz="2500" b="1" dirty="0">
                <a:latin typeface="+mn-lt"/>
              </a:rPr>
              <a:t>“Submit Technology Procurement Review Form”</a:t>
            </a:r>
            <a:r>
              <a:rPr lang="en-US" sz="2500" dirty="0">
                <a:latin typeface="+mn-lt"/>
              </a:rPr>
              <a:t> button to begin. This form will allow requesters to track the status of their submissions in </a:t>
            </a:r>
            <a:r>
              <a:rPr lang="en-US" sz="2500" dirty="0" err="1">
                <a:latin typeface="+mn-lt"/>
              </a:rPr>
              <a:t>myMU</a:t>
            </a:r>
            <a:r>
              <a:rPr lang="en-US" sz="2500" dirty="0">
                <a:latin typeface="+mn-lt"/>
              </a:rPr>
              <a:t> - My Support Cases, ensuring greater transparency throughout the technology review process.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F4904F-F5AE-0F5B-BD3D-54A1BCA9B34B}"/>
              </a:ext>
            </a:extLst>
          </p:cNvPr>
          <p:cNvSpPr txBox="1"/>
          <p:nvPr/>
        </p:nvSpPr>
        <p:spPr>
          <a:xfrm>
            <a:off x="1183902" y="2400300"/>
            <a:ext cx="8101965" cy="19902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50" dirty="0">
                <a:latin typeface="+mn-lt"/>
                <a:cs typeface="Times New Roman"/>
              </a:rPr>
              <a:t>Required for software IT purchases.</a:t>
            </a:r>
            <a:endParaRPr lang="en-US" sz="25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35"/>
              </a:spcBef>
            </a:pPr>
            <a:endParaRPr lang="en-US" sz="2500" dirty="0">
              <a:latin typeface="+mn-lt"/>
              <a:cs typeface="Times New Roman"/>
            </a:endParaRPr>
          </a:p>
          <a:p>
            <a:pPr marL="12700" marR="437515">
              <a:lnSpc>
                <a:spcPts val="2920"/>
              </a:lnSpc>
              <a:tabLst>
                <a:tab pos="1163320" algn="l"/>
              </a:tabLst>
            </a:pPr>
            <a:r>
              <a:rPr lang="en-US" sz="2500" b="1" spc="70" dirty="0">
                <a:latin typeface="+mn-lt"/>
                <a:cs typeface="Times New Roman"/>
              </a:rPr>
              <a:t>Note: </a:t>
            </a:r>
            <a:r>
              <a:rPr lang="en-US" sz="2500" spc="70" dirty="0">
                <a:latin typeface="+mn-lt"/>
                <a:cs typeface="Times New Roman"/>
              </a:rPr>
              <a:t>For computer purchases through Dell &amp; Apple (or similar vendor) only IT approval from Jody Perry or Holly Dunmore is required.</a:t>
            </a:r>
            <a:endParaRPr lang="en-US" sz="2500" dirty="0">
              <a:latin typeface="+mn-lt"/>
              <a:cs typeface="Times New Roman"/>
            </a:endParaRPr>
          </a:p>
        </p:txBody>
      </p:sp>
      <p:pic>
        <p:nvPicPr>
          <p:cNvPr id="16" name="object 4">
            <a:extLst>
              <a:ext uri="{FF2B5EF4-FFF2-40B4-BE49-F238E27FC236}">
                <a16:creationId xmlns:a16="http://schemas.microsoft.com/office/drawing/2014/main" id="{D0B16BD1-A478-66DC-7BF4-1CC077395908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22872" y="3373450"/>
            <a:ext cx="76200" cy="76199"/>
          </a:xfrm>
          <a:prstGeom prst="rect">
            <a:avLst/>
          </a:prstGeom>
        </p:spPr>
      </p:pic>
      <p:pic>
        <p:nvPicPr>
          <p:cNvPr id="1027" name="Picture 1">
            <a:extLst>
              <a:ext uri="{FF2B5EF4-FFF2-40B4-BE49-F238E27FC236}">
                <a16:creationId xmlns:a16="http://schemas.microsoft.com/office/drawing/2014/main" id="{0691F870-6352-AE64-31D1-044EA4C53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0" y="3815832"/>
            <a:ext cx="2895600" cy="27493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4" name="object 4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66821" y="2308708"/>
            <a:ext cx="5481706" cy="635317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44285">
              <a:lnSpc>
                <a:spcPct val="100000"/>
              </a:lnSpc>
              <a:spcBef>
                <a:spcPts val="100"/>
              </a:spcBef>
            </a:pPr>
            <a:r>
              <a:rPr b="1" spc="-600" dirty="0">
                <a:latin typeface="Tahoma"/>
                <a:cs typeface="Tahoma"/>
              </a:rPr>
              <a:t>MURC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400" dirty="0">
                <a:latin typeface="Tahoma"/>
                <a:cs typeface="Tahoma"/>
              </a:rPr>
              <a:t>Addendum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65762" y="2836494"/>
            <a:ext cx="9326255" cy="2648801"/>
          </a:xfrm>
          <a:prstGeom prst="rect">
            <a:avLst/>
          </a:prstGeom>
        </p:spPr>
        <p:txBody>
          <a:bodyPr vert="horz" wrap="square" lIns="0" tIns="32384" rIns="0" bIns="0" rtlCol="0">
            <a:spAutoFit/>
          </a:bodyPr>
          <a:lstStyle/>
          <a:p>
            <a:pPr marL="355600" marR="5080" indent="-342900">
              <a:lnSpc>
                <a:spcPts val="2930"/>
              </a:lnSpc>
              <a:spcBef>
                <a:spcPts val="254"/>
              </a:spcBef>
              <a:buFont typeface="Arial" panose="020B0604020202020204" pitchFamily="34" charset="0"/>
              <a:buChar char="•"/>
            </a:pPr>
            <a:r>
              <a:rPr sz="2500" spc="75" dirty="0">
                <a:latin typeface="+mn-lt"/>
                <a:cs typeface="Times New Roman"/>
              </a:rPr>
              <a:t>Required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75" dirty="0">
                <a:latin typeface="+mn-lt"/>
                <a:cs typeface="Times New Roman"/>
              </a:rPr>
              <a:t>for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65" dirty="0">
                <a:latin typeface="+mn-lt"/>
                <a:cs typeface="Times New Roman"/>
              </a:rPr>
              <a:t>orders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65" dirty="0">
                <a:latin typeface="+mn-lt"/>
                <a:cs typeface="Times New Roman"/>
              </a:rPr>
              <a:t>containing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55" dirty="0">
                <a:latin typeface="+mn-lt"/>
                <a:cs typeface="Times New Roman"/>
              </a:rPr>
              <a:t>terms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120" dirty="0">
                <a:latin typeface="+mn-lt"/>
                <a:cs typeface="Times New Roman"/>
              </a:rPr>
              <a:t>and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60" dirty="0">
                <a:latin typeface="+mn-lt"/>
                <a:cs typeface="Times New Roman"/>
              </a:rPr>
              <a:t>conditions</a:t>
            </a:r>
            <a:r>
              <a:rPr lang="en-US" sz="2500" spc="60" dirty="0">
                <a:latin typeface="+mn-lt"/>
                <a:cs typeface="Times New Roman"/>
              </a:rPr>
              <a:t>,</a:t>
            </a:r>
            <a:r>
              <a:rPr sz="2500" spc="15" dirty="0">
                <a:latin typeface="+mn-lt"/>
                <a:cs typeface="Times New Roman"/>
              </a:rPr>
              <a:t> </a:t>
            </a:r>
            <a:r>
              <a:rPr sz="2500" spc="120" dirty="0">
                <a:latin typeface="+mn-lt"/>
                <a:cs typeface="Times New Roman"/>
              </a:rPr>
              <a:t>and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-25" dirty="0">
                <a:latin typeface="+mn-lt"/>
                <a:cs typeface="Times New Roman"/>
              </a:rPr>
              <a:t>all </a:t>
            </a:r>
            <a:r>
              <a:rPr sz="2500" spc="65" dirty="0">
                <a:latin typeface="+mn-lt"/>
                <a:cs typeface="Times New Roman"/>
              </a:rPr>
              <a:t>orders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50" dirty="0">
                <a:latin typeface="+mn-lt"/>
                <a:cs typeface="Times New Roman"/>
              </a:rPr>
              <a:t>over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-20" dirty="0">
                <a:latin typeface="+mn-lt"/>
                <a:cs typeface="Times New Roman"/>
              </a:rPr>
              <a:t>50k.</a:t>
            </a:r>
            <a:endParaRPr sz="2500" dirty="0">
              <a:latin typeface="+mn-lt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45"/>
              </a:spcBef>
              <a:buFont typeface="Arial" panose="020B0604020202020204" pitchFamily="34" charset="0"/>
              <a:buChar char="•"/>
            </a:pPr>
            <a:endParaRPr sz="2500" dirty="0">
              <a:latin typeface="+mn-lt"/>
              <a:cs typeface="Times New Roman"/>
            </a:endParaRPr>
          </a:p>
          <a:p>
            <a:pPr marL="355600" marR="31750" indent="-342900">
              <a:lnSpc>
                <a:spcPts val="2920"/>
              </a:lnSpc>
              <a:buFont typeface="Arial" panose="020B0604020202020204" pitchFamily="34" charset="0"/>
              <a:buChar char="•"/>
            </a:pPr>
            <a:r>
              <a:rPr sz="2500" spc="50" dirty="0">
                <a:latin typeface="+mn-lt"/>
                <a:cs typeface="Times New Roman"/>
              </a:rPr>
              <a:t>If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spc="130" dirty="0">
                <a:latin typeface="+mn-lt"/>
                <a:cs typeface="Times New Roman"/>
              </a:rPr>
              <a:t>a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vendor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spc="60" dirty="0">
                <a:latin typeface="+mn-lt"/>
                <a:cs typeface="Times New Roman"/>
              </a:rPr>
              <a:t>would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like</a:t>
            </a:r>
            <a:r>
              <a:rPr sz="2500" spc="40" dirty="0">
                <a:latin typeface="+mn-lt"/>
                <a:cs typeface="Times New Roman"/>
              </a:rPr>
              <a:t> </a:t>
            </a:r>
            <a:r>
              <a:rPr sz="2500" spc="125" dirty="0">
                <a:latin typeface="+mn-lt"/>
                <a:cs typeface="Times New Roman"/>
              </a:rPr>
              <a:t>to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spc="75" dirty="0">
                <a:latin typeface="+mn-lt"/>
                <a:cs typeface="Times New Roman"/>
              </a:rPr>
              <a:t>make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changes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spc="125" dirty="0">
                <a:latin typeface="+mn-lt"/>
                <a:cs typeface="Times New Roman"/>
              </a:rPr>
              <a:t>to</a:t>
            </a:r>
            <a:r>
              <a:rPr sz="2500" spc="40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the</a:t>
            </a:r>
            <a:r>
              <a:rPr sz="2500" spc="35" dirty="0">
                <a:latin typeface="+mn-lt"/>
                <a:cs typeface="Times New Roman"/>
              </a:rPr>
              <a:t> </a:t>
            </a:r>
            <a:r>
              <a:rPr sz="2500" spc="195" dirty="0">
                <a:latin typeface="+mn-lt"/>
                <a:cs typeface="Times New Roman"/>
              </a:rPr>
              <a:t>MURC </a:t>
            </a:r>
            <a:r>
              <a:rPr sz="2500" spc="90" dirty="0">
                <a:latin typeface="+mn-lt"/>
                <a:cs typeface="Times New Roman"/>
              </a:rPr>
              <a:t>addendum,</a:t>
            </a:r>
            <a:r>
              <a:rPr sz="2500" spc="145" dirty="0">
                <a:latin typeface="+mn-lt"/>
                <a:cs typeface="Times New Roman"/>
              </a:rPr>
              <a:t> </a:t>
            </a:r>
            <a:r>
              <a:rPr sz="2500" spc="80" dirty="0">
                <a:latin typeface="+mn-lt"/>
                <a:cs typeface="Times New Roman"/>
              </a:rPr>
              <a:t>contact</a:t>
            </a:r>
            <a:r>
              <a:rPr sz="2500" spc="150" dirty="0">
                <a:latin typeface="+mn-lt"/>
                <a:cs typeface="Times New Roman"/>
              </a:rPr>
              <a:t> </a:t>
            </a:r>
            <a:r>
              <a:rPr sz="2500" spc="85" dirty="0">
                <a:latin typeface="+mn-lt"/>
                <a:cs typeface="Times New Roman"/>
              </a:rPr>
              <a:t>your</a:t>
            </a:r>
            <a:r>
              <a:rPr sz="2500" spc="145" dirty="0">
                <a:latin typeface="+mn-lt"/>
                <a:cs typeface="Times New Roman"/>
              </a:rPr>
              <a:t> </a:t>
            </a:r>
            <a:r>
              <a:rPr lang="en-US" sz="2500" dirty="0">
                <a:latin typeface="+mn-lt"/>
                <a:cs typeface="Times New Roman"/>
              </a:rPr>
              <a:t>assigned GCA </a:t>
            </a:r>
            <a:r>
              <a:rPr sz="2500" spc="75" dirty="0">
                <a:latin typeface="+mn-lt"/>
                <a:cs typeface="Times New Roman"/>
              </a:rPr>
              <a:t>for</a:t>
            </a:r>
            <a:r>
              <a:rPr sz="2500" spc="-5" dirty="0">
                <a:latin typeface="+mn-lt"/>
                <a:cs typeface="Times New Roman"/>
              </a:rPr>
              <a:t> </a:t>
            </a:r>
            <a:r>
              <a:rPr sz="2500" spc="-10" dirty="0">
                <a:latin typeface="+mn-lt"/>
                <a:cs typeface="Times New Roman"/>
              </a:rPr>
              <a:t>assistance.</a:t>
            </a:r>
            <a:endParaRPr sz="2500" dirty="0">
              <a:latin typeface="+mn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2780"/>
              </a:spcBef>
              <a:buFont typeface="Arial" panose="020B0604020202020204" pitchFamily="34" charset="0"/>
              <a:buChar char="•"/>
            </a:pPr>
            <a:r>
              <a:rPr lang="en-US" sz="2500" b="1" spc="60" dirty="0">
                <a:latin typeface="+mn-lt"/>
                <a:cs typeface="Times New Roman"/>
              </a:rPr>
              <a:t>Note: </a:t>
            </a:r>
            <a:r>
              <a:rPr sz="2500" spc="60" dirty="0">
                <a:latin typeface="+mn-lt"/>
                <a:cs typeface="Times New Roman"/>
              </a:rPr>
              <a:t>There</a:t>
            </a:r>
            <a:r>
              <a:rPr sz="2500" dirty="0">
                <a:latin typeface="+mn-lt"/>
                <a:cs typeface="Times New Roman"/>
              </a:rPr>
              <a:t> is </a:t>
            </a:r>
            <a:r>
              <a:rPr sz="2500" spc="130" dirty="0">
                <a:latin typeface="+mn-lt"/>
                <a:cs typeface="Times New Roman"/>
              </a:rPr>
              <a:t>a</a:t>
            </a:r>
            <a:r>
              <a:rPr sz="2500" spc="5" dirty="0">
                <a:latin typeface="+mn-lt"/>
                <a:cs typeface="Times New Roman"/>
              </a:rPr>
              <a:t> </a:t>
            </a:r>
            <a:r>
              <a:rPr sz="2500" spc="65" dirty="0">
                <a:latin typeface="+mn-lt"/>
                <a:cs typeface="Times New Roman"/>
              </a:rPr>
              <a:t>separate</a:t>
            </a:r>
            <a:r>
              <a:rPr sz="2500" dirty="0">
                <a:latin typeface="+mn-lt"/>
                <a:cs typeface="Times New Roman"/>
              </a:rPr>
              <a:t> </a:t>
            </a:r>
            <a:r>
              <a:rPr sz="2500" spc="215" dirty="0">
                <a:latin typeface="+mn-lt"/>
                <a:cs typeface="Times New Roman"/>
              </a:rPr>
              <a:t>MURC</a:t>
            </a:r>
            <a:r>
              <a:rPr sz="2500" dirty="0">
                <a:latin typeface="+mn-lt"/>
                <a:cs typeface="Times New Roman"/>
              </a:rPr>
              <a:t> </a:t>
            </a:r>
            <a:r>
              <a:rPr sz="2500" spc="95" dirty="0">
                <a:latin typeface="+mn-lt"/>
                <a:cs typeface="Times New Roman"/>
              </a:rPr>
              <a:t>addendum</a:t>
            </a:r>
            <a:r>
              <a:rPr sz="2500" spc="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specifically </a:t>
            </a:r>
            <a:r>
              <a:rPr sz="2500" spc="75" dirty="0">
                <a:latin typeface="+mn-lt"/>
                <a:cs typeface="Times New Roman"/>
              </a:rPr>
              <a:t>for</a:t>
            </a:r>
            <a:r>
              <a:rPr sz="2500" spc="5" dirty="0">
                <a:latin typeface="+mn-lt"/>
                <a:cs typeface="Times New Roman"/>
              </a:rPr>
              <a:t> </a:t>
            </a:r>
            <a:r>
              <a:rPr sz="2500" spc="-10" dirty="0">
                <a:latin typeface="+mn-lt"/>
                <a:cs typeface="Times New Roman"/>
              </a:rPr>
              <a:t>hotels</a:t>
            </a:r>
            <a:r>
              <a:rPr lang="en-US" sz="2500" spc="-10" dirty="0">
                <a:latin typeface="+mn-lt"/>
                <a:cs typeface="Times New Roman"/>
              </a:rPr>
              <a:t>.</a:t>
            </a:r>
            <a:endParaRPr sz="2500" dirty="0">
              <a:latin typeface="+mn-lt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570957" y="9096277"/>
            <a:ext cx="2311400" cy="373380"/>
          </a:xfrm>
          <a:custGeom>
            <a:avLst/>
            <a:gdLst/>
            <a:ahLst/>
            <a:cxnLst/>
            <a:rect l="l" t="t" r="r" b="b"/>
            <a:pathLst>
              <a:path w="2311400" h="373379">
                <a:moveTo>
                  <a:pt x="2217895" y="373379"/>
                </a:moveTo>
                <a:lnTo>
                  <a:pt x="93344" y="373379"/>
                </a:lnTo>
                <a:lnTo>
                  <a:pt x="57010" y="366044"/>
                </a:lnTo>
                <a:lnTo>
                  <a:pt x="27340" y="346039"/>
                </a:lnTo>
                <a:lnTo>
                  <a:pt x="7335" y="316369"/>
                </a:lnTo>
                <a:lnTo>
                  <a:pt x="0" y="280034"/>
                </a:lnTo>
                <a:lnTo>
                  <a:pt x="0" y="93344"/>
                </a:lnTo>
                <a:lnTo>
                  <a:pt x="7335" y="57010"/>
                </a:lnTo>
                <a:lnTo>
                  <a:pt x="27340" y="27340"/>
                </a:lnTo>
                <a:lnTo>
                  <a:pt x="57010" y="7335"/>
                </a:lnTo>
                <a:lnTo>
                  <a:pt x="93344" y="0"/>
                </a:lnTo>
                <a:lnTo>
                  <a:pt x="2217895" y="0"/>
                </a:lnTo>
                <a:lnTo>
                  <a:pt x="2269683" y="15683"/>
                </a:lnTo>
                <a:lnTo>
                  <a:pt x="2304135" y="57623"/>
                </a:lnTo>
                <a:lnTo>
                  <a:pt x="2311241" y="93344"/>
                </a:lnTo>
                <a:lnTo>
                  <a:pt x="2311241" y="280034"/>
                </a:lnTo>
                <a:lnTo>
                  <a:pt x="2295558" y="331822"/>
                </a:lnTo>
                <a:lnTo>
                  <a:pt x="2253617" y="366274"/>
                </a:lnTo>
                <a:lnTo>
                  <a:pt x="2217895" y="373379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3664938" y="9060717"/>
            <a:ext cx="21234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sz="2100" b="1" u="heavy" spc="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b="1" u="heavy" spc="1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sz="2100" b="1" u="heavy" spc="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b="1" u="heavy" spc="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2100" b="1" dirty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83902" y="9732425"/>
            <a:ext cx="85696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443220">
              <a:lnSpc>
                <a:spcPct val="100000"/>
              </a:lnSpc>
              <a:spcBef>
                <a:spcPts val="100"/>
              </a:spcBef>
            </a:pPr>
            <a:r>
              <a:rPr b="1" spc="-335" dirty="0">
                <a:latin typeface="Tahoma"/>
                <a:cs typeface="Tahoma"/>
              </a:rPr>
              <a:t>Vendor</a:t>
            </a:r>
            <a:r>
              <a:rPr b="1" spc="-455" dirty="0">
                <a:latin typeface="Tahoma"/>
                <a:cs typeface="Tahoma"/>
              </a:rPr>
              <a:t> </a:t>
            </a:r>
            <a:r>
              <a:rPr b="1" spc="-315" dirty="0">
                <a:latin typeface="Tahoma"/>
                <a:cs typeface="Tahoma"/>
              </a:rPr>
              <a:t>Setup</a:t>
            </a:r>
            <a:r>
              <a:rPr b="1" spc="-455" dirty="0">
                <a:latin typeface="Tahoma"/>
                <a:cs typeface="Tahoma"/>
              </a:rPr>
              <a:t> </a:t>
            </a:r>
            <a:r>
              <a:rPr b="1" spc="-360" dirty="0">
                <a:latin typeface="Tahoma"/>
                <a:cs typeface="Tahoma"/>
              </a:rPr>
              <a:t>in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380" dirty="0">
                <a:latin typeface="Tahoma"/>
                <a:cs typeface="Tahoma"/>
              </a:rPr>
              <a:t>Banner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5" name="object 5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905211" y="2941010"/>
            <a:ext cx="17052290" cy="3315651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dirty="0">
                <a:latin typeface="+mn-lt"/>
                <a:cs typeface="Times New Roman"/>
              </a:rPr>
              <a:t>Before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a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can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lang="en-US" sz="2100" spc="95" dirty="0">
                <a:latin typeface="+mn-lt"/>
                <a:cs typeface="Times New Roman"/>
              </a:rPr>
              <a:t>created</a:t>
            </a:r>
            <a:r>
              <a:rPr sz="2100" dirty="0">
                <a:latin typeface="+mn-lt"/>
                <a:cs typeface="Times New Roman"/>
              </a:rPr>
              <a:t>,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you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must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confirm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vendor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properly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set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up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b="1" spc="-35" dirty="0">
                <a:latin typeface="+mn-lt"/>
                <a:cs typeface="Times New Roman"/>
              </a:rPr>
              <a:t>Banner,</a:t>
            </a:r>
            <a:r>
              <a:rPr sz="2100" b="1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Marshall’s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financial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system.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This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ensures</a:t>
            </a:r>
            <a:r>
              <a:rPr lang="en-US" sz="2100" dirty="0">
                <a:latin typeface="+mn-lt"/>
                <a:cs typeface="Times New Roman"/>
              </a:rPr>
              <a:t> no roadblocks in routing requisition documentation for approval and processing.</a:t>
            </a:r>
          </a:p>
          <a:p>
            <a:pPr marL="12700" marR="5080">
              <a:lnSpc>
                <a:spcPts val="2480"/>
              </a:lnSpc>
              <a:spcBef>
                <a:spcPts val="215"/>
              </a:spcBef>
            </a:pPr>
            <a:endParaRPr lang="en-US" sz="2100" dirty="0">
              <a:latin typeface="+mn-lt"/>
              <a:cs typeface="Times New Roman"/>
            </a:endParaRPr>
          </a:p>
          <a:p>
            <a:pPr marL="12700" marR="5080">
              <a:lnSpc>
                <a:spcPts val="2480"/>
              </a:lnSpc>
              <a:spcBef>
                <a:spcPts val="215"/>
              </a:spcBef>
            </a:pPr>
            <a:endParaRPr lang="en-US" sz="2100" dirty="0">
              <a:latin typeface="+mn-lt"/>
              <a:cs typeface="Times New Roman"/>
            </a:endParaRPr>
          </a:p>
          <a:p>
            <a:pPr marL="12700" marR="5080">
              <a:lnSpc>
                <a:spcPts val="2480"/>
              </a:lnSpc>
              <a:spcBef>
                <a:spcPts val="215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  <a:spcBef>
                <a:spcPts val="5"/>
              </a:spcBef>
            </a:pPr>
            <a:r>
              <a:rPr lang="en-US" sz="2100" b="1" dirty="0">
                <a:latin typeface="+mn-lt"/>
                <a:cs typeface="Times New Roman"/>
              </a:rPr>
              <a:t>			</a:t>
            </a:r>
            <a:r>
              <a:rPr sz="2100" b="1" dirty="0">
                <a:latin typeface="+mn-lt"/>
                <a:cs typeface="Times New Roman"/>
              </a:rPr>
              <a:t>Step</a:t>
            </a:r>
            <a:r>
              <a:rPr sz="2100" b="1" spc="-8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1: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lang="en-US" sz="2100" b="1" spc="-20" dirty="0">
                <a:latin typeface="+mn-lt"/>
                <a:cs typeface="Times New Roman"/>
              </a:rPr>
              <a:t>Looking for a vendor in Banner</a:t>
            </a:r>
          </a:p>
          <a:p>
            <a:pPr marL="12700">
              <a:lnSpc>
                <a:spcPts val="2500"/>
              </a:lnSpc>
              <a:spcBef>
                <a:spcPts val="5"/>
              </a:spcBef>
            </a:pPr>
            <a:r>
              <a:rPr lang="en-US" sz="2100" spc="-20" dirty="0">
                <a:latin typeface="+mn-lt"/>
                <a:cs typeface="Times New Roman"/>
              </a:rPr>
              <a:t>			Banner screen FTIIDEN</a:t>
            </a:r>
            <a:endParaRPr sz="2100" dirty="0">
              <a:latin typeface="+mn-lt"/>
              <a:cs typeface="Times New Roman"/>
            </a:endParaRPr>
          </a:p>
          <a:p>
            <a:endParaRPr lang="en-US" sz="2100" b="1" dirty="0">
              <a:latin typeface="+mn-lt"/>
              <a:cs typeface="Times New Roman"/>
            </a:endParaRPr>
          </a:p>
          <a:p>
            <a:r>
              <a:rPr lang="en-US" sz="2100" b="1" dirty="0">
                <a:latin typeface="+mn-lt"/>
                <a:cs typeface="Times New Roman"/>
              </a:rPr>
              <a:t>			</a:t>
            </a:r>
            <a:r>
              <a:rPr sz="2100" b="1" dirty="0">
                <a:latin typeface="+mn-lt"/>
                <a:cs typeface="Times New Roman"/>
              </a:rPr>
              <a:t>Step</a:t>
            </a:r>
            <a:r>
              <a:rPr sz="2100" b="1" spc="-8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2: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sz="2100" b="1" spc="-20" dirty="0">
                <a:latin typeface="+mn-lt"/>
                <a:cs typeface="Times New Roman"/>
              </a:rPr>
              <a:t>Verify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lang="en-US" sz="2100" b="1" spc="-60" dirty="0">
                <a:latin typeface="+mn-lt"/>
                <a:cs typeface="Times New Roman"/>
              </a:rPr>
              <a:t>v</a:t>
            </a:r>
            <a:r>
              <a:rPr sz="2100" b="1" spc="-60" dirty="0">
                <a:latin typeface="+mn-lt"/>
                <a:cs typeface="Times New Roman"/>
              </a:rPr>
              <a:t>endor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lang="en-US" sz="2100" b="1" spc="-50" dirty="0">
                <a:latin typeface="+mn-lt"/>
                <a:cs typeface="Times New Roman"/>
              </a:rPr>
              <a:t>a</a:t>
            </a:r>
            <a:r>
              <a:rPr sz="2100" b="1" spc="-50" dirty="0">
                <a:latin typeface="+mn-lt"/>
                <a:cs typeface="Times New Roman"/>
              </a:rPr>
              <a:t>ddress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in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Banner</a:t>
            </a: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475"/>
              </a:lnSpc>
            </a:pPr>
            <a:r>
              <a:rPr lang="en-US" sz="2100" spc="60" dirty="0">
                <a:latin typeface="+mn-lt"/>
                <a:cs typeface="Times New Roman"/>
              </a:rPr>
              <a:t>			Banner screen FTMVEND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83902" y="9732425"/>
            <a:ext cx="84172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2921C21-D80A-6094-8B87-66C4835982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0" y="4593351"/>
            <a:ext cx="1609950" cy="5906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CEECD8E6-6435-0B27-5573-94FFC4E662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0" y="5656503"/>
            <a:ext cx="1609950" cy="64194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557520">
              <a:lnSpc>
                <a:spcPct val="100000"/>
              </a:lnSpc>
              <a:spcBef>
                <a:spcPts val="100"/>
              </a:spcBef>
            </a:pPr>
            <a:r>
              <a:rPr b="1" spc="-370" dirty="0">
                <a:latin typeface="Tahoma"/>
                <a:cs typeface="Tahoma"/>
              </a:rPr>
              <a:t>Banner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254" dirty="0">
                <a:latin typeface="Tahoma"/>
                <a:cs typeface="Tahoma"/>
              </a:rPr>
              <a:t>Screen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585" dirty="0">
                <a:latin typeface="Tahoma"/>
                <a:cs typeface="Tahoma"/>
              </a:rPr>
              <a:t>FTIIDEN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5" name="object 5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2358" y="2077542"/>
            <a:ext cx="13889355" cy="736547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dirty="0">
                <a:latin typeface="+mn-lt"/>
                <a:cs typeface="Times New Roman"/>
              </a:rPr>
              <a:t>Visit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Banner</a:t>
            </a:r>
            <a:r>
              <a:rPr sz="2100" spc="85" dirty="0">
                <a:latin typeface="+mn-lt"/>
                <a:cs typeface="Times New Roman"/>
              </a:rPr>
              <a:t> </a:t>
            </a:r>
            <a:r>
              <a:rPr sz="2100" u="heavy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sz="2100" u="none" spc="8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and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lang="en-US" sz="2100" u="none" dirty="0">
                <a:latin typeface="+mn-lt"/>
                <a:cs typeface="Times New Roman"/>
              </a:rPr>
              <a:t>search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screen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spc="150" dirty="0">
                <a:latin typeface="+mn-lt"/>
                <a:cs typeface="Times New Roman"/>
              </a:rPr>
              <a:t>FTIIDEN</a:t>
            </a:r>
            <a:r>
              <a:rPr sz="2100" u="none" spc="8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in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spc="65" dirty="0">
                <a:latin typeface="+mn-lt"/>
                <a:cs typeface="Times New Roman"/>
              </a:rPr>
              <a:t>the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search</a:t>
            </a:r>
            <a:r>
              <a:rPr sz="2100" u="none" spc="80" dirty="0">
                <a:latin typeface="+mn-lt"/>
                <a:cs typeface="Times New Roman"/>
              </a:rPr>
              <a:t> </a:t>
            </a:r>
            <a:r>
              <a:rPr sz="2100" u="none" spc="90" dirty="0">
                <a:latin typeface="+mn-lt"/>
                <a:cs typeface="Times New Roman"/>
              </a:rPr>
              <a:t>bar.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This</a:t>
            </a:r>
            <a:r>
              <a:rPr sz="2100" u="none" spc="8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screen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will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be</a:t>
            </a:r>
            <a:r>
              <a:rPr sz="2100" u="none" spc="8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used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first</a:t>
            </a:r>
            <a:r>
              <a:rPr sz="2100" u="none" spc="80" dirty="0"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to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locate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spc="65" dirty="0">
                <a:latin typeface="+mn-lt"/>
                <a:cs typeface="Times New Roman"/>
              </a:rPr>
              <a:t>the</a:t>
            </a:r>
            <a:r>
              <a:rPr sz="2100" u="none" spc="80" dirty="0">
                <a:latin typeface="+mn-lt"/>
                <a:cs typeface="Times New Roman"/>
              </a:rPr>
              <a:t> </a:t>
            </a:r>
            <a:r>
              <a:rPr sz="2100" u="none" spc="65" dirty="0">
                <a:latin typeface="+mn-lt"/>
                <a:cs typeface="Times New Roman"/>
              </a:rPr>
              <a:t>vendor</a:t>
            </a:r>
            <a:r>
              <a:rPr sz="2100" u="none" spc="85" dirty="0">
                <a:latin typeface="+mn-lt"/>
                <a:cs typeface="Times New Roman"/>
              </a:rPr>
              <a:t> </a:t>
            </a:r>
            <a:r>
              <a:rPr sz="2100" u="none" spc="70" dirty="0">
                <a:latin typeface="+mn-lt"/>
                <a:cs typeface="Times New Roman"/>
              </a:rPr>
              <a:t>number </a:t>
            </a:r>
            <a:r>
              <a:rPr sz="2100" u="none" spc="165" dirty="0">
                <a:latin typeface="+mn-lt"/>
                <a:cs typeface="Times New Roman"/>
              </a:rPr>
              <a:t>(FEIN#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if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50" dirty="0">
                <a:latin typeface="+mn-lt"/>
                <a:cs typeface="Times New Roman"/>
              </a:rPr>
              <a:t>working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with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an</a:t>
            </a:r>
            <a:r>
              <a:rPr sz="2100" u="none" spc="35" dirty="0">
                <a:latin typeface="+mn-lt"/>
                <a:cs typeface="Times New Roman"/>
              </a:rPr>
              <a:t> </a:t>
            </a:r>
            <a:r>
              <a:rPr sz="2100" u="none" spc="55" dirty="0">
                <a:latin typeface="+mn-lt"/>
                <a:cs typeface="Times New Roman"/>
              </a:rPr>
              <a:t>organization).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You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will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need</a:t>
            </a:r>
            <a:r>
              <a:rPr sz="2100" u="none" spc="35" dirty="0"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to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use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screen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150" dirty="0">
                <a:latin typeface="+mn-lt"/>
                <a:cs typeface="Times New Roman"/>
              </a:rPr>
              <a:t>FTMVEND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to</a:t>
            </a:r>
            <a:r>
              <a:rPr sz="2100" u="none" spc="3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view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65" dirty="0">
                <a:latin typeface="+mn-lt"/>
                <a:cs typeface="Times New Roman"/>
              </a:rPr>
              <a:t>the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55" dirty="0">
                <a:latin typeface="+mn-lt"/>
                <a:cs typeface="Times New Roman"/>
              </a:rPr>
              <a:t>vendors</a:t>
            </a:r>
            <a:r>
              <a:rPr sz="2100" u="none" spc="30" dirty="0">
                <a:latin typeface="+mn-lt"/>
                <a:cs typeface="Times New Roman"/>
              </a:rPr>
              <a:t> </a:t>
            </a:r>
            <a:r>
              <a:rPr sz="2100" u="none" spc="40" dirty="0">
                <a:latin typeface="+mn-lt"/>
                <a:cs typeface="Times New Roman"/>
              </a:rPr>
              <a:t>address.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145"/>
              </a:spcBef>
            </a:pPr>
            <a:endParaRPr sz="2100" dirty="0">
              <a:latin typeface="+mn-lt"/>
              <a:cs typeface="Times New Roman"/>
            </a:endParaRPr>
          </a:p>
          <a:p>
            <a:pPr marL="408305" indent="-257810">
              <a:lnSpc>
                <a:spcPct val="100000"/>
              </a:lnSpc>
              <a:buAutoNum type="arabicPeriod"/>
              <a:tabLst>
                <a:tab pos="408305" algn="l"/>
              </a:tabLst>
            </a:pPr>
            <a:r>
              <a:rPr sz="2000" dirty="0">
                <a:latin typeface="+mn-lt"/>
                <a:cs typeface="Times New Roman"/>
              </a:rPr>
              <a:t>Click</a:t>
            </a:r>
            <a:r>
              <a:rPr sz="2000" spc="80" dirty="0">
                <a:latin typeface="+mn-lt"/>
                <a:cs typeface="Times New Roman"/>
              </a:rPr>
              <a:t> </a:t>
            </a:r>
            <a:r>
              <a:rPr sz="2000" spc="95" dirty="0">
                <a:latin typeface="+mn-lt"/>
                <a:cs typeface="Times New Roman"/>
              </a:rPr>
              <a:t>on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light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green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box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spc="70" dirty="0">
                <a:latin typeface="+mn-lt"/>
                <a:cs typeface="Times New Roman"/>
              </a:rPr>
              <a:t>under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‘Last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Name’</a:t>
            </a:r>
            <a:r>
              <a:rPr sz="2000" spc="85" dirty="0">
                <a:latin typeface="+mn-lt"/>
                <a:cs typeface="Times New Roman"/>
              </a:rPr>
              <a:t> </a:t>
            </a:r>
            <a:r>
              <a:rPr sz="2000" spc="-10" dirty="0">
                <a:latin typeface="+mn-lt"/>
                <a:cs typeface="Times New Roman"/>
              </a:rPr>
              <a:t>field</a:t>
            </a:r>
            <a:r>
              <a:rPr lang="en-US" sz="2000" spc="-10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</a:pPr>
            <a:endParaRPr sz="2000" dirty="0">
              <a:latin typeface="+mn-lt"/>
              <a:cs typeface="Times New Roman"/>
            </a:endParaRPr>
          </a:p>
          <a:p>
            <a:pPr marL="408305" indent="-257810">
              <a:lnSpc>
                <a:spcPct val="100000"/>
              </a:lnSpc>
              <a:buAutoNum type="arabicPeriod"/>
              <a:tabLst>
                <a:tab pos="408305" algn="l"/>
              </a:tabLst>
            </a:pPr>
            <a:r>
              <a:rPr sz="2000" spc="100" dirty="0">
                <a:latin typeface="+mn-lt"/>
                <a:cs typeface="Times New Roman"/>
              </a:rPr>
              <a:t>In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‘Last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Name’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spc="55" dirty="0">
                <a:latin typeface="+mn-lt"/>
                <a:cs typeface="Times New Roman"/>
              </a:rPr>
              <a:t>box,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type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lang="en-US" sz="2000" spc="95" dirty="0">
                <a:latin typeface="+mn-lt"/>
                <a:cs typeface="Times New Roman"/>
              </a:rPr>
              <a:t>v</a:t>
            </a:r>
            <a:r>
              <a:rPr sz="2000" dirty="0">
                <a:latin typeface="+mn-lt"/>
                <a:cs typeface="Times New Roman"/>
              </a:rPr>
              <a:t>endor’s</a:t>
            </a:r>
            <a:r>
              <a:rPr sz="2000" spc="95" dirty="0">
                <a:latin typeface="+mn-lt"/>
                <a:cs typeface="Times New Roman"/>
              </a:rPr>
              <a:t> </a:t>
            </a:r>
            <a:r>
              <a:rPr sz="2000" spc="50" dirty="0">
                <a:latin typeface="+mn-lt"/>
                <a:cs typeface="Times New Roman"/>
              </a:rPr>
              <a:t>name</a:t>
            </a:r>
            <a:r>
              <a:rPr lang="en-US" sz="2000" spc="50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/>
            </a:pPr>
            <a:endParaRPr sz="2000" dirty="0">
              <a:latin typeface="+mn-lt"/>
              <a:cs typeface="Times New Roman"/>
            </a:endParaRPr>
          </a:p>
          <a:p>
            <a:pPr marL="150495" marR="6885305">
              <a:lnSpc>
                <a:spcPct val="100000"/>
              </a:lnSpc>
            </a:pP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Hint:</a:t>
            </a:r>
            <a:r>
              <a:rPr sz="2000" i="1" spc="1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105" dirty="0">
                <a:solidFill>
                  <a:srgbClr val="00B040"/>
                </a:solidFill>
                <a:latin typeface="+mn-lt"/>
                <a:cs typeface="Times New Roman"/>
              </a:rPr>
              <a:t>If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you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are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unsure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55" dirty="0">
                <a:solidFill>
                  <a:srgbClr val="00B040"/>
                </a:solidFill>
                <a:latin typeface="+mn-lt"/>
                <a:cs typeface="Times New Roman"/>
              </a:rPr>
              <a:t>of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the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exact</a:t>
            </a:r>
            <a:r>
              <a:rPr sz="2000" i="1" spc="1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name,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you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can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65" dirty="0">
                <a:solidFill>
                  <a:srgbClr val="00B040"/>
                </a:solidFill>
                <a:latin typeface="+mn-lt"/>
                <a:cs typeface="Times New Roman"/>
              </a:rPr>
              <a:t>try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a</a:t>
            </a:r>
            <a:r>
              <a:rPr sz="2000" i="1" spc="2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variation </a:t>
            </a:r>
            <a:r>
              <a:rPr sz="2000" i="1" spc="55" dirty="0">
                <a:solidFill>
                  <a:srgbClr val="00B040"/>
                </a:solidFill>
                <a:latin typeface="+mn-lt"/>
                <a:cs typeface="Times New Roman"/>
              </a:rPr>
              <a:t>of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what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you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 think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it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60" dirty="0">
                <a:solidFill>
                  <a:srgbClr val="00B040"/>
                </a:solidFill>
                <a:latin typeface="+mn-lt"/>
                <a:cs typeface="Times New Roman"/>
              </a:rPr>
              <a:t>may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be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and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type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the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wildcard,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%,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after</a:t>
            </a:r>
            <a:r>
              <a:rPr sz="2000" i="1" spc="4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-25" dirty="0">
                <a:solidFill>
                  <a:srgbClr val="00B040"/>
                </a:solidFill>
                <a:latin typeface="+mn-lt"/>
                <a:cs typeface="Times New Roman"/>
              </a:rPr>
              <a:t>the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name.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105" dirty="0">
                <a:solidFill>
                  <a:srgbClr val="00B040"/>
                </a:solidFill>
                <a:latin typeface="+mn-lt"/>
                <a:cs typeface="Times New Roman"/>
              </a:rPr>
              <a:t>It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will</a:t>
            </a:r>
            <a:r>
              <a:rPr sz="2000" i="1" spc="-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pull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up</a:t>
            </a:r>
            <a:r>
              <a:rPr sz="2000" i="1" spc="-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all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55" dirty="0">
                <a:solidFill>
                  <a:srgbClr val="00B040"/>
                </a:solidFill>
                <a:latin typeface="+mn-lt"/>
                <a:cs typeface="Times New Roman"/>
              </a:rPr>
              <a:t>IDs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in</a:t>
            </a:r>
            <a:r>
              <a:rPr sz="2000" i="1" spc="-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Banner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spc="50" dirty="0">
                <a:solidFill>
                  <a:srgbClr val="00B040"/>
                </a:solidFill>
                <a:latin typeface="+mn-lt"/>
                <a:cs typeface="Times New Roman"/>
              </a:rPr>
              <a:t>that</a:t>
            </a:r>
            <a:r>
              <a:rPr sz="2000" i="1" spc="-5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000" i="1" dirty="0">
                <a:solidFill>
                  <a:srgbClr val="00B040"/>
                </a:solidFill>
                <a:latin typeface="+mn-lt"/>
                <a:cs typeface="Times New Roman"/>
              </a:rPr>
              <a:t>have</a:t>
            </a:r>
            <a:r>
              <a:rPr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 those characteristics.</a:t>
            </a:r>
            <a:endParaRPr lang="en-US" sz="2000" i="1" spc="-10" dirty="0">
              <a:solidFill>
                <a:srgbClr val="00B040"/>
              </a:solidFill>
              <a:latin typeface="+mn-lt"/>
              <a:cs typeface="Times New Roman"/>
            </a:endParaRPr>
          </a:p>
          <a:p>
            <a:pPr marL="150495" marR="6885305">
              <a:lnSpc>
                <a:spcPct val="100000"/>
              </a:lnSpc>
            </a:pPr>
            <a:r>
              <a:rPr lang="en-US" sz="2000" i="1" spc="-10" dirty="0">
                <a:solidFill>
                  <a:srgbClr val="00B040"/>
                </a:solidFill>
                <a:latin typeface="+mn-lt"/>
                <a:cs typeface="Times New Roman"/>
              </a:rPr>
              <a:t>For example: If you know the vendor is Bulldog Creative Services you can type %Bulldog% in the Last Name field.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+mn-lt"/>
              <a:cs typeface="Times New Roman"/>
            </a:endParaRPr>
          </a:p>
          <a:p>
            <a:pPr marL="472440" indent="-257810">
              <a:lnSpc>
                <a:spcPct val="100000"/>
              </a:lnSpc>
              <a:buAutoNum type="arabicPeriod" startAt="3"/>
              <a:tabLst>
                <a:tab pos="472440" algn="l"/>
              </a:tabLst>
            </a:pPr>
            <a:r>
              <a:rPr sz="2000" spc="90" dirty="0">
                <a:latin typeface="+mn-lt"/>
                <a:cs typeface="Times New Roman"/>
              </a:rPr>
              <a:t>Hit</a:t>
            </a:r>
            <a:r>
              <a:rPr sz="2000" dirty="0">
                <a:latin typeface="+mn-lt"/>
                <a:cs typeface="Times New Roman"/>
              </a:rPr>
              <a:t> </a:t>
            </a:r>
            <a:r>
              <a:rPr sz="2000" spc="80" dirty="0">
                <a:latin typeface="+mn-lt"/>
                <a:cs typeface="Times New Roman"/>
              </a:rPr>
              <a:t>F8,</a:t>
            </a:r>
            <a:r>
              <a:rPr sz="2000" spc="5" dirty="0">
                <a:latin typeface="+mn-lt"/>
                <a:cs typeface="Times New Roman"/>
              </a:rPr>
              <a:t> </a:t>
            </a:r>
            <a:r>
              <a:rPr sz="2000" spc="100" dirty="0">
                <a:latin typeface="+mn-lt"/>
                <a:cs typeface="Times New Roman"/>
              </a:rPr>
              <a:t>or</a:t>
            </a:r>
            <a:r>
              <a:rPr sz="2000" spc="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click</a:t>
            </a:r>
            <a:r>
              <a:rPr sz="2000" spc="5" dirty="0">
                <a:latin typeface="+mn-lt"/>
                <a:cs typeface="Times New Roman"/>
              </a:rPr>
              <a:t> </a:t>
            </a:r>
            <a:r>
              <a:rPr sz="2000" spc="-20" dirty="0">
                <a:latin typeface="+mn-lt"/>
                <a:cs typeface="Times New Roman"/>
              </a:rPr>
              <a:t>‘Go’</a:t>
            </a:r>
            <a:r>
              <a:rPr lang="en-US" sz="2000" spc="-20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 startAt="3"/>
            </a:pPr>
            <a:endParaRPr sz="2000" dirty="0">
              <a:latin typeface="+mn-lt"/>
              <a:cs typeface="Times New Roman"/>
            </a:endParaRPr>
          </a:p>
          <a:p>
            <a:pPr marL="472440" indent="-257810">
              <a:lnSpc>
                <a:spcPct val="100000"/>
              </a:lnSpc>
              <a:buAutoNum type="arabicPeriod" startAt="3"/>
              <a:tabLst>
                <a:tab pos="472440" algn="l"/>
              </a:tabLst>
            </a:pPr>
            <a:r>
              <a:rPr sz="2000" spc="105" dirty="0">
                <a:latin typeface="+mn-lt"/>
                <a:cs typeface="Times New Roman"/>
              </a:rPr>
              <a:t>It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will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spc="65" dirty="0">
                <a:latin typeface="+mn-lt"/>
                <a:cs typeface="Times New Roman"/>
              </a:rPr>
              <a:t>populate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all</a:t>
            </a:r>
            <a:r>
              <a:rPr sz="2000" spc="5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spc="65" dirty="0">
                <a:latin typeface="+mn-lt"/>
                <a:cs typeface="Times New Roman"/>
              </a:rPr>
              <a:t>options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with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spc="70" dirty="0">
                <a:latin typeface="+mn-lt"/>
                <a:cs typeface="Times New Roman"/>
              </a:rPr>
              <a:t>your</a:t>
            </a:r>
            <a:r>
              <a:rPr sz="2000" spc="5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search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spc="-10" dirty="0">
                <a:latin typeface="+mn-lt"/>
                <a:cs typeface="Times New Roman"/>
              </a:rPr>
              <a:t>criteria</a:t>
            </a:r>
            <a:r>
              <a:rPr lang="en-US" sz="2000" spc="-10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 startAt="3"/>
            </a:pPr>
            <a:endParaRPr sz="2000" dirty="0">
              <a:latin typeface="+mn-lt"/>
              <a:cs typeface="Times New Roman"/>
            </a:endParaRPr>
          </a:p>
          <a:p>
            <a:pPr marL="472440" indent="-257810">
              <a:lnSpc>
                <a:spcPct val="100000"/>
              </a:lnSpc>
              <a:buAutoNum type="arabicPeriod" startAt="3"/>
              <a:tabLst>
                <a:tab pos="472440" algn="l"/>
              </a:tabLst>
            </a:pPr>
            <a:r>
              <a:rPr sz="2000" spc="55" dirty="0">
                <a:latin typeface="+mn-lt"/>
                <a:cs typeface="Times New Roman"/>
              </a:rPr>
              <a:t>The</a:t>
            </a:r>
            <a:r>
              <a:rPr sz="2000" spc="1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vendor</a:t>
            </a:r>
            <a:r>
              <a:rPr sz="2000" spc="20" dirty="0">
                <a:latin typeface="+mn-lt"/>
                <a:cs typeface="Times New Roman"/>
              </a:rPr>
              <a:t> </a:t>
            </a:r>
            <a:r>
              <a:rPr sz="2000" spc="75" dirty="0">
                <a:latin typeface="+mn-lt"/>
                <a:cs typeface="Times New Roman"/>
              </a:rPr>
              <a:t>number</a:t>
            </a:r>
            <a:r>
              <a:rPr sz="2000" spc="15" dirty="0">
                <a:latin typeface="+mn-lt"/>
                <a:cs typeface="Times New Roman"/>
              </a:rPr>
              <a:t> </a:t>
            </a:r>
            <a:r>
              <a:rPr sz="2000" spc="114" dirty="0">
                <a:latin typeface="+mn-lt"/>
                <a:cs typeface="Times New Roman"/>
              </a:rPr>
              <a:t>(FEIN</a:t>
            </a:r>
            <a:r>
              <a:rPr sz="2000" spc="20" dirty="0">
                <a:latin typeface="+mn-lt"/>
                <a:cs typeface="Times New Roman"/>
              </a:rPr>
              <a:t> </a:t>
            </a:r>
            <a:r>
              <a:rPr sz="2000" spc="160" dirty="0">
                <a:latin typeface="+mn-lt"/>
                <a:cs typeface="Times New Roman"/>
              </a:rPr>
              <a:t>#)</a:t>
            </a:r>
            <a:r>
              <a:rPr sz="2000" spc="15" dirty="0">
                <a:latin typeface="+mn-lt"/>
                <a:cs typeface="Times New Roman"/>
              </a:rPr>
              <a:t> </a:t>
            </a:r>
            <a:r>
              <a:rPr sz="2000" spc="55" dirty="0">
                <a:latin typeface="+mn-lt"/>
                <a:cs typeface="Times New Roman"/>
              </a:rPr>
              <a:t>can</a:t>
            </a:r>
            <a:r>
              <a:rPr sz="2000" spc="2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be</a:t>
            </a:r>
            <a:r>
              <a:rPr sz="2000" spc="20" dirty="0">
                <a:latin typeface="+mn-lt"/>
                <a:cs typeface="Times New Roman"/>
              </a:rPr>
              <a:t> </a:t>
            </a:r>
            <a:r>
              <a:rPr sz="2000" spc="45" dirty="0">
                <a:latin typeface="+mn-lt"/>
                <a:cs typeface="Times New Roman"/>
              </a:rPr>
              <a:t>located</a:t>
            </a:r>
            <a:r>
              <a:rPr sz="2000" spc="1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in</a:t>
            </a:r>
            <a:r>
              <a:rPr sz="2000" spc="20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15" dirty="0">
                <a:latin typeface="+mn-lt"/>
                <a:cs typeface="Times New Roman"/>
              </a:rPr>
              <a:t> </a:t>
            </a:r>
            <a:r>
              <a:rPr sz="2000" spc="140" dirty="0">
                <a:latin typeface="+mn-lt"/>
                <a:cs typeface="Times New Roman"/>
              </a:rPr>
              <a:t>ID</a:t>
            </a:r>
            <a:r>
              <a:rPr sz="2000" spc="20" dirty="0">
                <a:latin typeface="+mn-lt"/>
                <a:cs typeface="Times New Roman"/>
              </a:rPr>
              <a:t> </a:t>
            </a:r>
            <a:r>
              <a:rPr sz="2000" spc="35" dirty="0">
                <a:latin typeface="+mn-lt"/>
                <a:cs typeface="Times New Roman"/>
              </a:rPr>
              <a:t>box</a:t>
            </a:r>
            <a:r>
              <a:rPr lang="en-US" sz="2000" spc="35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  <a:buFont typeface="Times New Roman"/>
              <a:buAutoNum type="arabicPeriod" startAt="3"/>
            </a:pPr>
            <a:endParaRPr sz="2000" dirty="0">
              <a:latin typeface="+mn-lt"/>
              <a:cs typeface="Times New Roman"/>
            </a:endParaRPr>
          </a:p>
          <a:p>
            <a:pPr marL="150495" marR="6995795" indent="321310">
              <a:lnSpc>
                <a:spcPct val="100000"/>
              </a:lnSpc>
              <a:buAutoNum type="arabicPeriod" startAt="3"/>
              <a:tabLst>
                <a:tab pos="471805" algn="l"/>
              </a:tabLst>
            </a:pPr>
            <a:r>
              <a:rPr sz="2000" dirty="0">
                <a:latin typeface="+mn-lt"/>
                <a:cs typeface="Times New Roman"/>
              </a:rPr>
              <a:t>Write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65" dirty="0">
                <a:latin typeface="+mn-lt"/>
                <a:cs typeface="Times New Roman"/>
              </a:rPr>
              <a:t>down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vendor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75" dirty="0">
                <a:latin typeface="+mn-lt"/>
                <a:cs typeface="Times New Roman"/>
              </a:rPr>
              <a:t>number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114" dirty="0">
                <a:latin typeface="+mn-lt"/>
                <a:cs typeface="Times New Roman"/>
              </a:rPr>
              <a:t>(FEIN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120" dirty="0">
                <a:latin typeface="+mn-lt"/>
                <a:cs typeface="Times New Roman"/>
              </a:rPr>
              <a:t>#).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105" dirty="0">
                <a:latin typeface="+mn-lt"/>
                <a:cs typeface="Times New Roman"/>
              </a:rPr>
              <a:t>It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will</a:t>
            </a:r>
            <a:r>
              <a:rPr sz="2000" spc="3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be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-10" dirty="0">
                <a:latin typeface="+mn-lt"/>
                <a:cs typeface="Times New Roman"/>
              </a:rPr>
              <a:t>needed </a:t>
            </a:r>
            <a:r>
              <a:rPr sz="2000" spc="105" dirty="0">
                <a:latin typeface="+mn-lt"/>
                <a:cs typeface="Times New Roman"/>
              </a:rPr>
              <a:t>to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view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45" dirty="0">
                <a:latin typeface="+mn-lt"/>
                <a:cs typeface="Times New Roman"/>
              </a:rPr>
              <a:t>address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in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spc="55" dirty="0">
                <a:latin typeface="+mn-lt"/>
                <a:cs typeface="Times New Roman"/>
              </a:rPr>
              <a:t>Banner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screen</a:t>
            </a:r>
            <a:r>
              <a:rPr sz="2000" spc="25" dirty="0">
                <a:latin typeface="+mn-lt"/>
                <a:cs typeface="Times New Roman"/>
              </a:rPr>
              <a:t> </a:t>
            </a:r>
            <a:r>
              <a:rPr sz="2000" b="1" spc="-10" dirty="0">
                <a:latin typeface="+mn-lt"/>
                <a:cs typeface="Times New Roman"/>
              </a:rPr>
              <a:t>FTMVEND</a:t>
            </a:r>
            <a:r>
              <a:rPr lang="en-US" sz="2000" b="1" spc="-10" dirty="0">
                <a:latin typeface="+mn-lt"/>
                <a:cs typeface="Times New Roman"/>
              </a:rPr>
              <a:t> </a:t>
            </a:r>
            <a:r>
              <a:rPr lang="en-US" sz="2000" spc="-10" dirty="0">
                <a:latin typeface="+mn-lt"/>
                <a:cs typeface="Times New Roman"/>
              </a:rPr>
              <a:t>and in the requisition creation process</a:t>
            </a:r>
            <a:r>
              <a:rPr sz="2000" spc="-10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846161" y="3158266"/>
            <a:ext cx="10202545" cy="5794375"/>
            <a:chOff x="7846161" y="3158266"/>
            <a:chExt cx="10202545" cy="579437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46161" y="3158266"/>
              <a:ext cx="10202358" cy="333038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46161" y="4649256"/>
              <a:ext cx="10202358" cy="2648064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9174371" y="5615126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4" h="357504">
                  <a:moveTo>
                    <a:pt x="178746" y="357493"/>
                  </a:moveTo>
                  <a:lnTo>
                    <a:pt x="131228" y="351108"/>
                  </a:lnTo>
                  <a:lnTo>
                    <a:pt x="88529" y="333089"/>
                  </a:lnTo>
                  <a:lnTo>
                    <a:pt x="52353" y="305139"/>
                  </a:lnTo>
                  <a:lnTo>
                    <a:pt x="24404" y="268963"/>
                  </a:lnTo>
                  <a:lnTo>
                    <a:pt x="6385" y="226264"/>
                  </a:lnTo>
                  <a:lnTo>
                    <a:pt x="0" y="178746"/>
                  </a:lnTo>
                  <a:lnTo>
                    <a:pt x="6385" y="131228"/>
                  </a:lnTo>
                  <a:lnTo>
                    <a:pt x="24404" y="88529"/>
                  </a:lnTo>
                  <a:lnTo>
                    <a:pt x="52353" y="52353"/>
                  </a:lnTo>
                  <a:lnTo>
                    <a:pt x="88529" y="24404"/>
                  </a:lnTo>
                  <a:lnTo>
                    <a:pt x="131228" y="6385"/>
                  </a:lnTo>
                  <a:lnTo>
                    <a:pt x="178746" y="0"/>
                  </a:lnTo>
                  <a:lnTo>
                    <a:pt x="226264" y="6385"/>
                  </a:lnTo>
                  <a:lnTo>
                    <a:pt x="268963" y="24404"/>
                  </a:lnTo>
                  <a:lnTo>
                    <a:pt x="305139" y="52353"/>
                  </a:lnTo>
                  <a:lnTo>
                    <a:pt x="333088" y="88529"/>
                  </a:lnTo>
                  <a:lnTo>
                    <a:pt x="351108" y="131228"/>
                  </a:lnTo>
                  <a:lnTo>
                    <a:pt x="357493" y="178746"/>
                  </a:lnTo>
                  <a:lnTo>
                    <a:pt x="351108" y="226264"/>
                  </a:lnTo>
                  <a:lnTo>
                    <a:pt x="333088" y="268963"/>
                  </a:lnTo>
                  <a:lnTo>
                    <a:pt x="305139" y="305139"/>
                  </a:lnTo>
                  <a:lnTo>
                    <a:pt x="268963" y="333089"/>
                  </a:lnTo>
                  <a:lnTo>
                    <a:pt x="226264" y="351108"/>
                  </a:lnTo>
                  <a:lnTo>
                    <a:pt x="178746" y="357493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9192319" y="5559660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56912" y="406144"/>
                  </a:moveTo>
                  <a:lnTo>
                    <a:pt x="155834" y="406144"/>
                  </a:lnTo>
                  <a:lnTo>
                    <a:pt x="115615" y="391770"/>
                  </a:lnTo>
                  <a:lnTo>
                    <a:pt x="77297" y="367409"/>
                  </a:lnTo>
                  <a:lnTo>
                    <a:pt x="45337" y="335451"/>
                  </a:lnTo>
                  <a:lnTo>
                    <a:pt x="20975" y="297133"/>
                  </a:lnTo>
                  <a:lnTo>
                    <a:pt x="5450" y="253694"/>
                  </a:lnTo>
                  <a:lnTo>
                    <a:pt x="0" y="206372"/>
                  </a:lnTo>
                  <a:lnTo>
                    <a:pt x="5450" y="159053"/>
                  </a:lnTo>
                  <a:lnTo>
                    <a:pt x="20975" y="115615"/>
                  </a:lnTo>
                  <a:lnTo>
                    <a:pt x="45337" y="77297"/>
                  </a:lnTo>
                  <a:lnTo>
                    <a:pt x="77297" y="45338"/>
                  </a:lnTo>
                  <a:lnTo>
                    <a:pt x="115615" y="20976"/>
                  </a:lnTo>
                  <a:lnTo>
                    <a:pt x="159053" y="5450"/>
                  </a:lnTo>
                  <a:lnTo>
                    <a:pt x="206372" y="0"/>
                  </a:lnTo>
                  <a:lnTo>
                    <a:pt x="253693" y="5450"/>
                  </a:lnTo>
                  <a:lnTo>
                    <a:pt x="297132" y="20976"/>
                  </a:lnTo>
                  <a:lnTo>
                    <a:pt x="335450" y="45338"/>
                  </a:lnTo>
                  <a:lnTo>
                    <a:pt x="350286" y="60174"/>
                  </a:lnTo>
                  <a:lnTo>
                    <a:pt x="205398" y="60174"/>
                  </a:lnTo>
                  <a:lnTo>
                    <a:pt x="196607" y="60435"/>
                  </a:lnTo>
                  <a:lnTo>
                    <a:pt x="154197" y="72701"/>
                  </a:lnTo>
                  <a:lnTo>
                    <a:pt x="127579" y="103587"/>
                  </a:lnTo>
                  <a:lnTo>
                    <a:pt x="123455" y="133098"/>
                  </a:lnTo>
                  <a:lnTo>
                    <a:pt x="125895" y="139702"/>
                  </a:lnTo>
                  <a:lnTo>
                    <a:pt x="135768" y="150520"/>
                  </a:lnTo>
                  <a:lnTo>
                    <a:pt x="142570" y="153227"/>
                  </a:lnTo>
                  <a:lnTo>
                    <a:pt x="231969" y="153227"/>
                  </a:lnTo>
                  <a:lnTo>
                    <a:pt x="231013" y="158585"/>
                  </a:lnTo>
                  <a:lnTo>
                    <a:pt x="215392" y="201241"/>
                  </a:lnTo>
                  <a:lnTo>
                    <a:pt x="185746" y="243005"/>
                  </a:lnTo>
                  <a:lnTo>
                    <a:pt x="155886" y="275851"/>
                  </a:lnTo>
                  <a:lnTo>
                    <a:pt x="125486" y="304911"/>
                  </a:lnTo>
                  <a:lnTo>
                    <a:pt x="125395" y="331471"/>
                  </a:lnTo>
                  <a:lnTo>
                    <a:pt x="369603" y="331999"/>
                  </a:lnTo>
                  <a:lnTo>
                    <a:pt x="367409" y="335451"/>
                  </a:lnTo>
                  <a:lnTo>
                    <a:pt x="335450" y="367409"/>
                  </a:lnTo>
                  <a:lnTo>
                    <a:pt x="297132" y="391770"/>
                  </a:lnTo>
                  <a:lnTo>
                    <a:pt x="256912" y="406144"/>
                  </a:lnTo>
                  <a:close/>
                </a:path>
                <a:path w="406400" h="406400">
                  <a:moveTo>
                    <a:pt x="148885" y="297535"/>
                  </a:moveTo>
                  <a:lnTo>
                    <a:pt x="220430" y="229791"/>
                  </a:lnTo>
                  <a:lnTo>
                    <a:pt x="251016" y="198412"/>
                  </a:lnTo>
                  <a:lnTo>
                    <a:pt x="276567" y="161164"/>
                  </a:lnTo>
                  <a:lnTo>
                    <a:pt x="284475" y="124141"/>
                  </a:lnTo>
                  <a:lnTo>
                    <a:pt x="283177" y="110302"/>
                  </a:lnTo>
                  <a:lnTo>
                    <a:pt x="262901" y="77637"/>
                  </a:lnTo>
                  <a:lnTo>
                    <a:pt x="222231" y="61267"/>
                  </a:lnTo>
                  <a:lnTo>
                    <a:pt x="221789" y="61267"/>
                  </a:lnTo>
                  <a:lnTo>
                    <a:pt x="205398" y="60174"/>
                  </a:lnTo>
                  <a:lnTo>
                    <a:pt x="350286" y="60174"/>
                  </a:lnTo>
                  <a:lnTo>
                    <a:pt x="367409" y="77297"/>
                  </a:lnTo>
                  <a:lnTo>
                    <a:pt x="391769" y="115615"/>
                  </a:lnTo>
                  <a:lnTo>
                    <a:pt x="406145" y="155838"/>
                  </a:lnTo>
                  <a:lnTo>
                    <a:pt x="406145" y="256806"/>
                  </a:lnTo>
                  <a:lnTo>
                    <a:pt x="403950" y="263050"/>
                  </a:lnTo>
                  <a:lnTo>
                    <a:pt x="279011" y="263050"/>
                  </a:lnTo>
                  <a:lnTo>
                    <a:pt x="278482" y="269085"/>
                  </a:lnTo>
                  <a:lnTo>
                    <a:pt x="277496" y="274087"/>
                  </a:lnTo>
                  <a:lnTo>
                    <a:pt x="275977" y="277984"/>
                  </a:lnTo>
                  <a:lnTo>
                    <a:pt x="274495" y="281884"/>
                  </a:lnTo>
                  <a:lnTo>
                    <a:pt x="232519" y="296763"/>
                  </a:lnTo>
                  <a:lnTo>
                    <a:pt x="233708" y="296763"/>
                  </a:lnTo>
                  <a:lnTo>
                    <a:pt x="148885" y="297535"/>
                  </a:lnTo>
                  <a:close/>
                </a:path>
                <a:path w="406400" h="406400">
                  <a:moveTo>
                    <a:pt x="231969" y="153227"/>
                  </a:moveTo>
                  <a:lnTo>
                    <a:pt x="159388" y="153227"/>
                  </a:lnTo>
                  <a:lnTo>
                    <a:pt x="165786" y="150788"/>
                  </a:lnTo>
                  <a:lnTo>
                    <a:pt x="175738" y="140643"/>
                  </a:lnTo>
                  <a:lnTo>
                    <a:pt x="178227" y="134274"/>
                  </a:lnTo>
                  <a:lnTo>
                    <a:pt x="178288" y="118549"/>
                  </a:lnTo>
                  <a:lnTo>
                    <a:pt x="175841" y="112019"/>
                  </a:lnTo>
                  <a:lnTo>
                    <a:pt x="165943" y="101940"/>
                  </a:lnTo>
                  <a:lnTo>
                    <a:pt x="159459" y="99401"/>
                  </a:lnTo>
                  <a:lnTo>
                    <a:pt x="146953" y="99401"/>
                  </a:lnTo>
                  <a:lnTo>
                    <a:pt x="146953" y="98811"/>
                  </a:lnTo>
                  <a:lnTo>
                    <a:pt x="179947" y="72150"/>
                  </a:lnTo>
                  <a:lnTo>
                    <a:pt x="180188" y="72150"/>
                  </a:lnTo>
                  <a:lnTo>
                    <a:pt x="185590" y="71285"/>
                  </a:lnTo>
                  <a:lnTo>
                    <a:pt x="191610" y="71285"/>
                  </a:lnTo>
                  <a:lnTo>
                    <a:pt x="201027" y="72150"/>
                  </a:lnTo>
                  <a:lnTo>
                    <a:pt x="231028" y="101226"/>
                  </a:lnTo>
                  <a:lnTo>
                    <a:pt x="233743" y="124141"/>
                  </a:lnTo>
                  <a:lnTo>
                    <a:pt x="233689" y="134274"/>
                  </a:lnTo>
                  <a:lnTo>
                    <a:pt x="233572" y="136860"/>
                  </a:lnTo>
                  <a:lnTo>
                    <a:pt x="233464" y="139252"/>
                  </a:lnTo>
                  <a:lnTo>
                    <a:pt x="232510" y="149201"/>
                  </a:lnTo>
                  <a:lnTo>
                    <a:pt x="232387" y="150520"/>
                  </a:lnTo>
                  <a:lnTo>
                    <a:pt x="232317" y="151279"/>
                  </a:lnTo>
                  <a:lnTo>
                    <a:pt x="231969" y="153227"/>
                  </a:lnTo>
                  <a:close/>
                </a:path>
                <a:path w="406400" h="406400">
                  <a:moveTo>
                    <a:pt x="369603" y="331999"/>
                  </a:moveTo>
                  <a:lnTo>
                    <a:pt x="287142" y="331999"/>
                  </a:lnTo>
                  <a:lnTo>
                    <a:pt x="289173" y="264838"/>
                  </a:lnTo>
                  <a:lnTo>
                    <a:pt x="289227" y="263050"/>
                  </a:lnTo>
                  <a:lnTo>
                    <a:pt x="403950" y="263050"/>
                  </a:lnTo>
                  <a:lnTo>
                    <a:pt x="391769" y="297133"/>
                  </a:lnTo>
                  <a:lnTo>
                    <a:pt x="369603" y="331999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8899694" y="3941399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59" y="301120"/>
                  </a:moveTo>
                  <a:lnTo>
                    <a:pt x="102971" y="293444"/>
                  </a:lnTo>
                  <a:lnTo>
                    <a:pt x="61641" y="272070"/>
                  </a:lnTo>
                  <a:lnTo>
                    <a:pt x="29049" y="239478"/>
                  </a:lnTo>
                  <a:lnTo>
                    <a:pt x="7675" y="198148"/>
                  </a:lnTo>
                  <a:lnTo>
                    <a:pt x="0" y="150560"/>
                  </a:lnTo>
                  <a:lnTo>
                    <a:pt x="7675" y="102971"/>
                  </a:lnTo>
                  <a:lnTo>
                    <a:pt x="29049" y="61641"/>
                  </a:lnTo>
                  <a:lnTo>
                    <a:pt x="61641" y="29049"/>
                  </a:lnTo>
                  <a:lnTo>
                    <a:pt x="102971" y="7675"/>
                  </a:lnTo>
                  <a:lnTo>
                    <a:pt x="150559" y="0"/>
                  </a:lnTo>
                  <a:lnTo>
                    <a:pt x="198148" y="7675"/>
                  </a:lnTo>
                  <a:lnTo>
                    <a:pt x="239479" y="29049"/>
                  </a:lnTo>
                  <a:lnTo>
                    <a:pt x="272070" y="61641"/>
                  </a:lnTo>
                  <a:lnTo>
                    <a:pt x="293444" y="102971"/>
                  </a:lnTo>
                  <a:lnTo>
                    <a:pt x="301120" y="150560"/>
                  </a:lnTo>
                  <a:lnTo>
                    <a:pt x="293444" y="198148"/>
                  </a:lnTo>
                  <a:lnTo>
                    <a:pt x="272070" y="239478"/>
                  </a:lnTo>
                  <a:lnTo>
                    <a:pt x="239479" y="272070"/>
                  </a:lnTo>
                  <a:lnTo>
                    <a:pt x="198148" y="293444"/>
                  </a:lnTo>
                  <a:lnTo>
                    <a:pt x="150559" y="30112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868092" y="3852921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56907" y="406144"/>
                  </a:moveTo>
                  <a:lnTo>
                    <a:pt x="155839" y="406144"/>
                  </a:lnTo>
                  <a:lnTo>
                    <a:pt x="115615" y="391767"/>
                  </a:lnTo>
                  <a:lnTo>
                    <a:pt x="77297" y="367404"/>
                  </a:lnTo>
                  <a:lnTo>
                    <a:pt x="45337" y="335443"/>
                  </a:lnTo>
                  <a:lnTo>
                    <a:pt x="20975" y="297125"/>
                  </a:lnTo>
                  <a:lnTo>
                    <a:pt x="5450" y="253688"/>
                  </a:lnTo>
                  <a:lnTo>
                    <a:pt x="0" y="206372"/>
                  </a:lnTo>
                  <a:lnTo>
                    <a:pt x="5450" y="159053"/>
                  </a:lnTo>
                  <a:lnTo>
                    <a:pt x="20975" y="115615"/>
                  </a:lnTo>
                  <a:lnTo>
                    <a:pt x="45337" y="77297"/>
                  </a:lnTo>
                  <a:lnTo>
                    <a:pt x="77297" y="45337"/>
                  </a:lnTo>
                  <a:lnTo>
                    <a:pt x="115615" y="20976"/>
                  </a:lnTo>
                  <a:lnTo>
                    <a:pt x="159053" y="5450"/>
                  </a:lnTo>
                  <a:lnTo>
                    <a:pt x="206372" y="0"/>
                  </a:lnTo>
                  <a:lnTo>
                    <a:pt x="253693" y="5450"/>
                  </a:lnTo>
                  <a:lnTo>
                    <a:pt x="297132" y="20976"/>
                  </a:lnTo>
                  <a:lnTo>
                    <a:pt x="335450" y="45337"/>
                  </a:lnTo>
                  <a:lnTo>
                    <a:pt x="358136" y="68024"/>
                  </a:lnTo>
                  <a:lnTo>
                    <a:pt x="224797" y="68024"/>
                  </a:lnTo>
                  <a:lnTo>
                    <a:pt x="143185" y="90225"/>
                  </a:lnTo>
                  <a:lnTo>
                    <a:pt x="145942" y="100086"/>
                  </a:lnTo>
                  <a:lnTo>
                    <a:pt x="189206" y="100086"/>
                  </a:lnTo>
                  <a:lnTo>
                    <a:pt x="188581" y="297125"/>
                  </a:lnTo>
                  <a:lnTo>
                    <a:pt x="188479" y="329044"/>
                  </a:lnTo>
                  <a:lnTo>
                    <a:pt x="160062" y="330806"/>
                  </a:lnTo>
                  <a:lnTo>
                    <a:pt x="160029" y="339350"/>
                  </a:lnTo>
                  <a:lnTo>
                    <a:pt x="363164" y="339688"/>
                  </a:lnTo>
                  <a:lnTo>
                    <a:pt x="335450" y="367404"/>
                  </a:lnTo>
                  <a:lnTo>
                    <a:pt x="297132" y="391767"/>
                  </a:lnTo>
                  <a:lnTo>
                    <a:pt x="256907" y="406144"/>
                  </a:lnTo>
                  <a:close/>
                </a:path>
                <a:path w="406400" h="406400">
                  <a:moveTo>
                    <a:pt x="363164" y="339688"/>
                  </a:moveTo>
                  <a:lnTo>
                    <a:pt x="262732" y="339688"/>
                  </a:lnTo>
                  <a:lnTo>
                    <a:pt x="262769" y="331149"/>
                  </a:lnTo>
                  <a:lnTo>
                    <a:pt x="234149" y="329196"/>
                  </a:lnTo>
                  <a:lnTo>
                    <a:pt x="234858" y="115615"/>
                  </a:lnTo>
                  <a:lnTo>
                    <a:pt x="234910" y="100086"/>
                  </a:lnTo>
                  <a:lnTo>
                    <a:pt x="235016" y="68024"/>
                  </a:lnTo>
                  <a:lnTo>
                    <a:pt x="358136" y="68024"/>
                  </a:lnTo>
                  <a:lnTo>
                    <a:pt x="367409" y="77297"/>
                  </a:lnTo>
                  <a:lnTo>
                    <a:pt x="391769" y="115615"/>
                  </a:lnTo>
                  <a:lnTo>
                    <a:pt x="406144" y="155835"/>
                  </a:lnTo>
                  <a:lnTo>
                    <a:pt x="406144" y="256906"/>
                  </a:lnTo>
                  <a:lnTo>
                    <a:pt x="391769" y="297125"/>
                  </a:lnTo>
                  <a:lnTo>
                    <a:pt x="367409" y="335443"/>
                  </a:lnTo>
                  <a:lnTo>
                    <a:pt x="363164" y="339688"/>
                  </a:lnTo>
                  <a:close/>
                </a:path>
                <a:path w="406400" h="406400">
                  <a:moveTo>
                    <a:pt x="189206" y="100086"/>
                  </a:moveTo>
                  <a:lnTo>
                    <a:pt x="145942" y="100086"/>
                  </a:lnTo>
                  <a:lnTo>
                    <a:pt x="189239" y="89833"/>
                  </a:lnTo>
                  <a:lnTo>
                    <a:pt x="189206" y="100086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7629257" y="5395807"/>
              <a:ext cx="413384" cy="413384"/>
            </a:xfrm>
            <a:custGeom>
              <a:avLst/>
              <a:gdLst/>
              <a:ahLst/>
              <a:cxnLst/>
              <a:rect l="l" t="t" r="r" b="b"/>
              <a:pathLst>
                <a:path w="413384" h="413385">
                  <a:moveTo>
                    <a:pt x="206479" y="412959"/>
                  </a:moveTo>
                  <a:lnTo>
                    <a:pt x="159135" y="407505"/>
                  </a:lnTo>
                  <a:lnTo>
                    <a:pt x="115675" y="391972"/>
                  </a:lnTo>
                  <a:lnTo>
                    <a:pt x="77337" y="367597"/>
                  </a:lnTo>
                  <a:lnTo>
                    <a:pt x="45361" y="335621"/>
                  </a:lnTo>
                  <a:lnTo>
                    <a:pt x="20986" y="297283"/>
                  </a:lnTo>
                  <a:lnTo>
                    <a:pt x="5453" y="253823"/>
                  </a:lnTo>
                  <a:lnTo>
                    <a:pt x="0" y="206479"/>
                  </a:lnTo>
                  <a:lnTo>
                    <a:pt x="5453" y="159135"/>
                  </a:lnTo>
                  <a:lnTo>
                    <a:pt x="20986" y="115675"/>
                  </a:lnTo>
                  <a:lnTo>
                    <a:pt x="45361" y="77337"/>
                  </a:lnTo>
                  <a:lnTo>
                    <a:pt x="77337" y="45361"/>
                  </a:lnTo>
                  <a:lnTo>
                    <a:pt x="115675" y="20986"/>
                  </a:lnTo>
                  <a:lnTo>
                    <a:pt x="159135" y="5453"/>
                  </a:lnTo>
                  <a:lnTo>
                    <a:pt x="206479" y="0"/>
                  </a:lnTo>
                  <a:lnTo>
                    <a:pt x="253823" y="5453"/>
                  </a:lnTo>
                  <a:lnTo>
                    <a:pt x="297283" y="20986"/>
                  </a:lnTo>
                  <a:lnTo>
                    <a:pt x="335621" y="45361"/>
                  </a:lnTo>
                  <a:lnTo>
                    <a:pt x="367597" y="77337"/>
                  </a:lnTo>
                  <a:lnTo>
                    <a:pt x="391972" y="115675"/>
                  </a:lnTo>
                  <a:lnTo>
                    <a:pt x="407505" y="159135"/>
                  </a:lnTo>
                  <a:lnTo>
                    <a:pt x="412959" y="206479"/>
                  </a:lnTo>
                  <a:lnTo>
                    <a:pt x="407505" y="253823"/>
                  </a:lnTo>
                  <a:lnTo>
                    <a:pt x="391972" y="297283"/>
                  </a:lnTo>
                  <a:lnTo>
                    <a:pt x="367597" y="335621"/>
                  </a:lnTo>
                  <a:lnTo>
                    <a:pt x="335621" y="367597"/>
                  </a:lnTo>
                  <a:lnTo>
                    <a:pt x="297283" y="391972"/>
                  </a:lnTo>
                  <a:lnTo>
                    <a:pt x="253823" y="407505"/>
                  </a:lnTo>
                  <a:lnTo>
                    <a:pt x="206479" y="412959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7629256" y="5395807"/>
              <a:ext cx="406400" cy="406400"/>
            </a:xfrm>
            <a:custGeom>
              <a:avLst/>
              <a:gdLst/>
              <a:ahLst/>
              <a:cxnLst/>
              <a:rect l="l" t="t" r="r" b="b"/>
              <a:pathLst>
                <a:path w="406400" h="406400">
                  <a:moveTo>
                    <a:pt x="256908" y="406144"/>
                  </a:moveTo>
                  <a:lnTo>
                    <a:pt x="155834" y="406144"/>
                  </a:lnTo>
                  <a:lnTo>
                    <a:pt x="115613" y="391769"/>
                  </a:lnTo>
                  <a:lnTo>
                    <a:pt x="77295" y="367409"/>
                  </a:lnTo>
                  <a:lnTo>
                    <a:pt x="45336" y="335450"/>
                  </a:lnTo>
                  <a:lnTo>
                    <a:pt x="20974" y="297132"/>
                  </a:lnTo>
                  <a:lnTo>
                    <a:pt x="5513" y="253875"/>
                  </a:lnTo>
                  <a:lnTo>
                    <a:pt x="0" y="206372"/>
                  </a:lnTo>
                  <a:lnTo>
                    <a:pt x="5353" y="159876"/>
                  </a:lnTo>
                  <a:lnTo>
                    <a:pt x="5448" y="159053"/>
                  </a:lnTo>
                  <a:lnTo>
                    <a:pt x="20974" y="115615"/>
                  </a:lnTo>
                  <a:lnTo>
                    <a:pt x="45336" y="77297"/>
                  </a:lnTo>
                  <a:lnTo>
                    <a:pt x="77295" y="45337"/>
                  </a:lnTo>
                  <a:lnTo>
                    <a:pt x="115613" y="20975"/>
                  </a:lnTo>
                  <a:lnTo>
                    <a:pt x="159051" y="5450"/>
                  </a:lnTo>
                  <a:lnTo>
                    <a:pt x="206370" y="0"/>
                  </a:lnTo>
                  <a:lnTo>
                    <a:pt x="253692" y="5450"/>
                  </a:lnTo>
                  <a:lnTo>
                    <a:pt x="297130" y="20975"/>
                  </a:lnTo>
                  <a:lnTo>
                    <a:pt x="335448" y="45337"/>
                  </a:lnTo>
                  <a:lnTo>
                    <a:pt x="350321" y="60211"/>
                  </a:lnTo>
                  <a:lnTo>
                    <a:pt x="208017" y="60211"/>
                  </a:lnTo>
                  <a:lnTo>
                    <a:pt x="199505" y="60474"/>
                  </a:lnTo>
                  <a:lnTo>
                    <a:pt x="159851" y="71794"/>
                  </a:lnTo>
                  <a:lnTo>
                    <a:pt x="134808" y="102339"/>
                  </a:lnTo>
                  <a:lnTo>
                    <a:pt x="131482" y="127187"/>
                  </a:lnTo>
                  <a:lnTo>
                    <a:pt x="133702" y="133749"/>
                  </a:lnTo>
                  <a:lnTo>
                    <a:pt x="142580" y="143684"/>
                  </a:lnTo>
                  <a:lnTo>
                    <a:pt x="148809" y="146189"/>
                  </a:lnTo>
                  <a:lnTo>
                    <a:pt x="237731" y="146189"/>
                  </a:lnTo>
                  <a:lnTo>
                    <a:pt x="235799" y="154023"/>
                  </a:lnTo>
                  <a:lnTo>
                    <a:pt x="233335" y="159876"/>
                  </a:lnTo>
                  <a:lnTo>
                    <a:pt x="229946" y="165184"/>
                  </a:lnTo>
                  <a:lnTo>
                    <a:pt x="226607" y="170492"/>
                  </a:lnTo>
                  <a:lnTo>
                    <a:pt x="221852" y="174665"/>
                  </a:lnTo>
                  <a:lnTo>
                    <a:pt x="209573" y="180699"/>
                  </a:lnTo>
                  <a:lnTo>
                    <a:pt x="202598" y="182131"/>
                  </a:lnTo>
                  <a:lnTo>
                    <a:pt x="181989" y="182131"/>
                  </a:lnTo>
                  <a:lnTo>
                    <a:pt x="181956" y="192347"/>
                  </a:lnTo>
                  <a:lnTo>
                    <a:pt x="201689" y="192347"/>
                  </a:lnTo>
                  <a:lnTo>
                    <a:pt x="209156" y="193383"/>
                  </a:lnTo>
                  <a:lnTo>
                    <a:pt x="240582" y="213351"/>
                  </a:lnTo>
                  <a:lnTo>
                    <a:pt x="243434" y="217813"/>
                  </a:lnTo>
                  <a:lnTo>
                    <a:pt x="251603" y="253875"/>
                  </a:lnTo>
                  <a:lnTo>
                    <a:pt x="251727" y="257342"/>
                  </a:lnTo>
                  <a:lnTo>
                    <a:pt x="251735" y="259810"/>
                  </a:lnTo>
                  <a:lnTo>
                    <a:pt x="150670" y="259810"/>
                  </a:lnTo>
                  <a:lnTo>
                    <a:pt x="143922" y="262707"/>
                  </a:lnTo>
                  <a:lnTo>
                    <a:pt x="138828" y="268416"/>
                  </a:lnTo>
                  <a:lnTo>
                    <a:pt x="133748" y="274177"/>
                  </a:lnTo>
                  <a:lnTo>
                    <a:pt x="131193" y="280893"/>
                  </a:lnTo>
                  <a:lnTo>
                    <a:pt x="131164" y="288553"/>
                  </a:lnTo>
                  <a:lnTo>
                    <a:pt x="132274" y="298837"/>
                  </a:lnTo>
                  <a:lnTo>
                    <a:pt x="160575" y="330438"/>
                  </a:lnTo>
                  <a:lnTo>
                    <a:pt x="207893" y="338206"/>
                  </a:lnTo>
                  <a:lnTo>
                    <a:pt x="364651" y="338206"/>
                  </a:lnTo>
                  <a:lnTo>
                    <a:pt x="335448" y="367409"/>
                  </a:lnTo>
                  <a:lnTo>
                    <a:pt x="297130" y="391769"/>
                  </a:lnTo>
                  <a:lnTo>
                    <a:pt x="256908" y="406144"/>
                  </a:lnTo>
                  <a:close/>
                </a:path>
                <a:path w="406400" h="406400">
                  <a:moveTo>
                    <a:pt x="364651" y="338206"/>
                  </a:moveTo>
                  <a:lnTo>
                    <a:pt x="207893" y="338206"/>
                  </a:lnTo>
                  <a:lnTo>
                    <a:pt x="219447" y="337859"/>
                  </a:lnTo>
                  <a:lnTo>
                    <a:pt x="230348" y="336731"/>
                  </a:lnTo>
                  <a:lnTo>
                    <a:pt x="241183" y="334714"/>
                  </a:lnTo>
                  <a:lnTo>
                    <a:pt x="240983" y="334714"/>
                  </a:lnTo>
                  <a:lnTo>
                    <a:pt x="250162" y="332139"/>
                  </a:lnTo>
                  <a:lnTo>
                    <a:pt x="284661" y="310283"/>
                  </a:lnTo>
                  <a:lnTo>
                    <a:pt x="301348" y="273151"/>
                  </a:lnTo>
                  <a:lnTo>
                    <a:pt x="301603" y="268416"/>
                  </a:lnTo>
                  <a:lnTo>
                    <a:pt x="301718" y="266282"/>
                  </a:lnTo>
                  <a:lnTo>
                    <a:pt x="281232" y="209985"/>
                  </a:lnTo>
                  <a:lnTo>
                    <a:pt x="219314" y="185594"/>
                  </a:lnTo>
                  <a:lnTo>
                    <a:pt x="219314" y="185231"/>
                  </a:lnTo>
                  <a:lnTo>
                    <a:pt x="260626" y="173039"/>
                  </a:lnTo>
                  <a:lnTo>
                    <a:pt x="285848" y="138205"/>
                  </a:lnTo>
                  <a:lnTo>
                    <a:pt x="286905" y="126576"/>
                  </a:lnTo>
                  <a:lnTo>
                    <a:pt x="285642" y="111933"/>
                  </a:lnTo>
                  <a:lnTo>
                    <a:pt x="265714" y="77851"/>
                  </a:lnTo>
                  <a:lnTo>
                    <a:pt x="225178" y="61335"/>
                  </a:lnTo>
                  <a:lnTo>
                    <a:pt x="224953" y="61335"/>
                  </a:lnTo>
                  <a:lnTo>
                    <a:pt x="208017" y="60211"/>
                  </a:lnTo>
                  <a:lnTo>
                    <a:pt x="350321" y="60211"/>
                  </a:lnTo>
                  <a:lnTo>
                    <a:pt x="367407" y="77297"/>
                  </a:lnTo>
                  <a:lnTo>
                    <a:pt x="391654" y="115436"/>
                  </a:lnTo>
                  <a:lnTo>
                    <a:pt x="391768" y="115615"/>
                  </a:lnTo>
                  <a:lnTo>
                    <a:pt x="406144" y="155840"/>
                  </a:lnTo>
                  <a:lnTo>
                    <a:pt x="406144" y="256906"/>
                  </a:lnTo>
                  <a:lnTo>
                    <a:pt x="391768" y="297132"/>
                  </a:lnTo>
                  <a:lnTo>
                    <a:pt x="367407" y="335450"/>
                  </a:lnTo>
                  <a:lnTo>
                    <a:pt x="364651" y="338206"/>
                  </a:lnTo>
                  <a:close/>
                </a:path>
                <a:path w="406400" h="406400">
                  <a:moveTo>
                    <a:pt x="153287" y="97164"/>
                  </a:moveTo>
                  <a:lnTo>
                    <a:pt x="188639" y="71794"/>
                  </a:lnTo>
                  <a:lnTo>
                    <a:pt x="196460" y="71285"/>
                  </a:lnTo>
                  <a:lnTo>
                    <a:pt x="206721" y="72244"/>
                  </a:lnTo>
                  <a:lnTo>
                    <a:pt x="234365" y="95967"/>
                  </a:lnTo>
                  <a:lnTo>
                    <a:pt x="161723" y="95967"/>
                  </a:lnTo>
                  <a:lnTo>
                    <a:pt x="153287" y="97164"/>
                  </a:lnTo>
                  <a:close/>
                </a:path>
                <a:path w="406400" h="406400">
                  <a:moveTo>
                    <a:pt x="237731" y="146189"/>
                  </a:moveTo>
                  <a:lnTo>
                    <a:pt x="164581" y="146189"/>
                  </a:lnTo>
                  <a:lnTo>
                    <a:pt x="170449" y="144018"/>
                  </a:lnTo>
                  <a:lnTo>
                    <a:pt x="179521" y="134983"/>
                  </a:lnTo>
                  <a:lnTo>
                    <a:pt x="181803" y="129089"/>
                  </a:lnTo>
                  <a:lnTo>
                    <a:pt x="181853" y="113616"/>
                  </a:lnTo>
                  <a:lnTo>
                    <a:pt x="179203" y="107160"/>
                  </a:lnTo>
                  <a:lnTo>
                    <a:pt x="168587" y="97725"/>
                  </a:lnTo>
                  <a:lnTo>
                    <a:pt x="161723" y="95967"/>
                  </a:lnTo>
                  <a:lnTo>
                    <a:pt x="234365" y="95967"/>
                  </a:lnTo>
                  <a:lnTo>
                    <a:pt x="237124" y="103779"/>
                  </a:lnTo>
                  <a:lnTo>
                    <a:pt x="239101" y="114520"/>
                  </a:lnTo>
                  <a:lnTo>
                    <a:pt x="239728" y="126576"/>
                  </a:lnTo>
                  <a:lnTo>
                    <a:pt x="239648" y="134983"/>
                  </a:lnTo>
                  <a:lnTo>
                    <a:pt x="238940" y="141286"/>
                  </a:lnTo>
                  <a:lnTo>
                    <a:pt x="237731" y="146189"/>
                  </a:lnTo>
                  <a:close/>
                </a:path>
                <a:path w="406400" h="406400">
                  <a:moveTo>
                    <a:pt x="200477" y="327607"/>
                  </a:moveTo>
                  <a:lnTo>
                    <a:pt x="194343" y="327607"/>
                  </a:lnTo>
                  <a:lnTo>
                    <a:pt x="188948" y="327145"/>
                  </a:lnTo>
                  <a:lnTo>
                    <a:pt x="160767" y="315605"/>
                  </a:lnTo>
                  <a:lnTo>
                    <a:pt x="158170" y="312625"/>
                  </a:lnTo>
                  <a:lnTo>
                    <a:pt x="158186" y="311849"/>
                  </a:lnTo>
                  <a:lnTo>
                    <a:pt x="166581" y="311849"/>
                  </a:lnTo>
                  <a:lnTo>
                    <a:pt x="173177" y="309744"/>
                  </a:lnTo>
                  <a:lnTo>
                    <a:pt x="183351" y="301121"/>
                  </a:lnTo>
                  <a:lnTo>
                    <a:pt x="185906" y="294794"/>
                  </a:lnTo>
                  <a:lnTo>
                    <a:pt x="185952" y="278837"/>
                  </a:lnTo>
                  <a:lnTo>
                    <a:pt x="183512" y="272477"/>
                  </a:lnTo>
                  <a:lnTo>
                    <a:pt x="173635" y="262414"/>
                  </a:lnTo>
                  <a:lnTo>
                    <a:pt x="166970" y="259810"/>
                  </a:lnTo>
                  <a:lnTo>
                    <a:pt x="251735" y="259810"/>
                  </a:lnTo>
                  <a:lnTo>
                    <a:pt x="251633" y="268416"/>
                  </a:lnTo>
                  <a:lnTo>
                    <a:pt x="250941" y="278837"/>
                  </a:lnTo>
                  <a:lnTo>
                    <a:pt x="250847" y="280264"/>
                  </a:lnTo>
                  <a:lnTo>
                    <a:pt x="230214" y="318688"/>
                  </a:lnTo>
                  <a:lnTo>
                    <a:pt x="221666" y="323554"/>
                  </a:lnTo>
                  <a:lnTo>
                    <a:pt x="221863" y="323554"/>
                  </a:lnTo>
                  <a:lnTo>
                    <a:pt x="211471" y="326656"/>
                  </a:lnTo>
                  <a:lnTo>
                    <a:pt x="200477" y="327607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1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846161" y="6758934"/>
              <a:ext cx="10202357" cy="2193182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12580479" y="7175122"/>
              <a:ext cx="440055" cy="440055"/>
            </a:xfrm>
            <a:custGeom>
              <a:avLst/>
              <a:gdLst/>
              <a:ahLst/>
              <a:cxnLst/>
              <a:rect l="l" t="t" r="r" b="b"/>
              <a:pathLst>
                <a:path w="440055" h="440054">
                  <a:moveTo>
                    <a:pt x="220024" y="440048"/>
                  </a:moveTo>
                  <a:lnTo>
                    <a:pt x="175681" y="435578"/>
                  </a:lnTo>
                  <a:lnTo>
                    <a:pt x="134380" y="422757"/>
                  </a:lnTo>
                  <a:lnTo>
                    <a:pt x="97006" y="402471"/>
                  </a:lnTo>
                  <a:lnTo>
                    <a:pt x="64443" y="375604"/>
                  </a:lnTo>
                  <a:lnTo>
                    <a:pt x="37576" y="343041"/>
                  </a:lnTo>
                  <a:lnTo>
                    <a:pt x="17290" y="305667"/>
                  </a:lnTo>
                  <a:lnTo>
                    <a:pt x="4470" y="264366"/>
                  </a:lnTo>
                  <a:lnTo>
                    <a:pt x="0" y="220023"/>
                  </a:lnTo>
                  <a:lnTo>
                    <a:pt x="4470" y="175681"/>
                  </a:lnTo>
                  <a:lnTo>
                    <a:pt x="17290" y="134380"/>
                  </a:lnTo>
                  <a:lnTo>
                    <a:pt x="37576" y="97006"/>
                  </a:lnTo>
                  <a:lnTo>
                    <a:pt x="64443" y="64443"/>
                  </a:lnTo>
                  <a:lnTo>
                    <a:pt x="97006" y="37576"/>
                  </a:lnTo>
                  <a:lnTo>
                    <a:pt x="134380" y="17290"/>
                  </a:lnTo>
                  <a:lnTo>
                    <a:pt x="175681" y="4470"/>
                  </a:lnTo>
                  <a:lnTo>
                    <a:pt x="220024" y="0"/>
                  </a:lnTo>
                  <a:lnTo>
                    <a:pt x="264366" y="4470"/>
                  </a:lnTo>
                  <a:lnTo>
                    <a:pt x="305667" y="17290"/>
                  </a:lnTo>
                  <a:lnTo>
                    <a:pt x="343041" y="37576"/>
                  </a:lnTo>
                  <a:lnTo>
                    <a:pt x="375604" y="64443"/>
                  </a:lnTo>
                  <a:lnTo>
                    <a:pt x="402471" y="97006"/>
                  </a:lnTo>
                  <a:lnTo>
                    <a:pt x="422757" y="134380"/>
                  </a:lnTo>
                  <a:lnTo>
                    <a:pt x="435577" y="175681"/>
                  </a:lnTo>
                  <a:lnTo>
                    <a:pt x="440047" y="220023"/>
                  </a:lnTo>
                  <a:lnTo>
                    <a:pt x="435577" y="264366"/>
                  </a:lnTo>
                  <a:lnTo>
                    <a:pt x="422757" y="305667"/>
                  </a:lnTo>
                  <a:lnTo>
                    <a:pt x="402471" y="343041"/>
                  </a:lnTo>
                  <a:lnTo>
                    <a:pt x="375604" y="375604"/>
                  </a:lnTo>
                  <a:lnTo>
                    <a:pt x="343041" y="402471"/>
                  </a:lnTo>
                  <a:lnTo>
                    <a:pt x="305667" y="422757"/>
                  </a:lnTo>
                  <a:lnTo>
                    <a:pt x="264366" y="435578"/>
                  </a:lnTo>
                  <a:lnTo>
                    <a:pt x="220024" y="440048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2573140" y="7175131"/>
              <a:ext cx="447675" cy="447675"/>
            </a:xfrm>
            <a:custGeom>
              <a:avLst/>
              <a:gdLst/>
              <a:ahLst/>
              <a:cxnLst/>
              <a:rect l="l" t="t" r="r" b="b"/>
              <a:pathLst>
                <a:path w="447675" h="447675">
                  <a:moveTo>
                    <a:pt x="209880" y="139966"/>
                  </a:moveTo>
                  <a:lnTo>
                    <a:pt x="209283" y="139966"/>
                  </a:lnTo>
                  <a:lnTo>
                    <a:pt x="109397" y="282549"/>
                  </a:lnTo>
                  <a:lnTo>
                    <a:pt x="109397" y="283146"/>
                  </a:lnTo>
                  <a:lnTo>
                    <a:pt x="209397" y="282473"/>
                  </a:lnTo>
                  <a:lnTo>
                    <a:pt x="209880" y="139966"/>
                  </a:lnTo>
                  <a:close/>
                </a:path>
                <a:path w="447675" h="447675">
                  <a:moveTo>
                    <a:pt x="447268" y="223634"/>
                  </a:moveTo>
                  <a:lnTo>
                    <a:pt x="442722" y="178562"/>
                  </a:lnTo>
                  <a:lnTo>
                    <a:pt x="429691" y="136588"/>
                  </a:lnTo>
                  <a:lnTo>
                    <a:pt x="409079" y="98590"/>
                  </a:lnTo>
                  <a:lnTo>
                    <a:pt x="381711" y="65443"/>
                  </a:lnTo>
                  <a:lnTo>
                    <a:pt x="348665" y="38188"/>
                  </a:lnTo>
                  <a:lnTo>
                    <a:pt x="310680" y="17576"/>
                  </a:lnTo>
                  <a:lnTo>
                    <a:pt x="310464" y="17513"/>
                  </a:lnTo>
                  <a:lnTo>
                    <a:pt x="310464" y="281813"/>
                  </a:lnTo>
                  <a:lnTo>
                    <a:pt x="310426" y="293382"/>
                  </a:lnTo>
                  <a:lnTo>
                    <a:pt x="258902" y="293331"/>
                  </a:lnTo>
                  <a:lnTo>
                    <a:pt x="258838" y="310680"/>
                  </a:lnTo>
                  <a:lnTo>
                    <a:pt x="258711" y="348475"/>
                  </a:lnTo>
                  <a:lnTo>
                    <a:pt x="289712" y="350570"/>
                  </a:lnTo>
                  <a:lnTo>
                    <a:pt x="289674" y="359651"/>
                  </a:lnTo>
                  <a:lnTo>
                    <a:pt x="178384" y="359460"/>
                  </a:lnTo>
                  <a:lnTo>
                    <a:pt x="178409" y="350202"/>
                  </a:lnTo>
                  <a:lnTo>
                    <a:pt x="209232" y="348310"/>
                  </a:lnTo>
                  <a:lnTo>
                    <a:pt x="209346" y="310680"/>
                  </a:lnTo>
                  <a:lnTo>
                    <a:pt x="209397" y="293141"/>
                  </a:lnTo>
                  <a:lnTo>
                    <a:pt x="94449" y="292773"/>
                  </a:lnTo>
                  <a:lnTo>
                    <a:pt x="94475" y="283311"/>
                  </a:lnTo>
                  <a:lnTo>
                    <a:pt x="248551" y="65443"/>
                  </a:lnTo>
                  <a:lnTo>
                    <a:pt x="259638" y="65443"/>
                  </a:lnTo>
                  <a:lnTo>
                    <a:pt x="259537" y="98590"/>
                  </a:lnTo>
                  <a:lnTo>
                    <a:pt x="259410" y="136588"/>
                  </a:lnTo>
                  <a:lnTo>
                    <a:pt x="258940" y="282244"/>
                  </a:lnTo>
                  <a:lnTo>
                    <a:pt x="310464" y="281813"/>
                  </a:lnTo>
                  <a:lnTo>
                    <a:pt x="310464" y="17513"/>
                  </a:lnTo>
                  <a:lnTo>
                    <a:pt x="268706" y="4546"/>
                  </a:lnTo>
                  <a:lnTo>
                    <a:pt x="223634" y="0"/>
                  </a:lnTo>
                  <a:lnTo>
                    <a:pt x="178574" y="4546"/>
                  </a:lnTo>
                  <a:lnTo>
                    <a:pt x="136588" y="17576"/>
                  </a:lnTo>
                  <a:lnTo>
                    <a:pt x="98602" y="38188"/>
                  </a:lnTo>
                  <a:lnTo>
                    <a:pt x="65582" y="65443"/>
                  </a:lnTo>
                  <a:lnTo>
                    <a:pt x="38201" y="98590"/>
                  </a:lnTo>
                  <a:lnTo>
                    <a:pt x="17576" y="136588"/>
                  </a:lnTo>
                  <a:lnTo>
                    <a:pt x="4546" y="178562"/>
                  </a:lnTo>
                  <a:lnTo>
                    <a:pt x="0" y="223634"/>
                  </a:lnTo>
                  <a:lnTo>
                    <a:pt x="4546" y="268706"/>
                  </a:lnTo>
                  <a:lnTo>
                    <a:pt x="17576" y="310680"/>
                  </a:lnTo>
                  <a:lnTo>
                    <a:pt x="38201" y="348665"/>
                  </a:lnTo>
                  <a:lnTo>
                    <a:pt x="65506" y="381762"/>
                  </a:lnTo>
                  <a:lnTo>
                    <a:pt x="98602" y="409079"/>
                  </a:lnTo>
                  <a:lnTo>
                    <a:pt x="136588" y="429691"/>
                  </a:lnTo>
                  <a:lnTo>
                    <a:pt x="178574" y="442722"/>
                  </a:lnTo>
                  <a:lnTo>
                    <a:pt x="223634" y="447268"/>
                  </a:lnTo>
                  <a:lnTo>
                    <a:pt x="268706" y="442722"/>
                  </a:lnTo>
                  <a:lnTo>
                    <a:pt x="310680" y="429691"/>
                  </a:lnTo>
                  <a:lnTo>
                    <a:pt x="348665" y="409079"/>
                  </a:lnTo>
                  <a:lnTo>
                    <a:pt x="381762" y="381762"/>
                  </a:lnTo>
                  <a:lnTo>
                    <a:pt x="409079" y="348665"/>
                  </a:lnTo>
                  <a:lnTo>
                    <a:pt x="409181" y="348475"/>
                  </a:lnTo>
                  <a:lnTo>
                    <a:pt x="409270" y="348310"/>
                  </a:lnTo>
                  <a:lnTo>
                    <a:pt x="429691" y="310680"/>
                  </a:lnTo>
                  <a:lnTo>
                    <a:pt x="435038" y="293471"/>
                  </a:lnTo>
                  <a:lnTo>
                    <a:pt x="435140" y="293141"/>
                  </a:lnTo>
                  <a:lnTo>
                    <a:pt x="435254" y="292773"/>
                  </a:lnTo>
                  <a:lnTo>
                    <a:pt x="438658" y="281813"/>
                  </a:lnTo>
                  <a:lnTo>
                    <a:pt x="442722" y="268706"/>
                  </a:lnTo>
                  <a:lnTo>
                    <a:pt x="447268" y="223634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291471" y="7635572"/>
              <a:ext cx="440055" cy="440055"/>
            </a:xfrm>
            <a:custGeom>
              <a:avLst/>
              <a:gdLst/>
              <a:ahLst/>
              <a:cxnLst/>
              <a:rect l="l" t="t" r="r" b="b"/>
              <a:pathLst>
                <a:path w="440054" h="440054">
                  <a:moveTo>
                    <a:pt x="220023" y="440048"/>
                  </a:moveTo>
                  <a:lnTo>
                    <a:pt x="175681" y="435578"/>
                  </a:lnTo>
                  <a:lnTo>
                    <a:pt x="134380" y="422757"/>
                  </a:lnTo>
                  <a:lnTo>
                    <a:pt x="97006" y="402471"/>
                  </a:lnTo>
                  <a:lnTo>
                    <a:pt x="64443" y="375604"/>
                  </a:lnTo>
                  <a:lnTo>
                    <a:pt x="37576" y="343041"/>
                  </a:lnTo>
                  <a:lnTo>
                    <a:pt x="17290" y="305667"/>
                  </a:lnTo>
                  <a:lnTo>
                    <a:pt x="4470" y="264366"/>
                  </a:lnTo>
                  <a:lnTo>
                    <a:pt x="0" y="220023"/>
                  </a:lnTo>
                  <a:lnTo>
                    <a:pt x="4470" y="175681"/>
                  </a:lnTo>
                  <a:lnTo>
                    <a:pt x="17290" y="134380"/>
                  </a:lnTo>
                  <a:lnTo>
                    <a:pt x="37576" y="97006"/>
                  </a:lnTo>
                  <a:lnTo>
                    <a:pt x="64443" y="64443"/>
                  </a:lnTo>
                  <a:lnTo>
                    <a:pt x="97006" y="37576"/>
                  </a:lnTo>
                  <a:lnTo>
                    <a:pt x="134380" y="17290"/>
                  </a:lnTo>
                  <a:lnTo>
                    <a:pt x="175681" y="4470"/>
                  </a:lnTo>
                  <a:lnTo>
                    <a:pt x="220023" y="0"/>
                  </a:lnTo>
                  <a:lnTo>
                    <a:pt x="264366" y="4470"/>
                  </a:lnTo>
                  <a:lnTo>
                    <a:pt x="305667" y="17290"/>
                  </a:lnTo>
                  <a:lnTo>
                    <a:pt x="343041" y="37576"/>
                  </a:lnTo>
                  <a:lnTo>
                    <a:pt x="375604" y="64443"/>
                  </a:lnTo>
                  <a:lnTo>
                    <a:pt x="402471" y="97006"/>
                  </a:lnTo>
                  <a:lnTo>
                    <a:pt x="422757" y="134380"/>
                  </a:lnTo>
                  <a:lnTo>
                    <a:pt x="435578" y="175681"/>
                  </a:lnTo>
                  <a:lnTo>
                    <a:pt x="440048" y="220023"/>
                  </a:lnTo>
                  <a:lnTo>
                    <a:pt x="435578" y="264366"/>
                  </a:lnTo>
                  <a:lnTo>
                    <a:pt x="422757" y="305667"/>
                  </a:lnTo>
                  <a:lnTo>
                    <a:pt x="402471" y="343041"/>
                  </a:lnTo>
                  <a:lnTo>
                    <a:pt x="375604" y="375604"/>
                  </a:lnTo>
                  <a:lnTo>
                    <a:pt x="343041" y="402471"/>
                  </a:lnTo>
                  <a:lnTo>
                    <a:pt x="305667" y="422757"/>
                  </a:lnTo>
                  <a:lnTo>
                    <a:pt x="264366" y="435578"/>
                  </a:lnTo>
                  <a:lnTo>
                    <a:pt x="220023" y="440048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8284147" y="7637854"/>
              <a:ext cx="438784" cy="443230"/>
            </a:xfrm>
            <a:custGeom>
              <a:avLst/>
              <a:gdLst/>
              <a:ahLst/>
              <a:cxnLst/>
              <a:rect l="l" t="t" r="r" b="b"/>
              <a:pathLst>
                <a:path w="438784" h="443229">
                  <a:moveTo>
                    <a:pt x="221348" y="442706"/>
                  </a:moveTo>
                  <a:lnTo>
                    <a:pt x="176739" y="438209"/>
                  </a:lnTo>
                  <a:lnTo>
                    <a:pt x="135190" y="425311"/>
                  </a:lnTo>
                  <a:lnTo>
                    <a:pt x="97590" y="404901"/>
                  </a:lnTo>
                  <a:lnTo>
                    <a:pt x="64831" y="377871"/>
                  </a:lnTo>
                  <a:lnTo>
                    <a:pt x="37803" y="345111"/>
                  </a:lnTo>
                  <a:lnTo>
                    <a:pt x="17394" y="307510"/>
                  </a:lnTo>
                  <a:lnTo>
                    <a:pt x="4496" y="265959"/>
                  </a:lnTo>
                  <a:lnTo>
                    <a:pt x="235" y="223686"/>
                  </a:lnTo>
                  <a:lnTo>
                    <a:pt x="118" y="222520"/>
                  </a:lnTo>
                  <a:lnTo>
                    <a:pt x="0" y="221348"/>
                  </a:lnTo>
                  <a:lnTo>
                    <a:pt x="4496" y="176738"/>
                  </a:lnTo>
                  <a:lnTo>
                    <a:pt x="17394" y="135188"/>
                  </a:lnTo>
                  <a:lnTo>
                    <a:pt x="37803" y="97589"/>
                  </a:lnTo>
                  <a:lnTo>
                    <a:pt x="64831" y="64830"/>
                  </a:lnTo>
                  <a:lnTo>
                    <a:pt x="97590" y="37802"/>
                  </a:lnTo>
                  <a:lnTo>
                    <a:pt x="135190" y="17394"/>
                  </a:lnTo>
                  <a:lnTo>
                    <a:pt x="176739" y="4496"/>
                  </a:lnTo>
                  <a:lnTo>
                    <a:pt x="221348" y="0"/>
                  </a:lnTo>
                  <a:lnTo>
                    <a:pt x="265960" y="4496"/>
                  </a:lnTo>
                  <a:lnTo>
                    <a:pt x="307511" y="17394"/>
                  </a:lnTo>
                  <a:lnTo>
                    <a:pt x="345110" y="37802"/>
                  </a:lnTo>
                  <a:lnTo>
                    <a:pt x="370054" y="58382"/>
                  </a:lnTo>
                  <a:lnTo>
                    <a:pt x="287788" y="58382"/>
                  </a:lnTo>
                  <a:lnTo>
                    <a:pt x="287359" y="61968"/>
                  </a:lnTo>
                  <a:lnTo>
                    <a:pt x="255950" y="86202"/>
                  </a:lnTo>
                  <a:lnTo>
                    <a:pt x="155816" y="86202"/>
                  </a:lnTo>
                  <a:lnTo>
                    <a:pt x="155937" y="135188"/>
                  </a:lnTo>
                  <a:lnTo>
                    <a:pt x="156051" y="181060"/>
                  </a:lnTo>
                  <a:lnTo>
                    <a:pt x="156157" y="223686"/>
                  </a:lnTo>
                  <a:lnTo>
                    <a:pt x="165085" y="228888"/>
                  </a:lnTo>
                  <a:lnTo>
                    <a:pt x="249991" y="228888"/>
                  </a:lnTo>
                  <a:lnTo>
                    <a:pt x="252266" y="232062"/>
                  </a:lnTo>
                  <a:lnTo>
                    <a:pt x="254024" y="235068"/>
                  </a:lnTo>
                  <a:lnTo>
                    <a:pt x="255834" y="238056"/>
                  </a:lnTo>
                  <a:lnTo>
                    <a:pt x="257379" y="241894"/>
                  </a:lnTo>
                  <a:lnTo>
                    <a:pt x="258588" y="246560"/>
                  </a:lnTo>
                  <a:lnTo>
                    <a:pt x="259850" y="251191"/>
                  </a:lnTo>
                  <a:lnTo>
                    <a:pt x="260744" y="255086"/>
                  </a:lnTo>
                  <a:lnTo>
                    <a:pt x="263264" y="293601"/>
                  </a:lnTo>
                  <a:lnTo>
                    <a:pt x="163377" y="293601"/>
                  </a:lnTo>
                  <a:lnTo>
                    <a:pt x="156174" y="296687"/>
                  </a:lnTo>
                  <a:lnTo>
                    <a:pt x="145262" y="309007"/>
                  </a:lnTo>
                  <a:lnTo>
                    <a:pt x="142504" y="316196"/>
                  </a:lnTo>
                  <a:lnTo>
                    <a:pt x="142504" y="324413"/>
                  </a:lnTo>
                  <a:lnTo>
                    <a:pt x="163488" y="362525"/>
                  </a:lnTo>
                  <a:lnTo>
                    <a:pt x="203948" y="376649"/>
                  </a:lnTo>
                  <a:lnTo>
                    <a:pt x="221384" y="377634"/>
                  </a:lnTo>
                  <a:lnTo>
                    <a:pt x="378064" y="377634"/>
                  </a:lnTo>
                  <a:lnTo>
                    <a:pt x="377869" y="377871"/>
                  </a:lnTo>
                  <a:lnTo>
                    <a:pt x="345110" y="404901"/>
                  </a:lnTo>
                  <a:lnTo>
                    <a:pt x="307511" y="425311"/>
                  </a:lnTo>
                  <a:lnTo>
                    <a:pt x="265960" y="438209"/>
                  </a:lnTo>
                  <a:lnTo>
                    <a:pt x="221348" y="442706"/>
                  </a:lnTo>
                  <a:close/>
                </a:path>
                <a:path w="438784" h="443229">
                  <a:moveTo>
                    <a:pt x="419312" y="124150"/>
                  </a:moveTo>
                  <a:lnTo>
                    <a:pt x="296518" y="124150"/>
                  </a:lnTo>
                  <a:lnTo>
                    <a:pt x="298286" y="72372"/>
                  </a:lnTo>
                  <a:lnTo>
                    <a:pt x="298366" y="70043"/>
                  </a:lnTo>
                  <a:lnTo>
                    <a:pt x="298451" y="67546"/>
                  </a:lnTo>
                  <a:lnTo>
                    <a:pt x="298537" y="65036"/>
                  </a:lnTo>
                  <a:lnTo>
                    <a:pt x="298642" y="61968"/>
                  </a:lnTo>
                  <a:lnTo>
                    <a:pt x="298764" y="58382"/>
                  </a:lnTo>
                  <a:lnTo>
                    <a:pt x="370054" y="58382"/>
                  </a:lnTo>
                  <a:lnTo>
                    <a:pt x="377869" y="64830"/>
                  </a:lnTo>
                  <a:lnTo>
                    <a:pt x="404896" y="97589"/>
                  </a:lnTo>
                  <a:lnTo>
                    <a:pt x="419312" y="124150"/>
                  </a:lnTo>
                  <a:close/>
                </a:path>
                <a:path w="438784" h="443229">
                  <a:moveTo>
                    <a:pt x="252151" y="86361"/>
                  </a:moveTo>
                  <a:lnTo>
                    <a:pt x="200134" y="86361"/>
                  </a:lnTo>
                  <a:lnTo>
                    <a:pt x="146951" y="86202"/>
                  </a:lnTo>
                  <a:lnTo>
                    <a:pt x="255950" y="86202"/>
                  </a:lnTo>
                  <a:lnTo>
                    <a:pt x="252151" y="86361"/>
                  </a:lnTo>
                  <a:close/>
                </a:path>
                <a:path w="438784" h="443229">
                  <a:moveTo>
                    <a:pt x="166126" y="213942"/>
                  </a:moveTo>
                  <a:lnTo>
                    <a:pt x="166389" y="135188"/>
                  </a:lnTo>
                  <a:lnTo>
                    <a:pt x="166432" y="122507"/>
                  </a:lnTo>
                  <a:lnTo>
                    <a:pt x="296518" y="124150"/>
                  </a:lnTo>
                  <a:lnTo>
                    <a:pt x="419312" y="124150"/>
                  </a:lnTo>
                  <a:lnTo>
                    <a:pt x="425304" y="135188"/>
                  </a:lnTo>
                  <a:lnTo>
                    <a:pt x="438200" y="176738"/>
                  </a:lnTo>
                  <a:lnTo>
                    <a:pt x="438636" y="181060"/>
                  </a:lnTo>
                  <a:lnTo>
                    <a:pt x="438636" y="198368"/>
                  </a:lnTo>
                  <a:lnTo>
                    <a:pt x="219591" y="198368"/>
                  </a:lnTo>
                  <a:lnTo>
                    <a:pt x="205041" y="199305"/>
                  </a:lnTo>
                  <a:lnTo>
                    <a:pt x="191278" y="202211"/>
                  </a:lnTo>
                  <a:lnTo>
                    <a:pt x="178305" y="207089"/>
                  </a:lnTo>
                  <a:lnTo>
                    <a:pt x="166126" y="213942"/>
                  </a:lnTo>
                  <a:close/>
                </a:path>
                <a:path w="438784" h="443229">
                  <a:moveTo>
                    <a:pt x="378064" y="377634"/>
                  </a:moveTo>
                  <a:lnTo>
                    <a:pt x="221384" y="377634"/>
                  </a:lnTo>
                  <a:lnTo>
                    <a:pt x="232854" y="377180"/>
                  </a:lnTo>
                  <a:lnTo>
                    <a:pt x="243743" y="375723"/>
                  </a:lnTo>
                  <a:lnTo>
                    <a:pt x="280695" y="360675"/>
                  </a:lnTo>
                  <a:lnTo>
                    <a:pt x="307586" y="328798"/>
                  </a:lnTo>
                  <a:lnTo>
                    <a:pt x="316618" y="293601"/>
                  </a:lnTo>
                  <a:lnTo>
                    <a:pt x="316705" y="291906"/>
                  </a:lnTo>
                  <a:lnTo>
                    <a:pt x="310003" y="251420"/>
                  </a:lnTo>
                  <a:lnTo>
                    <a:pt x="286159" y="217900"/>
                  </a:lnTo>
                  <a:lnTo>
                    <a:pt x="249516" y="201427"/>
                  </a:lnTo>
                  <a:lnTo>
                    <a:pt x="219591" y="198368"/>
                  </a:lnTo>
                  <a:lnTo>
                    <a:pt x="438636" y="198368"/>
                  </a:lnTo>
                  <a:lnTo>
                    <a:pt x="438636" y="261637"/>
                  </a:lnTo>
                  <a:lnTo>
                    <a:pt x="438239" y="265578"/>
                  </a:lnTo>
                  <a:lnTo>
                    <a:pt x="438200" y="265959"/>
                  </a:lnTo>
                  <a:lnTo>
                    <a:pt x="425304" y="307510"/>
                  </a:lnTo>
                  <a:lnTo>
                    <a:pt x="404896" y="345111"/>
                  </a:lnTo>
                  <a:lnTo>
                    <a:pt x="378064" y="377634"/>
                  </a:lnTo>
                  <a:close/>
                </a:path>
                <a:path w="438784" h="443229">
                  <a:moveTo>
                    <a:pt x="249991" y="228888"/>
                  </a:moveTo>
                  <a:lnTo>
                    <a:pt x="165120" y="228888"/>
                  </a:lnTo>
                  <a:lnTo>
                    <a:pt x="168265" y="225492"/>
                  </a:lnTo>
                  <a:lnTo>
                    <a:pt x="169966" y="223686"/>
                  </a:lnTo>
                  <a:lnTo>
                    <a:pt x="176229" y="219347"/>
                  </a:lnTo>
                  <a:lnTo>
                    <a:pt x="191935" y="212092"/>
                  </a:lnTo>
                  <a:lnTo>
                    <a:pt x="200041" y="210290"/>
                  </a:lnTo>
                  <a:lnTo>
                    <a:pt x="213960" y="210290"/>
                  </a:lnTo>
                  <a:lnTo>
                    <a:pt x="247202" y="225492"/>
                  </a:lnTo>
                  <a:lnTo>
                    <a:pt x="249991" y="228888"/>
                  </a:lnTo>
                  <a:close/>
                </a:path>
                <a:path w="438784" h="443229">
                  <a:moveTo>
                    <a:pt x="214889" y="366314"/>
                  </a:moveTo>
                  <a:lnTo>
                    <a:pt x="200812" y="365281"/>
                  </a:lnTo>
                  <a:lnTo>
                    <a:pt x="188850" y="362284"/>
                  </a:lnTo>
                  <a:lnTo>
                    <a:pt x="179011" y="357325"/>
                  </a:lnTo>
                  <a:lnTo>
                    <a:pt x="171301" y="350408"/>
                  </a:lnTo>
                  <a:lnTo>
                    <a:pt x="171301" y="349611"/>
                  </a:lnTo>
                  <a:lnTo>
                    <a:pt x="180299" y="349611"/>
                  </a:lnTo>
                  <a:lnTo>
                    <a:pt x="187398" y="347185"/>
                  </a:lnTo>
                  <a:lnTo>
                    <a:pt x="198448" y="337260"/>
                  </a:lnTo>
                  <a:lnTo>
                    <a:pt x="201237" y="330305"/>
                  </a:lnTo>
                  <a:lnTo>
                    <a:pt x="201303" y="313155"/>
                  </a:lnTo>
                  <a:lnTo>
                    <a:pt x="198760" y="306777"/>
                  </a:lnTo>
                  <a:lnTo>
                    <a:pt x="198656" y="306515"/>
                  </a:lnTo>
                  <a:lnTo>
                    <a:pt x="188062" y="296226"/>
                  </a:lnTo>
                  <a:lnTo>
                    <a:pt x="180921" y="293601"/>
                  </a:lnTo>
                  <a:lnTo>
                    <a:pt x="263264" y="293601"/>
                  </a:lnTo>
                  <a:lnTo>
                    <a:pt x="262604" y="306515"/>
                  </a:lnTo>
                  <a:lnTo>
                    <a:pt x="262524" y="308084"/>
                  </a:lnTo>
                  <a:lnTo>
                    <a:pt x="260198" y="322367"/>
                  </a:lnTo>
                  <a:lnTo>
                    <a:pt x="235872" y="361263"/>
                  </a:lnTo>
                  <a:lnTo>
                    <a:pt x="226115" y="365064"/>
                  </a:lnTo>
                  <a:lnTo>
                    <a:pt x="214889" y="366314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83902" y="9732425"/>
            <a:ext cx="86458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00980">
              <a:lnSpc>
                <a:spcPct val="100000"/>
              </a:lnSpc>
              <a:spcBef>
                <a:spcPts val="100"/>
              </a:spcBef>
            </a:pPr>
            <a:r>
              <a:rPr b="1" spc="-370" dirty="0">
                <a:latin typeface="Tahoma"/>
                <a:cs typeface="Tahoma"/>
              </a:rPr>
              <a:t>Banner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254" dirty="0">
                <a:latin typeface="Tahoma"/>
                <a:cs typeface="Tahoma"/>
              </a:rPr>
              <a:t>Screen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440" dirty="0">
                <a:latin typeface="Tahoma"/>
                <a:cs typeface="Tahoma"/>
              </a:rPr>
              <a:t>FTMVEND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5" name="object 5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625732" y="2178439"/>
            <a:ext cx="15323819" cy="4847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+mn-lt"/>
                <a:cs typeface="Times New Roman"/>
              </a:rPr>
              <a:t>Visit</a:t>
            </a:r>
            <a:r>
              <a:rPr sz="2000" spc="55" dirty="0">
                <a:latin typeface="+mn-lt"/>
                <a:cs typeface="Times New Roman"/>
              </a:rPr>
              <a:t> Banner</a:t>
            </a:r>
            <a:r>
              <a:rPr sz="2000" spc="65" dirty="0">
                <a:latin typeface="+mn-lt"/>
                <a:cs typeface="Times New Roman"/>
              </a:rPr>
              <a:t> </a:t>
            </a:r>
            <a:r>
              <a:rPr sz="2000" u="heavy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sz="2000" u="none" spc="65" dirty="0">
                <a:solidFill>
                  <a:srgbClr val="00B050"/>
                </a:solidFill>
                <a:latin typeface="+mn-lt"/>
                <a:cs typeface="Times New Roman"/>
              </a:rPr>
              <a:t> </a:t>
            </a:r>
            <a:r>
              <a:rPr sz="2000" u="none" spc="95" dirty="0">
                <a:latin typeface="+mn-lt"/>
                <a:cs typeface="Times New Roman"/>
              </a:rPr>
              <a:t>and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lang="en-US" sz="2000" spc="60" dirty="0">
                <a:latin typeface="+mn-lt"/>
                <a:cs typeface="Times New Roman"/>
              </a:rPr>
              <a:t>search </a:t>
            </a:r>
            <a:r>
              <a:rPr sz="2000" u="none" dirty="0">
                <a:latin typeface="+mn-lt"/>
                <a:cs typeface="Times New Roman"/>
              </a:rPr>
              <a:t>screen</a:t>
            </a:r>
            <a:r>
              <a:rPr sz="2000" u="none" spc="65" dirty="0">
                <a:latin typeface="+mn-lt"/>
                <a:cs typeface="Times New Roman"/>
              </a:rPr>
              <a:t> </a:t>
            </a:r>
            <a:r>
              <a:rPr sz="2000" b="1" u="none" dirty="0">
                <a:latin typeface="+mn-lt"/>
                <a:cs typeface="Times New Roman"/>
              </a:rPr>
              <a:t>FTMVEND</a:t>
            </a:r>
            <a:r>
              <a:rPr sz="2000" b="1" u="none" spc="65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in</a:t>
            </a:r>
            <a:r>
              <a:rPr sz="2000" u="none" spc="60" dirty="0">
                <a:latin typeface="+mn-lt"/>
                <a:cs typeface="Times New Roman"/>
              </a:rPr>
              <a:t> the </a:t>
            </a:r>
            <a:r>
              <a:rPr sz="2000" u="none" dirty="0">
                <a:latin typeface="+mn-lt"/>
                <a:cs typeface="Times New Roman"/>
              </a:rPr>
              <a:t>search</a:t>
            </a:r>
            <a:r>
              <a:rPr sz="2000" u="none" spc="55" dirty="0">
                <a:latin typeface="+mn-lt"/>
                <a:cs typeface="Times New Roman"/>
              </a:rPr>
              <a:t> </a:t>
            </a:r>
            <a:r>
              <a:rPr sz="2000" u="none" spc="80" dirty="0">
                <a:latin typeface="+mn-lt"/>
                <a:cs typeface="Times New Roman"/>
              </a:rPr>
              <a:t>bar.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This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screen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is</a:t>
            </a:r>
            <a:r>
              <a:rPr sz="2000" u="none" spc="55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used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spc="105" dirty="0">
                <a:latin typeface="+mn-lt"/>
                <a:cs typeface="Times New Roman"/>
              </a:rPr>
              <a:t>to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view</a:t>
            </a:r>
            <a:r>
              <a:rPr sz="2000" u="none" spc="60" dirty="0">
                <a:latin typeface="+mn-lt"/>
                <a:cs typeface="Times New Roman"/>
              </a:rPr>
              <a:t> the</a:t>
            </a:r>
            <a:r>
              <a:rPr sz="2000" u="none" spc="55" dirty="0">
                <a:latin typeface="+mn-lt"/>
                <a:cs typeface="Times New Roman"/>
              </a:rPr>
              <a:t> </a:t>
            </a:r>
            <a:r>
              <a:rPr sz="2000" u="none" spc="50" dirty="0">
                <a:latin typeface="+mn-lt"/>
                <a:cs typeface="Times New Roman"/>
              </a:rPr>
              <a:t>vendors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spc="45" dirty="0">
                <a:latin typeface="+mn-lt"/>
                <a:cs typeface="Times New Roman"/>
              </a:rPr>
              <a:t>address</a:t>
            </a:r>
            <a:r>
              <a:rPr sz="2000" u="none" spc="60" dirty="0">
                <a:latin typeface="+mn-lt"/>
                <a:cs typeface="Times New Roman"/>
              </a:rPr>
              <a:t> </a:t>
            </a:r>
            <a:r>
              <a:rPr sz="2000" u="none" spc="105" dirty="0">
                <a:latin typeface="+mn-lt"/>
                <a:cs typeface="Times New Roman"/>
              </a:rPr>
              <a:t>to</a:t>
            </a:r>
            <a:r>
              <a:rPr sz="2000" u="none" spc="55" dirty="0">
                <a:latin typeface="+mn-lt"/>
                <a:cs typeface="Times New Roman"/>
              </a:rPr>
              <a:t> </a:t>
            </a:r>
            <a:r>
              <a:rPr sz="2000" u="none" dirty="0">
                <a:latin typeface="+mn-lt"/>
                <a:cs typeface="Times New Roman"/>
              </a:rPr>
              <a:t>ensure</a:t>
            </a:r>
            <a:r>
              <a:rPr sz="2000" u="none" spc="60" dirty="0">
                <a:latin typeface="+mn-lt"/>
                <a:cs typeface="Times New Roman"/>
              </a:rPr>
              <a:t> you are </a:t>
            </a:r>
            <a:r>
              <a:rPr sz="2000" u="none" spc="50" dirty="0">
                <a:latin typeface="+mn-lt"/>
                <a:cs typeface="Times New Roman"/>
              </a:rPr>
              <a:t>working</a:t>
            </a:r>
            <a:r>
              <a:rPr sz="2000" u="none" spc="55" dirty="0">
                <a:latin typeface="+mn-lt"/>
                <a:cs typeface="Times New Roman"/>
              </a:rPr>
              <a:t> </a:t>
            </a:r>
            <a:r>
              <a:rPr sz="2000" u="none" spc="-20" dirty="0">
                <a:latin typeface="+mn-lt"/>
                <a:cs typeface="Times New Roman"/>
              </a:rPr>
              <a:t>with </a:t>
            </a:r>
            <a:r>
              <a:rPr sz="2000" u="none" spc="60" dirty="0">
                <a:latin typeface="+mn-lt"/>
                <a:cs typeface="Times New Roman"/>
              </a:rPr>
              <a:t>the</a:t>
            </a:r>
            <a:r>
              <a:rPr sz="2000" u="none" spc="10" dirty="0">
                <a:latin typeface="+mn-lt"/>
                <a:cs typeface="Times New Roman"/>
              </a:rPr>
              <a:t> </a:t>
            </a:r>
            <a:r>
              <a:rPr sz="2000" u="none" spc="45" dirty="0">
                <a:latin typeface="+mn-lt"/>
                <a:cs typeface="Times New Roman"/>
              </a:rPr>
              <a:t>correct</a:t>
            </a:r>
            <a:r>
              <a:rPr sz="2000" u="none" spc="15" dirty="0">
                <a:latin typeface="+mn-lt"/>
                <a:cs typeface="Times New Roman"/>
              </a:rPr>
              <a:t> </a:t>
            </a:r>
            <a:r>
              <a:rPr sz="2000" u="none" spc="45" dirty="0">
                <a:latin typeface="+mn-lt"/>
                <a:cs typeface="Times New Roman"/>
              </a:rPr>
              <a:t>vendor</a:t>
            </a:r>
            <a:r>
              <a:rPr lang="en-US" sz="2000" u="none" spc="45" dirty="0">
                <a:latin typeface="+mn-lt"/>
                <a:cs typeface="Times New Roman"/>
              </a:rPr>
              <a:t>, and payment is submitted to the correct location</a:t>
            </a:r>
            <a:r>
              <a:rPr sz="2000" u="none" spc="45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10"/>
              </a:spcBef>
            </a:pPr>
            <a:endParaRPr sz="20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0510" algn="l"/>
              </a:tabLst>
            </a:pPr>
            <a:r>
              <a:rPr lang="en-US" sz="2000" dirty="0">
                <a:latin typeface="+mn-lt"/>
                <a:cs typeface="Times New Roman"/>
              </a:rPr>
              <a:t>1. </a:t>
            </a:r>
            <a:r>
              <a:rPr sz="2000" dirty="0">
                <a:latin typeface="+mn-lt"/>
                <a:cs typeface="Times New Roman"/>
              </a:rPr>
              <a:t>Type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in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vendor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spc="75" dirty="0">
                <a:latin typeface="+mn-lt"/>
                <a:cs typeface="Times New Roman"/>
              </a:rPr>
              <a:t>number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95" dirty="0">
                <a:latin typeface="+mn-lt"/>
                <a:cs typeface="Times New Roman"/>
              </a:rPr>
              <a:t>and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click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spc="-20" dirty="0">
                <a:latin typeface="+mn-lt"/>
                <a:cs typeface="Times New Roman"/>
              </a:rPr>
              <a:t>‘Go</a:t>
            </a:r>
            <a:r>
              <a:rPr lang="en-US" sz="2000" spc="-20" dirty="0">
                <a:latin typeface="+mn-lt"/>
                <a:cs typeface="Times New Roman"/>
              </a:rPr>
              <a:t>’.</a:t>
            </a:r>
          </a:p>
          <a:p>
            <a:pPr marL="12700">
              <a:lnSpc>
                <a:spcPct val="100000"/>
              </a:lnSpc>
              <a:tabLst>
                <a:tab pos="270510" algn="l"/>
              </a:tabLst>
            </a:pPr>
            <a:endParaRPr lang="en-US" sz="2000" spc="-2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270510" algn="l"/>
              </a:tabLst>
            </a:pPr>
            <a:r>
              <a:rPr lang="en-US" sz="2000" spc="-20" dirty="0">
                <a:latin typeface="+mn-lt"/>
                <a:cs typeface="Times New Roman"/>
              </a:rPr>
              <a:t>Hint: If you forgot to locate the vendor IS #, click on the 3 dots box to the right </a:t>
            </a:r>
          </a:p>
          <a:p>
            <a:pPr marL="12700">
              <a:lnSpc>
                <a:spcPct val="100000"/>
              </a:lnSpc>
              <a:tabLst>
                <a:tab pos="270510" algn="l"/>
              </a:tabLst>
            </a:pPr>
            <a:r>
              <a:rPr lang="en-US" sz="2000" spc="-20" dirty="0">
                <a:latin typeface="+mn-lt"/>
                <a:cs typeface="Times New Roman"/>
              </a:rPr>
              <a:t>Of the vendor field and it will take you to the FTIIDEN screen.</a:t>
            </a:r>
            <a:endParaRPr lang="en-US"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+mn-lt"/>
              <a:cs typeface="Times New Roman"/>
            </a:endParaRPr>
          </a:p>
          <a:p>
            <a:pPr marL="12700" marR="8983980">
              <a:lnSpc>
                <a:spcPct val="100000"/>
              </a:lnSpc>
              <a:tabLst>
                <a:tab pos="270510" algn="l"/>
              </a:tabLst>
            </a:pPr>
            <a:r>
              <a:rPr lang="en-US" sz="2000" spc="90" dirty="0">
                <a:latin typeface="+mn-lt"/>
                <a:cs typeface="Times New Roman"/>
              </a:rPr>
              <a:t>2. </a:t>
            </a:r>
            <a:r>
              <a:rPr sz="2000" spc="90" dirty="0">
                <a:latin typeface="+mn-lt"/>
                <a:cs typeface="Times New Roman"/>
              </a:rPr>
              <a:t>On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next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screen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select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‘Address’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spc="105" dirty="0">
                <a:latin typeface="+mn-lt"/>
                <a:cs typeface="Times New Roman"/>
              </a:rPr>
              <a:t>to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check</a:t>
            </a:r>
            <a:r>
              <a:rPr sz="2000" spc="50" dirty="0">
                <a:latin typeface="+mn-lt"/>
                <a:cs typeface="Times New Roman"/>
              </a:rPr>
              <a:t> </a:t>
            </a:r>
            <a:r>
              <a:rPr sz="2000" spc="105" dirty="0">
                <a:latin typeface="+mn-lt"/>
                <a:cs typeface="Times New Roman"/>
              </a:rPr>
              <a:t>that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lang="en-US" sz="2000" spc="60" dirty="0">
                <a:latin typeface="+mn-lt"/>
                <a:cs typeface="Times New Roman"/>
              </a:rPr>
              <a:t>the appropriate address is available in Banner</a:t>
            </a:r>
            <a:r>
              <a:rPr sz="2000" spc="45" dirty="0">
                <a:latin typeface="+mn-lt"/>
                <a:cs typeface="Times New Roman"/>
              </a:rPr>
              <a:t>.</a:t>
            </a:r>
            <a:endParaRPr sz="20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0"/>
              </a:spcBef>
            </a:pPr>
            <a:endParaRPr sz="2000" dirty="0">
              <a:latin typeface="+mn-lt"/>
              <a:cs typeface="Times New Roman"/>
            </a:endParaRPr>
          </a:p>
          <a:p>
            <a:pPr marL="12700" marR="8437880">
              <a:lnSpc>
                <a:spcPct val="100000"/>
              </a:lnSpc>
              <a:tabLst>
                <a:tab pos="270510" algn="l"/>
              </a:tabLst>
            </a:pPr>
            <a:r>
              <a:rPr lang="en-US" sz="2000" spc="50" dirty="0">
                <a:latin typeface="+mn-lt"/>
                <a:cs typeface="Times New Roman"/>
              </a:rPr>
              <a:t>3. </a:t>
            </a:r>
            <a:r>
              <a:rPr sz="2000" spc="50" dirty="0">
                <a:latin typeface="+mn-lt"/>
                <a:cs typeface="Times New Roman"/>
              </a:rPr>
              <a:t>If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vendor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has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multiple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spc="45" dirty="0">
                <a:latin typeface="+mn-lt"/>
                <a:cs typeface="Times New Roman"/>
              </a:rPr>
              <a:t>address records, </a:t>
            </a:r>
            <a:r>
              <a:rPr sz="2000" spc="60" dirty="0">
                <a:latin typeface="+mn-lt"/>
                <a:cs typeface="Times New Roman"/>
              </a:rPr>
              <a:t>you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will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need</a:t>
            </a:r>
            <a:r>
              <a:rPr sz="2000" spc="45" dirty="0">
                <a:latin typeface="+mn-lt"/>
                <a:cs typeface="Times New Roman"/>
              </a:rPr>
              <a:t> </a:t>
            </a:r>
            <a:r>
              <a:rPr sz="2000" spc="80" dirty="0">
                <a:latin typeface="+mn-lt"/>
                <a:cs typeface="Times New Roman"/>
              </a:rPr>
              <a:t>to </a:t>
            </a:r>
            <a:r>
              <a:rPr sz="2000" dirty="0">
                <a:latin typeface="+mn-lt"/>
                <a:cs typeface="Times New Roman"/>
              </a:rPr>
              <a:t>use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arrows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105" dirty="0">
                <a:latin typeface="+mn-lt"/>
                <a:cs typeface="Times New Roman"/>
              </a:rPr>
              <a:t>to</a:t>
            </a:r>
            <a:r>
              <a:rPr sz="2000" spc="40" dirty="0">
                <a:latin typeface="+mn-lt"/>
                <a:cs typeface="Times New Roman"/>
              </a:rPr>
              <a:t> </a:t>
            </a:r>
            <a:r>
              <a:rPr sz="2000" dirty="0">
                <a:latin typeface="+mn-lt"/>
                <a:cs typeface="Times New Roman"/>
              </a:rPr>
              <a:t>move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80" dirty="0">
                <a:latin typeface="+mn-lt"/>
                <a:cs typeface="Times New Roman"/>
              </a:rPr>
              <a:t>through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60" dirty="0">
                <a:latin typeface="+mn-lt"/>
                <a:cs typeface="Times New Roman"/>
              </a:rPr>
              <a:t>the</a:t>
            </a:r>
            <a:r>
              <a:rPr sz="2000" spc="35" dirty="0">
                <a:latin typeface="+mn-lt"/>
                <a:cs typeface="Times New Roman"/>
              </a:rPr>
              <a:t> </a:t>
            </a:r>
            <a:r>
              <a:rPr sz="2000" spc="45" dirty="0">
                <a:latin typeface="+mn-lt"/>
                <a:cs typeface="Times New Roman"/>
              </a:rPr>
              <a:t>records</a:t>
            </a:r>
            <a:r>
              <a:rPr lang="en-US" sz="2000" spc="45" dirty="0">
                <a:latin typeface="+mn-lt"/>
                <a:cs typeface="Times New Roman"/>
              </a:rPr>
              <a:t> to review the addresses listed in Banner</a:t>
            </a:r>
            <a:r>
              <a:rPr sz="2000" dirty="0">
                <a:latin typeface="+mn-lt"/>
                <a:cs typeface="Times New Roman"/>
              </a:rPr>
              <a:t>.</a:t>
            </a:r>
            <a:r>
              <a:rPr sz="2000" spc="150" dirty="0">
                <a:latin typeface="+mn-lt"/>
                <a:cs typeface="Times New Roman"/>
              </a:rPr>
              <a:t> </a:t>
            </a:r>
            <a:r>
              <a:rPr lang="en-US" sz="2000" spc="150" dirty="0">
                <a:latin typeface="+mn-lt"/>
                <a:cs typeface="Times New Roman"/>
              </a:rPr>
              <a:t>Ensure the correct vendor provided address is listed in Banner.</a:t>
            </a:r>
          </a:p>
        </p:txBody>
      </p:sp>
      <p:grpSp>
        <p:nvGrpSpPr>
          <p:cNvPr id="8" name="object 8"/>
          <p:cNvGrpSpPr/>
          <p:nvPr/>
        </p:nvGrpSpPr>
        <p:grpSpPr>
          <a:xfrm>
            <a:off x="12962559" y="4596245"/>
            <a:ext cx="427990" cy="413384"/>
            <a:chOff x="12962559" y="4596245"/>
            <a:chExt cx="427990" cy="413384"/>
          </a:xfrm>
        </p:grpSpPr>
        <p:sp>
          <p:nvSpPr>
            <p:cNvPr id="9" name="object 9"/>
            <p:cNvSpPr/>
            <p:nvPr/>
          </p:nvSpPr>
          <p:spPr>
            <a:xfrm>
              <a:off x="12962559" y="4651711"/>
              <a:ext cx="357505" cy="357505"/>
            </a:xfrm>
            <a:custGeom>
              <a:avLst/>
              <a:gdLst/>
              <a:ahLst/>
              <a:cxnLst/>
              <a:rect l="l" t="t" r="r" b="b"/>
              <a:pathLst>
                <a:path w="357505" h="357504">
                  <a:moveTo>
                    <a:pt x="178746" y="357493"/>
                  </a:moveTo>
                  <a:lnTo>
                    <a:pt x="131228" y="351108"/>
                  </a:lnTo>
                  <a:lnTo>
                    <a:pt x="88530" y="333089"/>
                  </a:lnTo>
                  <a:lnTo>
                    <a:pt x="52353" y="305139"/>
                  </a:lnTo>
                  <a:lnTo>
                    <a:pt x="24404" y="268963"/>
                  </a:lnTo>
                  <a:lnTo>
                    <a:pt x="6385" y="226264"/>
                  </a:lnTo>
                  <a:lnTo>
                    <a:pt x="0" y="178746"/>
                  </a:lnTo>
                  <a:lnTo>
                    <a:pt x="6385" y="131228"/>
                  </a:lnTo>
                  <a:lnTo>
                    <a:pt x="24404" y="88529"/>
                  </a:lnTo>
                  <a:lnTo>
                    <a:pt x="52353" y="52353"/>
                  </a:lnTo>
                  <a:lnTo>
                    <a:pt x="88530" y="24404"/>
                  </a:lnTo>
                  <a:lnTo>
                    <a:pt x="131228" y="6384"/>
                  </a:lnTo>
                  <a:lnTo>
                    <a:pt x="178746" y="0"/>
                  </a:lnTo>
                  <a:lnTo>
                    <a:pt x="226264" y="6384"/>
                  </a:lnTo>
                  <a:lnTo>
                    <a:pt x="268963" y="24404"/>
                  </a:lnTo>
                  <a:lnTo>
                    <a:pt x="305139" y="52353"/>
                  </a:lnTo>
                  <a:lnTo>
                    <a:pt x="333088" y="88529"/>
                  </a:lnTo>
                  <a:lnTo>
                    <a:pt x="351107" y="131228"/>
                  </a:lnTo>
                  <a:lnTo>
                    <a:pt x="357492" y="178746"/>
                  </a:lnTo>
                  <a:lnTo>
                    <a:pt x="351107" y="226264"/>
                  </a:lnTo>
                  <a:lnTo>
                    <a:pt x="333088" y="268963"/>
                  </a:lnTo>
                  <a:lnTo>
                    <a:pt x="305139" y="305139"/>
                  </a:lnTo>
                  <a:lnTo>
                    <a:pt x="268963" y="333089"/>
                  </a:lnTo>
                  <a:lnTo>
                    <a:pt x="226264" y="351108"/>
                  </a:lnTo>
                  <a:lnTo>
                    <a:pt x="178746" y="357493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2980509" y="4596245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34852" y="409574"/>
                  </a:moveTo>
                  <a:lnTo>
                    <a:pt x="177997" y="409574"/>
                  </a:lnTo>
                  <a:lnTo>
                    <a:pt x="159093" y="407397"/>
                  </a:lnTo>
                  <a:lnTo>
                    <a:pt x="115644" y="391869"/>
                  </a:lnTo>
                  <a:lnTo>
                    <a:pt x="77316" y="367502"/>
                  </a:lnTo>
                  <a:lnTo>
                    <a:pt x="45349" y="335535"/>
                  </a:lnTo>
                  <a:lnTo>
                    <a:pt x="20981" y="297207"/>
                  </a:lnTo>
                  <a:lnTo>
                    <a:pt x="5451" y="253758"/>
                  </a:lnTo>
                  <a:lnTo>
                    <a:pt x="0" y="206424"/>
                  </a:lnTo>
                  <a:lnTo>
                    <a:pt x="5451" y="159093"/>
                  </a:lnTo>
                  <a:lnTo>
                    <a:pt x="20981" y="115644"/>
                  </a:lnTo>
                  <a:lnTo>
                    <a:pt x="45349" y="77316"/>
                  </a:lnTo>
                  <a:lnTo>
                    <a:pt x="77316" y="45349"/>
                  </a:lnTo>
                  <a:lnTo>
                    <a:pt x="115644" y="20981"/>
                  </a:lnTo>
                  <a:lnTo>
                    <a:pt x="159093" y="5451"/>
                  </a:lnTo>
                  <a:lnTo>
                    <a:pt x="206424" y="0"/>
                  </a:lnTo>
                  <a:lnTo>
                    <a:pt x="253757" y="5451"/>
                  </a:lnTo>
                  <a:lnTo>
                    <a:pt x="297207" y="20981"/>
                  </a:lnTo>
                  <a:lnTo>
                    <a:pt x="335535" y="45349"/>
                  </a:lnTo>
                  <a:lnTo>
                    <a:pt x="350374" y="60189"/>
                  </a:lnTo>
                  <a:lnTo>
                    <a:pt x="205449" y="60189"/>
                  </a:lnTo>
                  <a:lnTo>
                    <a:pt x="196657" y="60450"/>
                  </a:lnTo>
                  <a:lnTo>
                    <a:pt x="154235" y="72719"/>
                  </a:lnTo>
                  <a:lnTo>
                    <a:pt x="127611" y="103612"/>
                  </a:lnTo>
                  <a:lnTo>
                    <a:pt x="123487" y="133131"/>
                  </a:lnTo>
                  <a:lnTo>
                    <a:pt x="125926" y="139736"/>
                  </a:lnTo>
                  <a:lnTo>
                    <a:pt x="135802" y="150557"/>
                  </a:lnTo>
                  <a:lnTo>
                    <a:pt x="142606" y="153266"/>
                  </a:lnTo>
                  <a:lnTo>
                    <a:pt x="232028" y="153266"/>
                  </a:lnTo>
                  <a:lnTo>
                    <a:pt x="231071" y="158624"/>
                  </a:lnTo>
                  <a:lnTo>
                    <a:pt x="215446" y="201291"/>
                  </a:lnTo>
                  <a:lnTo>
                    <a:pt x="185793" y="243066"/>
                  </a:lnTo>
                  <a:lnTo>
                    <a:pt x="155926" y="275920"/>
                  </a:lnTo>
                  <a:lnTo>
                    <a:pt x="125518" y="304988"/>
                  </a:lnTo>
                  <a:lnTo>
                    <a:pt x="125427" y="331554"/>
                  </a:lnTo>
                  <a:lnTo>
                    <a:pt x="369696" y="332083"/>
                  </a:lnTo>
                  <a:lnTo>
                    <a:pt x="367502" y="335535"/>
                  </a:lnTo>
                  <a:lnTo>
                    <a:pt x="335535" y="367502"/>
                  </a:lnTo>
                  <a:lnTo>
                    <a:pt x="297207" y="391869"/>
                  </a:lnTo>
                  <a:lnTo>
                    <a:pt x="253757" y="407397"/>
                  </a:lnTo>
                  <a:lnTo>
                    <a:pt x="234852" y="409574"/>
                  </a:lnTo>
                  <a:close/>
                </a:path>
                <a:path w="409575" h="409575">
                  <a:moveTo>
                    <a:pt x="148922" y="297610"/>
                  </a:moveTo>
                  <a:lnTo>
                    <a:pt x="220485" y="229849"/>
                  </a:lnTo>
                  <a:lnTo>
                    <a:pt x="251079" y="198462"/>
                  </a:lnTo>
                  <a:lnTo>
                    <a:pt x="276637" y="161204"/>
                  </a:lnTo>
                  <a:lnTo>
                    <a:pt x="284505" y="124762"/>
                  </a:lnTo>
                  <a:lnTo>
                    <a:pt x="284547" y="124172"/>
                  </a:lnTo>
                  <a:lnTo>
                    <a:pt x="272452" y="87068"/>
                  </a:lnTo>
                  <a:lnTo>
                    <a:pt x="237755" y="64614"/>
                  </a:lnTo>
                  <a:lnTo>
                    <a:pt x="222287" y="61282"/>
                  </a:lnTo>
                  <a:lnTo>
                    <a:pt x="221846" y="61282"/>
                  </a:lnTo>
                  <a:lnTo>
                    <a:pt x="205449" y="60189"/>
                  </a:lnTo>
                  <a:lnTo>
                    <a:pt x="350374" y="60189"/>
                  </a:lnTo>
                  <a:lnTo>
                    <a:pt x="367502" y="77316"/>
                  </a:lnTo>
                  <a:lnTo>
                    <a:pt x="391868" y="115644"/>
                  </a:lnTo>
                  <a:lnTo>
                    <a:pt x="407397" y="159093"/>
                  </a:lnTo>
                  <a:lnTo>
                    <a:pt x="409574" y="177999"/>
                  </a:lnTo>
                  <a:lnTo>
                    <a:pt x="409574" y="234851"/>
                  </a:lnTo>
                  <a:lnTo>
                    <a:pt x="407397" y="253758"/>
                  </a:lnTo>
                  <a:lnTo>
                    <a:pt x="404052" y="263116"/>
                  </a:lnTo>
                  <a:lnTo>
                    <a:pt x="279081" y="263116"/>
                  </a:lnTo>
                  <a:lnTo>
                    <a:pt x="278553" y="269152"/>
                  </a:lnTo>
                  <a:lnTo>
                    <a:pt x="277566" y="274156"/>
                  </a:lnTo>
                  <a:lnTo>
                    <a:pt x="276047" y="278053"/>
                  </a:lnTo>
                  <a:lnTo>
                    <a:pt x="274565" y="281955"/>
                  </a:lnTo>
                  <a:lnTo>
                    <a:pt x="232578" y="296838"/>
                  </a:lnTo>
                  <a:lnTo>
                    <a:pt x="233767" y="296838"/>
                  </a:lnTo>
                  <a:lnTo>
                    <a:pt x="148922" y="297610"/>
                  </a:lnTo>
                  <a:close/>
                </a:path>
                <a:path w="409575" h="409575">
                  <a:moveTo>
                    <a:pt x="232028" y="153266"/>
                  </a:moveTo>
                  <a:lnTo>
                    <a:pt x="159429" y="153266"/>
                  </a:lnTo>
                  <a:lnTo>
                    <a:pt x="165828" y="150826"/>
                  </a:lnTo>
                  <a:lnTo>
                    <a:pt x="175782" y="140678"/>
                  </a:lnTo>
                  <a:lnTo>
                    <a:pt x="178272" y="134307"/>
                  </a:lnTo>
                  <a:lnTo>
                    <a:pt x="178334" y="118578"/>
                  </a:lnTo>
                  <a:lnTo>
                    <a:pt x="175885" y="112047"/>
                  </a:lnTo>
                  <a:lnTo>
                    <a:pt x="165985" y="101965"/>
                  </a:lnTo>
                  <a:lnTo>
                    <a:pt x="159499" y="99426"/>
                  </a:lnTo>
                  <a:lnTo>
                    <a:pt x="146990" y="99426"/>
                  </a:lnTo>
                  <a:lnTo>
                    <a:pt x="146990" y="98835"/>
                  </a:lnTo>
                  <a:lnTo>
                    <a:pt x="179992" y="72168"/>
                  </a:lnTo>
                  <a:lnTo>
                    <a:pt x="180234" y="72168"/>
                  </a:lnTo>
                  <a:lnTo>
                    <a:pt x="185637" y="71303"/>
                  </a:lnTo>
                  <a:lnTo>
                    <a:pt x="191658" y="71303"/>
                  </a:lnTo>
                  <a:lnTo>
                    <a:pt x="201078" y="72168"/>
                  </a:lnTo>
                  <a:lnTo>
                    <a:pt x="231087" y="101251"/>
                  </a:lnTo>
                  <a:lnTo>
                    <a:pt x="233802" y="124172"/>
                  </a:lnTo>
                  <a:lnTo>
                    <a:pt x="233748" y="134307"/>
                  </a:lnTo>
                  <a:lnTo>
                    <a:pt x="233631" y="136894"/>
                  </a:lnTo>
                  <a:lnTo>
                    <a:pt x="233523" y="139286"/>
                  </a:lnTo>
                  <a:lnTo>
                    <a:pt x="232568" y="149238"/>
                  </a:lnTo>
                  <a:lnTo>
                    <a:pt x="232446" y="150557"/>
                  </a:lnTo>
                  <a:lnTo>
                    <a:pt x="232376" y="151317"/>
                  </a:lnTo>
                  <a:lnTo>
                    <a:pt x="232028" y="153266"/>
                  </a:lnTo>
                  <a:close/>
                </a:path>
                <a:path w="409575" h="409575">
                  <a:moveTo>
                    <a:pt x="369696" y="332083"/>
                  </a:moveTo>
                  <a:lnTo>
                    <a:pt x="287214" y="332083"/>
                  </a:lnTo>
                  <a:lnTo>
                    <a:pt x="289246" y="264904"/>
                  </a:lnTo>
                  <a:lnTo>
                    <a:pt x="289300" y="263116"/>
                  </a:lnTo>
                  <a:lnTo>
                    <a:pt x="404052" y="263116"/>
                  </a:lnTo>
                  <a:lnTo>
                    <a:pt x="391868" y="297207"/>
                  </a:lnTo>
                  <a:lnTo>
                    <a:pt x="369696" y="332083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8821723" y="3093086"/>
            <a:ext cx="8639175" cy="1316355"/>
            <a:chOff x="8731070" y="2854694"/>
            <a:chExt cx="8639175" cy="1316355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31070" y="2854694"/>
              <a:ext cx="8639174" cy="1315899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1610468" y="3292213"/>
              <a:ext cx="301625" cy="301625"/>
            </a:xfrm>
            <a:custGeom>
              <a:avLst/>
              <a:gdLst/>
              <a:ahLst/>
              <a:cxnLst/>
              <a:rect l="l" t="t" r="r" b="b"/>
              <a:pathLst>
                <a:path w="301625" h="301625">
                  <a:moveTo>
                    <a:pt x="150559" y="301120"/>
                  </a:moveTo>
                  <a:lnTo>
                    <a:pt x="102971" y="293444"/>
                  </a:lnTo>
                  <a:lnTo>
                    <a:pt x="61641" y="272070"/>
                  </a:lnTo>
                  <a:lnTo>
                    <a:pt x="29049" y="239478"/>
                  </a:lnTo>
                  <a:lnTo>
                    <a:pt x="7675" y="198148"/>
                  </a:lnTo>
                  <a:lnTo>
                    <a:pt x="0" y="150560"/>
                  </a:lnTo>
                  <a:lnTo>
                    <a:pt x="7675" y="102971"/>
                  </a:lnTo>
                  <a:lnTo>
                    <a:pt x="29049" y="61641"/>
                  </a:lnTo>
                  <a:lnTo>
                    <a:pt x="61641" y="29049"/>
                  </a:lnTo>
                  <a:lnTo>
                    <a:pt x="102971" y="7675"/>
                  </a:lnTo>
                  <a:lnTo>
                    <a:pt x="150559" y="0"/>
                  </a:lnTo>
                  <a:lnTo>
                    <a:pt x="198148" y="7675"/>
                  </a:lnTo>
                  <a:lnTo>
                    <a:pt x="239479" y="29049"/>
                  </a:lnTo>
                  <a:lnTo>
                    <a:pt x="272071" y="61641"/>
                  </a:lnTo>
                  <a:lnTo>
                    <a:pt x="293444" y="102971"/>
                  </a:lnTo>
                  <a:lnTo>
                    <a:pt x="301120" y="150560"/>
                  </a:lnTo>
                  <a:lnTo>
                    <a:pt x="293444" y="198148"/>
                  </a:lnTo>
                  <a:lnTo>
                    <a:pt x="272071" y="239478"/>
                  </a:lnTo>
                  <a:lnTo>
                    <a:pt x="239479" y="272070"/>
                  </a:lnTo>
                  <a:lnTo>
                    <a:pt x="198148" y="293444"/>
                  </a:lnTo>
                  <a:lnTo>
                    <a:pt x="150559" y="301120"/>
                  </a:lnTo>
                  <a:close/>
                </a:path>
              </a:pathLst>
            </a:custGeom>
            <a:solidFill>
              <a:srgbClr val="FDFDF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578864" y="3203734"/>
              <a:ext cx="409575" cy="409575"/>
            </a:xfrm>
            <a:custGeom>
              <a:avLst/>
              <a:gdLst/>
              <a:ahLst/>
              <a:cxnLst/>
              <a:rect l="l" t="t" r="r" b="b"/>
              <a:pathLst>
                <a:path w="409575" h="409575">
                  <a:moveTo>
                    <a:pt x="234848" y="409574"/>
                  </a:moveTo>
                  <a:lnTo>
                    <a:pt x="178001" y="409574"/>
                  </a:lnTo>
                  <a:lnTo>
                    <a:pt x="159093" y="407396"/>
                  </a:lnTo>
                  <a:lnTo>
                    <a:pt x="115644" y="391866"/>
                  </a:lnTo>
                  <a:lnTo>
                    <a:pt x="77316" y="367497"/>
                  </a:lnTo>
                  <a:lnTo>
                    <a:pt x="45349" y="335528"/>
                  </a:lnTo>
                  <a:lnTo>
                    <a:pt x="20981" y="297200"/>
                  </a:lnTo>
                  <a:lnTo>
                    <a:pt x="5451" y="253752"/>
                  </a:lnTo>
                  <a:lnTo>
                    <a:pt x="0" y="206424"/>
                  </a:lnTo>
                  <a:lnTo>
                    <a:pt x="5451" y="159093"/>
                  </a:lnTo>
                  <a:lnTo>
                    <a:pt x="20981" y="115644"/>
                  </a:lnTo>
                  <a:lnTo>
                    <a:pt x="45349" y="77316"/>
                  </a:lnTo>
                  <a:lnTo>
                    <a:pt x="77316" y="45349"/>
                  </a:lnTo>
                  <a:lnTo>
                    <a:pt x="115644" y="20981"/>
                  </a:lnTo>
                  <a:lnTo>
                    <a:pt x="159093" y="5451"/>
                  </a:lnTo>
                  <a:lnTo>
                    <a:pt x="206424" y="0"/>
                  </a:lnTo>
                  <a:lnTo>
                    <a:pt x="253757" y="5451"/>
                  </a:lnTo>
                  <a:lnTo>
                    <a:pt x="297207" y="20981"/>
                  </a:lnTo>
                  <a:lnTo>
                    <a:pt x="335535" y="45349"/>
                  </a:lnTo>
                  <a:lnTo>
                    <a:pt x="358227" y="68041"/>
                  </a:lnTo>
                  <a:lnTo>
                    <a:pt x="224853" y="68041"/>
                  </a:lnTo>
                  <a:lnTo>
                    <a:pt x="143221" y="90248"/>
                  </a:lnTo>
                  <a:lnTo>
                    <a:pt x="145979" y="100111"/>
                  </a:lnTo>
                  <a:lnTo>
                    <a:pt x="189254" y="100111"/>
                  </a:lnTo>
                  <a:lnTo>
                    <a:pt x="188628" y="297200"/>
                  </a:lnTo>
                  <a:lnTo>
                    <a:pt x="188527" y="329127"/>
                  </a:lnTo>
                  <a:lnTo>
                    <a:pt x="160102" y="330890"/>
                  </a:lnTo>
                  <a:lnTo>
                    <a:pt x="160069" y="339436"/>
                  </a:lnTo>
                  <a:lnTo>
                    <a:pt x="363256" y="339774"/>
                  </a:lnTo>
                  <a:lnTo>
                    <a:pt x="335535" y="367497"/>
                  </a:lnTo>
                  <a:lnTo>
                    <a:pt x="297207" y="391866"/>
                  </a:lnTo>
                  <a:lnTo>
                    <a:pt x="253757" y="407396"/>
                  </a:lnTo>
                  <a:lnTo>
                    <a:pt x="234848" y="409574"/>
                  </a:lnTo>
                  <a:close/>
                </a:path>
                <a:path w="409575" h="409575">
                  <a:moveTo>
                    <a:pt x="363256" y="339774"/>
                  </a:moveTo>
                  <a:lnTo>
                    <a:pt x="262798" y="339774"/>
                  </a:lnTo>
                  <a:lnTo>
                    <a:pt x="262836" y="331232"/>
                  </a:lnTo>
                  <a:lnTo>
                    <a:pt x="234209" y="329280"/>
                  </a:lnTo>
                  <a:lnTo>
                    <a:pt x="234918" y="115644"/>
                  </a:lnTo>
                  <a:lnTo>
                    <a:pt x="234969" y="100111"/>
                  </a:lnTo>
                  <a:lnTo>
                    <a:pt x="235076" y="68041"/>
                  </a:lnTo>
                  <a:lnTo>
                    <a:pt x="358227" y="68041"/>
                  </a:lnTo>
                  <a:lnTo>
                    <a:pt x="367502" y="77316"/>
                  </a:lnTo>
                  <a:lnTo>
                    <a:pt x="391868" y="115644"/>
                  </a:lnTo>
                  <a:lnTo>
                    <a:pt x="407397" y="159093"/>
                  </a:lnTo>
                  <a:lnTo>
                    <a:pt x="409574" y="177998"/>
                  </a:lnTo>
                  <a:lnTo>
                    <a:pt x="409574" y="234848"/>
                  </a:lnTo>
                  <a:lnTo>
                    <a:pt x="407397" y="253752"/>
                  </a:lnTo>
                  <a:lnTo>
                    <a:pt x="391868" y="297200"/>
                  </a:lnTo>
                  <a:lnTo>
                    <a:pt x="367502" y="335528"/>
                  </a:lnTo>
                  <a:lnTo>
                    <a:pt x="363256" y="339774"/>
                  </a:lnTo>
                  <a:close/>
                </a:path>
                <a:path w="409575" h="409575">
                  <a:moveTo>
                    <a:pt x="189254" y="100111"/>
                  </a:moveTo>
                  <a:lnTo>
                    <a:pt x="145979" y="100111"/>
                  </a:lnTo>
                  <a:lnTo>
                    <a:pt x="189286" y="89856"/>
                  </a:lnTo>
                  <a:lnTo>
                    <a:pt x="189254" y="100111"/>
                  </a:lnTo>
                  <a:close/>
                </a:path>
              </a:pathLst>
            </a:custGeom>
            <a:solidFill>
              <a:srgbClr val="04A6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15" name="object 15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612524" y="5069818"/>
            <a:ext cx="5505449" cy="225136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1183902" y="9732425"/>
            <a:ext cx="8428622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2F0FAF7-4487-5E70-A298-628056FEE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92451" y="5668561"/>
            <a:ext cx="5275674" cy="2440000"/>
          </a:xfrm>
          <a:prstGeom prst="rect">
            <a:avLst/>
          </a:prstGeom>
        </p:spPr>
      </p:pic>
      <p:sp>
        <p:nvSpPr>
          <p:cNvPr id="25" name="Oval 24">
            <a:extLst>
              <a:ext uri="{FF2B5EF4-FFF2-40B4-BE49-F238E27FC236}">
                <a16:creationId xmlns:a16="http://schemas.microsoft.com/office/drawing/2014/main" id="{D41C0030-2F45-BCE3-E243-2FFE430E0F50}"/>
              </a:ext>
            </a:extLst>
          </p:cNvPr>
          <p:cNvSpPr/>
          <p:nvPr/>
        </p:nvSpPr>
        <p:spPr>
          <a:xfrm>
            <a:off x="11374076" y="8221258"/>
            <a:ext cx="409575" cy="439251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077845">
              <a:lnSpc>
                <a:spcPct val="100000"/>
              </a:lnSpc>
              <a:spcBef>
                <a:spcPts val="100"/>
              </a:spcBef>
            </a:pPr>
            <a:r>
              <a:rPr b="1" spc="-550" dirty="0">
                <a:latin typeface="Tahoma"/>
                <a:cs typeface="Tahoma"/>
              </a:rPr>
              <a:t>If</a:t>
            </a:r>
            <a:r>
              <a:rPr b="1" spc="-465" dirty="0">
                <a:latin typeface="Tahoma"/>
                <a:cs typeface="Tahoma"/>
              </a:rPr>
              <a:t> </a:t>
            </a:r>
            <a:r>
              <a:rPr b="1" spc="-335" dirty="0">
                <a:latin typeface="Tahoma"/>
                <a:cs typeface="Tahoma"/>
              </a:rPr>
              <a:t>Vendor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600" dirty="0">
                <a:latin typeface="Tahoma"/>
                <a:cs typeface="Tahoma"/>
              </a:rPr>
              <a:t>Is</a:t>
            </a:r>
            <a:r>
              <a:rPr b="1" spc="-465" dirty="0">
                <a:latin typeface="Tahoma"/>
                <a:cs typeface="Tahoma"/>
              </a:rPr>
              <a:t> </a:t>
            </a:r>
            <a:r>
              <a:rPr b="1" spc="-365" dirty="0">
                <a:latin typeface="Tahoma"/>
                <a:cs typeface="Tahoma"/>
              </a:rPr>
              <a:t>Not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360" dirty="0">
                <a:latin typeface="Tahoma"/>
                <a:cs typeface="Tahoma"/>
              </a:rPr>
              <a:t>in</a:t>
            </a:r>
            <a:r>
              <a:rPr b="1" spc="-465" dirty="0">
                <a:latin typeface="Tahoma"/>
                <a:cs typeface="Tahoma"/>
              </a:rPr>
              <a:t> </a:t>
            </a:r>
            <a:r>
              <a:rPr b="1" spc="-370" dirty="0">
                <a:latin typeface="Tahoma"/>
                <a:cs typeface="Tahoma"/>
              </a:rPr>
              <a:t>Banner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830" dirty="0">
                <a:latin typeface="Tahoma"/>
                <a:cs typeface="Tahoma"/>
              </a:rPr>
              <a:t>–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385" dirty="0">
                <a:latin typeface="Tahoma"/>
                <a:cs typeface="Tahoma"/>
              </a:rPr>
              <a:t>Initiate</a:t>
            </a:r>
            <a:r>
              <a:rPr b="1" spc="-465" dirty="0">
                <a:latin typeface="Tahoma"/>
                <a:cs typeface="Tahoma"/>
              </a:rPr>
              <a:t> </a:t>
            </a:r>
            <a:r>
              <a:rPr b="1" spc="-325" dirty="0">
                <a:latin typeface="Tahoma"/>
                <a:cs typeface="Tahoma"/>
              </a:rPr>
              <a:t>Setup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4" name="object 4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72358" y="2210712"/>
            <a:ext cx="8522335" cy="274690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>
              <a:lnSpc>
                <a:spcPct val="100000"/>
              </a:lnSpc>
              <a:spcBef>
                <a:spcPts val="100"/>
              </a:spcBef>
            </a:pPr>
            <a:r>
              <a:rPr sz="2100" b="1" dirty="0">
                <a:latin typeface="+mn-lt"/>
                <a:cs typeface="Times New Roman"/>
              </a:rPr>
              <a:t>If</a:t>
            </a:r>
            <a:r>
              <a:rPr sz="2100" b="1" spc="-20" dirty="0">
                <a:latin typeface="+mn-lt"/>
                <a:cs typeface="Times New Roman"/>
              </a:rPr>
              <a:t> </a:t>
            </a:r>
            <a:r>
              <a:rPr sz="2100" b="1" spc="-60" dirty="0">
                <a:latin typeface="+mn-lt"/>
                <a:cs typeface="Times New Roman"/>
              </a:rPr>
              <a:t>Vendor</a:t>
            </a:r>
            <a:r>
              <a:rPr sz="2100" b="1" spc="-2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Is</a:t>
            </a:r>
            <a:r>
              <a:rPr sz="2100" b="1" spc="-2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Not</a:t>
            </a:r>
            <a:r>
              <a:rPr sz="2100" b="1" spc="-2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in</a:t>
            </a:r>
            <a:r>
              <a:rPr sz="2100" b="1" spc="-20" dirty="0">
                <a:latin typeface="+mn-lt"/>
                <a:cs typeface="Times New Roman"/>
              </a:rPr>
              <a:t> </a:t>
            </a:r>
            <a:r>
              <a:rPr sz="2100" b="1" spc="-60" dirty="0">
                <a:latin typeface="+mn-lt"/>
                <a:cs typeface="Times New Roman"/>
              </a:rPr>
              <a:t>Banner</a:t>
            </a:r>
            <a:r>
              <a:rPr sz="2100" b="1" spc="-2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–</a:t>
            </a:r>
            <a:r>
              <a:rPr sz="2100" b="1" spc="-20" dirty="0">
                <a:latin typeface="+mn-lt"/>
                <a:cs typeface="Times New Roman"/>
              </a:rPr>
              <a:t> Initiate </a:t>
            </a:r>
            <a:r>
              <a:rPr sz="2100" b="1" spc="-10" dirty="0">
                <a:latin typeface="+mn-lt"/>
                <a:cs typeface="Times New Roman"/>
              </a:rPr>
              <a:t>Setup</a:t>
            </a:r>
            <a:endParaRPr sz="2100" dirty="0">
              <a:latin typeface="+mn-lt"/>
              <a:cs typeface="Times New Roman"/>
            </a:endParaRPr>
          </a:p>
          <a:p>
            <a:pPr marL="12700" marR="351155">
              <a:lnSpc>
                <a:spcPts val="2480"/>
              </a:lnSpc>
              <a:spcBef>
                <a:spcPts val="2095"/>
              </a:spcBef>
            </a:pPr>
            <a:r>
              <a:rPr lang="en-US" sz="2100" spc="15" dirty="0">
                <a:latin typeface="+mn-lt"/>
                <a:cs typeface="Times New Roman"/>
              </a:rPr>
              <a:t>The vendor registration process is complete through Procurement Services. The vendor registration form can be located </a:t>
            </a:r>
            <a:r>
              <a:rPr lang="en-US" sz="2100" spc="15" dirty="0">
                <a:solidFill>
                  <a:srgbClr val="00B050"/>
                </a:solid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100" spc="15" dirty="0">
                <a:latin typeface="+mn-lt"/>
                <a:cs typeface="Times New Roman"/>
              </a:rPr>
              <a:t>. </a:t>
            </a:r>
          </a:p>
          <a:p>
            <a:pPr marL="12700" marR="351155">
              <a:lnSpc>
                <a:spcPts val="2480"/>
              </a:lnSpc>
              <a:spcBef>
                <a:spcPts val="2095"/>
              </a:spcBef>
            </a:pPr>
            <a:r>
              <a:rPr lang="en-US" sz="2100" spc="15" dirty="0">
                <a:latin typeface="+mn-lt"/>
                <a:cs typeface="Times New Roman"/>
              </a:rPr>
              <a:t>If the vendor does not appear in Banner, the dept contact must initiate vendor registration working with the vendor and Procurement Services.</a:t>
            </a:r>
          </a:p>
          <a:p>
            <a:pPr marL="12700" marR="351155">
              <a:lnSpc>
                <a:spcPts val="2480"/>
              </a:lnSpc>
              <a:spcBef>
                <a:spcPts val="2095"/>
              </a:spcBef>
            </a:pPr>
            <a:endParaRPr lang="en-US" sz="2100" spc="15" dirty="0">
              <a:latin typeface="+mn-lt"/>
              <a:cs typeface="Times New Roman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9943" y="2804799"/>
            <a:ext cx="76200" cy="76199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9943" y="3433449"/>
            <a:ext cx="76200" cy="76199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1329943" y="4062099"/>
            <a:ext cx="76200" cy="76199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10607631" y="2116052"/>
            <a:ext cx="6760845" cy="3447738"/>
          </a:xfrm>
          <a:prstGeom prst="rect">
            <a:avLst/>
          </a:prstGeom>
        </p:spPr>
        <p:txBody>
          <a:bodyPr vert="horz" wrap="square" lIns="0" tIns="107314" rIns="0" bIns="0" rtlCol="0">
            <a:spAutoFit/>
          </a:bodyPr>
          <a:lstStyle/>
          <a:p>
            <a:pPr marL="181610">
              <a:lnSpc>
                <a:spcPct val="100000"/>
              </a:lnSpc>
              <a:spcBef>
                <a:spcPts val="844"/>
              </a:spcBef>
            </a:pPr>
            <a:r>
              <a:rPr sz="2100" b="1" dirty="0">
                <a:latin typeface="+mn-lt"/>
                <a:cs typeface="Times New Roman"/>
              </a:rPr>
              <a:t>It</a:t>
            </a:r>
            <a:r>
              <a:rPr sz="2100" b="1" spc="-35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is</a:t>
            </a:r>
            <a:r>
              <a:rPr sz="2100" b="1" spc="-3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the</a:t>
            </a:r>
            <a:r>
              <a:rPr sz="2100" b="1" spc="-35" dirty="0">
                <a:latin typeface="+mn-lt"/>
                <a:cs typeface="Times New Roman"/>
              </a:rPr>
              <a:t> </a:t>
            </a:r>
            <a:r>
              <a:rPr lang="en-US" sz="2100" b="1" dirty="0">
                <a:latin typeface="+mn-lt"/>
                <a:cs typeface="Times New Roman"/>
              </a:rPr>
              <a:t>departments </a:t>
            </a:r>
            <a:r>
              <a:rPr sz="2100" b="1" spc="-40" dirty="0">
                <a:latin typeface="+mn-lt"/>
                <a:cs typeface="Times New Roman"/>
              </a:rPr>
              <a:t>responsibility</a:t>
            </a:r>
            <a:r>
              <a:rPr sz="2100" b="1" spc="-35" dirty="0">
                <a:latin typeface="+mn-lt"/>
                <a:cs typeface="Times New Roman"/>
              </a:rPr>
              <a:t> </a:t>
            </a:r>
            <a:r>
              <a:rPr sz="2100" b="1" spc="-25" dirty="0">
                <a:latin typeface="+mn-lt"/>
                <a:cs typeface="Times New Roman"/>
              </a:rPr>
              <a:t>to:</a:t>
            </a:r>
            <a:endParaRPr sz="2100" dirty="0">
              <a:latin typeface="+mn-lt"/>
              <a:cs typeface="Times New Roman"/>
            </a:endParaRPr>
          </a:p>
          <a:p>
            <a:pPr marL="918844" marR="5080">
              <a:lnSpc>
                <a:spcPts val="2480"/>
              </a:lnSpc>
              <a:spcBef>
                <a:spcPts val="860"/>
              </a:spcBef>
            </a:pPr>
            <a:r>
              <a:rPr sz="2100" b="1" spc="-20" dirty="0">
                <a:latin typeface="+mn-lt"/>
                <a:cs typeface="Times New Roman"/>
              </a:rPr>
              <a:t>Follow</a:t>
            </a:r>
            <a:r>
              <a:rPr sz="2100" b="1" spc="45" dirty="0">
                <a:latin typeface="+mn-lt"/>
                <a:cs typeface="Times New Roman"/>
              </a:rPr>
              <a:t> </a:t>
            </a:r>
            <a:r>
              <a:rPr sz="2100" b="1" spc="-105" dirty="0">
                <a:latin typeface="+mn-lt"/>
                <a:cs typeface="Times New Roman"/>
              </a:rPr>
              <a:t>up</a:t>
            </a:r>
            <a:r>
              <a:rPr sz="2100" b="1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with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vendor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ensure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45" dirty="0">
                <a:latin typeface="+mn-lt"/>
                <a:cs typeface="Times New Roman"/>
              </a:rPr>
              <a:t> registration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-3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submitted.</a:t>
            </a:r>
            <a:endParaRPr sz="2100" dirty="0">
              <a:latin typeface="+mn-lt"/>
              <a:cs typeface="Times New Roman"/>
            </a:endParaRPr>
          </a:p>
          <a:p>
            <a:pPr marL="918844">
              <a:lnSpc>
                <a:spcPts val="2370"/>
              </a:lnSpc>
            </a:pPr>
            <a:r>
              <a:rPr sz="2100" b="1" spc="-20" dirty="0">
                <a:latin typeface="+mn-lt"/>
                <a:cs typeface="Times New Roman"/>
              </a:rPr>
              <a:t>Check</a:t>
            </a:r>
            <a:r>
              <a:rPr sz="2100" b="1" spc="-1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back</a:t>
            </a:r>
            <a:r>
              <a:rPr sz="2100" b="1" spc="-1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in</a:t>
            </a:r>
            <a:r>
              <a:rPr sz="2100" b="1" spc="-15" dirty="0">
                <a:latin typeface="+mn-lt"/>
                <a:cs typeface="Times New Roman"/>
              </a:rPr>
              <a:t> </a:t>
            </a:r>
            <a:r>
              <a:rPr sz="2100" b="1" spc="-60" dirty="0">
                <a:latin typeface="+mn-lt"/>
                <a:cs typeface="Times New Roman"/>
              </a:rPr>
              <a:t>Banner</a:t>
            </a:r>
            <a:r>
              <a:rPr sz="2100" b="1" spc="-1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-1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confirm</a:t>
            </a:r>
            <a:r>
              <a:rPr sz="2100" spc="-1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when</a:t>
            </a:r>
            <a:r>
              <a:rPr sz="2100" spc="-1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-1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vendor</a:t>
            </a:r>
            <a:endParaRPr sz="2100" dirty="0">
              <a:latin typeface="+mn-lt"/>
              <a:cs typeface="Times New Roman"/>
            </a:endParaRPr>
          </a:p>
          <a:p>
            <a:pPr marL="918844">
              <a:lnSpc>
                <a:spcPts val="2475"/>
              </a:lnSpc>
            </a:pPr>
            <a:r>
              <a:rPr sz="2100" spc="70" dirty="0">
                <a:latin typeface="+mn-lt"/>
                <a:cs typeface="Times New Roman"/>
              </a:rPr>
              <a:t>appears</a:t>
            </a:r>
            <a:r>
              <a:rPr sz="2100" spc="-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dirty="0">
                <a:latin typeface="+mn-lt"/>
                <a:cs typeface="Times New Roman"/>
              </a:rPr>
              <a:t> is </a:t>
            </a:r>
            <a:r>
              <a:rPr sz="2100" spc="-10" dirty="0">
                <a:latin typeface="+mn-lt"/>
                <a:cs typeface="Times New Roman"/>
              </a:rPr>
              <a:t>active.</a:t>
            </a:r>
            <a:endParaRPr sz="2100" dirty="0">
              <a:latin typeface="+mn-lt"/>
              <a:cs typeface="Times New Roman"/>
            </a:endParaRPr>
          </a:p>
          <a:p>
            <a:pPr marL="918844" marR="551180">
              <a:lnSpc>
                <a:spcPts val="2480"/>
              </a:lnSpc>
              <a:spcBef>
                <a:spcPts val="95"/>
              </a:spcBef>
            </a:pPr>
            <a:r>
              <a:rPr sz="2100" dirty="0">
                <a:latin typeface="+mn-lt"/>
                <a:cs typeface="Times New Roman"/>
              </a:rPr>
              <a:t>Only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proceed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lang="en-US" sz="2100" spc="105" dirty="0">
                <a:latin typeface="+mn-lt"/>
                <a:cs typeface="Times New Roman"/>
              </a:rPr>
              <a:t>with requisition creation </a:t>
            </a:r>
            <a:r>
              <a:rPr sz="2100" dirty="0">
                <a:latin typeface="+mn-lt"/>
                <a:cs typeface="Times New Roman"/>
              </a:rPr>
              <a:t>once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spc="40" dirty="0">
                <a:latin typeface="+mn-lt"/>
                <a:cs typeface="Times New Roman"/>
              </a:rPr>
              <a:t>the </a:t>
            </a:r>
            <a:r>
              <a:rPr sz="2100" spc="65" dirty="0">
                <a:latin typeface="+mn-lt"/>
                <a:cs typeface="Times New Roman"/>
              </a:rPr>
              <a:t>vendor</a:t>
            </a:r>
            <a:r>
              <a:rPr sz="2100" spc="-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setup</a:t>
            </a:r>
            <a:r>
              <a:rPr sz="2100" dirty="0">
                <a:latin typeface="+mn-lt"/>
                <a:cs typeface="Times New Roman"/>
              </a:rPr>
              <a:t> is </a:t>
            </a:r>
            <a:r>
              <a:rPr sz="2100" spc="35" dirty="0">
                <a:latin typeface="+mn-lt"/>
                <a:cs typeface="Times New Roman"/>
              </a:rPr>
              <a:t>confirmed.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 marR="250190">
              <a:lnSpc>
                <a:spcPts val="2480"/>
              </a:lnSpc>
            </a:pPr>
            <a:r>
              <a:rPr sz="2350" spc="-260" dirty="0">
                <a:latin typeface="+mn-lt"/>
                <a:cs typeface="Segoe UI Symbol"/>
              </a:rPr>
              <a:t>✅</a:t>
            </a:r>
            <a:r>
              <a:rPr sz="2350" spc="-75" dirty="0">
                <a:latin typeface="+mn-lt"/>
                <a:cs typeface="Segoe UI Symbol"/>
              </a:rPr>
              <a:t> </a:t>
            </a:r>
            <a:r>
              <a:rPr sz="2100" b="1" spc="-55" dirty="0">
                <a:latin typeface="+mn-lt"/>
                <a:cs typeface="Times New Roman"/>
              </a:rPr>
              <a:t>Tip:</a:t>
            </a:r>
            <a:r>
              <a:rPr sz="2100" b="1" spc="45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Don’t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delay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registration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step—</a:t>
            </a:r>
            <a:r>
              <a:rPr sz="2100" spc="65" dirty="0">
                <a:latin typeface="+mn-lt"/>
                <a:cs typeface="Times New Roman"/>
              </a:rPr>
              <a:t>vendor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setup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-25" dirty="0">
                <a:latin typeface="+mn-lt"/>
                <a:cs typeface="Times New Roman"/>
              </a:rPr>
              <a:t>is </a:t>
            </a:r>
            <a:r>
              <a:rPr sz="2100" spc="60" dirty="0">
                <a:latin typeface="+mn-lt"/>
                <a:cs typeface="Times New Roman"/>
              </a:rPr>
              <a:t>one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most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common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causes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</a:t>
            </a:r>
            <a:r>
              <a:rPr sz="2100" spc="9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processing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delays.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183902" y="9732425"/>
            <a:ext cx="85696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021454">
              <a:lnSpc>
                <a:spcPct val="100000"/>
              </a:lnSpc>
              <a:spcBef>
                <a:spcPts val="100"/>
              </a:spcBef>
            </a:pPr>
            <a:r>
              <a:rPr b="1" spc="-315" dirty="0">
                <a:latin typeface="Tahoma"/>
                <a:cs typeface="Tahoma"/>
              </a:rPr>
              <a:t>Creating</a:t>
            </a:r>
            <a:r>
              <a:rPr b="1" spc="-455" dirty="0">
                <a:latin typeface="Tahoma"/>
                <a:cs typeface="Tahoma"/>
              </a:rPr>
              <a:t> </a:t>
            </a:r>
            <a:r>
              <a:rPr b="1" spc="-315" dirty="0">
                <a:latin typeface="Tahoma"/>
                <a:cs typeface="Tahoma"/>
              </a:rPr>
              <a:t>the</a:t>
            </a:r>
            <a:r>
              <a:rPr b="1" spc="-455" dirty="0">
                <a:latin typeface="Tahoma"/>
                <a:cs typeface="Tahoma"/>
              </a:rPr>
              <a:t> </a:t>
            </a:r>
            <a:r>
              <a:rPr b="1" spc="-320" dirty="0">
                <a:latin typeface="Tahoma"/>
                <a:cs typeface="Tahoma"/>
              </a:rPr>
              <a:t>Requisition</a:t>
            </a:r>
            <a:r>
              <a:rPr b="1" spc="-450" dirty="0">
                <a:latin typeface="Tahoma"/>
                <a:cs typeface="Tahoma"/>
              </a:rPr>
              <a:t> </a:t>
            </a:r>
            <a:r>
              <a:rPr b="1" spc="-360" dirty="0">
                <a:latin typeface="Tahoma"/>
                <a:cs typeface="Tahoma"/>
              </a:rPr>
              <a:t>in</a:t>
            </a:r>
            <a:r>
              <a:rPr b="1" spc="-455" dirty="0">
                <a:latin typeface="Tahoma"/>
                <a:cs typeface="Tahoma"/>
              </a:rPr>
              <a:t> </a:t>
            </a:r>
            <a:r>
              <a:rPr b="1" spc="-380" dirty="0">
                <a:latin typeface="Tahoma"/>
                <a:cs typeface="Tahoma"/>
              </a:rPr>
              <a:t>Banner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5" name="object 5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6" name="object 6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783382" y="2705100"/>
            <a:ext cx="17159605" cy="428835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6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100" spc="-20" dirty="0">
                <a:latin typeface="+mn-lt"/>
                <a:cs typeface="Times New Roman"/>
              </a:rPr>
              <a:t>Create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a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-50" dirty="0">
                <a:latin typeface="+mn-lt"/>
                <a:cs typeface="Times New Roman"/>
              </a:rPr>
              <a:t>requisition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in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-60" dirty="0">
                <a:latin typeface="+mn-lt"/>
                <a:cs typeface="Times New Roman"/>
              </a:rPr>
              <a:t>Banner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using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FPAREQN</a:t>
            </a:r>
            <a:r>
              <a:rPr sz="2100" b="1" spc="2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screen.</a:t>
            </a:r>
            <a:r>
              <a:rPr lang="en-US" sz="2100" spc="-10" dirty="0">
                <a:latin typeface="+mn-lt"/>
                <a:cs typeface="Times New Roman"/>
              </a:rPr>
              <a:t> Requisition instructions located </a:t>
            </a:r>
            <a:r>
              <a:rPr lang="en-US" sz="2100" spc="-10" dirty="0">
                <a:solidFill>
                  <a:srgbClr val="00B050"/>
                </a:solid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100" spc="-10" dirty="0">
                <a:latin typeface="+mn-lt"/>
                <a:cs typeface="Times New Roman"/>
              </a:rPr>
              <a:t>. </a:t>
            </a:r>
            <a:endParaRPr sz="2100" dirty="0">
              <a:latin typeface="+mn-lt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30"/>
              </a:spcBef>
              <a:buFont typeface="Arial" panose="020B0604020202020204" pitchFamily="34" charset="0"/>
              <a:buChar char="•"/>
            </a:pPr>
            <a:endParaRPr sz="2100" dirty="0">
              <a:latin typeface="+mn-lt"/>
              <a:cs typeface="Times New Roman"/>
            </a:endParaRPr>
          </a:p>
          <a:p>
            <a:pPr marL="360680" marR="237490" indent="-342900">
              <a:lnSpc>
                <a:spcPts val="2480"/>
              </a:lnSpc>
              <a:buFont typeface="Arial" panose="020B0604020202020204" pitchFamily="34" charset="0"/>
              <a:buChar char="•"/>
            </a:pPr>
            <a:r>
              <a:rPr sz="2100" dirty="0">
                <a:latin typeface="+mn-lt"/>
                <a:cs typeface="Times New Roman"/>
              </a:rPr>
              <a:t>This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officially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begins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internal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purchasing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process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essential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establishing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b="1" spc="-30" dirty="0">
                <a:latin typeface="+mn-lt"/>
                <a:cs typeface="Times New Roman"/>
              </a:rPr>
              <a:t>Purchase</a:t>
            </a:r>
            <a:r>
              <a:rPr sz="2100" b="1" spc="80" dirty="0">
                <a:latin typeface="+mn-lt"/>
                <a:cs typeface="Times New Roman"/>
              </a:rPr>
              <a:t> </a:t>
            </a:r>
            <a:r>
              <a:rPr sz="2100" b="1" spc="-55" dirty="0">
                <a:latin typeface="+mn-lt"/>
                <a:cs typeface="Times New Roman"/>
              </a:rPr>
              <a:t>Order</a:t>
            </a:r>
            <a:r>
              <a:rPr sz="2100" b="1" spc="75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(PO)</a:t>
            </a:r>
            <a:r>
              <a:rPr sz="2100" b="1" spc="8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authorizes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payments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to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vendor.</a:t>
            </a:r>
            <a:endParaRPr sz="2100" dirty="0">
              <a:latin typeface="+mn-lt"/>
              <a:cs typeface="Times New Roman"/>
            </a:endParaRPr>
          </a:p>
          <a:p>
            <a:pPr marL="360680" indent="-342900">
              <a:lnSpc>
                <a:spcPct val="100000"/>
              </a:lnSpc>
              <a:spcBef>
                <a:spcPts val="2350"/>
              </a:spcBef>
              <a:buFont typeface="Arial" panose="020B0604020202020204" pitchFamily="34" charset="0"/>
              <a:buChar char="•"/>
            </a:pPr>
            <a:r>
              <a:rPr sz="2100" spc="105" dirty="0">
                <a:latin typeface="+mn-lt"/>
                <a:cs typeface="Times New Roman"/>
              </a:rPr>
              <a:t>It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90" dirty="0">
                <a:latin typeface="+mn-lt"/>
                <a:cs typeface="Times New Roman"/>
              </a:rPr>
              <a:t>important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make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sure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you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use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50" dirty="0">
                <a:latin typeface="+mn-lt"/>
                <a:cs typeface="Times New Roman"/>
              </a:rPr>
              <a:t> correct </a:t>
            </a:r>
            <a:r>
              <a:rPr sz="2100" spc="70" dirty="0">
                <a:latin typeface="+mn-lt"/>
                <a:cs typeface="Times New Roman"/>
              </a:rPr>
              <a:t>account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code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Banner.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You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can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use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expense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code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list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u="sng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</a:t>
            </a:r>
            <a:r>
              <a:rPr sz="2100" u="sng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</a:rPr>
              <a:t>e</a:t>
            </a:r>
            <a:r>
              <a:rPr sz="2100" u="none" spc="50" dirty="0">
                <a:solidFill>
                  <a:srgbClr val="00B040"/>
                </a:solidFill>
                <a:latin typeface="+mn-lt"/>
                <a:cs typeface="Times New Roman"/>
              </a:rPr>
              <a:t> </a:t>
            </a:r>
            <a:r>
              <a:rPr sz="2100" u="none" spc="105" dirty="0">
                <a:latin typeface="+mn-lt"/>
                <a:cs typeface="Times New Roman"/>
              </a:rPr>
              <a:t>to</a:t>
            </a:r>
            <a:r>
              <a:rPr sz="2100" u="none" spc="45" dirty="0">
                <a:latin typeface="+mn-lt"/>
                <a:cs typeface="Times New Roman"/>
              </a:rPr>
              <a:t> determine</a:t>
            </a:r>
            <a:r>
              <a:rPr sz="2100" u="none" spc="50" dirty="0">
                <a:latin typeface="+mn-lt"/>
                <a:cs typeface="Times New Roman"/>
              </a:rPr>
              <a:t> </a:t>
            </a:r>
            <a:r>
              <a:rPr sz="2100" u="none" spc="65" dirty="0">
                <a:latin typeface="+mn-lt"/>
                <a:cs typeface="Times New Roman"/>
              </a:rPr>
              <a:t>how</a:t>
            </a:r>
            <a:r>
              <a:rPr sz="2100" u="none" spc="50" dirty="0">
                <a:latin typeface="+mn-lt"/>
                <a:cs typeface="Times New Roman"/>
              </a:rPr>
              <a:t> </a:t>
            </a:r>
            <a:r>
              <a:rPr sz="2100" u="none" spc="65" dirty="0">
                <a:latin typeface="+mn-lt"/>
                <a:cs typeface="Times New Roman"/>
              </a:rPr>
              <a:t>the</a:t>
            </a:r>
            <a:r>
              <a:rPr sz="2100" u="none" spc="4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line</a:t>
            </a:r>
            <a:r>
              <a:rPr sz="2100" u="none" spc="50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item</a:t>
            </a:r>
            <a:r>
              <a:rPr sz="2100" u="none" spc="45" dirty="0">
                <a:latin typeface="+mn-lt"/>
                <a:cs typeface="Times New Roman"/>
              </a:rPr>
              <a:t> </a:t>
            </a:r>
            <a:r>
              <a:rPr sz="2100" u="none" dirty="0">
                <a:latin typeface="+mn-lt"/>
                <a:cs typeface="Times New Roman"/>
              </a:rPr>
              <a:t>is</a:t>
            </a:r>
            <a:r>
              <a:rPr sz="2100" u="none" spc="50" dirty="0">
                <a:latin typeface="+mn-lt"/>
                <a:cs typeface="Times New Roman"/>
              </a:rPr>
              <a:t> </a:t>
            </a:r>
            <a:r>
              <a:rPr sz="2100" u="none" spc="40" dirty="0">
                <a:latin typeface="+mn-lt"/>
                <a:cs typeface="Times New Roman"/>
              </a:rPr>
              <a:t>coded.</a:t>
            </a:r>
            <a:endParaRPr lang="en-US" sz="2100" u="none" spc="40" dirty="0">
              <a:latin typeface="+mn-lt"/>
              <a:cs typeface="Times New Roman"/>
            </a:endParaRPr>
          </a:p>
          <a:p>
            <a:pPr marL="360680" indent="-342900">
              <a:lnSpc>
                <a:spcPct val="100000"/>
              </a:lnSpc>
              <a:spcBef>
                <a:spcPts val="2350"/>
              </a:spcBef>
              <a:buFont typeface="Arial" panose="020B0604020202020204" pitchFamily="34" charset="0"/>
              <a:buChar char="•"/>
            </a:pPr>
            <a:r>
              <a:rPr lang="en-US" sz="2100" spc="40" dirty="0">
                <a:latin typeface="+mn-lt"/>
                <a:cs typeface="Times New Roman"/>
              </a:rPr>
              <a:t>Be sure to write down the requisition # to reference on the requisition documentation. 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</a:pP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0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770"/>
              </a:lnSpc>
            </a:pPr>
            <a:r>
              <a:rPr sz="2350" spc="915" dirty="0">
                <a:latin typeface="+mn-lt"/>
                <a:cs typeface="Segoe UI Symbol"/>
              </a:rPr>
              <a:t>🧾</a:t>
            </a:r>
            <a:r>
              <a:rPr sz="2350" spc="-160" dirty="0">
                <a:latin typeface="+mn-lt"/>
                <a:cs typeface="Segoe UI Symbol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Who</a:t>
            </a:r>
            <a:r>
              <a:rPr sz="2100" b="1" spc="-100" dirty="0">
                <a:latin typeface="+mn-lt"/>
                <a:cs typeface="Times New Roman"/>
              </a:rPr>
              <a:t> </a:t>
            </a:r>
            <a:r>
              <a:rPr sz="2100" b="1" spc="-20" dirty="0">
                <a:latin typeface="+mn-lt"/>
                <a:cs typeface="Times New Roman"/>
              </a:rPr>
              <a:t>Creates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the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Requisition?</a:t>
            </a:r>
            <a:endParaRPr sz="2100" dirty="0">
              <a:latin typeface="+mn-lt"/>
              <a:cs typeface="Times New Roman"/>
            </a:endParaRPr>
          </a:p>
          <a:p>
            <a:pPr marL="465455">
              <a:lnSpc>
                <a:spcPts val="2470"/>
              </a:lnSpc>
            </a:pPr>
            <a:r>
              <a:rPr lang="en-US" sz="2100" spc="60" dirty="0">
                <a:latin typeface="+mn-lt"/>
                <a:cs typeface="Times New Roman"/>
              </a:rPr>
              <a:t>	</a:t>
            </a: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PI/Project</a:t>
            </a:r>
            <a:r>
              <a:rPr sz="2100" spc="85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Director/Department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Admin</a:t>
            </a:r>
            <a:r>
              <a:rPr sz="2100" spc="8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</a:t>
            </a:r>
            <a:r>
              <a:rPr lang="en-US" sz="2100" dirty="0">
                <a:latin typeface="+mn-lt"/>
                <a:cs typeface="Times New Roman"/>
              </a:rPr>
              <a:t>reates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8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lang="en-US" sz="2100" dirty="0">
                <a:latin typeface="+mn-lt"/>
                <a:cs typeface="Times New Roman"/>
              </a:rPr>
              <a:t>in </a:t>
            </a:r>
            <a:r>
              <a:rPr sz="2100" spc="50" dirty="0">
                <a:latin typeface="+mn-lt"/>
                <a:cs typeface="Times New Roman"/>
              </a:rPr>
              <a:t>Banner.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83902" y="9732425"/>
            <a:ext cx="87220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FF9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937885">
              <a:lnSpc>
                <a:spcPct val="100000"/>
              </a:lnSpc>
              <a:spcBef>
                <a:spcPts val="100"/>
              </a:spcBef>
            </a:pPr>
            <a:r>
              <a:rPr b="1" spc="-320" dirty="0">
                <a:latin typeface="Tahoma"/>
                <a:cs typeface="Tahoma"/>
              </a:rPr>
              <a:t>Requisition</a:t>
            </a:r>
            <a:r>
              <a:rPr b="1" spc="-440" dirty="0">
                <a:latin typeface="Tahoma"/>
                <a:cs typeface="Tahoma"/>
              </a:rPr>
              <a:t> </a:t>
            </a:r>
            <a:r>
              <a:rPr b="1" spc="-305" dirty="0">
                <a:latin typeface="Tahoma"/>
                <a:cs typeface="Tahoma"/>
              </a:rPr>
              <a:t>Pack</a:t>
            </a:r>
            <a:r>
              <a:rPr lang="en-US" b="1" spc="-305" dirty="0">
                <a:latin typeface="Tahoma"/>
                <a:cs typeface="Tahoma"/>
              </a:rPr>
              <a:t>et</a:t>
            </a:r>
            <a:endParaRPr b="1" spc="-305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5" name="object 5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64900" y="9621880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2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41560" y="9650232"/>
            <a:ext cx="8366021" cy="3287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900" spc="-60" dirty="0">
                <a:solidFill>
                  <a:srgbClr val="FFFFFF"/>
                </a:solidFill>
                <a:latin typeface="+mn-lt"/>
                <a:cs typeface="Arial Black"/>
              </a:rPr>
              <a:t>Department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emails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completed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requisition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+mn-lt"/>
                <a:cs typeface="Arial Black"/>
              </a:rPr>
              <a:t>pack</a:t>
            </a:r>
            <a:r>
              <a:rPr lang="en-US" sz="1900" spc="-100" dirty="0">
                <a:solidFill>
                  <a:srgbClr val="FFFFFF"/>
                </a:solidFill>
                <a:latin typeface="+mn-lt"/>
                <a:cs typeface="Arial Black"/>
              </a:rPr>
              <a:t>et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to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MURC </a:t>
            </a:r>
            <a:r>
              <a:rPr lang="en-US" sz="1900" spc="-114" dirty="0">
                <a:solidFill>
                  <a:srgbClr val="FFFFFF"/>
                </a:solidFill>
                <a:latin typeface="+mn-lt"/>
                <a:cs typeface="Arial Black"/>
              </a:rPr>
              <a:t>Compliance</a:t>
            </a:r>
            <a:r>
              <a:rPr sz="1900" spc="-10" dirty="0">
                <a:solidFill>
                  <a:srgbClr val="FFFFFF"/>
                </a:solidFill>
                <a:latin typeface="+mn-lt"/>
                <a:cs typeface="Arial Black"/>
              </a:rPr>
              <a:t>.</a:t>
            </a:r>
            <a:endParaRPr sz="1900" dirty="0">
              <a:latin typeface="+mn-lt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06144" y="2559780"/>
            <a:ext cx="16475710" cy="467499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dirty="0">
                <a:latin typeface="+mn-lt"/>
                <a:cs typeface="Times New Roman"/>
              </a:rPr>
              <a:t>Once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65" dirty="0">
                <a:latin typeface="+mn-lt"/>
                <a:cs typeface="Times New Roman"/>
              </a:rPr>
              <a:t> has </a:t>
            </a:r>
            <a:r>
              <a:rPr sz="2100" dirty="0">
                <a:latin typeface="+mn-lt"/>
                <a:cs typeface="Times New Roman"/>
              </a:rPr>
              <a:t>been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successfully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entered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into</a:t>
            </a:r>
            <a:r>
              <a:rPr sz="2100" spc="65" dirty="0">
                <a:latin typeface="+mn-lt"/>
                <a:cs typeface="Times New Roman"/>
              </a:rPr>
              <a:t> Banner </a:t>
            </a:r>
            <a:r>
              <a:rPr sz="2100" spc="110" dirty="0">
                <a:latin typeface="+mn-lt"/>
                <a:cs typeface="Times New Roman"/>
              </a:rPr>
              <a:t>(FPAREQN),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 </a:t>
            </a:r>
            <a:r>
              <a:rPr sz="2100" dirty="0">
                <a:latin typeface="+mn-lt"/>
                <a:cs typeface="Times New Roman"/>
              </a:rPr>
              <a:t>next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step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lang="en-US" sz="2100" spc="85" dirty="0">
                <a:latin typeface="+mn-lt"/>
                <a:cs typeface="Times New Roman"/>
              </a:rPr>
              <a:t>compile the requisition documentation to submit to MURC Compliance for review and approval</a:t>
            </a:r>
            <a:r>
              <a:rPr sz="2100" spc="50" dirty="0">
                <a:latin typeface="+mn-lt"/>
                <a:cs typeface="Times New Roman"/>
              </a:rPr>
              <a:t>.</a:t>
            </a:r>
            <a:r>
              <a:rPr sz="2100" spc="65" dirty="0">
                <a:latin typeface="+mn-lt"/>
                <a:cs typeface="Times New Roman"/>
              </a:rPr>
              <a:t> 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25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</a:pPr>
            <a:r>
              <a:rPr sz="2100" b="1" spc="-10" dirty="0">
                <a:latin typeface="+mn-lt"/>
                <a:cs typeface="Times New Roman"/>
              </a:rPr>
              <a:t>Why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This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Step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is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Important: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required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generate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a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Purchase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Order</a:t>
            </a:r>
            <a:r>
              <a:rPr sz="2100" spc="2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(PO).</a:t>
            </a:r>
            <a:endParaRPr sz="2100" dirty="0">
              <a:latin typeface="+mn-lt"/>
              <a:cs typeface="Times New Roman"/>
            </a:endParaRPr>
          </a:p>
          <a:p>
            <a:pPr marL="808355" marR="2986405" indent="-342900">
              <a:lnSpc>
                <a:spcPts val="248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100" spc="60" dirty="0">
                <a:latin typeface="+mn-lt"/>
                <a:cs typeface="Times New Roman"/>
              </a:rPr>
              <a:t>Properly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linking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lang="en-US" sz="2100" spc="50" dirty="0">
                <a:latin typeface="+mn-lt"/>
                <a:cs typeface="Times New Roman"/>
              </a:rPr>
              <a:t>required requisition documentation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ensures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smooth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processing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 </a:t>
            </a:r>
            <a:r>
              <a:rPr sz="2100" dirty="0">
                <a:latin typeface="+mn-lt"/>
                <a:cs typeface="Times New Roman"/>
              </a:rPr>
              <a:t>avoids</a:t>
            </a:r>
            <a:r>
              <a:rPr lang="en-US" sz="2100" spc="11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delays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issuing</a:t>
            </a:r>
            <a:r>
              <a:rPr sz="2100" spc="11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payments. </a:t>
            </a:r>
            <a:r>
              <a:rPr sz="2100" dirty="0">
                <a:latin typeface="+mn-lt"/>
                <a:cs typeface="Times New Roman"/>
              </a:rPr>
              <a:t>Missing</a:t>
            </a:r>
            <a:r>
              <a:rPr sz="2100" spc="12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incorrect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1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details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can</a:t>
            </a:r>
            <a:r>
              <a:rPr sz="2100" spc="1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cause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compliance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issues,</a:t>
            </a:r>
            <a:r>
              <a:rPr sz="2100" spc="1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financial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reporting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errors,</a:t>
            </a:r>
            <a:r>
              <a:rPr sz="2100" spc="12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rejected</a:t>
            </a:r>
            <a:r>
              <a:rPr sz="2100" spc="13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invoices.</a:t>
            </a: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  <a:spcBef>
                <a:spcPts val="2350"/>
              </a:spcBef>
            </a:pPr>
            <a:r>
              <a:rPr sz="2100" b="1" spc="-45" dirty="0">
                <a:latin typeface="+mn-lt"/>
                <a:cs typeface="Times New Roman"/>
              </a:rPr>
              <a:t>Where</a:t>
            </a:r>
            <a:r>
              <a:rPr sz="2100" b="1" spc="-6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to</a:t>
            </a:r>
            <a:r>
              <a:rPr sz="2100" b="1" spc="-60" dirty="0">
                <a:latin typeface="+mn-lt"/>
                <a:cs typeface="Times New Roman"/>
              </a:rPr>
              <a:t> </a:t>
            </a:r>
            <a:r>
              <a:rPr sz="2100" b="1" spc="-30" dirty="0">
                <a:latin typeface="+mn-lt"/>
                <a:cs typeface="Times New Roman"/>
              </a:rPr>
              <a:t>Document</a:t>
            </a:r>
            <a:r>
              <a:rPr sz="2100" b="1" spc="-6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the</a:t>
            </a:r>
            <a:r>
              <a:rPr sz="2100" b="1" spc="-60" dirty="0">
                <a:latin typeface="+mn-lt"/>
                <a:cs typeface="Times New Roman"/>
              </a:rPr>
              <a:t> </a:t>
            </a:r>
            <a:r>
              <a:rPr sz="2100" b="1" spc="-40" dirty="0">
                <a:latin typeface="+mn-lt"/>
                <a:cs typeface="Times New Roman"/>
              </a:rPr>
              <a:t>Requisition</a:t>
            </a:r>
            <a:r>
              <a:rPr sz="2100" b="1" spc="-6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Number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number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generated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Banner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should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</a:t>
            </a:r>
            <a:r>
              <a:rPr sz="2100" spc="55" dirty="0">
                <a:latin typeface="+mn-lt"/>
                <a:cs typeface="Times New Roman"/>
              </a:rPr>
              <a:t> re</a:t>
            </a:r>
            <a:r>
              <a:rPr lang="en-US" sz="2100" spc="55" dirty="0">
                <a:latin typeface="+mn-lt"/>
                <a:cs typeface="Times New Roman"/>
              </a:rPr>
              <a:t>ferenced on the top right hand corner of the quote</a:t>
            </a:r>
            <a:r>
              <a:rPr sz="2100" spc="40" dirty="0">
                <a:latin typeface="+mn-lt"/>
                <a:cs typeface="Times New Roman"/>
              </a:rPr>
              <a:t>.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95"/>
              </a:lnSpc>
              <a:buFont typeface="Arial" panose="020B0604020202020204" pitchFamily="34" charset="0"/>
              <a:buChar char="•"/>
            </a:pPr>
            <a:r>
              <a:rPr sz="2100" dirty="0">
                <a:latin typeface="+mn-lt"/>
                <a:cs typeface="Times New Roman"/>
              </a:rPr>
              <a:t>This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step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ensures</a:t>
            </a:r>
            <a:r>
              <a:rPr sz="2100" spc="105" dirty="0">
                <a:latin typeface="+mn-lt"/>
                <a:cs typeface="Times New Roman"/>
              </a:rPr>
              <a:t> </a:t>
            </a:r>
            <a:r>
              <a:rPr lang="en-US" sz="2100" spc="105" dirty="0">
                <a:latin typeface="+mn-lt"/>
                <a:cs typeface="Times New Roman"/>
              </a:rPr>
              <a:t>easy identification between all moving queues. </a:t>
            </a:r>
          </a:p>
          <a:p>
            <a:pPr marL="465455">
              <a:lnSpc>
                <a:spcPts val="2495"/>
              </a:lnSpc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lang="en-US" sz="2100" spc="100" dirty="0">
                <a:latin typeface="+mn-lt"/>
                <a:cs typeface="Times New Roman"/>
              </a:rPr>
              <a:t>department must </a:t>
            </a:r>
            <a:r>
              <a:rPr lang="en-US" sz="2100" spc="15" dirty="0">
                <a:latin typeface="+mn-lt"/>
                <a:cs typeface="Times New Roman"/>
              </a:rPr>
              <a:t>email the </a:t>
            </a:r>
            <a:r>
              <a:rPr sz="2100" spc="45" dirty="0">
                <a:latin typeface="+mn-lt"/>
                <a:cs typeface="Times New Roman"/>
              </a:rPr>
              <a:t>completed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pack</a:t>
            </a:r>
            <a:r>
              <a:rPr lang="en-US" sz="2100" spc="55" dirty="0">
                <a:latin typeface="+mn-lt"/>
                <a:cs typeface="Times New Roman"/>
              </a:rPr>
              <a:t>et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their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sz="2100" spc="180" dirty="0">
                <a:latin typeface="+mn-lt"/>
                <a:cs typeface="Times New Roman"/>
              </a:rPr>
              <a:t>MURC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lang="en-US" sz="2100" spc="50" dirty="0">
                <a:latin typeface="+mn-lt"/>
                <a:cs typeface="Times New Roman"/>
              </a:rPr>
              <a:t>GCA</a:t>
            </a:r>
            <a:r>
              <a:rPr sz="2100" spc="60" dirty="0">
                <a:latin typeface="+mn-lt"/>
                <a:cs typeface="Times New Roman"/>
              </a:rPr>
              <a:t>.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FF575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0497" y="472396"/>
            <a:ext cx="1762700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02284" algn="ctr">
              <a:lnSpc>
                <a:spcPct val="100000"/>
              </a:lnSpc>
              <a:spcBef>
                <a:spcPts val="100"/>
              </a:spcBef>
            </a:pPr>
            <a:r>
              <a:rPr sz="4000" b="1" spc="-150" dirty="0">
                <a:latin typeface="Tahoma"/>
                <a:cs typeface="Tahoma"/>
              </a:rPr>
              <a:t>Compliance Review/Signatures/Submi</a:t>
            </a:r>
            <a:r>
              <a:rPr lang="en-US" sz="4000" b="1" spc="-150" dirty="0">
                <a:latin typeface="Tahoma"/>
                <a:cs typeface="Tahoma"/>
              </a:rPr>
              <a:t>ssion </a:t>
            </a:r>
            <a:r>
              <a:rPr sz="4000" b="1" spc="-150" dirty="0">
                <a:latin typeface="Tahoma"/>
                <a:cs typeface="Tahoma"/>
              </a:rPr>
              <a:t>to </a:t>
            </a:r>
            <a:r>
              <a:rPr lang="en-US" sz="4000" b="1" spc="-150" dirty="0">
                <a:latin typeface="Tahoma"/>
                <a:cs typeface="Tahoma"/>
              </a:rPr>
              <a:t>Procurement Services</a:t>
            </a:r>
            <a:endParaRPr sz="4000" b="1" spc="-150" dirty="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0" y="8985605"/>
            <a:ext cx="13213715" cy="1301750"/>
            <a:chOff x="0" y="8985605"/>
            <a:chExt cx="13213715" cy="1301750"/>
          </a:xfrm>
        </p:grpSpPr>
        <p:sp>
          <p:nvSpPr>
            <p:cNvPr id="5" name="object 5"/>
            <p:cNvSpPr/>
            <p:nvPr/>
          </p:nvSpPr>
          <p:spPr>
            <a:xfrm>
              <a:off x="0" y="8985605"/>
              <a:ext cx="13213715" cy="1301750"/>
            </a:xfrm>
            <a:custGeom>
              <a:avLst/>
              <a:gdLst/>
              <a:ahLst/>
              <a:cxnLst/>
              <a:rect l="l" t="t" r="r" b="b"/>
              <a:pathLst>
                <a:path w="13213715" h="1301750">
                  <a:moveTo>
                    <a:pt x="13204629" y="1301394"/>
                  </a:moveTo>
                  <a:lnTo>
                    <a:pt x="0" y="1301394"/>
                  </a:lnTo>
                  <a:lnTo>
                    <a:pt x="0" y="47964"/>
                  </a:lnTo>
                  <a:lnTo>
                    <a:pt x="68525" y="20585"/>
                  </a:lnTo>
                  <a:lnTo>
                    <a:pt x="113690" y="9235"/>
                  </a:lnTo>
                  <a:lnTo>
                    <a:pt x="159964" y="2330"/>
                  </a:lnTo>
                  <a:lnTo>
                    <a:pt x="207035" y="0"/>
                  </a:lnTo>
                  <a:lnTo>
                    <a:pt x="12737436" y="0"/>
                  </a:lnTo>
                  <a:lnTo>
                    <a:pt x="12784508" y="2330"/>
                  </a:lnTo>
                  <a:lnTo>
                    <a:pt x="12830782" y="9235"/>
                  </a:lnTo>
                  <a:lnTo>
                    <a:pt x="12875946" y="20585"/>
                  </a:lnTo>
                  <a:lnTo>
                    <a:pt x="12919689" y="36252"/>
                  </a:lnTo>
                  <a:lnTo>
                    <a:pt x="12961698" y="56105"/>
                  </a:lnTo>
                  <a:lnTo>
                    <a:pt x="13001660" y="80015"/>
                  </a:lnTo>
                  <a:lnTo>
                    <a:pt x="13039263" y="107853"/>
                  </a:lnTo>
                  <a:lnTo>
                    <a:pt x="13074196" y="139490"/>
                  </a:lnTo>
                  <a:lnTo>
                    <a:pt x="13105832" y="174423"/>
                  </a:lnTo>
                  <a:lnTo>
                    <a:pt x="13133671" y="212026"/>
                  </a:lnTo>
                  <a:lnTo>
                    <a:pt x="13157581" y="251988"/>
                  </a:lnTo>
                  <a:lnTo>
                    <a:pt x="13177434" y="293996"/>
                  </a:lnTo>
                  <a:lnTo>
                    <a:pt x="13193100" y="337739"/>
                  </a:lnTo>
                  <a:lnTo>
                    <a:pt x="13204451" y="382904"/>
                  </a:lnTo>
                  <a:lnTo>
                    <a:pt x="13211356" y="429178"/>
                  </a:lnTo>
                  <a:lnTo>
                    <a:pt x="13213686" y="476249"/>
                  </a:lnTo>
                  <a:lnTo>
                    <a:pt x="13213686" y="1209244"/>
                  </a:lnTo>
                  <a:lnTo>
                    <a:pt x="13211356" y="1256316"/>
                  </a:lnTo>
                  <a:lnTo>
                    <a:pt x="13204629" y="1301394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84121" y="9181890"/>
              <a:ext cx="1031240" cy="647700"/>
            </a:xfrm>
            <a:custGeom>
              <a:avLst/>
              <a:gdLst/>
              <a:ahLst/>
              <a:cxnLst/>
              <a:rect l="l" t="t" r="r" b="b"/>
              <a:pathLst>
                <a:path w="1031240" h="647700">
                  <a:moveTo>
                    <a:pt x="515490" y="647482"/>
                  </a:moveTo>
                  <a:lnTo>
                    <a:pt x="455373" y="645304"/>
                  </a:lnTo>
                  <a:lnTo>
                    <a:pt x="397292" y="638932"/>
                  </a:lnTo>
                  <a:lnTo>
                    <a:pt x="341636" y="628609"/>
                  </a:lnTo>
                  <a:lnTo>
                    <a:pt x="288790" y="614577"/>
                  </a:lnTo>
                  <a:lnTo>
                    <a:pt x="239141" y="597080"/>
                  </a:lnTo>
                  <a:lnTo>
                    <a:pt x="193077" y="576360"/>
                  </a:lnTo>
                  <a:lnTo>
                    <a:pt x="150983" y="552661"/>
                  </a:lnTo>
                  <a:lnTo>
                    <a:pt x="113247" y="526225"/>
                  </a:lnTo>
                  <a:lnTo>
                    <a:pt x="80255" y="497295"/>
                  </a:lnTo>
                  <a:lnTo>
                    <a:pt x="52395" y="466114"/>
                  </a:lnTo>
                  <a:lnTo>
                    <a:pt x="30052" y="432926"/>
                  </a:lnTo>
                  <a:lnTo>
                    <a:pt x="13614" y="397972"/>
                  </a:lnTo>
                  <a:lnTo>
                    <a:pt x="0" y="323741"/>
                  </a:lnTo>
                  <a:lnTo>
                    <a:pt x="3468" y="285986"/>
                  </a:lnTo>
                  <a:lnTo>
                    <a:pt x="30052" y="214556"/>
                  </a:lnTo>
                  <a:lnTo>
                    <a:pt x="52395" y="181368"/>
                  </a:lnTo>
                  <a:lnTo>
                    <a:pt x="80255" y="150187"/>
                  </a:lnTo>
                  <a:lnTo>
                    <a:pt x="113247" y="121257"/>
                  </a:lnTo>
                  <a:lnTo>
                    <a:pt x="150983" y="94821"/>
                  </a:lnTo>
                  <a:lnTo>
                    <a:pt x="193077" y="71122"/>
                  </a:lnTo>
                  <a:lnTo>
                    <a:pt x="239141" y="50402"/>
                  </a:lnTo>
                  <a:lnTo>
                    <a:pt x="288790" y="32905"/>
                  </a:lnTo>
                  <a:lnTo>
                    <a:pt x="341636" y="18873"/>
                  </a:lnTo>
                  <a:lnTo>
                    <a:pt x="397292" y="8550"/>
                  </a:lnTo>
                  <a:lnTo>
                    <a:pt x="455373" y="2178"/>
                  </a:lnTo>
                  <a:lnTo>
                    <a:pt x="515490" y="0"/>
                  </a:lnTo>
                  <a:lnTo>
                    <a:pt x="575607" y="2178"/>
                  </a:lnTo>
                  <a:lnTo>
                    <a:pt x="633687" y="8550"/>
                  </a:lnTo>
                  <a:lnTo>
                    <a:pt x="689343" y="18873"/>
                  </a:lnTo>
                  <a:lnTo>
                    <a:pt x="742189" y="32905"/>
                  </a:lnTo>
                  <a:lnTo>
                    <a:pt x="791838" y="50402"/>
                  </a:lnTo>
                  <a:lnTo>
                    <a:pt x="837902" y="71122"/>
                  </a:lnTo>
                  <a:lnTo>
                    <a:pt x="879996" y="94821"/>
                  </a:lnTo>
                  <a:lnTo>
                    <a:pt x="917732" y="121257"/>
                  </a:lnTo>
                  <a:lnTo>
                    <a:pt x="950724" y="150187"/>
                  </a:lnTo>
                  <a:lnTo>
                    <a:pt x="978585" y="181368"/>
                  </a:lnTo>
                  <a:lnTo>
                    <a:pt x="1000927" y="214556"/>
                  </a:lnTo>
                  <a:lnTo>
                    <a:pt x="1017365" y="249510"/>
                  </a:lnTo>
                  <a:lnTo>
                    <a:pt x="1030980" y="323741"/>
                  </a:lnTo>
                  <a:lnTo>
                    <a:pt x="1027512" y="361496"/>
                  </a:lnTo>
                  <a:lnTo>
                    <a:pt x="1000927" y="432926"/>
                  </a:lnTo>
                  <a:lnTo>
                    <a:pt x="978585" y="466114"/>
                  </a:lnTo>
                  <a:lnTo>
                    <a:pt x="950724" y="497295"/>
                  </a:lnTo>
                  <a:lnTo>
                    <a:pt x="917732" y="526225"/>
                  </a:lnTo>
                  <a:lnTo>
                    <a:pt x="879996" y="552661"/>
                  </a:lnTo>
                  <a:lnTo>
                    <a:pt x="837902" y="576360"/>
                  </a:lnTo>
                  <a:lnTo>
                    <a:pt x="791838" y="597080"/>
                  </a:lnTo>
                  <a:lnTo>
                    <a:pt x="742189" y="614577"/>
                  </a:lnTo>
                  <a:lnTo>
                    <a:pt x="689343" y="628609"/>
                  </a:lnTo>
                  <a:lnTo>
                    <a:pt x="633687" y="638932"/>
                  </a:lnTo>
                  <a:lnTo>
                    <a:pt x="575607" y="645304"/>
                  </a:lnTo>
                  <a:lnTo>
                    <a:pt x="515490" y="6474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79507" y="9264440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3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676913" y="9181890"/>
            <a:ext cx="11011535" cy="643766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5080">
              <a:lnSpc>
                <a:spcPts val="2250"/>
              </a:lnSpc>
              <a:spcBef>
                <a:spcPts val="420"/>
              </a:spcBef>
            </a:pPr>
            <a:r>
              <a:rPr sz="2100" spc="-180" dirty="0">
                <a:solidFill>
                  <a:srgbClr val="FFFFFF"/>
                </a:solidFill>
                <a:latin typeface="+mn-lt"/>
                <a:cs typeface="Arial Black"/>
              </a:rPr>
              <a:t>MURC</a:t>
            </a:r>
            <a:r>
              <a:rPr sz="2100" spc="-12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+mn-lt"/>
                <a:cs typeface="Arial Black"/>
              </a:rPr>
              <a:t>Compliance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+mn-lt"/>
                <a:cs typeface="Arial Black"/>
              </a:rPr>
              <a:t>reviews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+mn-lt"/>
                <a:cs typeface="Arial Black"/>
              </a:rPr>
              <a:t>award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+mn-lt"/>
                <a:cs typeface="Arial Black"/>
              </a:rPr>
              <a:t>budget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35" dirty="0">
                <a:solidFill>
                  <a:srgbClr val="FFFFFF"/>
                </a:solidFill>
                <a:latin typeface="+mn-lt"/>
                <a:cs typeface="Arial Black"/>
              </a:rPr>
              <a:t>for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+mn-lt"/>
                <a:cs typeface="Arial Black"/>
              </a:rPr>
              <a:t>allowability,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+mn-lt"/>
                <a:cs typeface="Arial Black"/>
              </a:rPr>
              <a:t>obtains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55" dirty="0">
                <a:solidFill>
                  <a:srgbClr val="FFFFFF"/>
                </a:solidFill>
                <a:latin typeface="+mn-lt"/>
                <a:cs typeface="Arial Black"/>
              </a:rPr>
              <a:t>necessary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14" dirty="0">
                <a:solidFill>
                  <a:srgbClr val="FFFFFF"/>
                </a:solidFill>
                <a:latin typeface="+mn-lt"/>
                <a:cs typeface="Arial Black"/>
              </a:rPr>
              <a:t>signatures,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+mn-lt"/>
                <a:cs typeface="Arial Black"/>
              </a:rPr>
              <a:t>and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10" dirty="0">
                <a:solidFill>
                  <a:srgbClr val="FFFFFF"/>
                </a:solidFill>
                <a:latin typeface="+mn-lt"/>
                <a:cs typeface="Arial Black"/>
              </a:rPr>
              <a:t>approves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lang="en-US" sz="2100" spc="-45" dirty="0">
                <a:solidFill>
                  <a:srgbClr val="FFFFFF"/>
                </a:solidFill>
                <a:latin typeface="+mn-lt"/>
                <a:cs typeface="Arial Black"/>
              </a:rPr>
              <a:t>the requisition</a:t>
            </a:r>
            <a:r>
              <a:rPr sz="21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+mn-lt"/>
                <a:cs typeface="Arial Black"/>
              </a:rPr>
              <a:t>in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0" dirty="0">
                <a:solidFill>
                  <a:srgbClr val="FFFFFF"/>
                </a:solidFill>
                <a:latin typeface="+mn-lt"/>
                <a:cs typeface="Arial Black"/>
              </a:rPr>
              <a:t>Banner. </a:t>
            </a:r>
            <a:r>
              <a:rPr sz="2100" spc="-150" dirty="0">
                <a:solidFill>
                  <a:srgbClr val="FFFFFF"/>
                </a:solidFill>
                <a:latin typeface="+mn-lt"/>
                <a:cs typeface="Arial Black"/>
              </a:rPr>
              <a:t>Once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+mn-lt"/>
                <a:cs typeface="Arial Black"/>
              </a:rPr>
              <a:t>approved,</a:t>
            </a:r>
            <a:r>
              <a:rPr sz="21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80" dirty="0">
                <a:solidFill>
                  <a:srgbClr val="FFFFFF"/>
                </a:solidFill>
                <a:latin typeface="+mn-lt"/>
                <a:cs typeface="Arial Black"/>
              </a:rPr>
              <a:t>MURC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+mn-lt"/>
                <a:cs typeface="Arial Black"/>
              </a:rPr>
              <a:t>Compliance</a:t>
            </a:r>
            <a:r>
              <a:rPr sz="21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100" dirty="0">
                <a:solidFill>
                  <a:srgbClr val="FFFFFF"/>
                </a:solidFill>
                <a:latin typeface="+mn-lt"/>
                <a:cs typeface="Arial Black"/>
              </a:rPr>
              <a:t>submits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7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21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+mn-lt"/>
                <a:cs typeface="Arial Black"/>
              </a:rPr>
              <a:t>documentation</a:t>
            </a:r>
            <a:r>
              <a:rPr sz="21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+mn-lt"/>
                <a:cs typeface="Arial Black"/>
              </a:rPr>
              <a:t>to</a:t>
            </a:r>
            <a:r>
              <a:rPr sz="21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lang="en-US" sz="2100" spc="-90" dirty="0">
                <a:solidFill>
                  <a:srgbClr val="FFFFFF"/>
                </a:solidFill>
                <a:latin typeface="+mn-lt"/>
                <a:cs typeface="Arial Black"/>
              </a:rPr>
              <a:t>Procurement Services</a:t>
            </a:r>
            <a:r>
              <a:rPr sz="2100" spc="-65" dirty="0">
                <a:solidFill>
                  <a:srgbClr val="FFFFFF"/>
                </a:solidFill>
                <a:latin typeface="+mn-lt"/>
                <a:cs typeface="Arial Black"/>
              </a:rPr>
              <a:t>.</a:t>
            </a:r>
            <a:endParaRPr sz="2100" dirty="0">
              <a:latin typeface="+mn-lt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15361" y="2593433"/>
            <a:ext cx="15652750" cy="4196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+mn-lt"/>
                <a:cs typeface="Times New Roman"/>
              </a:rPr>
              <a:t>Once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requisition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has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been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completed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by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lang="en-US" sz="2100" spc="100" dirty="0">
                <a:latin typeface="+mn-lt"/>
                <a:cs typeface="Times New Roman"/>
              </a:rPr>
              <a:t>department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all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required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documentation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(such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as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quotes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Direct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Award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100" dirty="0">
                <a:latin typeface="+mn-lt"/>
                <a:cs typeface="Times New Roman"/>
              </a:rPr>
              <a:t>Form)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attached: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</a:pPr>
            <a:r>
              <a:rPr sz="2100" b="1" dirty="0">
                <a:latin typeface="+mn-lt"/>
                <a:cs typeface="Times New Roman"/>
              </a:rPr>
              <a:t>GCA</a:t>
            </a:r>
            <a:r>
              <a:rPr sz="2100" b="1" spc="-65" dirty="0">
                <a:latin typeface="+mn-lt"/>
                <a:cs typeface="Times New Roman"/>
              </a:rPr>
              <a:t> </a:t>
            </a:r>
            <a:r>
              <a:rPr sz="2100" b="1" spc="-50" dirty="0">
                <a:latin typeface="+mn-lt"/>
                <a:cs typeface="Times New Roman"/>
              </a:rPr>
              <a:t>Review</a:t>
            </a:r>
            <a:r>
              <a:rPr sz="2100" b="1" spc="-35" dirty="0">
                <a:latin typeface="+mn-lt"/>
                <a:cs typeface="Times New Roman"/>
              </a:rPr>
              <a:t> </a:t>
            </a:r>
            <a:r>
              <a:rPr sz="2100" b="1" spc="-140" dirty="0">
                <a:latin typeface="+mn-lt"/>
                <a:cs typeface="Times New Roman"/>
              </a:rPr>
              <a:t>&amp;</a:t>
            </a:r>
            <a:r>
              <a:rPr sz="2100" b="1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Verification</a:t>
            </a:r>
            <a:endParaRPr sz="2100" dirty="0">
              <a:latin typeface="+mn-lt"/>
              <a:cs typeface="Times New Roman"/>
            </a:endParaRPr>
          </a:p>
          <a:p>
            <a:pPr marL="918844">
              <a:lnSpc>
                <a:spcPts val="2475"/>
              </a:lnSpc>
            </a:pPr>
            <a:r>
              <a:rPr sz="2100" spc="135" dirty="0">
                <a:latin typeface="+mn-lt"/>
                <a:cs typeface="Times New Roman"/>
              </a:rPr>
              <a:t>GCA</a:t>
            </a:r>
            <a:r>
              <a:rPr sz="2100" spc="1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will:</a:t>
            </a:r>
            <a:endParaRPr sz="2100" dirty="0">
              <a:latin typeface="+mn-lt"/>
              <a:cs typeface="Times New Roman"/>
            </a:endParaRPr>
          </a:p>
          <a:p>
            <a:pPr marL="1715135" marR="1047750" indent="-342900">
              <a:lnSpc>
                <a:spcPts val="248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z="2100" dirty="0">
                <a:latin typeface="+mn-lt"/>
                <a:cs typeface="Times New Roman"/>
              </a:rPr>
              <a:t>Verify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all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b="1" spc="-85" dirty="0">
                <a:latin typeface="+mn-lt"/>
                <a:cs typeface="Times New Roman"/>
              </a:rPr>
              <a:t>required</a:t>
            </a:r>
            <a:r>
              <a:rPr sz="2100" b="1" spc="30" dirty="0">
                <a:latin typeface="+mn-lt"/>
                <a:cs typeface="Times New Roman"/>
              </a:rPr>
              <a:t> </a:t>
            </a:r>
            <a:r>
              <a:rPr sz="2100" b="1" spc="-50" dirty="0">
                <a:latin typeface="+mn-lt"/>
                <a:cs typeface="Times New Roman"/>
              </a:rPr>
              <a:t>backup</a:t>
            </a:r>
            <a:r>
              <a:rPr sz="2100" b="1" spc="30" dirty="0">
                <a:latin typeface="+mn-lt"/>
                <a:cs typeface="Times New Roman"/>
              </a:rPr>
              <a:t> </a:t>
            </a:r>
            <a:r>
              <a:rPr sz="2100" b="1" spc="-50" dirty="0">
                <a:latin typeface="+mn-lt"/>
                <a:cs typeface="Times New Roman"/>
              </a:rPr>
              <a:t>documentation</a:t>
            </a:r>
            <a:r>
              <a:rPr sz="2100" b="1" spc="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included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based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on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lang="en-US" sz="2100" spc="65" dirty="0">
                <a:latin typeface="+mn-lt"/>
                <a:cs typeface="Times New Roman"/>
              </a:rPr>
              <a:t>the </a:t>
            </a:r>
            <a:r>
              <a:rPr sz="2100" spc="65" dirty="0">
                <a:latin typeface="+mn-lt"/>
                <a:cs typeface="Times New Roman"/>
              </a:rPr>
              <a:t>procurement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threshold. </a:t>
            </a:r>
            <a:r>
              <a:rPr sz="2100" spc="65" dirty="0">
                <a:latin typeface="+mn-lt"/>
                <a:cs typeface="Times New Roman"/>
              </a:rPr>
              <a:t>Ensure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everything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complies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with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MURC</a:t>
            </a:r>
            <a:r>
              <a:rPr sz="2100" b="1" spc="80" dirty="0">
                <a:latin typeface="+mn-lt"/>
                <a:cs typeface="Times New Roman"/>
              </a:rPr>
              <a:t> </a:t>
            </a:r>
            <a:r>
              <a:rPr lang="en-US" sz="2100" b="1" spc="-60" dirty="0">
                <a:latin typeface="+mn-lt"/>
                <a:cs typeface="Times New Roman"/>
              </a:rPr>
              <a:t>P</a:t>
            </a:r>
            <a:r>
              <a:rPr sz="2100" b="1" spc="-60" dirty="0">
                <a:latin typeface="+mn-lt"/>
                <a:cs typeface="Times New Roman"/>
              </a:rPr>
              <a:t>urchasing</a:t>
            </a:r>
            <a:r>
              <a:rPr sz="2100" b="1" spc="80" dirty="0">
                <a:latin typeface="+mn-lt"/>
                <a:cs typeface="Times New Roman"/>
              </a:rPr>
              <a:t> </a:t>
            </a:r>
            <a:r>
              <a:rPr sz="2100" b="1" spc="-20" dirty="0">
                <a:latin typeface="+mn-lt"/>
                <a:cs typeface="Times New Roman"/>
              </a:rPr>
              <a:t>policies</a:t>
            </a:r>
            <a:r>
              <a:rPr sz="2100" b="1" spc="8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b="1" spc="-45" dirty="0">
                <a:latin typeface="+mn-lt"/>
                <a:cs typeface="Times New Roman"/>
              </a:rPr>
              <a:t>sponsor</a:t>
            </a:r>
            <a:r>
              <a:rPr sz="2100" b="1" spc="8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requirements</a:t>
            </a:r>
            <a:r>
              <a:rPr sz="2100" spc="-10" dirty="0">
                <a:latin typeface="+mn-lt"/>
                <a:cs typeface="Times New Roman"/>
              </a:rPr>
              <a:t>.</a:t>
            </a:r>
            <a:endParaRPr sz="2100" dirty="0">
              <a:latin typeface="+mn-lt"/>
              <a:cs typeface="Times New Roman"/>
            </a:endParaRPr>
          </a:p>
          <a:p>
            <a:pPr marL="1715135" indent="-342900">
              <a:lnSpc>
                <a:spcPts val="2395"/>
              </a:lnSpc>
              <a:buFont typeface="Arial" panose="020B0604020202020204" pitchFamily="34" charset="0"/>
              <a:buChar char="•"/>
            </a:pPr>
            <a:r>
              <a:rPr sz="2100" spc="85" dirty="0">
                <a:latin typeface="+mn-lt"/>
                <a:cs typeface="Times New Roman"/>
              </a:rPr>
              <a:t>Obtain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necessary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signatures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on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85" dirty="0">
                <a:latin typeface="+mn-lt"/>
                <a:cs typeface="Times New Roman"/>
              </a:rPr>
              <a:t>addendum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contract</a:t>
            </a:r>
            <a:r>
              <a:rPr lang="en-US" sz="2100" spc="60" dirty="0">
                <a:latin typeface="+mn-lt"/>
                <a:cs typeface="Times New Roman"/>
              </a:rPr>
              <a:t> if applicable</a:t>
            </a:r>
            <a:r>
              <a:rPr sz="2100" spc="60" dirty="0">
                <a:latin typeface="+mn-lt"/>
                <a:cs typeface="Times New Roman"/>
              </a:rPr>
              <a:t>.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dirty="0">
                <a:latin typeface="+mn-lt"/>
                <a:cs typeface="Times New Roman"/>
              </a:rPr>
              <a:t>Note:</a:t>
            </a:r>
            <a:r>
              <a:rPr sz="2100" b="1" spc="7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Allow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adequate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time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75" dirty="0">
                <a:latin typeface="+mn-lt"/>
                <a:cs typeface="Times New Roman"/>
              </a:rPr>
              <a:t> your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135" dirty="0">
                <a:latin typeface="+mn-lt"/>
                <a:cs typeface="Times New Roman"/>
              </a:rPr>
              <a:t>GCA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review—especially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during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peak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submission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40" dirty="0">
                <a:latin typeface="+mn-lt"/>
                <a:cs typeface="Times New Roman"/>
              </a:rPr>
              <a:t>periods.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  <a:spcBef>
                <a:spcPts val="5"/>
              </a:spcBef>
            </a:pPr>
            <a:r>
              <a:rPr sz="2100" b="1" dirty="0">
                <a:latin typeface="+mn-lt"/>
                <a:cs typeface="Times New Roman"/>
              </a:rPr>
              <a:t>Next</a:t>
            </a:r>
            <a:r>
              <a:rPr sz="2100" b="1" spc="-1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Step</a:t>
            </a:r>
            <a:endParaRPr lang="en-US" sz="2100" dirty="0">
              <a:latin typeface="+mn-lt"/>
              <a:cs typeface="Times New Roman"/>
            </a:endParaRPr>
          </a:p>
          <a:p>
            <a:pPr marL="1261744" indent="-342900">
              <a:lnSpc>
                <a:spcPts val="2495"/>
              </a:lnSpc>
              <a:buFont typeface="Arial" panose="020B0604020202020204" pitchFamily="34" charset="0"/>
              <a:buChar char="•"/>
            </a:pPr>
            <a:r>
              <a:rPr lang="en-US" sz="2100" spc="55" dirty="0">
                <a:latin typeface="+mn-lt"/>
                <a:cs typeface="Times New Roman"/>
              </a:rPr>
              <a:t>After</a:t>
            </a:r>
            <a:r>
              <a:rPr lang="en-US" sz="2100" spc="-25" dirty="0">
                <a:latin typeface="+mn-lt"/>
                <a:cs typeface="Times New Roman"/>
              </a:rPr>
              <a:t> </a:t>
            </a:r>
            <a:r>
              <a:rPr lang="en-US" sz="2100" spc="70" dirty="0">
                <a:latin typeface="+mn-lt"/>
                <a:cs typeface="Times New Roman"/>
              </a:rPr>
              <a:t>approval,</a:t>
            </a:r>
            <a:r>
              <a:rPr lang="en-US" sz="2100" spc="-20" dirty="0">
                <a:latin typeface="+mn-lt"/>
                <a:cs typeface="Times New Roman"/>
              </a:rPr>
              <a:t> </a:t>
            </a:r>
            <a:r>
              <a:rPr lang="en-US" sz="2100" b="1" dirty="0">
                <a:latin typeface="+mn-lt"/>
                <a:cs typeface="Times New Roman"/>
              </a:rPr>
              <a:t>GCA</a:t>
            </a:r>
            <a:r>
              <a:rPr lang="en-US" sz="2100" b="1" spc="-20" dirty="0">
                <a:latin typeface="+mn-lt"/>
                <a:cs typeface="Times New Roman"/>
              </a:rPr>
              <a:t> </a:t>
            </a:r>
            <a:r>
              <a:rPr lang="en-US" sz="2100" b="1" spc="-25" dirty="0">
                <a:latin typeface="+mn-lt"/>
                <a:cs typeface="Times New Roman"/>
              </a:rPr>
              <a:t>will</a:t>
            </a:r>
            <a:r>
              <a:rPr lang="en-US" sz="2100" b="1" spc="-20" dirty="0">
                <a:latin typeface="+mn-lt"/>
                <a:cs typeface="Times New Roman"/>
              </a:rPr>
              <a:t> </a:t>
            </a:r>
            <a:r>
              <a:rPr lang="en-US" sz="2100" b="1" spc="-50" dirty="0">
                <a:latin typeface="+mn-lt"/>
                <a:cs typeface="Times New Roman"/>
              </a:rPr>
              <a:t>send</a:t>
            </a:r>
            <a:r>
              <a:rPr lang="en-US" sz="2100" b="1" spc="-20" dirty="0">
                <a:latin typeface="+mn-lt"/>
                <a:cs typeface="Times New Roman"/>
              </a:rPr>
              <a:t> </a:t>
            </a:r>
            <a:r>
              <a:rPr lang="en-US" sz="2100" b="1" spc="-10" dirty="0">
                <a:latin typeface="+mn-lt"/>
                <a:cs typeface="Times New Roman"/>
              </a:rPr>
              <a:t>the</a:t>
            </a:r>
            <a:r>
              <a:rPr lang="en-US" sz="2100" b="1" spc="-25" dirty="0">
                <a:latin typeface="+mn-lt"/>
                <a:cs typeface="Times New Roman"/>
              </a:rPr>
              <a:t> </a:t>
            </a:r>
            <a:r>
              <a:rPr lang="en-US" sz="2100" b="1" spc="-10" dirty="0">
                <a:latin typeface="+mn-lt"/>
                <a:cs typeface="Times New Roman"/>
              </a:rPr>
              <a:t>approved requisition documentation</a:t>
            </a:r>
            <a:r>
              <a:rPr lang="en-US" sz="2100" b="1" spc="-20" dirty="0">
                <a:latin typeface="+mn-lt"/>
                <a:cs typeface="Times New Roman"/>
              </a:rPr>
              <a:t> </a:t>
            </a:r>
            <a:r>
              <a:rPr lang="en-US" sz="2100" spc="105" dirty="0">
                <a:latin typeface="+mn-lt"/>
                <a:cs typeface="Times New Roman"/>
              </a:rPr>
              <a:t>to</a:t>
            </a:r>
            <a:r>
              <a:rPr lang="en-US" sz="2100" spc="-20" dirty="0">
                <a:latin typeface="+mn-lt"/>
                <a:cs typeface="Times New Roman"/>
              </a:rPr>
              <a:t> </a:t>
            </a:r>
            <a:r>
              <a:rPr lang="en-US" sz="2100" b="1" spc="90" dirty="0">
                <a:latin typeface="+mn-lt"/>
                <a:cs typeface="Times New Roman"/>
              </a:rPr>
              <a:t>Procurement Services</a:t>
            </a:r>
            <a:r>
              <a:rPr lang="en-US" sz="2100" b="1" spc="-10" dirty="0">
                <a:latin typeface="+mn-lt"/>
                <a:cs typeface="Times New Roman"/>
              </a:rPr>
              <a:t> </a:t>
            </a:r>
            <a:r>
              <a:rPr lang="en-US" sz="2100" spc="-10" dirty="0">
                <a:latin typeface="+mn-lt"/>
                <a:cs typeface="Times New Roman"/>
              </a:rPr>
              <a:t>and cc the dept contact.</a:t>
            </a:r>
            <a:endParaRPr lang="en-US"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CB6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-533400" y="350249"/>
            <a:ext cx="17776858" cy="7822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187700" algn="l">
              <a:lnSpc>
                <a:spcPct val="100000"/>
              </a:lnSpc>
              <a:spcBef>
                <a:spcPts val="100"/>
              </a:spcBef>
            </a:pPr>
            <a:r>
              <a:rPr lang="en-US" b="1" spc="-150" dirty="0">
                <a:latin typeface="Tahoma"/>
                <a:cs typeface="Tahoma"/>
              </a:rPr>
              <a:t>Procurement Services</a:t>
            </a:r>
            <a:r>
              <a:rPr b="1" spc="-150" dirty="0">
                <a:latin typeface="Tahoma"/>
                <a:cs typeface="Tahoma"/>
              </a:rPr>
              <a:t>: </a:t>
            </a:r>
            <a:r>
              <a:rPr dirty="0"/>
              <a:t>Purchase</a:t>
            </a:r>
            <a:r>
              <a:rPr spc="-459" dirty="0"/>
              <a:t> </a:t>
            </a:r>
            <a:r>
              <a:rPr spc="-100" dirty="0"/>
              <a:t>Order</a:t>
            </a:r>
            <a:r>
              <a:rPr spc="-465" dirty="0"/>
              <a:t> </a:t>
            </a:r>
            <a:r>
              <a:rPr spc="-10" dirty="0"/>
              <a:t>Creation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145964"/>
            <a:ext cx="9520555" cy="1141095"/>
            <a:chOff x="0" y="9145964"/>
            <a:chExt cx="9520555" cy="1141095"/>
          </a:xfrm>
        </p:grpSpPr>
        <p:sp>
          <p:nvSpPr>
            <p:cNvPr id="5" name="object 5"/>
            <p:cNvSpPr/>
            <p:nvPr/>
          </p:nvSpPr>
          <p:spPr>
            <a:xfrm>
              <a:off x="0" y="9145964"/>
              <a:ext cx="9520555" cy="1141095"/>
            </a:xfrm>
            <a:custGeom>
              <a:avLst/>
              <a:gdLst/>
              <a:ahLst/>
              <a:cxnLst/>
              <a:rect l="l" t="t" r="r" b="b"/>
              <a:pathLst>
                <a:path w="9520555" h="1141095">
                  <a:moveTo>
                    <a:pt x="9457254" y="1141035"/>
                  </a:moveTo>
                  <a:lnTo>
                    <a:pt x="0" y="1141035"/>
                  </a:lnTo>
                  <a:lnTo>
                    <a:pt x="0" y="99022"/>
                  </a:lnTo>
                  <a:lnTo>
                    <a:pt x="62917" y="57480"/>
                  </a:lnTo>
                  <a:lnTo>
                    <a:pt x="104548" y="37426"/>
                  </a:lnTo>
                  <a:lnTo>
                    <a:pt x="148304" y="21411"/>
                  </a:lnTo>
                  <a:lnTo>
                    <a:pt x="193945" y="9675"/>
                  </a:lnTo>
                  <a:lnTo>
                    <a:pt x="241233" y="2458"/>
                  </a:lnTo>
                  <a:lnTo>
                    <a:pt x="289926" y="0"/>
                  </a:lnTo>
                  <a:lnTo>
                    <a:pt x="9043826" y="0"/>
                  </a:lnTo>
                  <a:lnTo>
                    <a:pt x="9092520" y="2458"/>
                  </a:lnTo>
                  <a:lnTo>
                    <a:pt x="9139807" y="9675"/>
                  </a:lnTo>
                  <a:lnTo>
                    <a:pt x="9185449" y="21411"/>
                  </a:lnTo>
                  <a:lnTo>
                    <a:pt x="9229204" y="37426"/>
                  </a:lnTo>
                  <a:lnTo>
                    <a:pt x="9270835" y="57480"/>
                  </a:lnTo>
                  <a:lnTo>
                    <a:pt x="9310102" y="81336"/>
                  </a:lnTo>
                  <a:lnTo>
                    <a:pt x="9346766" y="108752"/>
                  </a:lnTo>
                  <a:lnTo>
                    <a:pt x="9380586" y="139490"/>
                  </a:lnTo>
                  <a:lnTo>
                    <a:pt x="9411324" y="173310"/>
                  </a:lnTo>
                  <a:lnTo>
                    <a:pt x="9438740" y="209974"/>
                  </a:lnTo>
                  <a:lnTo>
                    <a:pt x="9462596" y="249241"/>
                  </a:lnTo>
                  <a:lnTo>
                    <a:pt x="9482650" y="290872"/>
                  </a:lnTo>
                  <a:lnTo>
                    <a:pt x="9498665" y="334627"/>
                  </a:lnTo>
                  <a:lnTo>
                    <a:pt x="9510401" y="380269"/>
                  </a:lnTo>
                  <a:lnTo>
                    <a:pt x="9517618" y="427556"/>
                  </a:lnTo>
                  <a:lnTo>
                    <a:pt x="9520077" y="476250"/>
                  </a:lnTo>
                  <a:lnTo>
                    <a:pt x="9520077" y="905233"/>
                  </a:lnTo>
                  <a:lnTo>
                    <a:pt x="9517618" y="953926"/>
                  </a:lnTo>
                  <a:lnTo>
                    <a:pt x="9510401" y="1001214"/>
                  </a:lnTo>
                  <a:lnTo>
                    <a:pt x="9498665" y="1046855"/>
                  </a:lnTo>
                  <a:lnTo>
                    <a:pt x="9482650" y="1090611"/>
                  </a:lnTo>
                  <a:lnTo>
                    <a:pt x="9462596" y="1132242"/>
                  </a:lnTo>
                  <a:lnTo>
                    <a:pt x="9457254" y="1141035"/>
                  </a:lnTo>
                  <a:close/>
                </a:path>
              </a:pathLst>
            </a:custGeom>
            <a:solidFill>
              <a:srgbClr val="CB6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544" y="9294444"/>
              <a:ext cx="933450" cy="586105"/>
            </a:xfrm>
            <a:custGeom>
              <a:avLst/>
              <a:gdLst/>
              <a:ahLst/>
              <a:cxnLst/>
              <a:rect l="l" t="t" r="r" b="b"/>
              <a:pathLst>
                <a:path w="933450" h="586104">
                  <a:moveTo>
                    <a:pt x="466663" y="585593"/>
                  </a:moveTo>
                  <a:lnTo>
                    <a:pt x="408126" y="583312"/>
                  </a:lnTo>
                  <a:lnTo>
                    <a:pt x="351758" y="576651"/>
                  </a:lnTo>
                  <a:lnTo>
                    <a:pt x="297998" y="565885"/>
                  </a:lnTo>
                  <a:lnTo>
                    <a:pt x="247282" y="551288"/>
                  </a:lnTo>
                  <a:lnTo>
                    <a:pt x="200048" y="533134"/>
                  </a:lnTo>
                  <a:lnTo>
                    <a:pt x="156733" y="511698"/>
                  </a:lnTo>
                  <a:lnTo>
                    <a:pt x="117775" y="487255"/>
                  </a:lnTo>
                  <a:lnTo>
                    <a:pt x="83610" y="460078"/>
                  </a:lnTo>
                  <a:lnTo>
                    <a:pt x="54676" y="430442"/>
                  </a:lnTo>
                  <a:lnTo>
                    <a:pt x="31411" y="398621"/>
                  </a:lnTo>
                  <a:lnTo>
                    <a:pt x="3635" y="329524"/>
                  </a:lnTo>
                  <a:lnTo>
                    <a:pt x="0" y="292796"/>
                  </a:lnTo>
                  <a:lnTo>
                    <a:pt x="3635" y="256069"/>
                  </a:lnTo>
                  <a:lnTo>
                    <a:pt x="31411" y="186971"/>
                  </a:lnTo>
                  <a:lnTo>
                    <a:pt x="54676" y="155151"/>
                  </a:lnTo>
                  <a:lnTo>
                    <a:pt x="83610" y="125515"/>
                  </a:lnTo>
                  <a:lnTo>
                    <a:pt x="117775" y="98338"/>
                  </a:lnTo>
                  <a:lnTo>
                    <a:pt x="156733" y="73895"/>
                  </a:lnTo>
                  <a:lnTo>
                    <a:pt x="200048" y="52459"/>
                  </a:lnTo>
                  <a:lnTo>
                    <a:pt x="247282" y="34305"/>
                  </a:lnTo>
                  <a:lnTo>
                    <a:pt x="297998" y="19708"/>
                  </a:lnTo>
                  <a:lnTo>
                    <a:pt x="351758" y="8942"/>
                  </a:lnTo>
                  <a:lnTo>
                    <a:pt x="408126" y="2281"/>
                  </a:lnTo>
                  <a:lnTo>
                    <a:pt x="466663" y="0"/>
                  </a:lnTo>
                  <a:lnTo>
                    <a:pt x="525200" y="2281"/>
                  </a:lnTo>
                  <a:lnTo>
                    <a:pt x="581567" y="8942"/>
                  </a:lnTo>
                  <a:lnTo>
                    <a:pt x="635328" y="19708"/>
                  </a:lnTo>
                  <a:lnTo>
                    <a:pt x="686043" y="34305"/>
                  </a:lnTo>
                  <a:lnTo>
                    <a:pt x="733277" y="52459"/>
                  </a:lnTo>
                  <a:lnTo>
                    <a:pt x="776592" y="73895"/>
                  </a:lnTo>
                  <a:lnTo>
                    <a:pt x="815551" y="98338"/>
                  </a:lnTo>
                  <a:lnTo>
                    <a:pt x="849715" y="125515"/>
                  </a:lnTo>
                  <a:lnTo>
                    <a:pt x="878649" y="155151"/>
                  </a:lnTo>
                  <a:lnTo>
                    <a:pt x="901914" y="186971"/>
                  </a:lnTo>
                  <a:lnTo>
                    <a:pt x="929690" y="256069"/>
                  </a:lnTo>
                  <a:lnTo>
                    <a:pt x="933326" y="292796"/>
                  </a:lnTo>
                  <a:lnTo>
                    <a:pt x="929690" y="329524"/>
                  </a:lnTo>
                  <a:lnTo>
                    <a:pt x="901914" y="398621"/>
                  </a:lnTo>
                  <a:lnTo>
                    <a:pt x="878649" y="430442"/>
                  </a:lnTo>
                  <a:lnTo>
                    <a:pt x="849715" y="460078"/>
                  </a:lnTo>
                  <a:lnTo>
                    <a:pt x="815551" y="487255"/>
                  </a:lnTo>
                  <a:lnTo>
                    <a:pt x="776592" y="511698"/>
                  </a:lnTo>
                  <a:lnTo>
                    <a:pt x="733277" y="533134"/>
                  </a:lnTo>
                  <a:lnTo>
                    <a:pt x="686043" y="551288"/>
                  </a:lnTo>
                  <a:lnTo>
                    <a:pt x="635328" y="565885"/>
                  </a:lnTo>
                  <a:lnTo>
                    <a:pt x="581567" y="576651"/>
                  </a:lnTo>
                  <a:lnTo>
                    <a:pt x="525200" y="583312"/>
                  </a:lnTo>
                  <a:lnTo>
                    <a:pt x="466663" y="585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93270" y="2871403"/>
            <a:ext cx="17776858" cy="553164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31750">
              <a:lnSpc>
                <a:spcPts val="2480"/>
              </a:lnSpc>
              <a:spcBef>
                <a:spcPts val="215"/>
              </a:spcBef>
            </a:pPr>
            <a:r>
              <a:rPr lang="en-US" sz="2100" spc="10" dirty="0">
                <a:latin typeface="+mn-lt"/>
                <a:cs typeface="Times New Roman"/>
              </a:rPr>
              <a:t>Once MURC Compliance has submitted the approved requisition documentation to Procurement Services, Procurement Services will work to convert from requisition to purchase order (PO). </a:t>
            </a:r>
            <a:r>
              <a:rPr sz="2100" dirty="0">
                <a:latin typeface="+mn-lt"/>
                <a:cs typeface="Times New Roman"/>
              </a:rPr>
              <a:t>This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65" dirty="0">
                <a:latin typeface="+mn-lt"/>
                <a:cs typeface="Times New Roman"/>
              </a:rPr>
              <a:t> the </a:t>
            </a:r>
            <a:r>
              <a:rPr sz="2100" dirty="0">
                <a:latin typeface="+mn-lt"/>
                <a:cs typeface="Times New Roman"/>
              </a:rPr>
              <a:t>final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step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activating</a:t>
            </a:r>
            <a:r>
              <a:rPr sz="2100" spc="65" dirty="0">
                <a:latin typeface="+mn-lt"/>
                <a:cs typeface="Times New Roman"/>
              </a:rPr>
              <a:t> the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lang="en-US" sz="2100" spc="75" dirty="0">
                <a:latin typeface="+mn-lt"/>
                <a:cs typeface="Times New Roman"/>
              </a:rPr>
              <a:t>PO</a:t>
            </a:r>
            <a:r>
              <a:rPr sz="2100" spc="65" dirty="0">
                <a:latin typeface="+mn-lt"/>
                <a:cs typeface="Times New Roman"/>
              </a:rPr>
              <a:t> for payment</a:t>
            </a:r>
            <a:r>
              <a:rPr sz="2100" spc="7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financial</a:t>
            </a:r>
            <a:r>
              <a:rPr sz="2100" spc="65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tracking.</a:t>
            </a:r>
            <a:endParaRPr lang="en-US" sz="2100" spc="45" dirty="0">
              <a:latin typeface="+mn-lt"/>
              <a:cs typeface="Times New Roman"/>
            </a:endParaRPr>
          </a:p>
          <a:p>
            <a:pPr marL="12700" marR="31750">
              <a:lnSpc>
                <a:spcPts val="2480"/>
              </a:lnSpc>
              <a:spcBef>
                <a:spcPts val="215"/>
              </a:spcBef>
            </a:pPr>
            <a:r>
              <a:rPr lang="en-US" sz="2100" b="1" spc="45" dirty="0">
                <a:latin typeface="+mn-lt"/>
                <a:cs typeface="Times New Roman"/>
              </a:rPr>
              <a:t>Note: </a:t>
            </a:r>
            <a:r>
              <a:rPr lang="en-US" sz="2100" spc="45" dirty="0">
                <a:latin typeface="+mn-lt"/>
                <a:cs typeface="Times New Roman"/>
              </a:rPr>
              <a:t>At this stage Procurement Services reviews and approves the Direct Award Form if the form was included in procurement.</a:t>
            </a: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  <a:spcBef>
                <a:spcPts val="2350"/>
              </a:spcBef>
            </a:pPr>
            <a:r>
              <a:rPr sz="2100" b="1" spc="-10" dirty="0">
                <a:latin typeface="+mn-lt"/>
                <a:cs typeface="Times New Roman"/>
              </a:rPr>
              <a:t>What</a:t>
            </a:r>
            <a:r>
              <a:rPr sz="2100" b="1" spc="-5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Is</a:t>
            </a:r>
            <a:r>
              <a:rPr sz="2100" b="1" spc="-45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a</a:t>
            </a:r>
            <a:r>
              <a:rPr sz="2100" b="1" spc="-50" dirty="0">
                <a:latin typeface="+mn-lt"/>
                <a:cs typeface="Times New Roman"/>
              </a:rPr>
              <a:t> </a:t>
            </a:r>
            <a:r>
              <a:rPr sz="2100" b="1" spc="-30" dirty="0">
                <a:latin typeface="+mn-lt"/>
                <a:cs typeface="Times New Roman"/>
              </a:rPr>
              <a:t>Purchase</a:t>
            </a:r>
            <a:r>
              <a:rPr sz="2100" b="1" spc="-4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Order?</a:t>
            </a:r>
            <a:endParaRPr sz="2100" dirty="0">
              <a:latin typeface="+mn-lt"/>
              <a:cs typeface="Times New Roman"/>
            </a:endParaRPr>
          </a:p>
          <a:p>
            <a:pPr marL="12700" marR="5080">
              <a:lnSpc>
                <a:spcPts val="2480"/>
              </a:lnSpc>
              <a:spcBef>
                <a:spcPts val="90"/>
              </a:spcBef>
            </a:pPr>
            <a:r>
              <a:rPr sz="2100" spc="45" dirty="0">
                <a:latin typeface="+mn-lt"/>
                <a:cs typeface="Times New Roman"/>
              </a:rPr>
              <a:t>A Purchase Order is an official document issued by </a:t>
            </a:r>
            <a:r>
              <a:rPr lang="en-US" sz="2100" spc="45" dirty="0">
                <a:latin typeface="+mn-lt"/>
                <a:cs typeface="Times New Roman"/>
              </a:rPr>
              <a:t>Procurement Services</a:t>
            </a:r>
            <a:r>
              <a:rPr sz="2100" spc="45" dirty="0">
                <a:latin typeface="+mn-lt"/>
                <a:cs typeface="Times New Roman"/>
              </a:rPr>
              <a:t> that allows MURC to begin processing payments against the </a:t>
            </a:r>
            <a:r>
              <a:rPr lang="en-US" sz="2100" spc="45" dirty="0">
                <a:latin typeface="+mn-lt"/>
                <a:cs typeface="Times New Roman"/>
              </a:rPr>
              <a:t>PO</a:t>
            </a:r>
            <a:r>
              <a:rPr sz="2100" spc="45" dirty="0">
                <a:latin typeface="+mn-lt"/>
                <a:cs typeface="Times New Roman"/>
              </a:rPr>
              <a:t>. </a:t>
            </a:r>
            <a:endParaRPr lang="en-US" sz="2100" spc="45" dirty="0">
              <a:latin typeface="+mn-lt"/>
              <a:cs typeface="Times New Roman"/>
            </a:endParaRPr>
          </a:p>
          <a:p>
            <a:pPr marL="12700" marR="5080">
              <a:lnSpc>
                <a:spcPts val="2480"/>
              </a:lnSpc>
              <a:spcBef>
                <a:spcPts val="90"/>
              </a:spcBef>
            </a:pPr>
            <a:r>
              <a:rPr sz="2100" spc="45" dirty="0">
                <a:latin typeface="+mn-lt"/>
                <a:cs typeface="Times New Roman"/>
              </a:rPr>
              <a:t>The PO:</a:t>
            </a:r>
          </a:p>
          <a:p>
            <a:pPr marL="808355" marR="9147175" indent="-342900">
              <a:lnSpc>
                <a:spcPts val="2480"/>
              </a:lnSpc>
              <a:spcBef>
                <a:spcPts val="95"/>
              </a:spcBef>
              <a:buFont typeface="Arial" panose="020B0604020202020204" pitchFamily="34" charset="0"/>
              <a:buChar char="•"/>
            </a:pPr>
            <a:r>
              <a:rPr sz="2100" dirty="0">
                <a:latin typeface="+mn-lt"/>
                <a:cs typeface="Times New Roman"/>
              </a:rPr>
              <a:t>Allows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submission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payment</a:t>
            </a:r>
            <a:r>
              <a:rPr sz="2100" spc="10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</a:t>
            </a:r>
            <a:r>
              <a:rPr sz="2100" spc="95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invoices</a:t>
            </a:r>
            <a:r>
              <a:rPr lang="en-US" sz="2100" spc="-10" dirty="0">
                <a:latin typeface="+mn-lt"/>
                <a:cs typeface="Times New Roman"/>
              </a:rPr>
              <a:t>. </a:t>
            </a:r>
          </a:p>
          <a:p>
            <a:pPr marL="465455" marR="9147175">
              <a:lnSpc>
                <a:spcPts val="2480"/>
              </a:lnSpc>
              <a:spcBef>
                <a:spcPts val="95"/>
              </a:spcBef>
            </a:pPr>
            <a:r>
              <a:rPr lang="en-US" sz="2100" b="1" spc="-10" dirty="0">
                <a:latin typeface="+mn-lt"/>
                <a:cs typeface="Times New Roman"/>
              </a:rPr>
              <a:t>Note:</a:t>
            </a:r>
            <a:r>
              <a:rPr lang="en-US" sz="2100" spc="-10" dirty="0">
                <a:latin typeface="+mn-lt"/>
                <a:cs typeface="Times New Roman"/>
              </a:rPr>
              <a:t> The department must submit invoices for payment to MURC AP once a PO has been established. </a:t>
            </a: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500"/>
              </a:lnSpc>
              <a:spcBef>
                <a:spcPts val="2350"/>
              </a:spcBef>
            </a:pPr>
            <a:r>
              <a:rPr sz="2100" b="1" spc="-10" dirty="0">
                <a:latin typeface="+mn-lt"/>
                <a:cs typeface="Times New Roman"/>
              </a:rPr>
              <a:t>Why</a:t>
            </a:r>
            <a:r>
              <a:rPr sz="2100" b="1" spc="-7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This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Step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is</a:t>
            </a:r>
            <a:r>
              <a:rPr sz="2100" b="1" spc="-70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Important: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sz="2100" spc="80" dirty="0">
                <a:latin typeface="+mn-lt"/>
                <a:cs typeface="Times New Roman"/>
              </a:rPr>
              <a:t>Without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a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PO,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no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invoices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can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processed,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no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payments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can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made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vendor.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95"/>
              </a:lnSpc>
              <a:buFont typeface="Arial" panose="020B0604020202020204" pitchFamily="34" charset="0"/>
              <a:buChar char="•"/>
            </a:pP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PO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establishes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financial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structure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allows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180" dirty="0">
                <a:latin typeface="+mn-lt"/>
                <a:cs typeface="Times New Roman"/>
              </a:rPr>
              <a:t>MURC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encumber</a:t>
            </a:r>
            <a:r>
              <a:rPr sz="2100" spc="60" dirty="0">
                <a:latin typeface="+mn-lt"/>
                <a:cs typeface="Times New Roman"/>
              </a:rPr>
              <a:t> funds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track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45" dirty="0">
                <a:latin typeface="+mn-lt"/>
                <a:cs typeface="Times New Roman"/>
              </a:rPr>
              <a:t>spending</a:t>
            </a:r>
            <a:r>
              <a:rPr sz="2100" spc="6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accurately.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0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 marR="1355090">
              <a:lnSpc>
                <a:spcPts val="2470"/>
              </a:lnSpc>
            </a:pPr>
            <a:r>
              <a:rPr sz="2050" dirty="0">
                <a:latin typeface="+mn-lt"/>
                <a:cs typeface="Segoe UI Symbol"/>
              </a:rPr>
              <a:t>📧</a:t>
            </a:r>
            <a:r>
              <a:rPr sz="2050" spc="40" dirty="0">
                <a:latin typeface="+mn-lt"/>
                <a:cs typeface="Segoe UI Symbol"/>
              </a:rPr>
              <a:t> </a:t>
            </a:r>
            <a:r>
              <a:rPr sz="2100" dirty="0">
                <a:latin typeface="+mn-lt"/>
                <a:cs typeface="Times New Roman"/>
              </a:rPr>
              <a:t>If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you're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unsure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PO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status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7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haven't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received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confirmation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within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a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reasonable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timeframe,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contact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your </a:t>
            </a:r>
            <a:r>
              <a:rPr sz="2100" spc="135" dirty="0">
                <a:latin typeface="+mn-lt"/>
                <a:cs typeface="Times New Roman"/>
              </a:rPr>
              <a:t>GCA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follow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up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with</a:t>
            </a:r>
            <a:r>
              <a:rPr sz="2100" spc="80" dirty="0">
                <a:latin typeface="+mn-lt"/>
                <a:cs typeface="Times New Roman"/>
              </a:rPr>
              <a:t> </a:t>
            </a:r>
            <a:r>
              <a:rPr lang="en-US" sz="2100" spc="70" dirty="0">
                <a:latin typeface="+mn-lt"/>
                <a:cs typeface="Times New Roman"/>
              </a:rPr>
              <a:t>Procurement Services</a:t>
            </a:r>
            <a:r>
              <a:rPr sz="2100" spc="70" dirty="0">
                <a:latin typeface="+mn-lt"/>
                <a:cs typeface="Times New Roman"/>
              </a:rPr>
              <a:t>.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1551844" y="9249798"/>
            <a:ext cx="7729855" cy="8534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95"/>
              </a:spcBef>
            </a:pPr>
            <a:r>
              <a:rPr lang="en-US" sz="1900" spc="-65" dirty="0">
                <a:solidFill>
                  <a:srgbClr val="FFFFFF"/>
                </a:solidFill>
                <a:latin typeface="+mn-lt"/>
                <a:cs typeface="Arial Black"/>
              </a:rPr>
              <a:t>Procurement Services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reviews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+mn-lt"/>
                <a:cs typeface="Arial Black"/>
              </a:rPr>
              <a:t>request,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converts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+mn-lt"/>
                <a:cs typeface="Arial Black"/>
              </a:rPr>
              <a:t>it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+mn-lt"/>
                <a:cs typeface="Arial Black"/>
              </a:rPr>
              <a:t>into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a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+mn-lt"/>
                <a:cs typeface="Arial Black"/>
              </a:rPr>
              <a:t>Purchase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Order,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and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+mn-lt"/>
                <a:cs typeface="Arial Black"/>
              </a:rPr>
              <a:t>distributes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+mn-lt"/>
                <a:cs typeface="Arial Black"/>
              </a:rPr>
              <a:t>finalized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Purchase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+mn-lt"/>
                <a:cs typeface="Arial Black"/>
              </a:rPr>
              <a:t>Order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to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+mn-lt"/>
                <a:cs typeface="Arial Black"/>
              </a:rPr>
              <a:t>the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vendor,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+mn-lt"/>
                <a:cs typeface="Arial Black"/>
              </a:rPr>
              <a:t>MURC,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and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designated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department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+mn-lt"/>
                <a:cs typeface="Arial Black"/>
              </a:rPr>
              <a:t>contact.</a:t>
            </a:r>
            <a:endParaRPr sz="1900" dirty="0">
              <a:latin typeface="+mn-lt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0115" y="9358706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4</a:t>
            </a:r>
            <a:endParaRPr sz="27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022975">
              <a:lnSpc>
                <a:spcPct val="100000"/>
              </a:lnSpc>
              <a:spcBef>
                <a:spcPts val="100"/>
              </a:spcBef>
            </a:pPr>
            <a:r>
              <a:rPr b="1" spc="-325" dirty="0">
                <a:latin typeface="Tahoma"/>
                <a:cs typeface="Tahoma"/>
              </a:rPr>
              <a:t>Training</a:t>
            </a:r>
            <a:r>
              <a:rPr b="1" spc="-470" dirty="0">
                <a:latin typeface="Tahoma"/>
                <a:cs typeface="Tahoma"/>
              </a:rPr>
              <a:t> </a:t>
            </a:r>
            <a:r>
              <a:rPr b="1" spc="-315" dirty="0">
                <a:latin typeface="Tahoma"/>
                <a:cs typeface="Tahoma"/>
              </a:rPr>
              <a:t>Objectives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897931" y="2782736"/>
            <a:ext cx="481330" cy="481330"/>
            <a:chOff x="900701" y="2648451"/>
            <a:chExt cx="481330" cy="481330"/>
          </a:xfrm>
        </p:grpSpPr>
        <p:sp>
          <p:nvSpPr>
            <p:cNvPr id="5" name="object 5"/>
            <p:cNvSpPr/>
            <p:nvPr/>
          </p:nvSpPr>
          <p:spPr>
            <a:xfrm>
              <a:off x="900701" y="2648451"/>
              <a:ext cx="481330" cy="481330"/>
            </a:xfrm>
            <a:custGeom>
              <a:avLst/>
              <a:gdLst/>
              <a:ahLst/>
              <a:cxnLst/>
              <a:rect l="l" t="t" r="r" b="b"/>
              <a:pathLst>
                <a:path w="481330" h="481330">
                  <a:moveTo>
                    <a:pt x="240572" y="481145"/>
                  </a:moveTo>
                  <a:lnTo>
                    <a:pt x="192088" y="476257"/>
                  </a:lnTo>
                  <a:lnTo>
                    <a:pt x="146930" y="462239"/>
                  </a:lnTo>
                  <a:lnTo>
                    <a:pt x="106066" y="440059"/>
                  </a:lnTo>
                  <a:lnTo>
                    <a:pt x="70462" y="410683"/>
                  </a:lnTo>
                  <a:lnTo>
                    <a:pt x="41086" y="375078"/>
                  </a:lnTo>
                  <a:lnTo>
                    <a:pt x="18905" y="334214"/>
                  </a:lnTo>
                  <a:lnTo>
                    <a:pt x="4887" y="289056"/>
                  </a:lnTo>
                  <a:lnTo>
                    <a:pt x="0" y="240572"/>
                  </a:lnTo>
                  <a:lnTo>
                    <a:pt x="4887" y="192088"/>
                  </a:lnTo>
                  <a:lnTo>
                    <a:pt x="18905" y="146930"/>
                  </a:lnTo>
                  <a:lnTo>
                    <a:pt x="41086" y="106066"/>
                  </a:lnTo>
                  <a:lnTo>
                    <a:pt x="70462" y="70462"/>
                  </a:lnTo>
                  <a:lnTo>
                    <a:pt x="106066" y="41086"/>
                  </a:lnTo>
                  <a:lnTo>
                    <a:pt x="146930" y="18905"/>
                  </a:lnTo>
                  <a:lnTo>
                    <a:pt x="192088" y="4887"/>
                  </a:lnTo>
                  <a:lnTo>
                    <a:pt x="240572" y="0"/>
                  </a:lnTo>
                  <a:lnTo>
                    <a:pt x="289056" y="4887"/>
                  </a:lnTo>
                  <a:lnTo>
                    <a:pt x="334214" y="18905"/>
                  </a:lnTo>
                  <a:lnTo>
                    <a:pt x="375078" y="41086"/>
                  </a:lnTo>
                  <a:lnTo>
                    <a:pt x="410682" y="70462"/>
                  </a:lnTo>
                  <a:lnTo>
                    <a:pt x="440058" y="106066"/>
                  </a:lnTo>
                  <a:lnTo>
                    <a:pt x="462239" y="146930"/>
                  </a:lnTo>
                  <a:lnTo>
                    <a:pt x="476257" y="192088"/>
                  </a:lnTo>
                  <a:lnTo>
                    <a:pt x="481144" y="240572"/>
                  </a:lnTo>
                  <a:lnTo>
                    <a:pt x="476257" y="289056"/>
                  </a:lnTo>
                  <a:lnTo>
                    <a:pt x="462239" y="334214"/>
                  </a:lnTo>
                  <a:lnTo>
                    <a:pt x="440058" y="375078"/>
                  </a:lnTo>
                  <a:lnTo>
                    <a:pt x="410682" y="410683"/>
                  </a:lnTo>
                  <a:lnTo>
                    <a:pt x="375078" y="440059"/>
                  </a:lnTo>
                  <a:lnTo>
                    <a:pt x="334214" y="462239"/>
                  </a:lnTo>
                  <a:lnTo>
                    <a:pt x="289056" y="476257"/>
                  </a:lnTo>
                  <a:lnTo>
                    <a:pt x="240572" y="481145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995" y="2795539"/>
              <a:ext cx="237972" cy="187085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1502325" y="2784381"/>
            <a:ext cx="8998490" cy="316801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105" dirty="0">
                <a:solidFill>
                  <a:srgbClr val="1A1A1A"/>
                </a:solidFill>
                <a:latin typeface="+mn-lt"/>
                <a:cs typeface="Times New Roman"/>
              </a:rPr>
              <a:t>Understand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90" dirty="0">
                <a:solidFill>
                  <a:srgbClr val="1A1A1A"/>
                </a:solidFill>
                <a:latin typeface="+mn-lt"/>
                <a:cs typeface="Times New Roman"/>
              </a:rPr>
              <a:t>what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140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55" dirty="0">
                <a:solidFill>
                  <a:srgbClr val="1A1A1A"/>
                </a:solidFill>
                <a:latin typeface="+mn-lt"/>
                <a:cs typeface="Times New Roman"/>
              </a:rPr>
              <a:t>requisition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is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125" dirty="0">
                <a:solidFill>
                  <a:srgbClr val="1A1A1A"/>
                </a:solidFill>
                <a:latin typeface="+mn-lt"/>
                <a:cs typeface="Times New Roman"/>
              </a:rPr>
              <a:t>and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why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it’s</a:t>
            </a:r>
            <a:r>
              <a:rPr sz="2500" spc="1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40" dirty="0">
                <a:solidFill>
                  <a:srgbClr val="1A1A1A"/>
                </a:solidFill>
                <a:latin typeface="+mn-lt"/>
                <a:cs typeface="Times New Roman"/>
              </a:rPr>
              <a:t>used.</a:t>
            </a:r>
            <a:endParaRPr sz="25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245"/>
              </a:spcBef>
            </a:pPr>
            <a:r>
              <a:rPr sz="2500" spc="55" dirty="0">
                <a:solidFill>
                  <a:srgbClr val="1A1A1A"/>
                </a:solidFill>
                <a:latin typeface="+mn-lt"/>
                <a:cs typeface="Times New Roman"/>
              </a:rPr>
              <a:t>Identify</a:t>
            </a:r>
            <a:r>
              <a:rPr sz="2500" spc="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50" dirty="0">
                <a:solidFill>
                  <a:srgbClr val="1A1A1A"/>
                </a:solidFill>
                <a:latin typeface="+mn-lt"/>
                <a:cs typeface="Times New Roman"/>
              </a:rPr>
              <a:t>when</a:t>
            </a:r>
            <a:r>
              <a:rPr sz="250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140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500" spc="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55" dirty="0">
                <a:solidFill>
                  <a:srgbClr val="1A1A1A"/>
                </a:solidFill>
                <a:latin typeface="+mn-lt"/>
                <a:cs typeface="Times New Roman"/>
              </a:rPr>
              <a:t>requisition</a:t>
            </a:r>
            <a:r>
              <a:rPr sz="250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is</a:t>
            </a:r>
            <a:r>
              <a:rPr sz="2500" spc="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55" dirty="0">
                <a:solidFill>
                  <a:srgbClr val="1A1A1A"/>
                </a:solidFill>
                <a:latin typeface="+mn-lt"/>
                <a:cs typeface="Times New Roman"/>
              </a:rPr>
              <a:t>required.</a:t>
            </a:r>
            <a:endParaRPr sz="2500" dirty="0">
              <a:latin typeface="+mn-lt"/>
              <a:cs typeface="Times New Roman"/>
            </a:endParaRPr>
          </a:p>
          <a:p>
            <a:pPr marL="12700" marR="5080">
              <a:lnSpc>
                <a:spcPct val="187400"/>
              </a:lnSpc>
              <a:spcBef>
                <a:spcPts val="75"/>
              </a:spcBef>
            </a:pPr>
            <a:r>
              <a:rPr sz="2500" spc="70" dirty="0">
                <a:solidFill>
                  <a:srgbClr val="1A1A1A"/>
                </a:solidFill>
                <a:latin typeface="+mn-lt"/>
                <a:cs typeface="Times New Roman"/>
              </a:rPr>
              <a:t>Follow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80" dirty="0">
                <a:solidFill>
                  <a:srgbClr val="1A1A1A"/>
                </a:solidFill>
                <a:latin typeface="+mn-lt"/>
                <a:cs typeface="Times New Roman"/>
              </a:rPr>
              <a:t>the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step-by-</a:t>
            </a:r>
            <a:r>
              <a:rPr sz="2500" spc="55" dirty="0">
                <a:solidFill>
                  <a:srgbClr val="1A1A1A"/>
                </a:solidFill>
                <a:latin typeface="+mn-lt"/>
                <a:cs typeface="Times New Roman"/>
              </a:rPr>
              <a:t>step</a:t>
            </a:r>
            <a:r>
              <a:rPr sz="2500" spc="10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process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80" dirty="0">
                <a:solidFill>
                  <a:srgbClr val="1A1A1A"/>
                </a:solidFill>
                <a:latin typeface="+mn-lt"/>
                <a:cs typeface="Times New Roman"/>
              </a:rPr>
              <a:t>for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65" dirty="0">
                <a:solidFill>
                  <a:srgbClr val="1A1A1A"/>
                </a:solidFill>
                <a:latin typeface="+mn-lt"/>
                <a:cs typeface="Times New Roman"/>
              </a:rPr>
              <a:t>submitting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140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45" dirty="0">
                <a:solidFill>
                  <a:srgbClr val="1A1A1A"/>
                </a:solidFill>
                <a:latin typeface="+mn-lt"/>
                <a:cs typeface="Times New Roman"/>
              </a:rPr>
              <a:t>requisition. </a:t>
            </a:r>
            <a:r>
              <a:rPr sz="2500" spc="114" dirty="0">
                <a:solidFill>
                  <a:srgbClr val="1A1A1A"/>
                </a:solidFill>
                <a:latin typeface="+mn-lt"/>
                <a:cs typeface="Times New Roman"/>
              </a:rPr>
              <a:t>Know</a:t>
            </a:r>
            <a:r>
              <a:rPr sz="2500" spc="9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80" dirty="0">
                <a:solidFill>
                  <a:srgbClr val="1A1A1A"/>
                </a:solidFill>
                <a:latin typeface="+mn-lt"/>
                <a:cs typeface="Times New Roman"/>
              </a:rPr>
              <a:t>the</a:t>
            </a:r>
            <a:r>
              <a:rPr sz="2500" spc="10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roles</a:t>
            </a:r>
            <a:r>
              <a:rPr sz="2500" spc="9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125" dirty="0">
                <a:solidFill>
                  <a:srgbClr val="1A1A1A"/>
                </a:solidFill>
                <a:latin typeface="+mn-lt"/>
                <a:cs typeface="Times New Roman"/>
              </a:rPr>
              <a:t>and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dirty="0">
                <a:solidFill>
                  <a:srgbClr val="1A1A1A"/>
                </a:solidFill>
                <a:latin typeface="+mn-lt"/>
                <a:cs typeface="Times New Roman"/>
              </a:rPr>
              <a:t>responsibilities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50" dirty="0">
                <a:solidFill>
                  <a:srgbClr val="1A1A1A"/>
                </a:solidFill>
                <a:latin typeface="+mn-lt"/>
                <a:cs typeface="Times New Roman"/>
              </a:rPr>
              <a:t>in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80" dirty="0">
                <a:solidFill>
                  <a:srgbClr val="1A1A1A"/>
                </a:solidFill>
                <a:latin typeface="+mn-lt"/>
                <a:cs typeface="Times New Roman"/>
              </a:rPr>
              <a:t>the</a:t>
            </a:r>
            <a:r>
              <a:rPr sz="250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90" dirty="0">
                <a:solidFill>
                  <a:srgbClr val="1A1A1A"/>
                </a:solidFill>
                <a:latin typeface="+mn-lt"/>
                <a:cs typeface="Times New Roman"/>
              </a:rPr>
              <a:t>approval</a:t>
            </a:r>
            <a:r>
              <a:rPr sz="2500" spc="9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40" dirty="0">
                <a:solidFill>
                  <a:srgbClr val="1A1A1A"/>
                </a:solidFill>
                <a:latin typeface="+mn-lt"/>
                <a:cs typeface="Times New Roman"/>
              </a:rPr>
              <a:t>workflow. </a:t>
            </a:r>
            <a:r>
              <a:rPr sz="2500" spc="60" dirty="0">
                <a:solidFill>
                  <a:srgbClr val="1A1A1A"/>
                </a:solidFill>
                <a:latin typeface="+mn-lt"/>
                <a:cs typeface="Times New Roman"/>
              </a:rPr>
              <a:t>Avoid</a:t>
            </a:r>
            <a:r>
              <a:rPr sz="250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90" dirty="0">
                <a:solidFill>
                  <a:srgbClr val="1A1A1A"/>
                </a:solidFill>
                <a:latin typeface="+mn-lt"/>
                <a:cs typeface="Times New Roman"/>
              </a:rPr>
              <a:t>common</a:t>
            </a:r>
            <a:r>
              <a:rPr sz="250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55" dirty="0">
                <a:solidFill>
                  <a:srgbClr val="1A1A1A"/>
                </a:solidFill>
                <a:latin typeface="+mn-lt"/>
                <a:cs typeface="Times New Roman"/>
              </a:rPr>
              <a:t>mistakes</a:t>
            </a:r>
            <a:r>
              <a:rPr sz="250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125" dirty="0">
                <a:solidFill>
                  <a:srgbClr val="1A1A1A"/>
                </a:solidFill>
                <a:latin typeface="+mn-lt"/>
                <a:cs typeface="Times New Roman"/>
              </a:rPr>
              <a:t>and</a:t>
            </a:r>
            <a:r>
              <a:rPr sz="250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500" spc="-10" dirty="0">
                <a:solidFill>
                  <a:srgbClr val="1A1A1A"/>
                </a:solidFill>
                <a:latin typeface="+mn-lt"/>
                <a:cs typeface="Times New Roman"/>
              </a:rPr>
              <a:t>delays.</a:t>
            </a:r>
            <a:endParaRPr sz="2500" dirty="0">
              <a:latin typeface="+mn-lt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99316" y="3407290"/>
            <a:ext cx="481330" cy="481330"/>
            <a:chOff x="900701" y="3343521"/>
            <a:chExt cx="481330" cy="481330"/>
          </a:xfrm>
        </p:grpSpPr>
        <p:sp>
          <p:nvSpPr>
            <p:cNvPr id="9" name="object 9"/>
            <p:cNvSpPr/>
            <p:nvPr/>
          </p:nvSpPr>
          <p:spPr>
            <a:xfrm>
              <a:off x="900701" y="3343521"/>
              <a:ext cx="481330" cy="481330"/>
            </a:xfrm>
            <a:custGeom>
              <a:avLst/>
              <a:gdLst/>
              <a:ahLst/>
              <a:cxnLst/>
              <a:rect l="l" t="t" r="r" b="b"/>
              <a:pathLst>
                <a:path w="481330" h="481329">
                  <a:moveTo>
                    <a:pt x="240572" y="481144"/>
                  </a:moveTo>
                  <a:lnTo>
                    <a:pt x="192088" y="476257"/>
                  </a:lnTo>
                  <a:lnTo>
                    <a:pt x="146930" y="462239"/>
                  </a:lnTo>
                  <a:lnTo>
                    <a:pt x="106066" y="440058"/>
                  </a:lnTo>
                  <a:lnTo>
                    <a:pt x="70462" y="410682"/>
                  </a:lnTo>
                  <a:lnTo>
                    <a:pt x="41086" y="375078"/>
                  </a:lnTo>
                  <a:lnTo>
                    <a:pt x="18905" y="334214"/>
                  </a:lnTo>
                  <a:lnTo>
                    <a:pt x="4887" y="289056"/>
                  </a:lnTo>
                  <a:lnTo>
                    <a:pt x="0" y="240572"/>
                  </a:lnTo>
                  <a:lnTo>
                    <a:pt x="4887" y="192088"/>
                  </a:lnTo>
                  <a:lnTo>
                    <a:pt x="18905" y="146930"/>
                  </a:lnTo>
                  <a:lnTo>
                    <a:pt x="41086" y="106066"/>
                  </a:lnTo>
                  <a:lnTo>
                    <a:pt x="70462" y="70462"/>
                  </a:lnTo>
                  <a:lnTo>
                    <a:pt x="106066" y="41086"/>
                  </a:lnTo>
                  <a:lnTo>
                    <a:pt x="146930" y="18905"/>
                  </a:lnTo>
                  <a:lnTo>
                    <a:pt x="192088" y="4887"/>
                  </a:lnTo>
                  <a:lnTo>
                    <a:pt x="240572" y="0"/>
                  </a:lnTo>
                  <a:lnTo>
                    <a:pt x="289056" y="4887"/>
                  </a:lnTo>
                  <a:lnTo>
                    <a:pt x="334214" y="18905"/>
                  </a:lnTo>
                  <a:lnTo>
                    <a:pt x="375078" y="41086"/>
                  </a:lnTo>
                  <a:lnTo>
                    <a:pt x="410682" y="70462"/>
                  </a:lnTo>
                  <a:lnTo>
                    <a:pt x="440058" y="106066"/>
                  </a:lnTo>
                  <a:lnTo>
                    <a:pt x="462239" y="146930"/>
                  </a:lnTo>
                  <a:lnTo>
                    <a:pt x="476257" y="192088"/>
                  </a:lnTo>
                  <a:lnTo>
                    <a:pt x="481144" y="240572"/>
                  </a:lnTo>
                  <a:lnTo>
                    <a:pt x="476257" y="289056"/>
                  </a:lnTo>
                  <a:lnTo>
                    <a:pt x="462239" y="334214"/>
                  </a:lnTo>
                  <a:lnTo>
                    <a:pt x="440058" y="375078"/>
                  </a:lnTo>
                  <a:lnTo>
                    <a:pt x="410682" y="410682"/>
                  </a:lnTo>
                  <a:lnTo>
                    <a:pt x="375078" y="440058"/>
                  </a:lnTo>
                  <a:lnTo>
                    <a:pt x="334214" y="462239"/>
                  </a:lnTo>
                  <a:lnTo>
                    <a:pt x="289056" y="476257"/>
                  </a:lnTo>
                  <a:lnTo>
                    <a:pt x="240572" y="48114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0995" y="3490610"/>
              <a:ext cx="237972" cy="187085"/>
            </a:xfrm>
            <a:prstGeom prst="rect">
              <a:avLst/>
            </a:prstGeom>
          </p:spPr>
        </p:pic>
      </p:grpSp>
      <p:grpSp>
        <p:nvGrpSpPr>
          <p:cNvPr id="11" name="object 11"/>
          <p:cNvGrpSpPr/>
          <p:nvPr/>
        </p:nvGrpSpPr>
        <p:grpSpPr>
          <a:xfrm>
            <a:off x="897931" y="4085281"/>
            <a:ext cx="481330" cy="481330"/>
            <a:chOff x="900701" y="4034216"/>
            <a:chExt cx="481330" cy="481330"/>
          </a:xfrm>
        </p:grpSpPr>
        <p:sp>
          <p:nvSpPr>
            <p:cNvPr id="12" name="object 12"/>
            <p:cNvSpPr/>
            <p:nvPr/>
          </p:nvSpPr>
          <p:spPr>
            <a:xfrm>
              <a:off x="900701" y="4034216"/>
              <a:ext cx="481330" cy="481330"/>
            </a:xfrm>
            <a:custGeom>
              <a:avLst/>
              <a:gdLst/>
              <a:ahLst/>
              <a:cxnLst/>
              <a:rect l="l" t="t" r="r" b="b"/>
              <a:pathLst>
                <a:path w="481330" h="481329">
                  <a:moveTo>
                    <a:pt x="240572" y="481144"/>
                  </a:moveTo>
                  <a:lnTo>
                    <a:pt x="192088" y="476257"/>
                  </a:lnTo>
                  <a:lnTo>
                    <a:pt x="146930" y="462239"/>
                  </a:lnTo>
                  <a:lnTo>
                    <a:pt x="106066" y="440058"/>
                  </a:lnTo>
                  <a:lnTo>
                    <a:pt x="70462" y="410682"/>
                  </a:lnTo>
                  <a:lnTo>
                    <a:pt x="41086" y="375078"/>
                  </a:lnTo>
                  <a:lnTo>
                    <a:pt x="18905" y="334214"/>
                  </a:lnTo>
                  <a:lnTo>
                    <a:pt x="4887" y="289056"/>
                  </a:lnTo>
                  <a:lnTo>
                    <a:pt x="0" y="240572"/>
                  </a:lnTo>
                  <a:lnTo>
                    <a:pt x="4887" y="192088"/>
                  </a:lnTo>
                  <a:lnTo>
                    <a:pt x="18905" y="146930"/>
                  </a:lnTo>
                  <a:lnTo>
                    <a:pt x="41086" y="106066"/>
                  </a:lnTo>
                  <a:lnTo>
                    <a:pt x="70462" y="70462"/>
                  </a:lnTo>
                  <a:lnTo>
                    <a:pt x="106066" y="41086"/>
                  </a:lnTo>
                  <a:lnTo>
                    <a:pt x="146930" y="18905"/>
                  </a:lnTo>
                  <a:lnTo>
                    <a:pt x="192088" y="4887"/>
                  </a:lnTo>
                  <a:lnTo>
                    <a:pt x="240572" y="0"/>
                  </a:lnTo>
                  <a:lnTo>
                    <a:pt x="289056" y="4887"/>
                  </a:lnTo>
                  <a:lnTo>
                    <a:pt x="334214" y="18905"/>
                  </a:lnTo>
                  <a:lnTo>
                    <a:pt x="375078" y="41086"/>
                  </a:lnTo>
                  <a:lnTo>
                    <a:pt x="410682" y="70462"/>
                  </a:lnTo>
                  <a:lnTo>
                    <a:pt x="440058" y="106066"/>
                  </a:lnTo>
                  <a:lnTo>
                    <a:pt x="462239" y="146930"/>
                  </a:lnTo>
                  <a:lnTo>
                    <a:pt x="476257" y="192088"/>
                  </a:lnTo>
                  <a:lnTo>
                    <a:pt x="481144" y="240572"/>
                  </a:lnTo>
                  <a:lnTo>
                    <a:pt x="476257" y="289056"/>
                  </a:lnTo>
                  <a:lnTo>
                    <a:pt x="462239" y="334214"/>
                  </a:lnTo>
                  <a:lnTo>
                    <a:pt x="440058" y="375078"/>
                  </a:lnTo>
                  <a:lnTo>
                    <a:pt x="410682" y="410682"/>
                  </a:lnTo>
                  <a:lnTo>
                    <a:pt x="375078" y="440058"/>
                  </a:lnTo>
                  <a:lnTo>
                    <a:pt x="334214" y="462239"/>
                  </a:lnTo>
                  <a:lnTo>
                    <a:pt x="289056" y="476257"/>
                  </a:lnTo>
                  <a:lnTo>
                    <a:pt x="240572" y="48114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995" y="4181304"/>
              <a:ext cx="237972" cy="187085"/>
            </a:xfrm>
            <a:prstGeom prst="rect">
              <a:avLst/>
            </a:prstGeom>
          </p:spPr>
        </p:pic>
      </p:grpSp>
      <p:grpSp>
        <p:nvGrpSpPr>
          <p:cNvPr id="14" name="object 14"/>
          <p:cNvGrpSpPr/>
          <p:nvPr/>
        </p:nvGrpSpPr>
        <p:grpSpPr>
          <a:xfrm>
            <a:off x="900701" y="4793075"/>
            <a:ext cx="481330" cy="481330"/>
            <a:chOff x="900701" y="4724911"/>
            <a:chExt cx="481330" cy="481330"/>
          </a:xfrm>
        </p:grpSpPr>
        <p:sp>
          <p:nvSpPr>
            <p:cNvPr id="15" name="object 15"/>
            <p:cNvSpPr/>
            <p:nvPr/>
          </p:nvSpPr>
          <p:spPr>
            <a:xfrm>
              <a:off x="900701" y="4724911"/>
              <a:ext cx="481330" cy="481330"/>
            </a:xfrm>
            <a:custGeom>
              <a:avLst/>
              <a:gdLst/>
              <a:ahLst/>
              <a:cxnLst/>
              <a:rect l="l" t="t" r="r" b="b"/>
              <a:pathLst>
                <a:path w="481330" h="481329">
                  <a:moveTo>
                    <a:pt x="240572" y="481144"/>
                  </a:moveTo>
                  <a:lnTo>
                    <a:pt x="192088" y="476257"/>
                  </a:lnTo>
                  <a:lnTo>
                    <a:pt x="146930" y="462239"/>
                  </a:lnTo>
                  <a:lnTo>
                    <a:pt x="106066" y="440058"/>
                  </a:lnTo>
                  <a:lnTo>
                    <a:pt x="70462" y="410682"/>
                  </a:lnTo>
                  <a:lnTo>
                    <a:pt x="41086" y="375078"/>
                  </a:lnTo>
                  <a:lnTo>
                    <a:pt x="18905" y="334214"/>
                  </a:lnTo>
                  <a:lnTo>
                    <a:pt x="4887" y="289056"/>
                  </a:lnTo>
                  <a:lnTo>
                    <a:pt x="0" y="240572"/>
                  </a:lnTo>
                  <a:lnTo>
                    <a:pt x="4887" y="192088"/>
                  </a:lnTo>
                  <a:lnTo>
                    <a:pt x="18905" y="146930"/>
                  </a:lnTo>
                  <a:lnTo>
                    <a:pt x="41086" y="106066"/>
                  </a:lnTo>
                  <a:lnTo>
                    <a:pt x="70462" y="70462"/>
                  </a:lnTo>
                  <a:lnTo>
                    <a:pt x="106066" y="41086"/>
                  </a:lnTo>
                  <a:lnTo>
                    <a:pt x="146930" y="18905"/>
                  </a:lnTo>
                  <a:lnTo>
                    <a:pt x="192088" y="4887"/>
                  </a:lnTo>
                  <a:lnTo>
                    <a:pt x="240572" y="0"/>
                  </a:lnTo>
                  <a:lnTo>
                    <a:pt x="289056" y="4887"/>
                  </a:lnTo>
                  <a:lnTo>
                    <a:pt x="334214" y="18905"/>
                  </a:lnTo>
                  <a:lnTo>
                    <a:pt x="375078" y="41086"/>
                  </a:lnTo>
                  <a:lnTo>
                    <a:pt x="410682" y="70462"/>
                  </a:lnTo>
                  <a:lnTo>
                    <a:pt x="440058" y="106066"/>
                  </a:lnTo>
                  <a:lnTo>
                    <a:pt x="462239" y="146930"/>
                  </a:lnTo>
                  <a:lnTo>
                    <a:pt x="476257" y="192088"/>
                  </a:lnTo>
                  <a:lnTo>
                    <a:pt x="481144" y="240572"/>
                  </a:lnTo>
                  <a:lnTo>
                    <a:pt x="476257" y="289056"/>
                  </a:lnTo>
                  <a:lnTo>
                    <a:pt x="462239" y="334214"/>
                  </a:lnTo>
                  <a:lnTo>
                    <a:pt x="440058" y="375078"/>
                  </a:lnTo>
                  <a:lnTo>
                    <a:pt x="410682" y="410682"/>
                  </a:lnTo>
                  <a:lnTo>
                    <a:pt x="375078" y="440058"/>
                  </a:lnTo>
                  <a:lnTo>
                    <a:pt x="334214" y="462239"/>
                  </a:lnTo>
                  <a:lnTo>
                    <a:pt x="289056" y="476257"/>
                  </a:lnTo>
                  <a:lnTo>
                    <a:pt x="240572" y="48114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995" y="4871999"/>
              <a:ext cx="237972" cy="187085"/>
            </a:xfrm>
            <a:prstGeom prst="rect">
              <a:avLst/>
            </a:prstGeom>
          </p:spPr>
        </p:pic>
      </p:grpSp>
      <p:grpSp>
        <p:nvGrpSpPr>
          <p:cNvPr id="17" name="object 17"/>
          <p:cNvGrpSpPr/>
          <p:nvPr/>
        </p:nvGrpSpPr>
        <p:grpSpPr>
          <a:xfrm>
            <a:off x="900701" y="5471066"/>
            <a:ext cx="481330" cy="481330"/>
            <a:chOff x="900701" y="5415606"/>
            <a:chExt cx="481330" cy="481330"/>
          </a:xfrm>
        </p:grpSpPr>
        <p:sp>
          <p:nvSpPr>
            <p:cNvPr id="18" name="object 18"/>
            <p:cNvSpPr/>
            <p:nvPr/>
          </p:nvSpPr>
          <p:spPr>
            <a:xfrm>
              <a:off x="900701" y="5415606"/>
              <a:ext cx="481330" cy="481330"/>
            </a:xfrm>
            <a:custGeom>
              <a:avLst/>
              <a:gdLst/>
              <a:ahLst/>
              <a:cxnLst/>
              <a:rect l="l" t="t" r="r" b="b"/>
              <a:pathLst>
                <a:path w="481330" h="481329">
                  <a:moveTo>
                    <a:pt x="240572" y="481145"/>
                  </a:moveTo>
                  <a:lnTo>
                    <a:pt x="192088" y="476257"/>
                  </a:lnTo>
                  <a:lnTo>
                    <a:pt x="146930" y="462239"/>
                  </a:lnTo>
                  <a:lnTo>
                    <a:pt x="106066" y="440059"/>
                  </a:lnTo>
                  <a:lnTo>
                    <a:pt x="70462" y="410682"/>
                  </a:lnTo>
                  <a:lnTo>
                    <a:pt x="41086" y="375078"/>
                  </a:lnTo>
                  <a:lnTo>
                    <a:pt x="18905" y="334214"/>
                  </a:lnTo>
                  <a:lnTo>
                    <a:pt x="4887" y="289056"/>
                  </a:lnTo>
                  <a:lnTo>
                    <a:pt x="0" y="240572"/>
                  </a:lnTo>
                  <a:lnTo>
                    <a:pt x="4887" y="192088"/>
                  </a:lnTo>
                  <a:lnTo>
                    <a:pt x="18905" y="146930"/>
                  </a:lnTo>
                  <a:lnTo>
                    <a:pt x="41086" y="106066"/>
                  </a:lnTo>
                  <a:lnTo>
                    <a:pt x="70462" y="70462"/>
                  </a:lnTo>
                  <a:lnTo>
                    <a:pt x="106066" y="41086"/>
                  </a:lnTo>
                  <a:lnTo>
                    <a:pt x="146930" y="18905"/>
                  </a:lnTo>
                  <a:lnTo>
                    <a:pt x="192088" y="4887"/>
                  </a:lnTo>
                  <a:lnTo>
                    <a:pt x="240572" y="0"/>
                  </a:lnTo>
                  <a:lnTo>
                    <a:pt x="289056" y="4887"/>
                  </a:lnTo>
                  <a:lnTo>
                    <a:pt x="334214" y="18905"/>
                  </a:lnTo>
                  <a:lnTo>
                    <a:pt x="375078" y="41086"/>
                  </a:lnTo>
                  <a:lnTo>
                    <a:pt x="410682" y="70462"/>
                  </a:lnTo>
                  <a:lnTo>
                    <a:pt x="440058" y="106066"/>
                  </a:lnTo>
                  <a:lnTo>
                    <a:pt x="462239" y="146930"/>
                  </a:lnTo>
                  <a:lnTo>
                    <a:pt x="476257" y="192088"/>
                  </a:lnTo>
                  <a:lnTo>
                    <a:pt x="481144" y="240572"/>
                  </a:lnTo>
                  <a:lnTo>
                    <a:pt x="476257" y="289056"/>
                  </a:lnTo>
                  <a:lnTo>
                    <a:pt x="462239" y="334214"/>
                  </a:lnTo>
                  <a:lnTo>
                    <a:pt x="440058" y="375078"/>
                  </a:lnTo>
                  <a:lnTo>
                    <a:pt x="410682" y="410682"/>
                  </a:lnTo>
                  <a:lnTo>
                    <a:pt x="375078" y="440059"/>
                  </a:lnTo>
                  <a:lnTo>
                    <a:pt x="334214" y="462239"/>
                  </a:lnTo>
                  <a:lnTo>
                    <a:pt x="289056" y="476257"/>
                  </a:lnTo>
                  <a:lnTo>
                    <a:pt x="240572" y="481145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20995" y="5562694"/>
              <a:ext cx="237972" cy="18708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CB6B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5700">
              <a:lnSpc>
                <a:spcPct val="100000"/>
              </a:lnSpc>
              <a:spcBef>
                <a:spcPts val="100"/>
              </a:spcBef>
            </a:pPr>
            <a:r>
              <a:rPr b="1" spc="-555" dirty="0">
                <a:latin typeface="Tahoma"/>
                <a:cs typeface="Tahoma"/>
              </a:rPr>
              <a:t>PO</a:t>
            </a:r>
            <a:r>
              <a:rPr b="1" spc="-415" dirty="0">
                <a:latin typeface="Tahoma"/>
                <a:cs typeface="Tahoma"/>
              </a:rPr>
              <a:t> </a:t>
            </a:r>
            <a:r>
              <a:rPr b="1" spc="-245" dirty="0">
                <a:latin typeface="Tahoma"/>
                <a:cs typeface="Tahoma"/>
              </a:rPr>
              <a:t>Notification:</a:t>
            </a:r>
            <a:r>
              <a:rPr b="1" spc="-409" dirty="0">
                <a:latin typeface="Tahoma"/>
                <a:cs typeface="Tahoma"/>
              </a:rPr>
              <a:t> </a:t>
            </a:r>
            <a:r>
              <a:rPr dirty="0"/>
              <a:t>Final</a:t>
            </a:r>
            <a:r>
              <a:rPr spc="-505" dirty="0"/>
              <a:t> </a:t>
            </a:r>
            <a:r>
              <a:rPr dirty="0"/>
              <a:t>Confirmation</a:t>
            </a:r>
            <a:r>
              <a:rPr spc="-505" dirty="0"/>
              <a:t> </a:t>
            </a:r>
            <a:r>
              <a:rPr spc="-95" dirty="0"/>
              <a:t>and</a:t>
            </a:r>
            <a:r>
              <a:rPr spc="-505" dirty="0"/>
              <a:t> </a:t>
            </a:r>
            <a:r>
              <a:rPr spc="-10" dirty="0"/>
              <a:t>Communication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0" y="9145964"/>
            <a:ext cx="9520555" cy="1141095"/>
            <a:chOff x="0" y="9145964"/>
            <a:chExt cx="9520555" cy="1141095"/>
          </a:xfrm>
        </p:grpSpPr>
        <p:sp>
          <p:nvSpPr>
            <p:cNvPr id="5" name="object 5"/>
            <p:cNvSpPr/>
            <p:nvPr/>
          </p:nvSpPr>
          <p:spPr>
            <a:xfrm>
              <a:off x="0" y="9145964"/>
              <a:ext cx="9520555" cy="1141095"/>
            </a:xfrm>
            <a:custGeom>
              <a:avLst/>
              <a:gdLst/>
              <a:ahLst/>
              <a:cxnLst/>
              <a:rect l="l" t="t" r="r" b="b"/>
              <a:pathLst>
                <a:path w="9520555" h="1141095">
                  <a:moveTo>
                    <a:pt x="9457254" y="1141035"/>
                  </a:moveTo>
                  <a:lnTo>
                    <a:pt x="0" y="1141035"/>
                  </a:lnTo>
                  <a:lnTo>
                    <a:pt x="0" y="99022"/>
                  </a:lnTo>
                  <a:lnTo>
                    <a:pt x="62917" y="57480"/>
                  </a:lnTo>
                  <a:lnTo>
                    <a:pt x="104548" y="37426"/>
                  </a:lnTo>
                  <a:lnTo>
                    <a:pt x="148304" y="21411"/>
                  </a:lnTo>
                  <a:lnTo>
                    <a:pt x="193945" y="9675"/>
                  </a:lnTo>
                  <a:lnTo>
                    <a:pt x="241233" y="2458"/>
                  </a:lnTo>
                  <a:lnTo>
                    <a:pt x="289926" y="0"/>
                  </a:lnTo>
                  <a:lnTo>
                    <a:pt x="9043826" y="0"/>
                  </a:lnTo>
                  <a:lnTo>
                    <a:pt x="9092520" y="2458"/>
                  </a:lnTo>
                  <a:lnTo>
                    <a:pt x="9139807" y="9675"/>
                  </a:lnTo>
                  <a:lnTo>
                    <a:pt x="9185449" y="21411"/>
                  </a:lnTo>
                  <a:lnTo>
                    <a:pt x="9229204" y="37426"/>
                  </a:lnTo>
                  <a:lnTo>
                    <a:pt x="9270835" y="57480"/>
                  </a:lnTo>
                  <a:lnTo>
                    <a:pt x="9310102" y="81336"/>
                  </a:lnTo>
                  <a:lnTo>
                    <a:pt x="9346766" y="108752"/>
                  </a:lnTo>
                  <a:lnTo>
                    <a:pt x="9380586" y="139490"/>
                  </a:lnTo>
                  <a:lnTo>
                    <a:pt x="9411324" y="173310"/>
                  </a:lnTo>
                  <a:lnTo>
                    <a:pt x="9438740" y="209974"/>
                  </a:lnTo>
                  <a:lnTo>
                    <a:pt x="9462596" y="249241"/>
                  </a:lnTo>
                  <a:lnTo>
                    <a:pt x="9482650" y="290872"/>
                  </a:lnTo>
                  <a:lnTo>
                    <a:pt x="9498665" y="334627"/>
                  </a:lnTo>
                  <a:lnTo>
                    <a:pt x="9510401" y="380269"/>
                  </a:lnTo>
                  <a:lnTo>
                    <a:pt x="9517618" y="427556"/>
                  </a:lnTo>
                  <a:lnTo>
                    <a:pt x="9520077" y="476250"/>
                  </a:lnTo>
                  <a:lnTo>
                    <a:pt x="9520077" y="905233"/>
                  </a:lnTo>
                  <a:lnTo>
                    <a:pt x="9517618" y="953926"/>
                  </a:lnTo>
                  <a:lnTo>
                    <a:pt x="9510401" y="1001214"/>
                  </a:lnTo>
                  <a:lnTo>
                    <a:pt x="9498665" y="1046855"/>
                  </a:lnTo>
                  <a:lnTo>
                    <a:pt x="9482650" y="1090611"/>
                  </a:lnTo>
                  <a:lnTo>
                    <a:pt x="9462596" y="1132242"/>
                  </a:lnTo>
                  <a:lnTo>
                    <a:pt x="9457254" y="1141035"/>
                  </a:lnTo>
                  <a:close/>
                </a:path>
              </a:pathLst>
            </a:custGeom>
            <a:solidFill>
              <a:srgbClr val="CB6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33544" y="9294444"/>
              <a:ext cx="933450" cy="586105"/>
            </a:xfrm>
            <a:custGeom>
              <a:avLst/>
              <a:gdLst/>
              <a:ahLst/>
              <a:cxnLst/>
              <a:rect l="l" t="t" r="r" b="b"/>
              <a:pathLst>
                <a:path w="933450" h="586104">
                  <a:moveTo>
                    <a:pt x="466663" y="585593"/>
                  </a:moveTo>
                  <a:lnTo>
                    <a:pt x="408126" y="583312"/>
                  </a:lnTo>
                  <a:lnTo>
                    <a:pt x="351758" y="576651"/>
                  </a:lnTo>
                  <a:lnTo>
                    <a:pt x="297998" y="565885"/>
                  </a:lnTo>
                  <a:lnTo>
                    <a:pt x="247282" y="551288"/>
                  </a:lnTo>
                  <a:lnTo>
                    <a:pt x="200048" y="533134"/>
                  </a:lnTo>
                  <a:lnTo>
                    <a:pt x="156733" y="511698"/>
                  </a:lnTo>
                  <a:lnTo>
                    <a:pt x="117775" y="487255"/>
                  </a:lnTo>
                  <a:lnTo>
                    <a:pt x="83610" y="460078"/>
                  </a:lnTo>
                  <a:lnTo>
                    <a:pt x="54676" y="430442"/>
                  </a:lnTo>
                  <a:lnTo>
                    <a:pt x="31411" y="398621"/>
                  </a:lnTo>
                  <a:lnTo>
                    <a:pt x="3635" y="329524"/>
                  </a:lnTo>
                  <a:lnTo>
                    <a:pt x="0" y="292796"/>
                  </a:lnTo>
                  <a:lnTo>
                    <a:pt x="3635" y="256069"/>
                  </a:lnTo>
                  <a:lnTo>
                    <a:pt x="31411" y="186971"/>
                  </a:lnTo>
                  <a:lnTo>
                    <a:pt x="54676" y="155151"/>
                  </a:lnTo>
                  <a:lnTo>
                    <a:pt x="83610" y="125515"/>
                  </a:lnTo>
                  <a:lnTo>
                    <a:pt x="117775" y="98338"/>
                  </a:lnTo>
                  <a:lnTo>
                    <a:pt x="156733" y="73895"/>
                  </a:lnTo>
                  <a:lnTo>
                    <a:pt x="200048" y="52459"/>
                  </a:lnTo>
                  <a:lnTo>
                    <a:pt x="247282" y="34305"/>
                  </a:lnTo>
                  <a:lnTo>
                    <a:pt x="297998" y="19708"/>
                  </a:lnTo>
                  <a:lnTo>
                    <a:pt x="351758" y="8942"/>
                  </a:lnTo>
                  <a:lnTo>
                    <a:pt x="408126" y="2281"/>
                  </a:lnTo>
                  <a:lnTo>
                    <a:pt x="466663" y="0"/>
                  </a:lnTo>
                  <a:lnTo>
                    <a:pt x="525200" y="2281"/>
                  </a:lnTo>
                  <a:lnTo>
                    <a:pt x="581567" y="8942"/>
                  </a:lnTo>
                  <a:lnTo>
                    <a:pt x="635328" y="19708"/>
                  </a:lnTo>
                  <a:lnTo>
                    <a:pt x="686043" y="34305"/>
                  </a:lnTo>
                  <a:lnTo>
                    <a:pt x="733277" y="52459"/>
                  </a:lnTo>
                  <a:lnTo>
                    <a:pt x="776592" y="73895"/>
                  </a:lnTo>
                  <a:lnTo>
                    <a:pt x="815551" y="98338"/>
                  </a:lnTo>
                  <a:lnTo>
                    <a:pt x="849715" y="125515"/>
                  </a:lnTo>
                  <a:lnTo>
                    <a:pt x="878649" y="155151"/>
                  </a:lnTo>
                  <a:lnTo>
                    <a:pt x="901914" y="186971"/>
                  </a:lnTo>
                  <a:lnTo>
                    <a:pt x="929690" y="256069"/>
                  </a:lnTo>
                  <a:lnTo>
                    <a:pt x="933326" y="292796"/>
                  </a:lnTo>
                  <a:lnTo>
                    <a:pt x="929690" y="329524"/>
                  </a:lnTo>
                  <a:lnTo>
                    <a:pt x="901914" y="398621"/>
                  </a:lnTo>
                  <a:lnTo>
                    <a:pt x="878649" y="430442"/>
                  </a:lnTo>
                  <a:lnTo>
                    <a:pt x="849715" y="460078"/>
                  </a:lnTo>
                  <a:lnTo>
                    <a:pt x="815551" y="487255"/>
                  </a:lnTo>
                  <a:lnTo>
                    <a:pt x="776592" y="511698"/>
                  </a:lnTo>
                  <a:lnTo>
                    <a:pt x="733277" y="533134"/>
                  </a:lnTo>
                  <a:lnTo>
                    <a:pt x="686043" y="551288"/>
                  </a:lnTo>
                  <a:lnTo>
                    <a:pt x="635328" y="565885"/>
                  </a:lnTo>
                  <a:lnTo>
                    <a:pt x="581567" y="576651"/>
                  </a:lnTo>
                  <a:lnTo>
                    <a:pt x="525200" y="583312"/>
                  </a:lnTo>
                  <a:lnTo>
                    <a:pt x="466663" y="58559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853979" y="2781300"/>
            <a:ext cx="16855440" cy="354648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dirty="0">
                <a:latin typeface="+mn-lt"/>
                <a:cs typeface="Times New Roman"/>
              </a:rPr>
              <a:t>Once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PO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created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Banner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by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lang="en-US" sz="2100" dirty="0">
                <a:latin typeface="+mn-lt"/>
                <a:cs typeface="Times New Roman"/>
              </a:rPr>
              <a:t>Procurement Services</a:t>
            </a:r>
            <a:r>
              <a:rPr sz="2100" dirty="0">
                <a:latin typeface="+mn-lt"/>
                <a:cs typeface="Times New Roman"/>
              </a:rPr>
              <a:t>,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official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email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notifications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are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sent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out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both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85" dirty="0">
                <a:latin typeface="+mn-lt"/>
                <a:cs typeface="Times New Roman"/>
              </a:rPr>
              <a:t>PI/Department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vendor</a:t>
            </a:r>
            <a:r>
              <a:rPr sz="2100" spc="35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to </a:t>
            </a:r>
            <a:r>
              <a:rPr sz="2100" spc="45" dirty="0">
                <a:latin typeface="+mn-lt"/>
                <a:cs typeface="Times New Roman"/>
              </a:rPr>
              <a:t>confirm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lang="en-US" sz="2100" spc="75" dirty="0">
                <a:latin typeface="+mn-lt"/>
                <a:cs typeface="Times New Roman"/>
              </a:rPr>
              <a:t>PO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fully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lang="en-US" sz="2100" dirty="0">
                <a:latin typeface="+mn-lt"/>
                <a:cs typeface="Times New Roman"/>
              </a:rPr>
              <a:t>established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ready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invoicing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project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activity.</a:t>
            </a:r>
            <a:r>
              <a:rPr lang="en-US" sz="2100" spc="-10" dirty="0">
                <a:latin typeface="+mn-lt"/>
                <a:cs typeface="Times New Roman"/>
              </a:rPr>
              <a:t> </a:t>
            </a:r>
          </a:p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lang="en-US" sz="2100" b="1" spc="-10" dirty="0">
                <a:latin typeface="+mn-lt"/>
                <a:cs typeface="Times New Roman"/>
              </a:rPr>
              <a:t>Note: </a:t>
            </a:r>
            <a:r>
              <a:rPr lang="en-US" sz="2100" spc="-10" dirty="0">
                <a:latin typeface="+mn-lt"/>
                <a:cs typeface="Times New Roman"/>
              </a:rPr>
              <a:t>The PO submission from Procurement Services to the vendor serves as the order mechanism. </a:t>
            </a: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ts val="2775"/>
              </a:lnSpc>
              <a:spcBef>
                <a:spcPts val="2100"/>
              </a:spcBef>
            </a:pPr>
            <a:r>
              <a:rPr sz="2350" spc="-260" dirty="0">
                <a:latin typeface="+mn-lt"/>
                <a:cs typeface="Segoe UI Symbol"/>
              </a:rPr>
              <a:t>📩</a:t>
            </a:r>
            <a:r>
              <a:rPr sz="2350" spc="-120" dirty="0">
                <a:latin typeface="+mn-lt"/>
                <a:cs typeface="Segoe UI Symbol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What</a:t>
            </a:r>
            <a:r>
              <a:rPr sz="2100" b="1" spc="-12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the</a:t>
            </a:r>
            <a:r>
              <a:rPr sz="2100" b="1" spc="-120" dirty="0">
                <a:latin typeface="+mn-lt"/>
                <a:cs typeface="Times New Roman"/>
              </a:rPr>
              <a:t> </a:t>
            </a:r>
            <a:r>
              <a:rPr sz="2100" b="1" dirty="0">
                <a:latin typeface="+mn-lt"/>
                <a:cs typeface="Times New Roman"/>
              </a:rPr>
              <a:t>Notification</a:t>
            </a:r>
            <a:r>
              <a:rPr sz="2100" b="1" spc="-95" dirty="0">
                <a:latin typeface="+mn-lt"/>
                <a:cs typeface="Times New Roman"/>
              </a:rPr>
              <a:t> </a:t>
            </a:r>
            <a:r>
              <a:rPr sz="2100" b="1" spc="-10" dirty="0">
                <a:latin typeface="+mn-lt"/>
                <a:cs typeface="Times New Roman"/>
              </a:rPr>
              <a:t>Includes: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50"/>
              </a:lnSpc>
              <a:buFont typeface="Arial" panose="020B0604020202020204" pitchFamily="34" charset="0"/>
              <a:buChar char="•"/>
            </a:pPr>
            <a:r>
              <a:rPr sz="2100" spc="75" dirty="0">
                <a:latin typeface="+mn-lt"/>
                <a:cs typeface="Times New Roman"/>
              </a:rPr>
              <a:t>Copy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lang="en-US" sz="2100" spc="55" dirty="0">
                <a:latin typeface="+mn-lt"/>
                <a:cs typeface="Times New Roman"/>
              </a:rPr>
              <a:t>Purchase Order (PO).</a:t>
            </a:r>
            <a:endParaRPr sz="2100" dirty="0">
              <a:latin typeface="+mn-lt"/>
              <a:cs typeface="Times New Roman"/>
            </a:endParaRPr>
          </a:p>
          <a:p>
            <a:pPr marL="808355" indent="-342900">
              <a:lnSpc>
                <a:spcPts val="2475"/>
              </a:lnSpc>
              <a:buFont typeface="Arial" panose="020B0604020202020204" pitchFamily="34" charset="0"/>
              <a:buChar char="•"/>
            </a:pPr>
            <a:r>
              <a:rPr sz="2100" spc="60" dirty="0">
                <a:latin typeface="+mn-lt"/>
                <a:cs typeface="Times New Roman"/>
              </a:rPr>
              <a:t>Purchase</a:t>
            </a:r>
            <a:r>
              <a:rPr sz="2100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Order</a:t>
            </a:r>
            <a:r>
              <a:rPr sz="2100" spc="5" dirty="0">
                <a:latin typeface="+mn-lt"/>
                <a:cs typeface="Times New Roman"/>
              </a:rPr>
              <a:t> </a:t>
            </a:r>
            <a:r>
              <a:rPr sz="2100" spc="85" dirty="0">
                <a:latin typeface="+mn-lt"/>
                <a:cs typeface="Times New Roman"/>
              </a:rPr>
              <a:t>Number</a:t>
            </a:r>
            <a:endParaRPr sz="2100" dirty="0">
              <a:latin typeface="+mn-lt"/>
              <a:cs typeface="Times New Roman"/>
            </a:endParaRPr>
          </a:p>
          <a:p>
            <a:pPr marL="1261744" indent="-342900">
              <a:lnSpc>
                <a:spcPts val="2495"/>
              </a:lnSpc>
              <a:buFont typeface="Courier New" panose="02070309020205020404" pitchFamily="49" charset="0"/>
              <a:buChar char="o"/>
            </a:pPr>
            <a:r>
              <a:rPr sz="2100" dirty="0">
                <a:latin typeface="+mn-lt"/>
                <a:cs typeface="Times New Roman"/>
              </a:rPr>
              <a:t>This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is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internal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tracking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number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links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50" dirty="0">
                <a:latin typeface="+mn-lt"/>
                <a:cs typeface="Times New Roman"/>
              </a:rPr>
              <a:t> agreement </a:t>
            </a:r>
            <a:r>
              <a:rPr sz="2100" spc="105" dirty="0">
                <a:latin typeface="+mn-lt"/>
                <a:cs typeface="Times New Roman"/>
              </a:rPr>
              <a:t>to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Banner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must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referenced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on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all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invoices.</a:t>
            </a:r>
            <a:r>
              <a:rPr lang="en-US" sz="2100" spc="-10" dirty="0">
                <a:latin typeface="+mn-lt"/>
                <a:cs typeface="Times New Roman"/>
              </a:rPr>
              <a:t> The PO # can be found on the top right hand corner of the PO document from Procurement Services under Purchase Order Number. MURC PO #s start with RC-PXXXXXXX.</a:t>
            </a:r>
            <a:endParaRPr sz="210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10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100" b="1" spc="-55" dirty="0">
                <a:latin typeface="+mn-lt"/>
                <a:cs typeface="Times New Roman"/>
              </a:rPr>
              <a:t>Tip:</a:t>
            </a:r>
            <a:r>
              <a:rPr sz="2100" b="1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Save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a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copy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of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PO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your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project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40" dirty="0">
                <a:latin typeface="+mn-lt"/>
                <a:cs typeface="Times New Roman"/>
              </a:rPr>
              <a:t>records.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551844" y="9249798"/>
            <a:ext cx="7729855" cy="853440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595"/>
              </a:spcBef>
            </a:pPr>
            <a:r>
              <a:rPr lang="en-US" sz="1900" spc="-65" dirty="0">
                <a:solidFill>
                  <a:srgbClr val="FFFFFF"/>
                </a:solidFill>
                <a:latin typeface="+mn-lt"/>
                <a:cs typeface="Arial Black"/>
              </a:rPr>
              <a:t>Procurement Services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reviews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+mn-lt"/>
                <a:cs typeface="Arial Black"/>
              </a:rPr>
              <a:t>request,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converts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+mn-lt"/>
                <a:cs typeface="Arial Black"/>
              </a:rPr>
              <a:t>it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0" dirty="0">
                <a:solidFill>
                  <a:srgbClr val="FFFFFF"/>
                </a:solidFill>
                <a:latin typeface="+mn-lt"/>
                <a:cs typeface="Arial Black"/>
              </a:rPr>
              <a:t>into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a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+mn-lt"/>
                <a:cs typeface="Arial Black"/>
              </a:rPr>
              <a:t>Purchase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Order,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and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+mn-lt"/>
                <a:cs typeface="Arial Black"/>
              </a:rPr>
              <a:t>distributes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+mn-lt"/>
                <a:cs typeface="Arial Black"/>
              </a:rPr>
              <a:t>finalized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Purchase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+mn-lt"/>
                <a:cs typeface="Arial Black"/>
              </a:rPr>
              <a:t>Order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to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25" dirty="0">
                <a:solidFill>
                  <a:srgbClr val="FFFFFF"/>
                </a:solidFill>
                <a:latin typeface="+mn-lt"/>
                <a:cs typeface="Arial Black"/>
              </a:rPr>
              <a:t>the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vendor,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+mn-lt"/>
                <a:cs typeface="Arial Black"/>
              </a:rPr>
              <a:t>MURC,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and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the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designated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department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+mn-lt"/>
                <a:cs typeface="Arial Black"/>
              </a:rPr>
              <a:t>contact.</a:t>
            </a:r>
            <a:endParaRPr sz="1900" dirty="0">
              <a:latin typeface="+mn-lt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80115" y="9358706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4</a:t>
            </a:r>
            <a:endParaRPr sz="2700">
              <a:latin typeface="Microsoft YaHei UI"/>
              <a:cs typeface="Microsoft YaHei U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135E1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290943"/>
            <a:ext cx="8720455" cy="996315"/>
            <a:chOff x="0" y="9290943"/>
            <a:chExt cx="8720455" cy="996315"/>
          </a:xfrm>
        </p:grpSpPr>
        <p:sp>
          <p:nvSpPr>
            <p:cNvPr id="4" name="object 4"/>
            <p:cNvSpPr/>
            <p:nvPr/>
          </p:nvSpPr>
          <p:spPr>
            <a:xfrm>
              <a:off x="0" y="9290943"/>
              <a:ext cx="8720455" cy="996315"/>
            </a:xfrm>
            <a:custGeom>
              <a:avLst/>
              <a:gdLst/>
              <a:ahLst/>
              <a:cxnLst/>
              <a:rect l="l" t="t" r="r" b="b"/>
              <a:pathLst>
                <a:path w="8720455" h="996315">
                  <a:moveTo>
                    <a:pt x="8597929" y="996055"/>
                  </a:moveTo>
                  <a:lnTo>
                    <a:pt x="0" y="996055"/>
                  </a:lnTo>
                  <a:lnTo>
                    <a:pt x="0" y="61386"/>
                  </a:lnTo>
                  <a:lnTo>
                    <a:pt x="48060" y="37426"/>
                  </a:lnTo>
                  <a:lnTo>
                    <a:pt x="91816" y="21411"/>
                  </a:lnTo>
                  <a:lnTo>
                    <a:pt x="137457" y="9675"/>
                  </a:lnTo>
                  <a:lnTo>
                    <a:pt x="184744" y="2458"/>
                  </a:lnTo>
                  <a:lnTo>
                    <a:pt x="233438" y="0"/>
                  </a:lnTo>
                  <a:lnTo>
                    <a:pt x="8244066" y="0"/>
                  </a:lnTo>
                  <a:lnTo>
                    <a:pt x="8292760" y="2458"/>
                  </a:lnTo>
                  <a:lnTo>
                    <a:pt x="8340047" y="9675"/>
                  </a:lnTo>
                  <a:lnTo>
                    <a:pt x="8385688" y="21411"/>
                  </a:lnTo>
                  <a:lnTo>
                    <a:pt x="8429444" y="37426"/>
                  </a:lnTo>
                  <a:lnTo>
                    <a:pt x="8471075" y="57480"/>
                  </a:lnTo>
                  <a:lnTo>
                    <a:pt x="8510342" y="81336"/>
                  </a:lnTo>
                  <a:lnTo>
                    <a:pt x="8547005" y="108752"/>
                  </a:lnTo>
                  <a:lnTo>
                    <a:pt x="8580825" y="139490"/>
                  </a:lnTo>
                  <a:lnTo>
                    <a:pt x="8611563" y="173310"/>
                  </a:lnTo>
                  <a:lnTo>
                    <a:pt x="8638980" y="209974"/>
                  </a:lnTo>
                  <a:lnTo>
                    <a:pt x="8662835" y="249240"/>
                  </a:lnTo>
                  <a:lnTo>
                    <a:pt x="8682890" y="290871"/>
                  </a:lnTo>
                  <a:lnTo>
                    <a:pt x="8698904" y="334627"/>
                  </a:lnTo>
                  <a:lnTo>
                    <a:pt x="8710640" y="380268"/>
                  </a:lnTo>
                  <a:lnTo>
                    <a:pt x="8717857" y="427556"/>
                  </a:lnTo>
                  <a:lnTo>
                    <a:pt x="8720316" y="476249"/>
                  </a:lnTo>
                  <a:lnTo>
                    <a:pt x="8720316" y="678115"/>
                  </a:lnTo>
                  <a:lnTo>
                    <a:pt x="8717857" y="726808"/>
                  </a:lnTo>
                  <a:lnTo>
                    <a:pt x="8710640" y="774096"/>
                  </a:lnTo>
                  <a:lnTo>
                    <a:pt x="8698904" y="819737"/>
                  </a:lnTo>
                  <a:lnTo>
                    <a:pt x="8682890" y="863493"/>
                  </a:lnTo>
                  <a:lnTo>
                    <a:pt x="8662835" y="905124"/>
                  </a:lnTo>
                  <a:lnTo>
                    <a:pt x="8638980" y="944390"/>
                  </a:lnTo>
                  <a:lnTo>
                    <a:pt x="8611563" y="981054"/>
                  </a:lnTo>
                  <a:lnTo>
                    <a:pt x="8597929" y="996055"/>
                  </a:lnTo>
                  <a:close/>
                </a:path>
              </a:pathLst>
            </a:custGeom>
            <a:solidFill>
              <a:srgbClr val="13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1273" y="9404064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40">
                  <a:moveTo>
                    <a:pt x="466663" y="586153"/>
                  </a:moveTo>
                  <a:lnTo>
                    <a:pt x="408126" y="583870"/>
                  </a:lnTo>
                  <a:lnTo>
                    <a:pt x="351758" y="577203"/>
                  </a:lnTo>
                  <a:lnTo>
                    <a:pt x="297998" y="566426"/>
                  </a:lnTo>
                  <a:lnTo>
                    <a:pt x="247282" y="551815"/>
                  </a:lnTo>
                  <a:lnTo>
                    <a:pt x="200048" y="533644"/>
                  </a:lnTo>
                  <a:lnTo>
                    <a:pt x="156733" y="512187"/>
                  </a:lnTo>
                  <a:lnTo>
                    <a:pt x="117775" y="487720"/>
                  </a:lnTo>
                  <a:lnTo>
                    <a:pt x="83610" y="460518"/>
                  </a:lnTo>
                  <a:lnTo>
                    <a:pt x="54676" y="430853"/>
                  </a:lnTo>
                  <a:lnTo>
                    <a:pt x="31411" y="399002"/>
                  </a:lnTo>
                  <a:lnTo>
                    <a:pt x="3635" y="329839"/>
                  </a:lnTo>
                  <a:lnTo>
                    <a:pt x="0" y="293077"/>
                  </a:lnTo>
                  <a:lnTo>
                    <a:pt x="3635" y="256314"/>
                  </a:lnTo>
                  <a:lnTo>
                    <a:pt x="31411" y="187150"/>
                  </a:lnTo>
                  <a:lnTo>
                    <a:pt x="54676" y="155300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6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6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4" y="34338"/>
                  </a:lnTo>
                  <a:lnTo>
                    <a:pt x="733278" y="52509"/>
                  </a:lnTo>
                  <a:lnTo>
                    <a:pt x="776592" y="73966"/>
                  </a:lnTo>
                  <a:lnTo>
                    <a:pt x="815551" y="98432"/>
                  </a:lnTo>
                  <a:lnTo>
                    <a:pt x="849716" y="125635"/>
                  </a:lnTo>
                  <a:lnTo>
                    <a:pt x="878649" y="155300"/>
                  </a:lnTo>
                  <a:lnTo>
                    <a:pt x="901914" y="187150"/>
                  </a:lnTo>
                  <a:lnTo>
                    <a:pt x="929690" y="256314"/>
                  </a:lnTo>
                  <a:lnTo>
                    <a:pt x="933326" y="293077"/>
                  </a:lnTo>
                  <a:lnTo>
                    <a:pt x="929690" y="329839"/>
                  </a:lnTo>
                  <a:lnTo>
                    <a:pt x="901914" y="399002"/>
                  </a:lnTo>
                  <a:lnTo>
                    <a:pt x="878649" y="430853"/>
                  </a:lnTo>
                  <a:lnTo>
                    <a:pt x="849716" y="460518"/>
                  </a:lnTo>
                  <a:lnTo>
                    <a:pt x="815551" y="487720"/>
                  </a:lnTo>
                  <a:lnTo>
                    <a:pt x="776592" y="512187"/>
                  </a:lnTo>
                  <a:lnTo>
                    <a:pt x="733278" y="533644"/>
                  </a:lnTo>
                  <a:lnTo>
                    <a:pt x="686044" y="551815"/>
                  </a:lnTo>
                  <a:lnTo>
                    <a:pt x="635328" y="566426"/>
                  </a:lnTo>
                  <a:lnTo>
                    <a:pt x="581567" y="577203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447844" y="9458039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5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5" dirty="0">
                <a:latin typeface="Tahoma"/>
                <a:cs typeface="Tahoma"/>
              </a:rPr>
              <a:t>Next</a:t>
            </a:r>
            <a:r>
              <a:rPr b="1" spc="-434" dirty="0">
                <a:latin typeface="Tahoma"/>
                <a:cs typeface="Tahoma"/>
              </a:rPr>
              <a:t> </a:t>
            </a:r>
            <a:r>
              <a:rPr b="1" spc="-220" dirty="0">
                <a:latin typeface="Tahoma"/>
                <a:cs typeface="Tahoma"/>
              </a:rPr>
              <a:t>Step:</a:t>
            </a:r>
            <a:r>
              <a:rPr b="1" spc="-430" dirty="0">
                <a:latin typeface="Tahoma"/>
                <a:cs typeface="Tahoma"/>
              </a:rPr>
              <a:t> </a:t>
            </a:r>
            <a:r>
              <a:rPr spc="-80" dirty="0"/>
              <a:t>Invoicing</a:t>
            </a:r>
            <a:r>
              <a:rPr spc="-525" dirty="0"/>
              <a:t> </a:t>
            </a:r>
            <a:r>
              <a:rPr spc="-65" dirty="0"/>
              <a:t>Can</a:t>
            </a:r>
            <a:r>
              <a:rPr spc="-530" dirty="0"/>
              <a:t> </a:t>
            </a:r>
            <a:r>
              <a:rPr dirty="0"/>
              <a:t>Begin</a:t>
            </a:r>
            <a:r>
              <a:rPr spc="-525" dirty="0"/>
              <a:t> </a:t>
            </a:r>
            <a:r>
              <a:rPr spc="-495" dirty="0"/>
              <a:t>–</a:t>
            </a:r>
            <a:r>
              <a:rPr spc="-525" dirty="0"/>
              <a:t> </a:t>
            </a:r>
            <a:r>
              <a:rPr spc="-100" dirty="0"/>
              <a:t>Moving</a:t>
            </a:r>
            <a:r>
              <a:rPr spc="-530" dirty="0"/>
              <a:t> </a:t>
            </a:r>
            <a:r>
              <a:rPr dirty="0"/>
              <a:t>into</a:t>
            </a:r>
            <a:r>
              <a:rPr spc="-525" dirty="0"/>
              <a:t> </a:t>
            </a:r>
            <a:r>
              <a:rPr dirty="0"/>
              <a:t>the</a:t>
            </a:r>
            <a:r>
              <a:rPr spc="-530" dirty="0"/>
              <a:t> </a:t>
            </a:r>
            <a:r>
              <a:rPr spc="-30" dirty="0"/>
              <a:t>Payment</a:t>
            </a:r>
            <a:r>
              <a:rPr spc="-525" dirty="0"/>
              <a:t> </a:t>
            </a:r>
            <a:r>
              <a:rPr spc="-20" dirty="0"/>
              <a:t>Phase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381294" y="9433986"/>
            <a:ext cx="6884670" cy="66499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900" spc="-60" dirty="0">
                <a:solidFill>
                  <a:srgbClr val="FFFFFF"/>
                </a:solidFill>
                <a:latin typeface="+mn-lt"/>
                <a:cs typeface="Arial Black"/>
              </a:rPr>
              <a:t>Department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+mn-lt"/>
                <a:cs typeface="Arial Black"/>
              </a:rPr>
              <a:t>submits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 invoice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to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50" dirty="0">
                <a:solidFill>
                  <a:srgbClr val="FFFFFF"/>
                </a:solidFill>
                <a:latin typeface="+mn-lt"/>
                <a:cs typeface="Arial Black"/>
              </a:rPr>
              <a:t>MURC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35" dirty="0">
                <a:solidFill>
                  <a:srgbClr val="FFFFFF"/>
                </a:solidFill>
                <a:latin typeface="+mn-lt"/>
                <a:cs typeface="Arial Black"/>
              </a:rPr>
              <a:t>Accounts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+mn-lt"/>
                <a:cs typeface="Arial Black"/>
              </a:rPr>
              <a:t>Payable, </a:t>
            </a:r>
            <a:r>
              <a:rPr sz="1900" spc="-90" dirty="0">
                <a:solidFill>
                  <a:srgbClr val="FFFFFF"/>
                </a:solidFill>
                <a:latin typeface="+mn-lt"/>
                <a:cs typeface="Arial Black"/>
              </a:rPr>
              <a:t>referencing </a:t>
            </a:r>
            <a:r>
              <a:rPr sz="1900" spc="-130" dirty="0">
                <a:solidFill>
                  <a:srgbClr val="FFFFFF"/>
                </a:solidFill>
                <a:latin typeface="+mn-lt"/>
                <a:cs typeface="Arial Black"/>
              </a:rPr>
              <a:t>PO</a:t>
            </a:r>
            <a:r>
              <a:rPr sz="1900" spc="-9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+mn-lt"/>
                <a:cs typeface="Arial Black"/>
              </a:rPr>
              <a:t>number.</a:t>
            </a:r>
            <a:endParaRPr sz="1900" dirty="0">
              <a:latin typeface="+mn-lt"/>
              <a:cs typeface="Arial Black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body" idx="1"/>
          </p:nvPr>
        </p:nvSpPr>
        <p:spPr>
          <a:xfrm>
            <a:off x="1034723" y="2863800"/>
            <a:ext cx="16726571" cy="41985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+mn-lt"/>
              </a:rPr>
              <a:t>Once</a:t>
            </a:r>
            <a:r>
              <a:rPr spc="80" dirty="0">
                <a:latin typeface="+mn-lt"/>
              </a:rPr>
              <a:t> </a:t>
            </a:r>
            <a:r>
              <a:rPr spc="65" dirty="0">
                <a:latin typeface="+mn-lt"/>
              </a:rPr>
              <a:t>the</a:t>
            </a:r>
            <a:r>
              <a:rPr spc="85" dirty="0">
                <a:latin typeface="+mn-lt"/>
              </a:rPr>
              <a:t> </a:t>
            </a:r>
            <a:r>
              <a:rPr spc="60" dirty="0">
                <a:latin typeface="+mn-lt"/>
              </a:rPr>
              <a:t>Purchase</a:t>
            </a:r>
            <a:r>
              <a:rPr spc="85" dirty="0">
                <a:latin typeface="+mn-lt"/>
              </a:rPr>
              <a:t> </a:t>
            </a:r>
            <a:r>
              <a:rPr spc="80" dirty="0">
                <a:latin typeface="+mn-lt"/>
              </a:rPr>
              <a:t>Order </a:t>
            </a:r>
            <a:r>
              <a:rPr dirty="0">
                <a:latin typeface="+mn-lt"/>
              </a:rPr>
              <a:t>(PO)</a:t>
            </a:r>
            <a:r>
              <a:rPr spc="85" dirty="0">
                <a:latin typeface="+mn-lt"/>
              </a:rPr>
              <a:t> </a:t>
            </a:r>
            <a:r>
              <a:rPr spc="65" dirty="0">
                <a:latin typeface="+mn-lt"/>
              </a:rPr>
              <a:t>has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been</a:t>
            </a:r>
            <a:r>
              <a:rPr spc="80" dirty="0">
                <a:latin typeface="+mn-lt"/>
              </a:rPr>
              <a:t> </a:t>
            </a:r>
            <a:r>
              <a:rPr dirty="0">
                <a:latin typeface="+mn-lt"/>
              </a:rPr>
              <a:t>issued</a:t>
            </a:r>
            <a:r>
              <a:rPr spc="85" dirty="0">
                <a:latin typeface="+mn-lt"/>
              </a:rPr>
              <a:t> </a:t>
            </a:r>
            <a:r>
              <a:rPr spc="105" dirty="0">
                <a:latin typeface="+mn-lt"/>
              </a:rPr>
              <a:t>and</a:t>
            </a:r>
            <a:r>
              <a:rPr spc="85" dirty="0">
                <a:latin typeface="+mn-lt"/>
              </a:rPr>
              <a:t> </a:t>
            </a:r>
            <a:r>
              <a:rPr spc="50" dirty="0">
                <a:latin typeface="+mn-lt"/>
              </a:rPr>
              <a:t>notifications</a:t>
            </a:r>
            <a:r>
              <a:rPr spc="80" dirty="0">
                <a:latin typeface="+mn-lt"/>
              </a:rPr>
              <a:t> </a:t>
            </a:r>
            <a:r>
              <a:rPr dirty="0">
                <a:latin typeface="+mn-lt"/>
              </a:rPr>
              <a:t>have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been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sent,</a:t>
            </a:r>
            <a:r>
              <a:rPr spc="85" dirty="0">
                <a:latin typeface="+mn-lt"/>
              </a:rPr>
              <a:t> </a:t>
            </a:r>
            <a:r>
              <a:rPr spc="65" dirty="0">
                <a:latin typeface="+mn-lt"/>
              </a:rPr>
              <a:t>the</a:t>
            </a:r>
            <a:r>
              <a:rPr spc="80" dirty="0">
                <a:latin typeface="+mn-lt"/>
              </a:rPr>
              <a:t> </a:t>
            </a:r>
            <a:r>
              <a:rPr spc="65" dirty="0">
                <a:latin typeface="+mn-lt"/>
              </a:rPr>
              <a:t>vendor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is</a:t>
            </a:r>
            <a:r>
              <a:rPr spc="85" dirty="0">
                <a:latin typeface="+mn-lt"/>
              </a:rPr>
              <a:t> </a:t>
            </a:r>
            <a:r>
              <a:rPr spc="65" dirty="0">
                <a:latin typeface="+mn-lt"/>
              </a:rPr>
              <a:t>now</a:t>
            </a:r>
            <a:r>
              <a:rPr spc="80" dirty="0">
                <a:latin typeface="+mn-lt"/>
              </a:rPr>
              <a:t> </a:t>
            </a:r>
            <a:r>
              <a:rPr spc="65" dirty="0">
                <a:latin typeface="+mn-lt"/>
              </a:rPr>
              <a:t>authorized</a:t>
            </a:r>
            <a:r>
              <a:rPr spc="85" dirty="0">
                <a:latin typeface="+mn-lt"/>
              </a:rPr>
              <a:t> </a:t>
            </a:r>
            <a:r>
              <a:rPr spc="105" dirty="0">
                <a:latin typeface="+mn-lt"/>
              </a:rPr>
              <a:t>to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begin</a:t>
            </a:r>
            <a:r>
              <a:rPr spc="80" dirty="0">
                <a:latin typeface="+mn-lt"/>
              </a:rPr>
              <a:t> </a:t>
            </a:r>
            <a:r>
              <a:rPr dirty="0">
                <a:latin typeface="+mn-lt"/>
              </a:rPr>
              <a:t>invoicing</a:t>
            </a:r>
            <a:r>
              <a:rPr spc="85" dirty="0">
                <a:latin typeface="+mn-lt"/>
              </a:rPr>
              <a:t> </a:t>
            </a:r>
            <a:r>
              <a:rPr spc="130" dirty="0">
                <a:latin typeface="+mn-lt"/>
              </a:rPr>
              <a:t>MURC.</a:t>
            </a:r>
          </a:p>
          <a:p>
            <a:pPr>
              <a:lnSpc>
                <a:spcPct val="100000"/>
              </a:lnSpc>
              <a:spcBef>
                <a:spcPts val="130"/>
              </a:spcBef>
            </a:pPr>
            <a:endParaRPr spc="130" dirty="0">
              <a:latin typeface="+mn-lt"/>
            </a:endParaRPr>
          </a:p>
          <a:p>
            <a:pPr marL="12700" marR="996315">
              <a:lnSpc>
                <a:spcPts val="2480"/>
              </a:lnSpc>
            </a:pPr>
            <a:r>
              <a:rPr dirty="0">
                <a:latin typeface="+mn-lt"/>
              </a:rPr>
              <a:t>This</a:t>
            </a:r>
            <a:r>
              <a:rPr spc="85" dirty="0">
                <a:latin typeface="+mn-lt"/>
              </a:rPr>
              <a:t> </a:t>
            </a:r>
            <a:r>
              <a:rPr spc="55" dirty="0">
                <a:latin typeface="+mn-lt"/>
              </a:rPr>
              <a:t>phase</a:t>
            </a:r>
            <a:r>
              <a:rPr spc="90" dirty="0">
                <a:latin typeface="+mn-lt"/>
              </a:rPr>
              <a:t> </a:t>
            </a:r>
            <a:r>
              <a:rPr dirty="0">
                <a:latin typeface="+mn-lt"/>
              </a:rPr>
              <a:t>officially</a:t>
            </a:r>
            <a:r>
              <a:rPr spc="90" dirty="0">
                <a:latin typeface="+mn-lt"/>
              </a:rPr>
              <a:t> </a:t>
            </a:r>
            <a:r>
              <a:rPr dirty="0">
                <a:latin typeface="+mn-lt"/>
              </a:rPr>
              <a:t>activates</a:t>
            </a:r>
            <a:r>
              <a:rPr spc="90" dirty="0">
                <a:latin typeface="+mn-lt"/>
              </a:rPr>
              <a:t> </a:t>
            </a:r>
            <a:r>
              <a:rPr spc="65" dirty="0">
                <a:latin typeface="+mn-lt"/>
              </a:rPr>
              <a:t>the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financial</a:t>
            </a:r>
            <a:r>
              <a:rPr spc="90" dirty="0">
                <a:latin typeface="+mn-lt"/>
              </a:rPr>
              <a:t> </a:t>
            </a:r>
            <a:r>
              <a:rPr spc="50" dirty="0">
                <a:latin typeface="+mn-lt"/>
              </a:rPr>
              <a:t>relationship,</a:t>
            </a:r>
            <a:r>
              <a:rPr spc="90" dirty="0">
                <a:latin typeface="+mn-lt"/>
              </a:rPr>
              <a:t> </a:t>
            </a:r>
            <a:r>
              <a:rPr spc="105" dirty="0">
                <a:latin typeface="+mn-lt"/>
              </a:rPr>
              <a:t>and</a:t>
            </a:r>
            <a:r>
              <a:rPr spc="90" dirty="0">
                <a:latin typeface="+mn-lt"/>
              </a:rPr>
              <a:t> </a:t>
            </a:r>
            <a:r>
              <a:rPr dirty="0">
                <a:latin typeface="+mn-lt"/>
              </a:rPr>
              <a:t>timely,</a:t>
            </a:r>
            <a:r>
              <a:rPr spc="90" dirty="0">
                <a:latin typeface="+mn-lt"/>
              </a:rPr>
              <a:t> </a:t>
            </a:r>
            <a:r>
              <a:rPr spc="60" dirty="0">
                <a:latin typeface="+mn-lt"/>
              </a:rPr>
              <a:t>accurate</a:t>
            </a:r>
            <a:r>
              <a:rPr spc="85" dirty="0">
                <a:latin typeface="+mn-lt"/>
              </a:rPr>
              <a:t> </a:t>
            </a:r>
            <a:r>
              <a:rPr dirty="0">
                <a:latin typeface="+mn-lt"/>
              </a:rPr>
              <a:t>invoicing</a:t>
            </a:r>
            <a:r>
              <a:rPr spc="90" dirty="0">
                <a:latin typeface="+mn-lt"/>
              </a:rPr>
              <a:t> </a:t>
            </a:r>
            <a:r>
              <a:rPr dirty="0">
                <a:latin typeface="+mn-lt"/>
              </a:rPr>
              <a:t>is</a:t>
            </a:r>
            <a:r>
              <a:rPr spc="90" dirty="0">
                <a:latin typeface="+mn-lt"/>
              </a:rPr>
              <a:t> </a:t>
            </a:r>
            <a:r>
              <a:rPr dirty="0">
                <a:latin typeface="+mn-lt"/>
              </a:rPr>
              <a:t>key</a:t>
            </a:r>
            <a:r>
              <a:rPr spc="90" dirty="0">
                <a:latin typeface="+mn-lt"/>
              </a:rPr>
              <a:t> </a:t>
            </a:r>
            <a:r>
              <a:rPr spc="105" dirty="0">
                <a:latin typeface="+mn-lt"/>
              </a:rPr>
              <a:t>to</a:t>
            </a:r>
            <a:r>
              <a:rPr spc="90" dirty="0">
                <a:latin typeface="+mn-lt"/>
              </a:rPr>
              <a:t> </a:t>
            </a:r>
            <a:r>
              <a:rPr spc="45" dirty="0">
                <a:latin typeface="+mn-lt"/>
              </a:rPr>
              <a:t>ensuring</a:t>
            </a:r>
            <a:r>
              <a:rPr spc="85" dirty="0">
                <a:latin typeface="+mn-lt"/>
              </a:rPr>
              <a:t> </a:t>
            </a:r>
            <a:r>
              <a:rPr spc="80" dirty="0">
                <a:latin typeface="+mn-lt"/>
              </a:rPr>
              <a:t>smooth</a:t>
            </a:r>
            <a:r>
              <a:rPr spc="90" dirty="0">
                <a:latin typeface="+mn-lt"/>
              </a:rPr>
              <a:t> </a:t>
            </a:r>
            <a:r>
              <a:rPr spc="55" dirty="0">
                <a:latin typeface="+mn-lt"/>
              </a:rPr>
              <a:t>payments</a:t>
            </a:r>
            <a:r>
              <a:rPr spc="90" dirty="0">
                <a:latin typeface="+mn-lt"/>
              </a:rPr>
              <a:t> </a:t>
            </a:r>
            <a:r>
              <a:rPr spc="105" dirty="0">
                <a:latin typeface="+mn-lt"/>
              </a:rPr>
              <a:t>and</a:t>
            </a:r>
            <a:r>
              <a:rPr spc="90" dirty="0">
                <a:latin typeface="+mn-lt"/>
              </a:rPr>
              <a:t> </a:t>
            </a:r>
            <a:r>
              <a:rPr spc="60" dirty="0">
                <a:latin typeface="+mn-lt"/>
              </a:rPr>
              <a:t>sponsor </a:t>
            </a:r>
            <a:r>
              <a:rPr spc="-10" dirty="0">
                <a:latin typeface="+mn-lt"/>
              </a:rPr>
              <a:t>compliance.</a:t>
            </a:r>
          </a:p>
          <a:p>
            <a:pPr marL="12700">
              <a:lnSpc>
                <a:spcPts val="2500"/>
              </a:lnSpc>
              <a:spcBef>
                <a:spcPts val="2350"/>
              </a:spcBef>
            </a:pPr>
            <a:r>
              <a:rPr spc="80" dirty="0">
                <a:latin typeface="+mn-lt"/>
              </a:rPr>
              <a:t>Departments</a:t>
            </a:r>
            <a:r>
              <a:rPr spc="55" dirty="0">
                <a:latin typeface="+mn-lt"/>
              </a:rPr>
              <a:t> </a:t>
            </a:r>
            <a:r>
              <a:rPr spc="65" dirty="0">
                <a:latin typeface="+mn-lt"/>
              </a:rPr>
              <a:t>are</a:t>
            </a:r>
            <a:r>
              <a:rPr spc="55" dirty="0">
                <a:latin typeface="+mn-lt"/>
              </a:rPr>
              <a:t> </a:t>
            </a:r>
            <a:r>
              <a:rPr dirty="0">
                <a:latin typeface="+mn-lt"/>
              </a:rPr>
              <a:t>responsible</a:t>
            </a:r>
            <a:r>
              <a:rPr spc="55" dirty="0">
                <a:latin typeface="+mn-lt"/>
              </a:rPr>
              <a:t> </a:t>
            </a:r>
            <a:r>
              <a:rPr spc="65" dirty="0">
                <a:latin typeface="+mn-lt"/>
              </a:rPr>
              <a:t>for</a:t>
            </a:r>
            <a:r>
              <a:rPr spc="60" dirty="0">
                <a:latin typeface="+mn-lt"/>
              </a:rPr>
              <a:t> tracking</a:t>
            </a:r>
            <a:r>
              <a:rPr spc="55" dirty="0">
                <a:latin typeface="+mn-lt"/>
              </a:rPr>
              <a:t> </a:t>
            </a:r>
            <a:r>
              <a:rPr spc="70" dirty="0">
                <a:latin typeface="+mn-lt"/>
              </a:rPr>
              <a:t>open</a:t>
            </a:r>
            <a:r>
              <a:rPr spc="55" dirty="0">
                <a:latin typeface="+mn-lt"/>
              </a:rPr>
              <a:t> </a:t>
            </a:r>
            <a:r>
              <a:rPr spc="60" dirty="0">
                <a:latin typeface="+mn-lt"/>
              </a:rPr>
              <a:t>Purchase</a:t>
            </a:r>
            <a:r>
              <a:rPr spc="55" dirty="0">
                <a:latin typeface="+mn-lt"/>
              </a:rPr>
              <a:t> </a:t>
            </a:r>
            <a:r>
              <a:rPr spc="65" dirty="0">
                <a:latin typeface="+mn-lt"/>
              </a:rPr>
              <a:t>Orders</a:t>
            </a:r>
            <a:r>
              <a:rPr spc="60" dirty="0">
                <a:latin typeface="+mn-lt"/>
              </a:rPr>
              <a:t> </a:t>
            </a:r>
            <a:r>
              <a:rPr spc="105" dirty="0">
                <a:latin typeface="+mn-lt"/>
              </a:rPr>
              <a:t>and</a:t>
            </a:r>
            <a:r>
              <a:rPr spc="55" dirty="0">
                <a:latin typeface="+mn-lt"/>
              </a:rPr>
              <a:t> submitting </a:t>
            </a:r>
            <a:r>
              <a:rPr dirty="0">
                <a:latin typeface="+mn-lt"/>
              </a:rPr>
              <a:t>invoices</a:t>
            </a:r>
            <a:r>
              <a:rPr spc="55" dirty="0">
                <a:latin typeface="+mn-lt"/>
              </a:rPr>
              <a:t> </a:t>
            </a:r>
            <a:r>
              <a:rPr spc="105" dirty="0">
                <a:latin typeface="+mn-lt"/>
              </a:rPr>
              <a:t>to</a:t>
            </a:r>
            <a:r>
              <a:rPr spc="60" dirty="0">
                <a:latin typeface="+mn-lt"/>
              </a:rPr>
              <a:t> </a:t>
            </a:r>
            <a:r>
              <a:rPr u="heavy" spc="50" dirty="0">
                <a:solidFill>
                  <a:srgbClr val="00B040"/>
                </a:solidFill>
                <a:uFill>
                  <a:solidFill>
                    <a:srgbClr val="00B040"/>
                  </a:solidFill>
                </a:uFill>
                <a:latin typeface="+mn-lt"/>
                <a:hlinkClick r:id="rId2"/>
              </a:rPr>
              <a:t>murc_accounts_payable@marshall.edu</a:t>
            </a:r>
            <a:r>
              <a:rPr u="none" spc="55" dirty="0">
                <a:solidFill>
                  <a:srgbClr val="00B040"/>
                </a:solidFill>
                <a:latin typeface="+mn-lt"/>
              </a:rPr>
              <a:t> </a:t>
            </a:r>
            <a:r>
              <a:rPr u="none" spc="65" dirty="0">
                <a:latin typeface="+mn-lt"/>
              </a:rPr>
              <a:t>for</a:t>
            </a:r>
            <a:r>
              <a:rPr u="none" spc="55" dirty="0">
                <a:latin typeface="+mn-lt"/>
              </a:rPr>
              <a:t> payment.</a:t>
            </a:r>
          </a:p>
          <a:p>
            <a:pPr marL="808355" marR="6873240" indent="-342900">
              <a:lnSpc>
                <a:spcPts val="248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pc="155" dirty="0">
                <a:latin typeface="+mn-lt"/>
              </a:rPr>
              <a:t>Do</a:t>
            </a:r>
            <a:r>
              <a:rPr spc="20" dirty="0">
                <a:latin typeface="+mn-lt"/>
              </a:rPr>
              <a:t> </a:t>
            </a:r>
            <a:r>
              <a:rPr spc="105" dirty="0">
                <a:latin typeface="+mn-lt"/>
              </a:rPr>
              <a:t>not</a:t>
            </a:r>
            <a:r>
              <a:rPr spc="20" dirty="0">
                <a:latin typeface="+mn-lt"/>
              </a:rPr>
              <a:t> </a:t>
            </a:r>
            <a:r>
              <a:rPr dirty="0">
                <a:latin typeface="+mn-lt"/>
              </a:rPr>
              <a:t>solely</a:t>
            </a:r>
            <a:r>
              <a:rPr spc="25" dirty="0">
                <a:latin typeface="+mn-lt"/>
              </a:rPr>
              <a:t> </a:t>
            </a:r>
            <a:r>
              <a:rPr dirty="0">
                <a:latin typeface="+mn-lt"/>
              </a:rPr>
              <a:t>rely</a:t>
            </a:r>
            <a:r>
              <a:rPr spc="20" dirty="0">
                <a:latin typeface="+mn-lt"/>
              </a:rPr>
              <a:t> </a:t>
            </a:r>
            <a:r>
              <a:rPr spc="105" dirty="0">
                <a:latin typeface="+mn-lt"/>
              </a:rPr>
              <a:t>on</a:t>
            </a:r>
            <a:r>
              <a:rPr spc="25" dirty="0">
                <a:latin typeface="+mn-lt"/>
              </a:rPr>
              <a:t> </a:t>
            </a:r>
            <a:r>
              <a:rPr spc="65" dirty="0">
                <a:latin typeface="+mn-lt"/>
              </a:rPr>
              <a:t>the</a:t>
            </a:r>
            <a:r>
              <a:rPr spc="20" dirty="0">
                <a:latin typeface="+mn-lt"/>
              </a:rPr>
              <a:t> </a:t>
            </a:r>
            <a:r>
              <a:rPr spc="65" dirty="0">
                <a:latin typeface="+mn-lt"/>
              </a:rPr>
              <a:t>vendor</a:t>
            </a:r>
            <a:r>
              <a:rPr spc="20" dirty="0">
                <a:latin typeface="+mn-lt"/>
              </a:rPr>
              <a:t> </a:t>
            </a:r>
            <a:r>
              <a:rPr spc="105" dirty="0">
                <a:latin typeface="+mn-lt"/>
              </a:rPr>
              <a:t>to</a:t>
            </a:r>
            <a:r>
              <a:rPr spc="25" dirty="0">
                <a:latin typeface="+mn-lt"/>
              </a:rPr>
              <a:t> </a:t>
            </a:r>
            <a:r>
              <a:rPr spc="60" dirty="0">
                <a:latin typeface="+mn-lt"/>
              </a:rPr>
              <a:t>submit</a:t>
            </a:r>
            <a:r>
              <a:rPr spc="20" dirty="0">
                <a:latin typeface="+mn-lt"/>
              </a:rPr>
              <a:t> </a:t>
            </a:r>
            <a:r>
              <a:rPr dirty="0">
                <a:latin typeface="+mn-lt"/>
              </a:rPr>
              <a:t>invoices</a:t>
            </a:r>
            <a:r>
              <a:rPr spc="25" dirty="0">
                <a:latin typeface="+mn-lt"/>
              </a:rPr>
              <a:t> </a:t>
            </a:r>
            <a:r>
              <a:rPr lang="en-US" spc="105" dirty="0">
                <a:latin typeface="+mn-lt"/>
              </a:rPr>
              <a:t>associated with the PO</a:t>
            </a:r>
            <a:r>
              <a:rPr spc="55" dirty="0">
                <a:latin typeface="+mn-lt"/>
              </a:rPr>
              <a:t>.</a:t>
            </a:r>
            <a:r>
              <a:rPr lang="en-US" spc="55" dirty="0">
                <a:latin typeface="+mn-lt"/>
              </a:rPr>
              <a:t> The department should ensure invoices are submitted timely and track activity within Banner. </a:t>
            </a:r>
          </a:p>
          <a:p>
            <a:pPr marL="808355" marR="6873240" indent="-342900">
              <a:lnSpc>
                <a:spcPts val="2480"/>
              </a:lnSpc>
              <a:spcBef>
                <a:spcPts val="90"/>
              </a:spcBef>
              <a:buFont typeface="Arial" panose="020B0604020202020204" pitchFamily="34" charset="0"/>
              <a:buChar char="•"/>
            </a:pPr>
            <a:r>
              <a:rPr spc="100" dirty="0">
                <a:latin typeface="+mn-lt"/>
              </a:rPr>
              <a:t>Unpaid</a:t>
            </a:r>
            <a:r>
              <a:rPr spc="40" dirty="0">
                <a:latin typeface="+mn-lt"/>
              </a:rPr>
              <a:t> </a:t>
            </a:r>
            <a:r>
              <a:rPr spc="60" dirty="0">
                <a:latin typeface="+mn-lt"/>
              </a:rPr>
              <a:t>purchase</a:t>
            </a:r>
            <a:r>
              <a:rPr spc="45" dirty="0">
                <a:latin typeface="+mn-lt"/>
              </a:rPr>
              <a:t> </a:t>
            </a:r>
            <a:r>
              <a:rPr spc="65" dirty="0">
                <a:latin typeface="+mn-lt"/>
              </a:rPr>
              <a:t>orders</a:t>
            </a:r>
            <a:r>
              <a:rPr spc="45" dirty="0">
                <a:latin typeface="+mn-lt"/>
              </a:rPr>
              <a:t> </a:t>
            </a:r>
            <a:r>
              <a:rPr spc="65" dirty="0">
                <a:latin typeface="+mn-lt"/>
              </a:rPr>
              <a:t>are</a:t>
            </a:r>
            <a:r>
              <a:rPr spc="45" dirty="0">
                <a:latin typeface="+mn-lt"/>
              </a:rPr>
              <a:t> </a:t>
            </a:r>
            <a:r>
              <a:rPr dirty="0">
                <a:latin typeface="+mn-lt"/>
              </a:rPr>
              <a:t>re</a:t>
            </a:r>
            <a:r>
              <a:rPr lang="en-US" dirty="0">
                <a:latin typeface="+mn-lt"/>
              </a:rPr>
              <a:t>flected</a:t>
            </a:r>
            <a:r>
              <a:rPr spc="45" dirty="0">
                <a:latin typeface="+mn-lt"/>
              </a:rPr>
              <a:t> </a:t>
            </a:r>
            <a:r>
              <a:rPr dirty="0">
                <a:latin typeface="+mn-lt"/>
              </a:rPr>
              <a:t>in</a:t>
            </a:r>
            <a:r>
              <a:rPr spc="45" dirty="0">
                <a:latin typeface="+mn-lt"/>
              </a:rPr>
              <a:t> </a:t>
            </a:r>
            <a:r>
              <a:rPr spc="65" dirty="0">
                <a:latin typeface="+mn-lt"/>
              </a:rPr>
              <a:t>the</a:t>
            </a:r>
            <a:r>
              <a:rPr spc="45" dirty="0">
                <a:latin typeface="+mn-lt"/>
              </a:rPr>
              <a:t> </a:t>
            </a:r>
            <a:r>
              <a:rPr spc="55" dirty="0">
                <a:latin typeface="+mn-lt"/>
              </a:rPr>
              <a:t>commitments</a:t>
            </a:r>
            <a:r>
              <a:rPr spc="45" dirty="0">
                <a:latin typeface="+mn-lt"/>
              </a:rPr>
              <a:t> </a:t>
            </a:r>
            <a:r>
              <a:rPr spc="55" dirty="0">
                <a:latin typeface="+mn-lt"/>
              </a:rPr>
              <a:t>column</a:t>
            </a:r>
            <a:r>
              <a:rPr spc="45" dirty="0">
                <a:latin typeface="+mn-lt"/>
              </a:rPr>
              <a:t> </a:t>
            </a:r>
            <a:r>
              <a:rPr dirty="0">
                <a:latin typeface="+mn-lt"/>
              </a:rPr>
              <a:t>in</a:t>
            </a:r>
            <a:r>
              <a:rPr spc="45" dirty="0">
                <a:latin typeface="+mn-lt"/>
              </a:rPr>
              <a:t> </a:t>
            </a:r>
            <a:r>
              <a:rPr lang="en-US" spc="45" dirty="0">
                <a:latin typeface="+mn-lt"/>
              </a:rPr>
              <a:t>Banner </a:t>
            </a:r>
            <a:r>
              <a:rPr spc="85" dirty="0">
                <a:latin typeface="+mn-lt"/>
              </a:rPr>
              <a:t>FGIBAVL.</a:t>
            </a:r>
          </a:p>
          <a:p>
            <a:pPr marL="1261744" indent="-342900">
              <a:lnSpc>
                <a:spcPts val="2370"/>
              </a:lnSpc>
              <a:buSzPct val="50000"/>
              <a:buFont typeface="Courier New" panose="02070309020205020404" pitchFamily="49" charset="0"/>
              <a:buChar char="o"/>
            </a:pPr>
            <a:r>
              <a:rPr spc="100" dirty="0">
                <a:latin typeface="+mn-lt"/>
              </a:rPr>
              <a:t>Monitor</a:t>
            </a:r>
            <a:r>
              <a:rPr spc="40" dirty="0">
                <a:latin typeface="+mn-lt"/>
              </a:rPr>
              <a:t> </a:t>
            </a:r>
            <a:r>
              <a:rPr spc="55" dirty="0">
                <a:latin typeface="+mn-lt"/>
              </a:rPr>
              <a:t>commitments</a:t>
            </a:r>
            <a:r>
              <a:rPr spc="40" dirty="0">
                <a:latin typeface="+mn-lt"/>
              </a:rPr>
              <a:t> </a:t>
            </a:r>
            <a:r>
              <a:rPr spc="105" dirty="0">
                <a:latin typeface="+mn-lt"/>
              </a:rPr>
              <a:t>and</a:t>
            </a:r>
            <a:r>
              <a:rPr spc="40" dirty="0">
                <a:latin typeface="+mn-lt"/>
              </a:rPr>
              <a:t> </a:t>
            </a:r>
            <a:r>
              <a:rPr dirty="0">
                <a:latin typeface="+mn-lt"/>
              </a:rPr>
              <a:t>follow</a:t>
            </a:r>
            <a:r>
              <a:rPr spc="45" dirty="0">
                <a:latin typeface="+mn-lt"/>
              </a:rPr>
              <a:t> </a:t>
            </a:r>
            <a:r>
              <a:rPr spc="105" dirty="0">
                <a:latin typeface="+mn-lt"/>
              </a:rPr>
              <a:t>up</a:t>
            </a:r>
            <a:r>
              <a:rPr spc="40" dirty="0">
                <a:latin typeface="+mn-lt"/>
              </a:rPr>
              <a:t> </a:t>
            </a:r>
            <a:r>
              <a:rPr dirty="0">
                <a:latin typeface="+mn-lt"/>
              </a:rPr>
              <a:t>with</a:t>
            </a:r>
            <a:r>
              <a:rPr spc="40" dirty="0">
                <a:latin typeface="+mn-lt"/>
              </a:rPr>
              <a:t> </a:t>
            </a:r>
            <a:r>
              <a:rPr spc="55" dirty="0">
                <a:latin typeface="+mn-lt"/>
              </a:rPr>
              <a:t>vendors</a:t>
            </a:r>
            <a:r>
              <a:rPr spc="45" dirty="0">
                <a:latin typeface="+mn-lt"/>
              </a:rPr>
              <a:t> </a:t>
            </a:r>
            <a:r>
              <a:rPr spc="105" dirty="0">
                <a:latin typeface="+mn-lt"/>
              </a:rPr>
              <a:t>to</a:t>
            </a:r>
            <a:r>
              <a:rPr spc="40" dirty="0">
                <a:latin typeface="+mn-lt"/>
              </a:rPr>
              <a:t> </a:t>
            </a:r>
            <a:r>
              <a:rPr spc="50" dirty="0">
                <a:latin typeface="+mn-lt"/>
              </a:rPr>
              <a:t>request</a:t>
            </a:r>
            <a:r>
              <a:rPr spc="40" dirty="0">
                <a:latin typeface="+mn-lt"/>
              </a:rPr>
              <a:t> </a:t>
            </a:r>
            <a:r>
              <a:rPr dirty="0">
                <a:latin typeface="+mn-lt"/>
              </a:rPr>
              <a:t>invoices</a:t>
            </a:r>
            <a:r>
              <a:rPr spc="40" dirty="0">
                <a:latin typeface="+mn-lt"/>
              </a:rPr>
              <a:t> </a:t>
            </a:r>
            <a:r>
              <a:rPr spc="65" dirty="0">
                <a:latin typeface="+mn-lt"/>
              </a:rPr>
              <a:t>for</a:t>
            </a:r>
            <a:r>
              <a:rPr spc="45" dirty="0">
                <a:latin typeface="+mn-lt"/>
              </a:rPr>
              <a:t> </a:t>
            </a:r>
            <a:r>
              <a:rPr spc="70" dirty="0">
                <a:latin typeface="+mn-lt"/>
              </a:rPr>
              <a:t>open</a:t>
            </a:r>
            <a:r>
              <a:rPr spc="40" dirty="0">
                <a:latin typeface="+mn-lt"/>
              </a:rPr>
              <a:t> </a:t>
            </a:r>
            <a:r>
              <a:rPr spc="60" dirty="0">
                <a:latin typeface="+mn-lt"/>
              </a:rPr>
              <a:t>purchase</a:t>
            </a:r>
            <a:r>
              <a:rPr spc="40" dirty="0">
                <a:latin typeface="+mn-lt"/>
              </a:rPr>
              <a:t> </a:t>
            </a:r>
            <a:r>
              <a:rPr spc="55" dirty="0">
                <a:latin typeface="+mn-lt"/>
              </a:rPr>
              <a:t>orders</a:t>
            </a:r>
            <a:r>
              <a:rPr lang="en-US" spc="55" dirty="0">
                <a:latin typeface="+mn-lt"/>
              </a:rPr>
              <a:t>.</a:t>
            </a:r>
            <a:endParaRPr spc="55" dirty="0">
              <a:latin typeface="+mn-lt"/>
            </a:endParaRPr>
          </a:p>
          <a:p>
            <a:pPr marL="12700">
              <a:lnSpc>
                <a:spcPts val="2495"/>
              </a:lnSpc>
            </a:pPr>
            <a:r>
              <a:rPr spc="105" dirty="0">
                <a:latin typeface="+mn-lt"/>
              </a:rPr>
              <a:t>You</a:t>
            </a:r>
            <a:r>
              <a:rPr spc="35" dirty="0">
                <a:latin typeface="+mn-lt"/>
              </a:rPr>
              <a:t> </a:t>
            </a:r>
            <a:r>
              <a:rPr spc="65" dirty="0">
                <a:latin typeface="+mn-lt"/>
              </a:rPr>
              <a:t>can</a:t>
            </a:r>
            <a:r>
              <a:rPr spc="35" dirty="0">
                <a:latin typeface="+mn-lt"/>
              </a:rPr>
              <a:t> </a:t>
            </a:r>
            <a:r>
              <a:rPr dirty="0">
                <a:latin typeface="+mn-lt"/>
              </a:rPr>
              <a:t>check</a:t>
            </a:r>
            <a:r>
              <a:rPr spc="40" dirty="0">
                <a:latin typeface="+mn-lt"/>
              </a:rPr>
              <a:t> </a:t>
            </a:r>
            <a:r>
              <a:rPr spc="70" dirty="0">
                <a:latin typeface="+mn-lt"/>
              </a:rPr>
              <a:t>payment</a:t>
            </a:r>
            <a:r>
              <a:rPr spc="35" dirty="0">
                <a:latin typeface="+mn-lt"/>
              </a:rPr>
              <a:t> </a:t>
            </a:r>
            <a:r>
              <a:rPr spc="105" dirty="0">
                <a:latin typeface="+mn-lt"/>
              </a:rPr>
              <a:t>on</a:t>
            </a:r>
            <a:r>
              <a:rPr spc="35" dirty="0">
                <a:latin typeface="+mn-lt"/>
              </a:rPr>
              <a:t> </a:t>
            </a:r>
            <a:r>
              <a:rPr spc="60" dirty="0">
                <a:latin typeface="+mn-lt"/>
              </a:rPr>
              <a:t>purchase</a:t>
            </a:r>
            <a:r>
              <a:rPr spc="35" dirty="0">
                <a:latin typeface="+mn-lt"/>
              </a:rPr>
              <a:t> </a:t>
            </a:r>
            <a:r>
              <a:rPr spc="65" dirty="0">
                <a:latin typeface="+mn-lt"/>
              </a:rPr>
              <a:t>orders</a:t>
            </a:r>
            <a:r>
              <a:rPr spc="40" dirty="0">
                <a:latin typeface="+mn-lt"/>
              </a:rPr>
              <a:t> </a:t>
            </a:r>
            <a:r>
              <a:rPr dirty="0">
                <a:latin typeface="+mn-lt"/>
              </a:rPr>
              <a:t>in</a:t>
            </a:r>
            <a:r>
              <a:rPr lang="en-US" dirty="0">
                <a:latin typeface="+mn-lt"/>
              </a:rPr>
              <a:t> Banner screen</a:t>
            </a:r>
            <a:r>
              <a:rPr spc="35" dirty="0">
                <a:latin typeface="+mn-lt"/>
              </a:rPr>
              <a:t> </a:t>
            </a:r>
            <a:r>
              <a:rPr spc="150" dirty="0">
                <a:latin typeface="+mn-lt"/>
              </a:rPr>
              <a:t>FGIENCD.</a:t>
            </a:r>
            <a:r>
              <a:rPr spc="35" dirty="0">
                <a:latin typeface="+mn-lt"/>
              </a:rPr>
              <a:t> </a:t>
            </a:r>
            <a:r>
              <a:rPr dirty="0">
                <a:latin typeface="+mn-lt"/>
              </a:rPr>
              <a:t>Type</a:t>
            </a:r>
            <a:r>
              <a:rPr spc="35" dirty="0">
                <a:latin typeface="+mn-lt"/>
              </a:rPr>
              <a:t> </a:t>
            </a:r>
            <a:r>
              <a:rPr spc="185" dirty="0">
                <a:latin typeface="+mn-lt"/>
              </a:rPr>
              <a:t>PO#</a:t>
            </a:r>
            <a:r>
              <a:rPr spc="40" dirty="0">
                <a:latin typeface="+mn-lt"/>
              </a:rPr>
              <a:t> </a:t>
            </a:r>
            <a:r>
              <a:rPr spc="105" dirty="0">
                <a:latin typeface="+mn-lt"/>
              </a:rPr>
              <a:t>and</a:t>
            </a:r>
            <a:r>
              <a:rPr spc="35" dirty="0">
                <a:latin typeface="+mn-lt"/>
              </a:rPr>
              <a:t> </a:t>
            </a:r>
            <a:r>
              <a:rPr spc="60" dirty="0">
                <a:latin typeface="+mn-lt"/>
              </a:rPr>
              <a:t>hit</a:t>
            </a:r>
            <a:r>
              <a:rPr spc="35" dirty="0">
                <a:latin typeface="+mn-lt"/>
              </a:rPr>
              <a:t> </a:t>
            </a:r>
            <a:r>
              <a:rPr lang="en-US" spc="-25" dirty="0">
                <a:latin typeface="+mn-lt"/>
              </a:rPr>
              <a:t>‘G</a:t>
            </a:r>
            <a:r>
              <a:rPr spc="-25" dirty="0">
                <a:latin typeface="+mn-lt"/>
              </a:rPr>
              <a:t>o</a:t>
            </a:r>
            <a:r>
              <a:rPr lang="en-US" spc="-25" dirty="0">
                <a:latin typeface="+mn-lt"/>
              </a:rPr>
              <a:t>'</a:t>
            </a:r>
            <a:r>
              <a:rPr spc="-25" dirty="0">
                <a:latin typeface="+mn-lt"/>
              </a:rPr>
              <a:t>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73737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355" dirty="0">
                <a:latin typeface="Tahoma"/>
                <a:cs typeface="Tahoma"/>
              </a:rPr>
              <a:t>Next</a:t>
            </a:r>
            <a:r>
              <a:rPr b="1" spc="-434" dirty="0">
                <a:latin typeface="Tahoma"/>
                <a:cs typeface="Tahoma"/>
              </a:rPr>
              <a:t> </a:t>
            </a:r>
            <a:r>
              <a:rPr b="1" spc="-220" dirty="0">
                <a:latin typeface="Tahoma"/>
                <a:cs typeface="Tahoma"/>
              </a:rPr>
              <a:t>Step:</a:t>
            </a:r>
            <a:r>
              <a:rPr b="1" spc="-430" dirty="0">
                <a:latin typeface="Tahoma"/>
                <a:cs typeface="Tahoma"/>
              </a:rPr>
              <a:t> </a:t>
            </a:r>
            <a:r>
              <a:rPr spc="-80" dirty="0"/>
              <a:t>Invoicing</a:t>
            </a:r>
            <a:r>
              <a:rPr spc="-525" dirty="0"/>
              <a:t> </a:t>
            </a:r>
            <a:r>
              <a:rPr spc="-65" dirty="0"/>
              <a:t>Can</a:t>
            </a:r>
            <a:r>
              <a:rPr spc="-530" dirty="0"/>
              <a:t> </a:t>
            </a:r>
            <a:r>
              <a:rPr dirty="0"/>
              <a:t>Begin</a:t>
            </a:r>
            <a:r>
              <a:rPr spc="-525" dirty="0"/>
              <a:t> </a:t>
            </a:r>
            <a:r>
              <a:rPr spc="-495" dirty="0"/>
              <a:t>–</a:t>
            </a:r>
            <a:r>
              <a:rPr spc="-525" dirty="0"/>
              <a:t> </a:t>
            </a:r>
            <a:r>
              <a:rPr spc="-100" dirty="0"/>
              <a:t>Moving</a:t>
            </a:r>
            <a:r>
              <a:rPr spc="-530" dirty="0"/>
              <a:t> </a:t>
            </a:r>
            <a:r>
              <a:rPr dirty="0"/>
              <a:t>into</a:t>
            </a:r>
            <a:r>
              <a:rPr spc="-525" dirty="0"/>
              <a:t> </a:t>
            </a:r>
            <a:r>
              <a:rPr dirty="0"/>
              <a:t>the</a:t>
            </a:r>
            <a:r>
              <a:rPr spc="-530" dirty="0"/>
              <a:t> </a:t>
            </a:r>
            <a:r>
              <a:rPr spc="-30" dirty="0"/>
              <a:t>Payment</a:t>
            </a:r>
            <a:r>
              <a:rPr spc="-525" dirty="0"/>
              <a:t> </a:t>
            </a:r>
            <a:r>
              <a:rPr spc="-20" dirty="0"/>
              <a:t>Phase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7377" y="2754812"/>
            <a:ext cx="16553815" cy="66877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spc="180" dirty="0">
                <a:latin typeface="+mn-lt"/>
                <a:cs typeface="Times New Roman"/>
              </a:rPr>
              <a:t>MURC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Accounts</a:t>
            </a:r>
            <a:r>
              <a:rPr sz="2100" spc="55" dirty="0">
                <a:latin typeface="+mn-lt"/>
                <a:cs typeface="Times New Roman"/>
              </a:rPr>
              <a:t> Payable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verifies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110" dirty="0">
                <a:latin typeface="+mn-lt"/>
                <a:cs typeface="Times New Roman"/>
              </a:rPr>
              <a:t>that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goods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services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have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been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received</a:t>
            </a:r>
            <a:r>
              <a:rPr lang="en-US" sz="2100" spc="50" dirty="0">
                <a:latin typeface="+mn-lt"/>
                <a:cs typeface="Times New Roman"/>
              </a:rPr>
              <a:t> as</a:t>
            </a:r>
            <a:r>
              <a:rPr lang="en-US" sz="2100" spc="55" dirty="0">
                <a:latin typeface="+mn-lt"/>
                <a:cs typeface="Times New Roman"/>
              </a:rPr>
              <a:t> outlined </a:t>
            </a:r>
            <a:r>
              <a:rPr lang="en-US" sz="2100" dirty="0">
                <a:latin typeface="+mn-lt"/>
                <a:cs typeface="Times New Roman"/>
              </a:rPr>
              <a:t>in</a:t>
            </a:r>
            <a:r>
              <a:rPr lang="en-US" sz="2100" spc="50" dirty="0">
                <a:latin typeface="+mn-lt"/>
                <a:cs typeface="Times New Roman"/>
              </a:rPr>
              <a:t> </a:t>
            </a:r>
            <a:r>
              <a:rPr lang="en-US" sz="2100" spc="65" dirty="0">
                <a:latin typeface="+mn-lt"/>
                <a:cs typeface="Times New Roman"/>
              </a:rPr>
              <a:t>the</a:t>
            </a:r>
            <a:r>
              <a:rPr lang="en-US" sz="2100" spc="55" dirty="0">
                <a:latin typeface="+mn-lt"/>
                <a:cs typeface="Times New Roman"/>
              </a:rPr>
              <a:t> </a:t>
            </a:r>
            <a:r>
              <a:rPr lang="en-US" sz="2100" spc="50" dirty="0">
                <a:latin typeface="+mn-lt"/>
                <a:cs typeface="Times New Roman"/>
              </a:rPr>
              <a:t>PO</a:t>
            </a:r>
            <a:r>
              <a:rPr sz="2100" spc="50" dirty="0">
                <a:latin typeface="+mn-lt"/>
                <a:cs typeface="Times New Roman"/>
              </a:rPr>
              <a:t>.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spc="130" dirty="0">
                <a:latin typeface="+mn-lt"/>
                <a:cs typeface="Times New Roman"/>
              </a:rPr>
              <a:t>Upon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confirmation,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lang="en-US" sz="2100" dirty="0">
                <a:latin typeface="+mn-lt"/>
                <a:cs typeface="Times New Roman"/>
              </a:rPr>
              <a:t>MURC AP</a:t>
            </a:r>
            <a:r>
              <a:rPr sz="2100" spc="5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process</a:t>
            </a:r>
            <a:r>
              <a:rPr lang="en-US" sz="2100" dirty="0">
                <a:latin typeface="+mn-lt"/>
                <a:cs typeface="Times New Roman"/>
              </a:rPr>
              <a:t>es</a:t>
            </a:r>
            <a:r>
              <a:rPr sz="2100" spc="50" dirty="0">
                <a:latin typeface="+mn-lt"/>
                <a:cs typeface="Times New Roman"/>
              </a:rPr>
              <a:t> </a:t>
            </a:r>
            <a:r>
              <a:rPr sz="2100" spc="40" dirty="0">
                <a:latin typeface="+mn-lt"/>
                <a:cs typeface="Times New Roman"/>
              </a:rPr>
              <a:t>the </a:t>
            </a:r>
            <a:r>
              <a:rPr sz="2100" dirty="0">
                <a:latin typeface="+mn-lt"/>
                <a:cs typeface="Times New Roman"/>
              </a:rPr>
              <a:t>invoice</a:t>
            </a:r>
            <a:r>
              <a:rPr sz="2100" spc="1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payment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and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close</a:t>
            </a:r>
            <a:r>
              <a:rPr lang="en-US" sz="2100" dirty="0">
                <a:latin typeface="+mn-lt"/>
                <a:cs typeface="Times New Roman"/>
              </a:rPr>
              <a:t>s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Purchase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80" dirty="0">
                <a:latin typeface="+mn-lt"/>
                <a:cs typeface="Times New Roman"/>
              </a:rPr>
              <a:t>Order</a:t>
            </a:r>
            <a:r>
              <a:rPr sz="2100" spc="2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in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the</a:t>
            </a:r>
            <a:r>
              <a:rPr sz="2100" spc="3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system</a:t>
            </a:r>
            <a:r>
              <a:rPr lang="en-US" sz="2100" spc="-10" dirty="0">
                <a:latin typeface="+mn-lt"/>
                <a:cs typeface="Times New Roman"/>
              </a:rPr>
              <a:t>.</a:t>
            </a:r>
            <a:endParaRPr sz="2100" dirty="0">
              <a:latin typeface="+mn-lt"/>
              <a:cs typeface="Times New Roman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0" y="9343704"/>
            <a:ext cx="8745855" cy="943610"/>
            <a:chOff x="0" y="9343704"/>
            <a:chExt cx="8745855" cy="943610"/>
          </a:xfrm>
        </p:grpSpPr>
        <p:sp>
          <p:nvSpPr>
            <p:cNvPr id="6" name="object 6"/>
            <p:cNvSpPr/>
            <p:nvPr/>
          </p:nvSpPr>
          <p:spPr>
            <a:xfrm>
              <a:off x="0" y="9343704"/>
              <a:ext cx="8745855" cy="943610"/>
            </a:xfrm>
            <a:custGeom>
              <a:avLst/>
              <a:gdLst/>
              <a:ahLst/>
              <a:cxnLst/>
              <a:rect l="l" t="t" r="r" b="b"/>
              <a:pathLst>
                <a:path w="8745855" h="943609">
                  <a:moveTo>
                    <a:pt x="8664629" y="943294"/>
                  </a:moveTo>
                  <a:lnTo>
                    <a:pt x="0" y="943294"/>
                  </a:lnTo>
                  <a:lnTo>
                    <a:pt x="0" y="75845"/>
                  </a:lnTo>
                  <a:lnTo>
                    <a:pt x="71859" y="37426"/>
                  </a:lnTo>
                  <a:lnTo>
                    <a:pt x="115615" y="21411"/>
                  </a:lnTo>
                  <a:lnTo>
                    <a:pt x="161256" y="9675"/>
                  </a:lnTo>
                  <a:lnTo>
                    <a:pt x="208544" y="2458"/>
                  </a:lnTo>
                  <a:lnTo>
                    <a:pt x="257237" y="0"/>
                  </a:lnTo>
                  <a:lnTo>
                    <a:pt x="8269049" y="0"/>
                  </a:lnTo>
                  <a:lnTo>
                    <a:pt x="8317743" y="2458"/>
                  </a:lnTo>
                  <a:lnTo>
                    <a:pt x="8365030" y="9675"/>
                  </a:lnTo>
                  <a:lnTo>
                    <a:pt x="8410671" y="21411"/>
                  </a:lnTo>
                  <a:lnTo>
                    <a:pt x="8454427" y="37426"/>
                  </a:lnTo>
                  <a:lnTo>
                    <a:pt x="8496058" y="57480"/>
                  </a:lnTo>
                  <a:lnTo>
                    <a:pt x="8535325" y="81336"/>
                  </a:lnTo>
                  <a:lnTo>
                    <a:pt x="8571988" y="108752"/>
                  </a:lnTo>
                  <a:lnTo>
                    <a:pt x="8605809" y="139490"/>
                  </a:lnTo>
                  <a:lnTo>
                    <a:pt x="8636547" y="173310"/>
                  </a:lnTo>
                  <a:lnTo>
                    <a:pt x="8663963" y="209974"/>
                  </a:lnTo>
                  <a:lnTo>
                    <a:pt x="8687818" y="249241"/>
                  </a:lnTo>
                  <a:lnTo>
                    <a:pt x="8707873" y="290872"/>
                  </a:lnTo>
                  <a:lnTo>
                    <a:pt x="8723888" y="334627"/>
                  </a:lnTo>
                  <a:lnTo>
                    <a:pt x="8735623" y="380269"/>
                  </a:lnTo>
                  <a:lnTo>
                    <a:pt x="8742840" y="427556"/>
                  </a:lnTo>
                  <a:lnTo>
                    <a:pt x="8745354" y="476249"/>
                  </a:lnTo>
                  <a:lnTo>
                    <a:pt x="8745354" y="678115"/>
                  </a:lnTo>
                  <a:lnTo>
                    <a:pt x="8742840" y="726809"/>
                  </a:lnTo>
                  <a:lnTo>
                    <a:pt x="8735623" y="774096"/>
                  </a:lnTo>
                  <a:lnTo>
                    <a:pt x="8723888" y="819737"/>
                  </a:lnTo>
                  <a:lnTo>
                    <a:pt x="8707873" y="863493"/>
                  </a:lnTo>
                  <a:lnTo>
                    <a:pt x="8687818" y="905124"/>
                  </a:lnTo>
                  <a:lnTo>
                    <a:pt x="8664629" y="943294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57715" y="9546799"/>
              <a:ext cx="746125" cy="586740"/>
            </a:xfrm>
            <a:custGeom>
              <a:avLst/>
              <a:gdLst/>
              <a:ahLst/>
              <a:cxnLst/>
              <a:rect l="l" t="t" r="r" b="b"/>
              <a:pathLst>
                <a:path w="746125" h="586740">
                  <a:moveTo>
                    <a:pt x="372959" y="586153"/>
                  </a:moveTo>
                  <a:lnTo>
                    <a:pt x="317846" y="582975"/>
                  </a:lnTo>
                  <a:lnTo>
                    <a:pt x="265243" y="573744"/>
                  </a:lnTo>
                  <a:lnTo>
                    <a:pt x="215729" y="558914"/>
                  </a:lnTo>
                  <a:lnTo>
                    <a:pt x="169879" y="538937"/>
                  </a:lnTo>
                  <a:lnTo>
                    <a:pt x="128270" y="514266"/>
                  </a:lnTo>
                  <a:lnTo>
                    <a:pt x="91480" y="485356"/>
                  </a:lnTo>
                  <a:lnTo>
                    <a:pt x="60086" y="452660"/>
                  </a:lnTo>
                  <a:lnTo>
                    <a:pt x="34663" y="416630"/>
                  </a:lnTo>
                  <a:lnTo>
                    <a:pt x="15790" y="377721"/>
                  </a:lnTo>
                  <a:lnTo>
                    <a:pt x="4043" y="336385"/>
                  </a:lnTo>
                  <a:lnTo>
                    <a:pt x="0" y="293076"/>
                  </a:lnTo>
                  <a:lnTo>
                    <a:pt x="4043" y="249768"/>
                  </a:lnTo>
                  <a:lnTo>
                    <a:pt x="15790" y="208432"/>
                  </a:lnTo>
                  <a:lnTo>
                    <a:pt x="34663" y="169523"/>
                  </a:lnTo>
                  <a:lnTo>
                    <a:pt x="60086" y="133493"/>
                  </a:lnTo>
                  <a:lnTo>
                    <a:pt x="91480" y="100796"/>
                  </a:lnTo>
                  <a:lnTo>
                    <a:pt x="128270" y="71886"/>
                  </a:lnTo>
                  <a:lnTo>
                    <a:pt x="169879" y="47216"/>
                  </a:lnTo>
                  <a:lnTo>
                    <a:pt x="215729" y="27239"/>
                  </a:lnTo>
                  <a:lnTo>
                    <a:pt x="265243" y="12408"/>
                  </a:lnTo>
                  <a:lnTo>
                    <a:pt x="317846" y="3177"/>
                  </a:lnTo>
                  <a:lnTo>
                    <a:pt x="372959" y="0"/>
                  </a:lnTo>
                  <a:lnTo>
                    <a:pt x="428072" y="3177"/>
                  </a:lnTo>
                  <a:lnTo>
                    <a:pt x="480675" y="12408"/>
                  </a:lnTo>
                  <a:lnTo>
                    <a:pt x="530189" y="27239"/>
                  </a:lnTo>
                  <a:lnTo>
                    <a:pt x="576039" y="47216"/>
                  </a:lnTo>
                  <a:lnTo>
                    <a:pt x="617648" y="71886"/>
                  </a:lnTo>
                  <a:lnTo>
                    <a:pt x="654438" y="100796"/>
                  </a:lnTo>
                  <a:lnTo>
                    <a:pt x="685832" y="133493"/>
                  </a:lnTo>
                  <a:lnTo>
                    <a:pt x="711255" y="169523"/>
                  </a:lnTo>
                  <a:lnTo>
                    <a:pt x="730128" y="208432"/>
                  </a:lnTo>
                  <a:lnTo>
                    <a:pt x="741875" y="249768"/>
                  </a:lnTo>
                  <a:lnTo>
                    <a:pt x="745919" y="293076"/>
                  </a:lnTo>
                  <a:lnTo>
                    <a:pt x="741875" y="336385"/>
                  </a:lnTo>
                  <a:lnTo>
                    <a:pt x="730128" y="377721"/>
                  </a:lnTo>
                  <a:lnTo>
                    <a:pt x="711255" y="416630"/>
                  </a:lnTo>
                  <a:lnTo>
                    <a:pt x="685832" y="452660"/>
                  </a:lnTo>
                  <a:lnTo>
                    <a:pt x="654438" y="485356"/>
                  </a:lnTo>
                  <a:lnTo>
                    <a:pt x="617648" y="514266"/>
                  </a:lnTo>
                  <a:lnTo>
                    <a:pt x="576039" y="538937"/>
                  </a:lnTo>
                  <a:lnTo>
                    <a:pt x="530189" y="558914"/>
                  </a:lnTo>
                  <a:lnTo>
                    <a:pt x="480675" y="573744"/>
                  </a:lnTo>
                  <a:lnTo>
                    <a:pt x="428072" y="582975"/>
                  </a:lnTo>
                  <a:lnTo>
                    <a:pt x="372959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410524" y="9600774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6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80510" y="9482318"/>
            <a:ext cx="6761480" cy="664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900" spc="-150" dirty="0">
                <a:solidFill>
                  <a:srgbClr val="FFFFFF"/>
                </a:solidFill>
                <a:latin typeface="+mn-lt"/>
                <a:cs typeface="Arial Black"/>
              </a:rPr>
              <a:t>MURC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lang="en-US" sz="1900" spc="-130" dirty="0">
                <a:solidFill>
                  <a:srgbClr val="FFFFFF"/>
                </a:solidFill>
                <a:latin typeface="+mn-lt"/>
                <a:cs typeface="Arial Black"/>
              </a:rPr>
              <a:t>A</a:t>
            </a:r>
            <a:r>
              <a:rPr sz="1900" spc="-130" dirty="0">
                <a:solidFill>
                  <a:srgbClr val="FFFFFF"/>
                </a:solidFill>
                <a:latin typeface="+mn-lt"/>
                <a:cs typeface="Arial Black"/>
              </a:rPr>
              <a:t>ccounts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lang="en-US" sz="1900" spc="-90" dirty="0">
                <a:solidFill>
                  <a:srgbClr val="FFFFFF"/>
                </a:solidFill>
                <a:latin typeface="+mn-lt"/>
                <a:cs typeface="Arial Black"/>
              </a:rPr>
              <a:t>P</a:t>
            </a:r>
            <a:r>
              <a:rPr sz="1900" spc="-90" dirty="0">
                <a:solidFill>
                  <a:srgbClr val="FFFFFF"/>
                </a:solidFill>
                <a:latin typeface="+mn-lt"/>
                <a:cs typeface="Arial Black"/>
              </a:rPr>
              <a:t>ayable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+mn-lt"/>
                <a:cs typeface="Arial Black"/>
              </a:rPr>
              <a:t>confirms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receipt </a:t>
            </a:r>
            <a:r>
              <a:rPr sz="1900" spc="-50" dirty="0">
                <a:solidFill>
                  <a:srgbClr val="FFFFFF"/>
                </a:solidFill>
                <a:latin typeface="+mn-lt"/>
                <a:cs typeface="Arial Black"/>
              </a:rPr>
              <a:t>of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+mn-lt"/>
                <a:cs typeface="Arial Black"/>
              </a:rPr>
              <a:t>items,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+mn-lt"/>
                <a:cs typeface="Arial Black"/>
              </a:rPr>
              <a:t>pays </a:t>
            </a:r>
            <a:r>
              <a:rPr sz="1900" spc="-105" dirty="0">
                <a:solidFill>
                  <a:srgbClr val="FFFFFF"/>
                </a:solidFill>
                <a:latin typeface="+mn-lt"/>
                <a:cs typeface="Arial Black"/>
              </a:rPr>
              <a:t>invoice</a:t>
            </a:r>
            <a:r>
              <a:rPr sz="1900" spc="-12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+mn-lt"/>
                <a:cs typeface="Arial Black"/>
              </a:rPr>
              <a:t>and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sz="1900" spc="-170" dirty="0">
                <a:solidFill>
                  <a:srgbClr val="FFFFFF"/>
                </a:solidFill>
                <a:latin typeface="+mn-lt"/>
                <a:cs typeface="Arial Black"/>
              </a:rPr>
              <a:t>closes</a:t>
            </a:r>
            <a:r>
              <a:rPr sz="1900" spc="-110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lang="en-US" sz="1900" spc="-100" dirty="0">
                <a:solidFill>
                  <a:srgbClr val="FFFFFF"/>
                </a:solidFill>
                <a:latin typeface="+mn-lt"/>
                <a:cs typeface="Arial Black"/>
              </a:rPr>
              <a:t>P</a:t>
            </a:r>
            <a:r>
              <a:rPr sz="1900" spc="-100" dirty="0">
                <a:solidFill>
                  <a:srgbClr val="FFFFFF"/>
                </a:solidFill>
                <a:latin typeface="+mn-lt"/>
                <a:cs typeface="Arial Black"/>
              </a:rPr>
              <a:t>urchase</a:t>
            </a:r>
            <a:r>
              <a:rPr sz="1900" spc="-114" dirty="0">
                <a:solidFill>
                  <a:srgbClr val="FFFFFF"/>
                </a:solidFill>
                <a:latin typeface="+mn-lt"/>
                <a:cs typeface="Arial Black"/>
              </a:rPr>
              <a:t> </a:t>
            </a:r>
            <a:r>
              <a:rPr lang="en-US" sz="1900" spc="-10" dirty="0">
                <a:solidFill>
                  <a:srgbClr val="FFFFFF"/>
                </a:solidFill>
                <a:latin typeface="+mn-lt"/>
                <a:cs typeface="Arial Black"/>
              </a:rPr>
              <a:t>O</a:t>
            </a:r>
            <a:r>
              <a:rPr sz="1900" spc="-10" dirty="0">
                <a:solidFill>
                  <a:srgbClr val="FFFFFF"/>
                </a:solidFill>
                <a:latin typeface="+mn-lt"/>
                <a:cs typeface="Arial Black"/>
              </a:rPr>
              <a:t>rder.</a:t>
            </a:r>
            <a:endParaRPr sz="1900" dirty="0">
              <a:latin typeface="+mn-lt"/>
              <a:cs typeface="Arial Black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758150" y="2500655"/>
            <a:ext cx="12773660" cy="1102360"/>
            <a:chOff x="2758150" y="2500655"/>
            <a:chExt cx="12773660" cy="1102360"/>
          </a:xfrm>
        </p:grpSpPr>
        <p:sp>
          <p:nvSpPr>
            <p:cNvPr id="3" name="object 3"/>
            <p:cNvSpPr/>
            <p:nvPr/>
          </p:nvSpPr>
          <p:spPr>
            <a:xfrm>
              <a:off x="6080004" y="2500656"/>
              <a:ext cx="9451340" cy="1102360"/>
            </a:xfrm>
            <a:custGeom>
              <a:avLst/>
              <a:gdLst/>
              <a:ahLst/>
              <a:cxnLst/>
              <a:rect l="l" t="t" r="r" b="b"/>
              <a:pathLst>
                <a:path w="9451340" h="1102360">
                  <a:moveTo>
                    <a:pt x="9451324" y="1101793"/>
                  </a:moveTo>
                  <a:lnTo>
                    <a:pt x="0" y="1101793"/>
                  </a:lnTo>
                  <a:lnTo>
                    <a:pt x="0" y="0"/>
                  </a:lnTo>
                  <a:lnTo>
                    <a:pt x="9451324" y="0"/>
                  </a:lnTo>
                  <a:lnTo>
                    <a:pt x="9451324" y="1101793"/>
                  </a:lnTo>
                  <a:close/>
                </a:path>
              </a:pathLst>
            </a:custGeom>
            <a:solidFill>
              <a:srgbClr val="C5E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758150" y="2500655"/>
              <a:ext cx="5636260" cy="1102360"/>
            </a:xfrm>
            <a:custGeom>
              <a:avLst/>
              <a:gdLst/>
              <a:ahLst/>
              <a:cxnLst/>
              <a:rect l="l" t="t" r="r" b="b"/>
              <a:pathLst>
                <a:path w="5636259" h="1102360">
                  <a:moveTo>
                    <a:pt x="5150327" y="1101794"/>
                  </a:moveTo>
                  <a:lnTo>
                    <a:pt x="485775" y="1101794"/>
                  </a:lnTo>
                  <a:lnTo>
                    <a:pt x="437761" y="1099417"/>
                  </a:lnTo>
                  <a:lnTo>
                    <a:pt x="390562" y="1092373"/>
                  </a:lnTo>
                  <a:lnTo>
                    <a:pt x="344494" y="1080796"/>
                  </a:lnTo>
                  <a:lnTo>
                    <a:pt x="299876" y="1064816"/>
                  </a:lnTo>
                  <a:lnTo>
                    <a:pt x="257027" y="1044566"/>
                  </a:lnTo>
                  <a:lnTo>
                    <a:pt x="216266" y="1020178"/>
                  </a:lnTo>
                  <a:lnTo>
                    <a:pt x="177911" y="991783"/>
                  </a:lnTo>
                  <a:lnTo>
                    <a:pt x="142280" y="959513"/>
                  </a:lnTo>
                  <a:lnTo>
                    <a:pt x="110010" y="923882"/>
                  </a:lnTo>
                  <a:lnTo>
                    <a:pt x="81615" y="885527"/>
                  </a:lnTo>
                  <a:lnTo>
                    <a:pt x="57227" y="844766"/>
                  </a:lnTo>
                  <a:lnTo>
                    <a:pt x="36977" y="801917"/>
                  </a:lnTo>
                  <a:lnTo>
                    <a:pt x="20997" y="757300"/>
                  </a:lnTo>
                  <a:lnTo>
                    <a:pt x="9420" y="711231"/>
                  </a:lnTo>
                  <a:lnTo>
                    <a:pt x="2377" y="664032"/>
                  </a:lnTo>
                  <a:lnTo>
                    <a:pt x="0" y="61601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3"/>
                  </a:lnTo>
                  <a:lnTo>
                    <a:pt x="20997" y="344496"/>
                  </a:lnTo>
                  <a:lnTo>
                    <a:pt x="36977" y="299878"/>
                  </a:lnTo>
                  <a:lnTo>
                    <a:pt x="57227" y="257029"/>
                  </a:lnTo>
                  <a:lnTo>
                    <a:pt x="81615" y="216268"/>
                  </a:lnTo>
                  <a:lnTo>
                    <a:pt x="110010" y="177912"/>
                  </a:lnTo>
                  <a:lnTo>
                    <a:pt x="142280" y="142280"/>
                  </a:lnTo>
                  <a:lnTo>
                    <a:pt x="177911" y="110011"/>
                  </a:lnTo>
                  <a:lnTo>
                    <a:pt x="216266" y="81617"/>
                  </a:lnTo>
                  <a:lnTo>
                    <a:pt x="257027" y="57228"/>
                  </a:lnTo>
                  <a:lnTo>
                    <a:pt x="299876" y="36978"/>
                  </a:lnTo>
                  <a:lnTo>
                    <a:pt x="344494" y="20998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5" y="0"/>
                  </a:lnTo>
                  <a:lnTo>
                    <a:pt x="5150327" y="0"/>
                  </a:lnTo>
                  <a:lnTo>
                    <a:pt x="5198339" y="2377"/>
                  </a:lnTo>
                  <a:lnTo>
                    <a:pt x="5245538" y="9420"/>
                  </a:lnTo>
                  <a:lnTo>
                    <a:pt x="5291606" y="20998"/>
                  </a:lnTo>
                  <a:lnTo>
                    <a:pt x="5336223" y="36978"/>
                  </a:lnTo>
                  <a:lnTo>
                    <a:pt x="5379072" y="57228"/>
                  </a:lnTo>
                  <a:lnTo>
                    <a:pt x="5419834" y="81617"/>
                  </a:lnTo>
                  <a:lnTo>
                    <a:pt x="5458190" y="110011"/>
                  </a:lnTo>
                  <a:lnTo>
                    <a:pt x="5493821" y="142280"/>
                  </a:lnTo>
                  <a:lnTo>
                    <a:pt x="5526091" y="177912"/>
                  </a:lnTo>
                  <a:lnTo>
                    <a:pt x="5554486" y="216268"/>
                  </a:lnTo>
                  <a:lnTo>
                    <a:pt x="5578875" y="257029"/>
                  </a:lnTo>
                  <a:lnTo>
                    <a:pt x="5599125" y="299878"/>
                  </a:lnTo>
                  <a:lnTo>
                    <a:pt x="5615105" y="344496"/>
                  </a:lnTo>
                  <a:lnTo>
                    <a:pt x="5626682" y="390563"/>
                  </a:lnTo>
                  <a:lnTo>
                    <a:pt x="5633725" y="437762"/>
                  </a:lnTo>
                  <a:lnTo>
                    <a:pt x="5636102" y="485775"/>
                  </a:lnTo>
                  <a:lnTo>
                    <a:pt x="5636102" y="616019"/>
                  </a:lnTo>
                  <a:lnTo>
                    <a:pt x="5633725" y="664032"/>
                  </a:lnTo>
                  <a:lnTo>
                    <a:pt x="5626682" y="711231"/>
                  </a:lnTo>
                  <a:lnTo>
                    <a:pt x="5615105" y="757300"/>
                  </a:lnTo>
                  <a:lnTo>
                    <a:pt x="5599125" y="801917"/>
                  </a:lnTo>
                  <a:lnTo>
                    <a:pt x="5578875" y="844766"/>
                  </a:lnTo>
                  <a:lnTo>
                    <a:pt x="5554486" y="885527"/>
                  </a:lnTo>
                  <a:lnTo>
                    <a:pt x="5526091" y="923882"/>
                  </a:lnTo>
                  <a:lnTo>
                    <a:pt x="5493821" y="959513"/>
                  </a:lnTo>
                  <a:lnTo>
                    <a:pt x="5458190" y="991783"/>
                  </a:lnTo>
                  <a:lnTo>
                    <a:pt x="5419834" y="1020178"/>
                  </a:lnTo>
                  <a:lnTo>
                    <a:pt x="5379072" y="1044566"/>
                  </a:lnTo>
                  <a:lnTo>
                    <a:pt x="5336223" y="1064816"/>
                  </a:lnTo>
                  <a:lnTo>
                    <a:pt x="5291606" y="1080796"/>
                  </a:lnTo>
                  <a:lnTo>
                    <a:pt x="5245538" y="1092373"/>
                  </a:lnTo>
                  <a:lnTo>
                    <a:pt x="5198339" y="1099417"/>
                  </a:lnTo>
                  <a:lnTo>
                    <a:pt x="5150327" y="110179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360951" y="2801676"/>
            <a:ext cx="435991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When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90" dirty="0">
                <a:solidFill>
                  <a:srgbClr val="FFFFFF"/>
                </a:solidFill>
                <a:latin typeface="Arial Black"/>
                <a:cs typeface="Arial Black"/>
              </a:rPr>
              <a:t>required?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792407" y="2604483"/>
            <a:ext cx="6735761" cy="802143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219075" indent="-217170">
              <a:lnSpc>
                <a:spcPct val="100000"/>
              </a:lnSpc>
              <a:spcBef>
                <a:spcPts val="135"/>
              </a:spcBef>
              <a:buAutoNum type="arabicPeriod"/>
              <a:tabLst>
                <a:tab pos="219075" algn="l"/>
              </a:tabLst>
            </a:pP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Orders</a:t>
            </a:r>
            <a:r>
              <a:rPr sz="1700" spc="-8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greater</a:t>
            </a:r>
            <a:r>
              <a:rPr sz="1700" spc="-8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than</a:t>
            </a:r>
            <a:r>
              <a:rPr sz="1700" spc="-8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3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$</a:t>
            </a:r>
            <a:r>
              <a:rPr sz="1700" spc="-30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9,999</a:t>
            </a:r>
            <a:r>
              <a:rPr sz="1700" spc="-25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 </a:t>
            </a:r>
            <a:r>
              <a:rPr sz="1700" spc="-90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and</a:t>
            </a:r>
            <a:r>
              <a:rPr sz="1700" spc="-25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 </a:t>
            </a:r>
            <a:r>
              <a:rPr sz="1700" spc="-75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all</a:t>
            </a:r>
            <a:r>
              <a:rPr sz="1700" spc="-25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 </a:t>
            </a: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Palatino Linotype"/>
              </a:rPr>
              <a:t>equipment.</a:t>
            </a:r>
            <a:endParaRPr sz="1700" dirty="0">
              <a:latin typeface="Lucida Sans" panose="020B0602030504020204" pitchFamily="34" charset="0"/>
              <a:cs typeface="Palatino Linotype"/>
            </a:endParaRPr>
          </a:p>
          <a:p>
            <a:pPr marL="219075" indent="-217170">
              <a:lnSpc>
                <a:spcPct val="100000"/>
              </a:lnSpc>
              <a:spcBef>
                <a:spcPts val="25"/>
              </a:spcBef>
              <a:buAutoNum type="arabicPeriod"/>
              <a:tabLst>
                <a:tab pos="219075" algn="l"/>
              </a:tabLst>
            </a:pP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If</a:t>
            </a:r>
            <a:r>
              <a:rPr sz="1700" spc="-7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there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are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terms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and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3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conditions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2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associated</a:t>
            </a:r>
            <a:r>
              <a:rPr sz="1700" spc="-7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with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an</a:t>
            </a:r>
            <a:r>
              <a:rPr sz="1700" spc="-7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order</a:t>
            </a:r>
            <a:r>
              <a:rPr lang="en-US"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.</a:t>
            </a:r>
            <a:endParaRPr sz="1700" dirty="0">
              <a:latin typeface="Lucida Sans" panose="020B0602030504020204" pitchFamily="34" charset="0"/>
              <a:cs typeface="Lucida Sans"/>
            </a:endParaRPr>
          </a:p>
          <a:p>
            <a:pPr marL="219075" indent="-21717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219075" algn="l"/>
              </a:tabLst>
            </a:pP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If</a:t>
            </a:r>
            <a:r>
              <a:rPr sz="1700" spc="-8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there</a:t>
            </a:r>
            <a:r>
              <a:rPr sz="1700" spc="-7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5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is</a:t>
            </a:r>
            <a:r>
              <a:rPr sz="1700" spc="-8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a</a:t>
            </a:r>
            <a:r>
              <a:rPr sz="1700" spc="-7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contractual</a:t>
            </a:r>
            <a:r>
              <a:rPr sz="1700" spc="-75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agreement</a:t>
            </a:r>
            <a:r>
              <a:rPr sz="1700" spc="-8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 </a:t>
            </a:r>
            <a:r>
              <a:rPr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involved</a:t>
            </a:r>
            <a:r>
              <a:rPr lang="en-US" sz="1700" spc="-10" dirty="0">
                <a:solidFill>
                  <a:srgbClr val="333031"/>
                </a:solidFill>
                <a:latin typeface="Lucida Sans" panose="020B0602030504020204" pitchFamily="34" charset="0"/>
                <a:cs typeface="Lucida Sans"/>
              </a:rPr>
              <a:t>.</a:t>
            </a:r>
            <a:endParaRPr sz="1700" dirty="0">
              <a:latin typeface="Lucida Sans" panose="020B0602030504020204" pitchFamily="34" charset="0"/>
              <a:cs typeface="Lucida Sans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2758150" y="3905981"/>
            <a:ext cx="12773660" cy="1102360"/>
            <a:chOff x="2758150" y="3905981"/>
            <a:chExt cx="12773660" cy="1102360"/>
          </a:xfrm>
        </p:grpSpPr>
        <p:sp>
          <p:nvSpPr>
            <p:cNvPr id="8" name="object 8"/>
            <p:cNvSpPr/>
            <p:nvPr/>
          </p:nvSpPr>
          <p:spPr>
            <a:xfrm>
              <a:off x="6080004" y="3905981"/>
              <a:ext cx="9451340" cy="1102360"/>
            </a:xfrm>
            <a:custGeom>
              <a:avLst/>
              <a:gdLst/>
              <a:ahLst/>
              <a:cxnLst/>
              <a:rect l="l" t="t" r="r" b="b"/>
              <a:pathLst>
                <a:path w="9451340" h="1102360">
                  <a:moveTo>
                    <a:pt x="9451324" y="1101793"/>
                  </a:moveTo>
                  <a:lnTo>
                    <a:pt x="0" y="1101793"/>
                  </a:lnTo>
                  <a:lnTo>
                    <a:pt x="0" y="0"/>
                  </a:lnTo>
                  <a:lnTo>
                    <a:pt x="9451324" y="0"/>
                  </a:lnTo>
                  <a:lnTo>
                    <a:pt x="9451324" y="1101793"/>
                  </a:lnTo>
                  <a:close/>
                </a:path>
              </a:pathLst>
            </a:custGeom>
            <a:solidFill>
              <a:srgbClr val="C5E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2758150" y="3905981"/>
              <a:ext cx="5636260" cy="1102360"/>
            </a:xfrm>
            <a:custGeom>
              <a:avLst/>
              <a:gdLst/>
              <a:ahLst/>
              <a:cxnLst/>
              <a:rect l="l" t="t" r="r" b="b"/>
              <a:pathLst>
                <a:path w="5636259" h="1102360">
                  <a:moveTo>
                    <a:pt x="5150327" y="1101794"/>
                  </a:moveTo>
                  <a:lnTo>
                    <a:pt x="485775" y="1101794"/>
                  </a:lnTo>
                  <a:lnTo>
                    <a:pt x="437761" y="1099417"/>
                  </a:lnTo>
                  <a:lnTo>
                    <a:pt x="390562" y="1092373"/>
                  </a:lnTo>
                  <a:lnTo>
                    <a:pt x="344494" y="1080796"/>
                  </a:lnTo>
                  <a:lnTo>
                    <a:pt x="299876" y="1064816"/>
                  </a:lnTo>
                  <a:lnTo>
                    <a:pt x="257027" y="1044566"/>
                  </a:lnTo>
                  <a:lnTo>
                    <a:pt x="216266" y="1020178"/>
                  </a:lnTo>
                  <a:lnTo>
                    <a:pt x="177911" y="991783"/>
                  </a:lnTo>
                  <a:lnTo>
                    <a:pt x="142280" y="959513"/>
                  </a:lnTo>
                  <a:lnTo>
                    <a:pt x="110010" y="923882"/>
                  </a:lnTo>
                  <a:lnTo>
                    <a:pt x="81615" y="885526"/>
                  </a:lnTo>
                  <a:lnTo>
                    <a:pt x="57227" y="844765"/>
                  </a:lnTo>
                  <a:lnTo>
                    <a:pt x="36977" y="801916"/>
                  </a:lnTo>
                  <a:lnTo>
                    <a:pt x="20997" y="757299"/>
                  </a:lnTo>
                  <a:lnTo>
                    <a:pt x="9420" y="711231"/>
                  </a:lnTo>
                  <a:lnTo>
                    <a:pt x="2377" y="664032"/>
                  </a:lnTo>
                  <a:lnTo>
                    <a:pt x="0" y="616019"/>
                  </a:lnTo>
                  <a:lnTo>
                    <a:pt x="0" y="485775"/>
                  </a:lnTo>
                  <a:lnTo>
                    <a:pt x="2377" y="437761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7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5" y="0"/>
                  </a:lnTo>
                  <a:lnTo>
                    <a:pt x="5150327" y="0"/>
                  </a:lnTo>
                  <a:lnTo>
                    <a:pt x="5198339" y="2377"/>
                  </a:lnTo>
                  <a:lnTo>
                    <a:pt x="5245538" y="9420"/>
                  </a:lnTo>
                  <a:lnTo>
                    <a:pt x="5291606" y="20997"/>
                  </a:lnTo>
                  <a:lnTo>
                    <a:pt x="5336223" y="36977"/>
                  </a:lnTo>
                  <a:lnTo>
                    <a:pt x="5379072" y="57227"/>
                  </a:lnTo>
                  <a:lnTo>
                    <a:pt x="5419834" y="81615"/>
                  </a:lnTo>
                  <a:lnTo>
                    <a:pt x="5458190" y="110010"/>
                  </a:lnTo>
                  <a:lnTo>
                    <a:pt x="5493821" y="142280"/>
                  </a:lnTo>
                  <a:lnTo>
                    <a:pt x="5526091" y="177911"/>
                  </a:lnTo>
                  <a:lnTo>
                    <a:pt x="5554486" y="216266"/>
                  </a:lnTo>
                  <a:lnTo>
                    <a:pt x="5578875" y="257027"/>
                  </a:lnTo>
                  <a:lnTo>
                    <a:pt x="5599125" y="299876"/>
                  </a:lnTo>
                  <a:lnTo>
                    <a:pt x="5615105" y="344494"/>
                  </a:lnTo>
                  <a:lnTo>
                    <a:pt x="5626682" y="390562"/>
                  </a:lnTo>
                  <a:lnTo>
                    <a:pt x="5633725" y="437761"/>
                  </a:lnTo>
                  <a:lnTo>
                    <a:pt x="5636102" y="485775"/>
                  </a:lnTo>
                  <a:lnTo>
                    <a:pt x="5636102" y="616019"/>
                  </a:lnTo>
                  <a:lnTo>
                    <a:pt x="5633725" y="664032"/>
                  </a:lnTo>
                  <a:lnTo>
                    <a:pt x="5626682" y="711231"/>
                  </a:lnTo>
                  <a:lnTo>
                    <a:pt x="5615105" y="757299"/>
                  </a:lnTo>
                  <a:lnTo>
                    <a:pt x="5599125" y="801916"/>
                  </a:lnTo>
                  <a:lnTo>
                    <a:pt x="5578875" y="844765"/>
                  </a:lnTo>
                  <a:lnTo>
                    <a:pt x="5554486" y="885526"/>
                  </a:lnTo>
                  <a:lnTo>
                    <a:pt x="5526091" y="923882"/>
                  </a:lnTo>
                  <a:lnTo>
                    <a:pt x="5493821" y="959513"/>
                  </a:lnTo>
                  <a:lnTo>
                    <a:pt x="5458190" y="991783"/>
                  </a:lnTo>
                  <a:lnTo>
                    <a:pt x="5419834" y="1020178"/>
                  </a:lnTo>
                  <a:lnTo>
                    <a:pt x="5379072" y="1044566"/>
                  </a:lnTo>
                  <a:lnTo>
                    <a:pt x="5336223" y="1064816"/>
                  </a:lnTo>
                  <a:lnTo>
                    <a:pt x="5291606" y="1080796"/>
                  </a:lnTo>
                  <a:lnTo>
                    <a:pt x="5245538" y="1092373"/>
                  </a:lnTo>
                  <a:lnTo>
                    <a:pt x="5198339" y="1099417"/>
                  </a:lnTo>
                  <a:lnTo>
                    <a:pt x="5150327" y="110179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3656892" y="4133269"/>
            <a:ext cx="383984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When</a:t>
            </a:r>
            <a:r>
              <a:rPr sz="22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a </a:t>
            </a:r>
            <a:r>
              <a:rPr sz="2200" spc="-204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70" dirty="0">
                <a:solidFill>
                  <a:srgbClr val="FFFFFF"/>
                </a:solidFill>
                <a:latin typeface="Arial Black"/>
                <a:cs typeface="Arial Black"/>
              </a:rPr>
              <a:t>addendum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860159" y="4463072"/>
            <a:ext cx="136080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95" dirty="0">
                <a:solidFill>
                  <a:srgbClr val="FFFFFF"/>
                </a:solidFill>
                <a:latin typeface="Arial Black"/>
                <a:cs typeface="Arial Black"/>
              </a:rPr>
              <a:t>required?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15474" y="4014458"/>
            <a:ext cx="6694805" cy="860492"/>
          </a:xfrm>
          <a:prstGeom prst="rect">
            <a:avLst/>
          </a:prstGeom>
        </p:spPr>
        <p:txBody>
          <a:bodyPr vert="horz" wrap="square" lIns="0" tIns="26670" rIns="0" bIns="0" rtlCol="0">
            <a:spAutoFit/>
          </a:bodyPr>
          <a:lstStyle/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1800" dirty="0">
                <a:solidFill>
                  <a:srgbClr val="333031"/>
                </a:solidFill>
                <a:latin typeface="Lucida Sans"/>
                <a:cs typeface="Lucida Sans"/>
              </a:rPr>
              <a:t>When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333031"/>
                </a:solidFill>
                <a:latin typeface="Lucida Sans"/>
                <a:cs typeface="Lucida Sans"/>
              </a:rPr>
              <a:t>there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dirty="0">
                <a:solidFill>
                  <a:srgbClr val="333031"/>
                </a:solidFill>
                <a:latin typeface="Lucida Sans"/>
                <a:cs typeface="Lucida Sans"/>
              </a:rPr>
              <a:t>are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333031"/>
                </a:solidFill>
                <a:latin typeface="Lucida Sans"/>
                <a:cs typeface="Lucida Sans"/>
              </a:rPr>
              <a:t>terms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20" dirty="0">
                <a:solidFill>
                  <a:srgbClr val="333031"/>
                </a:solidFill>
                <a:latin typeface="Lucida Sans"/>
                <a:cs typeface="Lucida Sans"/>
              </a:rPr>
              <a:t>and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50" dirty="0">
                <a:solidFill>
                  <a:srgbClr val="333031"/>
                </a:solidFill>
                <a:latin typeface="Lucida Sans"/>
                <a:cs typeface="Lucida Sans"/>
              </a:rPr>
              <a:t>conditions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40" dirty="0">
                <a:solidFill>
                  <a:srgbClr val="333031"/>
                </a:solidFill>
                <a:latin typeface="Lucida Sans"/>
                <a:cs typeface="Lucida Sans"/>
              </a:rPr>
              <a:t>associate</a:t>
            </a:r>
            <a:r>
              <a:rPr lang="en-US" sz="1800" spc="-40" dirty="0">
                <a:solidFill>
                  <a:srgbClr val="333031"/>
                </a:solidFill>
                <a:latin typeface="Lucida Sans"/>
                <a:cs typeface="Lucida Sans"/>
              </a:rPr>
              <a:t>d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45" dirty="0">
                <a:solidFill>
                  <a:srgbClr val="333031"/>
                </a:solidFill>
                <a:latin typeface="Lucida Sans"/>
                <a:cs typeface="Lucida Sans"/>
              </a:rPr>
              <a:t>with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333031"/>
                </a:solidFill>
                <a:latin typeface="Lucida Sans"/>
                <a:cs typeface="Lucida Sans"/>
              </a:rPr>
              <a:t>quote. </a:t>
            </a:r>
            <a:r>
              <a:rPr lang="en-US" sz="1800" spc="-10" dirty="0">
                <a:solidFill>
                  <a:srgbClr val="333031"/>
                </a:solidFill>
                <a:latin typeface="Lucida Sans"/>
                <a:cs typeface="Lucida Sans"/>
              </a:rPr>
              <a:t>When order is $50,000 </a:t>
            </a:r>
            <a:r>
              <a:rPr lang="en-US" spc="-10" dirty="0">
                <a:solidFill>
                  <a:srgbClr val="333031"/>
                </a:solidFill>
                <a:latin typeface="Lucida Sans"/>
                <a:cs typeface="Lucida Sans"/>
              </a:rPr>
              <a:t>&amp; more</a:t>
            </a:r>
            <a:r>
              <a:rPr lang="en-US" sz="1800" spc="-10" dirty="0">
                <a:solidFill>
                  <a:srgbClr val="333031"/>
                </a:solidFill>
                <a:latin typeface="Lucida Sans"/>
                <a:cs typeface="Lucida Sans"/>
              </a:rPr>
              <a:t>.</a:t>
            </a:r>
          </a:p>
          <a:p>
            <a:pPr marL="12700" marR="5080">
              <a:lnSpc>
                <a:spcPts val="2100"/>
              </a:lnSpc>
              <a:spcBef>
                <a:spcPts val="210"/>
              </a:spcBef>
            </a:pPr>
            <a:r>
              <a:rPr sz="1800" dirty="0">
                <a:solidFill>
                  <a:srgbClr val="333031"/>
                </a:solidFill>
                <a:latin typeface="Lucida Sans"/>
                <a:cs typeface="Lucida Sans"/>
              </a:rPr>
              <a:t>Use</a:t>
            </a:r>
            <a:r>
              <a:rPr sz="1800" spc="-9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333031"/>
                </a:solidFill>
                <a:latin typeface="Lucida Sans"/>
                <a:cs typeface="Lucida Sans"/>
              </a:rPr>
              <a:t>Hotel</a:t>
            </a:r>
            <a:r>
              <a:rPr sz="180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25" dirty="0">
                <a:solidFill>
                  <a:srgbClr val="333031"/>
                </a:solidFill>
                <a:latin typeface="Lucida Sans"/>
                <a:cs typeface="Lucida Sans"/>
              </a:rPr>
              <a:t>addendum</a:t>
            </a:r>
            <a:r>
              <a:rPr sz="180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40" dirty="0">
                <a:solidFill>
                  <a:srgbClr val="333031"/>
                </a:solidFill>
                <a:latin typeface="Lucida Sans"/>
                <a:cs typeface="Lucida Sans"/>
              </a:rPr>
              <a:t>for</a:t>
            </a:r>
            <a:r>
              <a:rPr sz="180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50" dirty="0">
                <a:solidFill>
                  <a:srgbClr val="333031"/>
                </a:solidFill>
                <a:latin typeface="Lucida Sans"/>
                <a:cs typeface="Lucida Sans"/>
              </a:rPr>
              <a:t>contracts</a:t>
            </a:r>
            <a:r>
              <a:rPr sz="180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45" dirty="0">
                <a:solidFill>
                  <a:srgbClr val="333031"/>
                </a:solidFill>
                <a:latin typeface="Lucida Sans"/>
                <a:cs typeface="Lucida Sans"/>
              </a:rPr>
              <a:t>with</a:t>
            </a:r>
            <a:r>
              <a:rPr sz="180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30" dirty="0">
                <a:solidFill>
                  <a:srgbClr val="333031"/>
                </a:solidFill>
                <a:latin typeface="Lucida Sans"/>
                <a:cs typeface="Lucida Sans"/>
              </a:rPr>
              <a:t>Hotel</a:t>
            </a:r>
            <a:r>
              <a:rPr sz="180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800" spc="-10" dirty="0">
                <a:solidFill>
                  <a:srgbClr val="333031"/>
                </a:solidFill>
                <a:latin typeface="Lucida Sans"/>
                <a:cs typeface="Lucida Sans"/>
              </a:rPr>
              <a:t>vendors.</a:t>
            </a:r>
            <a:endParaRPr sz="1800" dirty="0">
              <a:latin typeface="Lucida Sans"/>
              <a:cs typeface="Lucida Sans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2758150" y="5236375"/>
            <a:ext cx="12769850" cy="1623695"/>
            <a:chOff x="2758150" y="5236375"/>
            <a:chExt cx="12769850" cy="1623695"/>
          </a:xfrm>
        </p:grpSpPr>
        <p:sp>
          <p:nvSpPr>
            <p:cNvPr id="14" name="object 14"/>
            <p:cNvSpPr/>
            <p:nvPr/>
          </p:nvSpPr>
          <p:spPr>
            <a:xfrm>
              <a:off x="6080004" y="5236376"/>
              <a:ext cx="9448165" cy="1623695"/>
            </a:xfrm>
            <a:custGeom>
              <a:avLst/>
              <a:gdLst/>
              <a:ahLst/>
              <a:cxnLst/>
              <a:rect l="l" t="t" r="r" b="b"/>
              <a:pathLst>
                <a:path w="9448165" h="1623695">
                  <a:moveTo>
                    <a:pt x="9447627" y="1623216"/>
                  </a:moveTo>
                  <a:lnTo>
                    <a:pt x="0" y="1623216"/>
                  </a:lnTo>
                  <a:lnTo>
                    <a:pt x="0" y="0"/>
                  </a:lnTo>
                  <a:lnTo>
                    <a:pt x="9447627" y="0"/>
                  </a:lnTo>
                  <a:lnTo>
                    <a:pt x="9447627" y="1623216"/>
                  </a:lnTo>
                  <a:close/>
                </a:path>
              </a:pathLst>
            </a:custGeom>
            <a:solidFill>
              <a:srgbClr val="C5E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2758150" y="5236375"/>
              <a:ext cx="5636260" cy="1623695"/>
            </a:xfrm>
            <a:custGeom>
              <a:avLst/>
              <a:gdLst/>
              <a:ahLst/>
              <a:cxnLst/>
              <a:rect l="l" t="t" r="r" b="b"/>
              <a:pathLst>
                <a:path w="5636259" h="1623695">
                  <a:moveTo>
                    <a:pt x="5150327" y="1623215"/>
                  </a:moveTo>
                  <a:lnTo>
                    <a:pt x="485774" y="1623215"/>
                  </a:lnTo>
                  <a:lnTo>
                    <a:pt x="437761" y="1620838"/>
                  </a:lnTo>
                  <a:lnTo>
                    <a:pt x="390562" y="1613795"/>
                  </a:lnTo>
                  <a:lnTo>
                    <a:pt x="344494" y="1602218"/>
                  </a:lnTo>
                  <a:lnTo>
                    <a:pt x="299876" y="1586238"/>
                  </a:lnTo>
                  <a:lnTo>
                    <a:pt x="257027" y="1565988"/>
                  </a:lnTo>
                  <a:lnTo>
                    <a:pt x="216266" y="1541600"/>
                  </a:lnTo>
                  <a:lnTo>
                    <a:pt x="177911" y="1513206"/>
                  </a:lnTo>
                  <a:lnTo>
                    <a:pt x="142280" y="1480937"/>
                  </a:lnTo>
                  <a:lnTo>
                    <a:pt x="110010" y="1445306"/>
                  </a:lnTo>
                  <a:lnTo>
                    <a:pt x="81615" y="1406950"/>
                  </a:lnTo>
                  <a:lnTo>
                    <a:pt x="57227" y="1366188"/>
                  </a:lnTo>
                  <a:lnTo>
                    <a:pt x="36977" y="1323339"/>
                  </a:lnTo>
                  <a:lnTo>
                    <a:pt x="20997" y="1278721"/>
                  </a:lnTo>
                  <a:lnTo>
                    <a:pt x="9420" y="1232653"/>
                  </a:lnTo>
                  <a:lnTo>
                    <a:pt x="2377" y="1185453"/>
                  </a:lnTo>
                  <a:lnTo>
                    <a:pt x="0" y="1137440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7"/>
                  </a:lnTo>
                  <a:lnTo>
                    <a:pt x="110010" y="177912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5150327" y="0"/>
                  </a:lnTo>
                  <a:lnTo>
                    <a:pt x="5198340" y="2377"/>
                  </a:lnTo>
                  <a:lnTo>
                    <a:pt x="5245539" y="9420"/>
                  </a:lnTo>
                  <a:lnTo>
                    <a:pt x="5291607" y="20997"/>
                  </a:lnTo>
                  <a:lnTo>
                    <a:pt x="5336224" y="36977"/>
                  </a:lnTo>
                  <a:lnTo>
                    <a:pt x="5379073" y="57227"/>
                  </a:lnTo>
                  <a:lnTo>
                    <a:pt x="5419834" y="81615"/>
                  </a:lnTo>
                  <a:lnTo>
                    <a:pt x="5458190" y="110010"/>
                  </a:lnTo>
                  <a:lnTo>
                    <a:pt x="5493821" y="142280"/>
                  </a:lnTo>
                  <a:lnTo>
                    <a:pt x="5526091" y="177912"/>
                  </a:lnTo>
                  <a:lnTo>
                    <a:pt x="5554486" y="216267"/>
                  </a:lnTo>
                  <a:lnTo>
                    <a:pt x="5578875" y="257028"/>
                  </a:lnTo>
                  <a:lnTo>
                    <a:pt x="5599125" y="299877"/>
                  </a:lnTo>
                  <a:lnTo>
                    <a:pt x="5615104" y="344494"/>
                  </a:lnTo>
                  <a:lnTo>
                    <a:pt x="5626682" y="390562"/>
                  </a:lnTo>
                  <a:lnTo>
                    <a:pt x="5633725" y="437762"/>
                  </a:lnTo>
                  <a:lnTo>
                    <a:pt x="5636102" y="485774"/>
                  </a:lnTo>
                  <a:lnTo>
                    <a:pt x="5636102" y="1137440"/>
                  </a:lnTo>
                  <a:lnTo>
                    <a:pt x="5633725" y="1185453"/>
                  </a:lnTo>
                  <a:lnTo>
                    <a:pt x="5626682" y="1232653"/>
                  </a:lnTo>
                  <a:lnTo>
                    <a:pt x="5615104" y="1278721"/>
                  </a:lnTo>
                  <a:lnTo>
                    <a:pt x="5599125" y="1323339"/>
                  </a:lnTo>
                  <a:lnTo>
                    <a:pt x="5578875" y="1366188"/>
                  </a:lnTo>
                  <a:lnTo>
                    <a:pt x="5554486" y="1406950"/>
                  </a:lnTo>
                  <a:lnTo>
                    <a:pt x="5526091" y="1445306"/>
                  </a:lnTo>
                  <a:lnTo>
                    <a:pt x="5493821" y="1480937"/>
                  </a:lnTo>
                  <a:lnTo>
                    <a:pt x="5458190" y="1513206"/>
                  </a:lnTo>
                  <a:lnTo>
                    <a:pt x="5419834" y="1541600"/>
                  </a:lnTo>
                  <a:lnTo>
                    <a:pt x="5379073" y="1565988"/>
                  </a:lnTo>
                  <a:lnTo>
                    <a:pt x="5336224" y="1586238"/>
                  </a:lnTo>
                  <a:lnTo>
                    <a:pt x="5291607" y="1602218"/>
                  </a:lnTo>
                  <a:lnTo>
                    <a:pt x="5245539" y="1613795"/>
                  </a:lnTo>
                  <a:lnTo>
                    <a:pt x="5198340" y="1620838"/>
                  </a:lnTo>
                  <a:lnTo>
                    <a:pt x="5150327" y="1623215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3415642" y="5706512"/>
            <a:ext cx="432308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Who</a:t>
            </a:r>
            <a:r>
              <a:rPr sz="22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75" dirty="0">
                <a:solidFill>
                  <a:srgbClr val="FFFFFF"/>
                </a:solidFill>
                <a:latin typeface="Arial Black"/>
                <a:cs typeface="Arial Black"/>
              </a:rPr>
              <a:t>gets</a:t>
            </a:r>
            <a:r>
              <a:rPr sz="22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204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z="22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65" dirty="0">
                <a:solidFill>
                  <a:srgbClr val="FFFFFF"/>
                </a:solidFill>
                <a:latin typeface="Arial Black"/>
                <a:cs typeface="Arial Black"/>
              </a:rPr>
              <a:t>addendum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315579" y="6036316"/>
            <a:ext cx="252285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signed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 Black"/>
                <a:cs typeface="Arial Black"/>
              </a:rPr>
              <a:t>by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00" dirty="0">
                <a:solidFill>
                  <a:srgbClr val="FFFFFF"/>
                </a:solidFill>
                <a:latin typeface="Arial Black"/>
                <a:cs typeface="Arial Black"/>
              </a:rPr>
              <a:t>vendor?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557428" y="5374016"/>
            <a:ext cx="6552565" cy="135998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1750" spc="-60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750" spc="-10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department</a:t>
            </a:r>
            <a:r>
              <a:rPr sz="175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lang="en-US" sz="1750" spc="-60" dirty="0">
                <a:solidFill>
                  <a:srgbClr val="333031"/>
                </a:solidFill>
                <a:latin typeface="Lucida Sans"/>
                <a:cs typeface="Lucida Sans"/>
              </a:rPr>
              <a:t>obtain</a:t>
            </a:r>
            <a:r>
              <a:rPr sz="1750" spc="-60" dirty="0">
                <a:solidFill>
                  <a:srgbClr val="333031"/>
                </a:solidFill>
                <a:latin typeface="Lucida Sans"/>
                <a:cs typeface="Lucida Sans"/>
              </a:rPr>
              <a:t>s</a:t>
            </a:r>
            <a:r>
              <a:rPr sz="175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vendor</a:t>
            </a:r>
            <a:r>
              <a:rPr sz="175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40" dirty="0">
                <a:solidFill>
                  <a:srgbClr val="333031"/>
                </a:solidFill>
                <a:latin typeface="Lucida Sans"/>
                <a:cs typeface="Lucida Sans"/>
              </a:rPr>
              <a:t>signature</a:t>
            </a:r>
            <a:r>
              <a:rPr sz="175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on</a:t>
            </a:r>
            <a:r>
              <a:rPr sz="1750" spc="-10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75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addendum</a:t>
            </a:r>
            <a:r>
              <a:rPr lang="en-US" sz="1750" spc="-10" dirty="0">
                <a:solidFill>
                  <a:srgbClr val="333031"/>
                </a:solidFill>
                <a:latin typeface="Lucida Sans"/>
                <a:cs typeface="Lucida Sans"/>
              </a:rPr>
              <a:t>,</a:t>
            </a:r>
            <a:r>
              <a:rPr sz="175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5" dirty="0">
                <a:solidFill>
                  <a:srgbClr val="333031"/>
                </a:solidFill>
                <a:latin typeface="Lucida Sans"/>
                <a:cs typeface="Lucida Sans"/>
              </a:rPr>
              <a:t>and </a:t>
            </a:r>
            <a:r>
              <a:rPr sz="1750" spc="-30" dirty="0">
                <a:solidFill>
                  <a:srgbClr val="333031"/>
                </a:solidFill>
                <a:latin typeface="Lucida Sans"/>
                <a:cs typeface="Lucida Sans"/>
              </a:rPr>
              <a:t>sends</a:t>
            </a:r>
            <a:r>
              <a:rPr sz="1750" spc="-8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0" dirty="0">
                <a:solidFill>
                  <a:srgbClr val="333031"/>
                </a:solidFill>
                <a:latin typeface="Lucida Sans"/>
                <a:cs typeface="Lucida Sans"/>
              </a:rPr>
              <a:t>to</a:t>
            </a:r>
            <a:r>
              <a:rPr sz="1750" spc="-8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lang="en-US" sz="1750" spc="-35" dirty="0">
                <a:solidFill>
                  <a:srgbClr val="333031"/>
                </a:solidFill>
                <a:latin typeface="Lucida Sans"/>
                <a:cs typeface="Lucida Sans"/>
              </a:rPr>
              <a:t>C</a:t>
            </a:r>
            <a:r>
              <a:rPr sz="1750" spc="-35" dirty="0">
                <a:solidFill>
                  <a:srgbClr val="333031"/>
                </a:solidFill>
                <a:latin typeface="Lucida Sans"/>
                <a:cs typeface="Lucida Sans"/>
              </a:rPr>
              <a:t>ompliance</a:t>
            </a:r>
            <a:r>
              <a:rPr sz="1750" spc="-8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0" dirty="0">
                <a:solidFill>
                  <a:srgbClr val="333031"/>
                </a:solidFill>
                <a:latin typeface="Lucida Sans"/>
                <a:cs typeface="Lucida Sans"/>
              </a:rPr>
              <a:t>for</a:t>
            </a:r>
            <a:r>
              <a:rPr sz="1750" spc="-8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lang="en-US" sz="1750" spc="-40" dirty="0">
                <a:solidFill>
                  <a:srgbClr val="333031"/>
                </a:solidFill>
                <a:latin typeface="Lucida Sans"/>
                <a:cs typeface="Lucida Sans"/>
              </a:rPr>
              <a:t>MURC signature</a:t>
            </a:r>
            <a:r>
              <a:rPr sz="1750" spc="-40" dirty="0">
                <a:solidFill>
                  <a:srgbClr val="333031"/>
                </a:solidFill>
                <a:latin typeface="Lucida Sans"/>
                <a:cs typeface="Lucida Sans"/>
              </a:rPr>
              <a:t>.</a:t>
            </a:r>
            <a:r>
              <a:rPr sz="1750" spc="-80" dirty="0">
                <a:solidFill>
                  <a:srgbClr val="333031"/>
                </a:solidFill>
                <a:latin typeface="Lucida Sans"/>
                <a:cs typeface="Lucida Sans"/>
              </a:rPr>
              <a:t> This </a:t>
            </a:r>
            <a:r>
              <a:rPr sz="1750" spc="-20" dirty="0">
                <a:solidFill>
                  <a:srgbClr val="333031"/>
                </a:solidFill>
                <a:latin typeface="Lucida Sans"/>
                <a:cs typeface="Lucida Sans"/>
              </a:rPr>
              <a:t>form</a:t>
            </a:r>
            <a:r>
              <a:rPr sz="1750" spc="-8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30" dirty="0">
                <a:solidFill>
                  <a:srgbClr val="333031"/>
                </a:solidFill>
                <a:latin typeface="Lucida Sans"/>
                <a:cs typeface="Lucida Sans"/>
              </a:rPr>
              <a:t>should</a:t>
            </a:r>
            <a:r>
              <a:rPr sz="1750" spc="-8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35" dirty="0">
                <a:solidFill>
                  <a:srgbClr val="333031"/>
                </a:solidFill>
                <a:latin typeface="Lucida Sans"/>
                <a:cs typeface="Lucida Sans"/>
              </a:rPr>
              <a:t>be </a:t>
            </a:r>
            <a:r>
              <a:rPr sz="1750" spc="-30" dirty="0">
                <a:solidFill>
                  <a:srgbClr val="333031"/>
                </a:solidFill>
                <a:latin typeface="Lucida Sans"/>
                <a:cs typeface="Lucida Sans"/>
              </a:rPr>
              <a:t>submitted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dirty="0">
                <a:solidFill>
                  <a:srgbClr val="333031"/>
                </a:solidFill>
                <a:latin typeface="Lucida Sans"/>
                <a:cs typeface="Lucida Sans"/>
              </a:rPr>
              <a:t>at</a:t>
            </a:r>
            <a:r>
              <a:rPr sz="1750" spc="-12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same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35" dirty="0">
                <a:solidFill>
                  <a:srgbClr val="333031"/>
                </a:solidFill>
                <a:latin typeface="Lucida Sans"/>
                <a:cs typeface="Lucida Sans"/>
              </a:rPr>
              <a:t>time</a:t>
            </a:r>
            <a:r>
              <a:rPr sz="1750" spc="-10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dirty="0">
                <a:solidFill>
                  <a:srgbClr val="333031"/>
                </a:solidFill>
                <a:latin typeface="Lucida Sans"/>
                <a:cs typeface="Lucida Sans"/>
              </a:rPr>
              <a:t>as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0" dirty="0">
                <a:solidFill>
                  <a:srgbClr val="333031"/>
                </a:solidFill>
                <a:latin typeface="Lucida Sans"/>
                <a:cs typeface="Lucida Sans"/>
              </a:rPr>
              <a:t>quote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dirty="0">
                <a:solidFill>
                  <a:srgbClr val="333031"/>
                </a:solidFill>
                <a:latin typeface="Lucida Sans"/>
                <a:cs typeface="Lucida Sans"/>
              </a:rPr>
              <a:t>as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0" dirty="0">
                <a:solidFill>
                  <a:srgbClr val="333031"/>
                </a:solidFill>
                <a:latin typeface="Lucida Sans"/>
                <a:cs typeface="Lucida Sans"/>
              </a:rPr>
              <a:t>part</a:t>
            </a:r>
            <a:r>
              <a:rPr sz="175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35" dirty="0">
                <a:solidFill>
                  <a:srgbClr val="333031"/>
                </a:solidFill>
                <a:latin typeface="Lucida Sans"/>
                <a:cs typeface="Lucida Sans"/>
              </a:rPr>
              <a:t>of</a:t>
            </a:r>
            <a:r>
              <a:rPr sz="1750" spc="-10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5" dirty="0">
                <a:solidFill>
                  <a:srgbClr val="333031"/>
                </a:solidFill>
                <a:latin typeface="Lucida Sans"/>
                <a:cs typeface="Lucida Sans"/>
              </a:rPr>
              <a:t>the </a:t>
            </a:r>
            <a:r>
              <a:rPr sz="1750" spc="-40" dirty="0">
                <a:solidFill>
                  <a:srgbClr val="333031"/>
                </a:solidFill>
                <a:latin typeface="Lucida Sans"/>
                <a:cs typeface="Lucida Sans"/>
              </a:rPr>
              <a:t>reconciliation</a:t>
            </a:r>
            <a:r>
              <a:rPr sz="1750" spc="-7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50" dirty="0">
                <a:solidFill>
                  <a:srgbClr val="333031"/>
                </a:solidFill>
                <a:latin typeface="Lucida Sans"/>
                <a:cs typeface="Lucida Sans"/>
              </a:rPr>
              <a:t>pack</a:t>
            </a:r>
            <a:r>
              <a:rPr lang="en-US" sz="1750" spc="-50" dirty="0">
                <a:solidFill>
                  <a:srgbClr val="333031"/>
                </a:solidFill>
                <a:latin typeface="Lucida Sans"/>
                <a:cs typeface="Lucida Sans"/>
              </a:rPr>
              <a:t>et.</a:t>
            </a:r>
            <a:r>
              <a:rPr sz="1750" spc="-7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dirty="0">
                <a:solidFill>
                  <a:srgbClr val="333031"/>
                </a:solidFill>
                <a:latin typeface="Lucida Sans"/>
                <a:cs typeface="Lucida Sans"/>
              </a:rPr>
              <a:t>Please</a:t>
            </a:r>
            <a:r>
              <a:rPr sz="1750" spc="-7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5" dirty="0">
                <a:solidFill>
                  <a:srgbClr val="333031"/>
                </a:solidFill>
                <a:latin typeface="Lucida Sans"/>
                <a:cs typeface="Lucida Sans"/>
              </a:rPr>
              <a:t>avoid</a:t>
            </a:r>
            <a:r>
              <a:rPr sz="1750" spc="-7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40" dirty="0">
                <a:solidFill>
                  <a:srgbClr val="333031"/>
                </a:solidFill>
                <a:latin typeface="Lucida Sans"/>
                <a:cs typeface="Lucida Sans"/>
              </a:rPr>
              <a:t>sending</a:t>
            </a:r>
            <a:r>
              <a:rPr sz="1750" spc="-7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35" dirty="0">
                <a:solidFill>
                  <a:srgbClr val="333031"/>
                </a:solidFill>
                <a:latin typeface="Lucida Sans"/>
                <a:cs typeface="Lucida Sans"/>
              </a:rPr>
              <a:t>documents</a:t>
            </a:r>
            <a:r>
              <a:rPr sz="1750" spc="-7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50" spc="-25" dirty="0">
                <a:solidFill>
                  <a:srgbClr val="333031"/>
                </a:solidFill>
                <a:latin typeface="Lucida Sans"/>
                <a:cs typeface="Lucida Sans"/>
              </a:rPr>
              <a:t>in </a:t>
            </a:r>
            <a:r>
              <a:rPr sz="1750" spc="-10" dirty="0">
                <a:solidFill>
                  <a:srgbClr val="333031"/>
                </a:solidFill>
                <a:latin typeface="Lucida Sans"/>
                <a:cs typeface="Lucida Sans"/>
              </a:rPr>
              <a:t>piecemeal.</a:t>
            </a:r>
            <a:endParaRPr sz="1750" dirty="0">
              <a:latin typeface="Lucida Sans"/>
              <a:cs typeface="Lucida Sans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2758150" y="7088190"/>
            <a:ext cx="12773660" cy="1102360"/>
            <a:chOff x="2758150" y="7088190"/>
            <a:chExt cx="12773660" cy="1102360"/>
          </a:xfrm>
        </p:grpSpPr>
        <p:sp>
          <p:nvSpPr>
            <p:cNvPr id="20" name="object 20"/>
            <p:cNvSpPr/>
            <p:nvPr/>
          </p:nvSpPr>
          <p:spPr>
            <a:xfrm>
              <a:off x="6080004" y="7088191"/>
              <a:ext cx="9451340" cy="1102360"/>
            </a:xfrm>
            <a:custGeom>
              <a:avLst/>
              <a:gdLst/>
              <a:ahLst/>
              <a:cxnLst/>
              <a:rect l="l" t="t" r="r" b="b"/>
              <a:pathLst>
                <a:path w="9451340" h="1102359">
                  <a:moveTo>
                    <a:pt x="9451324" y="1101793"/>
                  </a:moveTo>
                  <a:lnTo>
                    <a:pt x="0" y="1101793"/>
                  </a:lnTo>
                  <a:lnTo>
                    <a:pt x="0" y="0"/>
                  </a:lnTo>
                  <a:lnTo>
                    <a:pt x="9451324" y="0"/>
                  </a:lnTo>
                  <a:lnTo>
                    <a:pt x="9451324" y="1101793"/>
                  </a:lnTo>
                  <a:close/>
                </a:path>
              </a:pathLst>
            </a:custGeom>
            <a:solidFill>
              <a:srgbClr val="C5E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2758150" y="7088190"/>
              <a:ext cx="5636260" cy="1102360"/>
            </a:xfrm>
            <a:custGeom>
              <a:avLst/>
              <a:gdLst/>
              <a:ahLst/>
              <a:cxnLst/>
              <a:rect l="l" t="t" r="r" b="b"/>
              <a:pathLst>
                <a:path w="5636259" h="1102359">
                  <a:moveTo>
                    <a:pt x="5150327" y="1101794"/>
                  </a:moveTo>
                  <a:lnTo>
                    <a:pt x="485775" y="1101794"/>
                  </a:lnTo>
                  <a:lnTo>
                    <a:pt x="437761" y="1099417"/>
                  </a:lnTo>
                  <a:lnTo>
                    <a:pt x="390562" y="1092373"/>
                  </a:lnTo>
                  <a:lnTo>
                    <a:pt x="344494" y="1080796"/>
                  </a:lnTo>
                  <a:lnTo>
                    <a:pt x="299876" y="1064816"/>
                  </a:lnTo>
                  <a:lnTo>
                    <a:pt x="257027" y="1044566"/>
                  </a:lnTo>
                  <a:lnTo>
                    <a:pt x="216266" y="1020178"/>
                  </a:lnTo>
                  <a:lnTo>
                    <a:pt x="177911" y="991783"/>
                  </a:lnTo>
                  <a:lnTo>
                    <a:pt x="142280" y="959513"/>
                  </a:lnTo>
                  <a:lnTo>
                    <a:pt x="110010" y="923882"/>
                  </a:lnTo>
                  <a:lnTo>
                    <a:pt x="81615" y="885527"/>
                  </a:lnTo>
                  <a:lnTo>
                    <a:pt x="57227" y="844766"/>
                  </a:lnTo>
                  <a:lnTo>
                    <a:pt x="36977" y="801917"/>
                  </a:lnTo>
                  <a:lnTo>
                    <a:pt x="20997" y="757300"/>
                  </a:lnTo>
                  <a:lnTo>
                    <a:pt x="9420" y="711231"/>
                  </a:lnTo>
                  <a:lnTo>
                    <a:pt x="2377" y="664032"/>
                  </a:lnTo>
                  <a:lnTo>
                    <a:pt x="0" y="61601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7"/>
                  </a:lnTo>
                  <a:lnTo>
                    <a:pt x="110010" y="177912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5" y="0"/>
                  </a:lnTo>
                  <a:lnTo>
                    <a:pt x="5150327" y="0"/>
                  </a:lnTo>
                  <a:lnTo>
                    <a:pt x="5198339" y="2377"/>
                  </a:lnTo>
                  <a:lnTo>
                    <a:pt x="5245538" y="9420"/>
                  </a:lnTo>
                  <a:lnTo>
                    <a:pt x="5291606" y="20997"/>
                  </a:lnTo>
                  <a:lnTo>
                    <a:pt x="5336223" y="36977"/>
                  </a:lnTo>
                  <a:lnTo>
                    <a:pt x="5379072" y="57227"/>
                  </a:lnTo>
                  <a:lnTo>
                    <a:pt x="5419834" y="81615"/>
                  </a:lnTo>
                  <a:lnTo>
                    <a:pt x="5458190" y="110010"/>
                  </a:lnTo>
                  <a:lnTo>
                    <a:pt x="5493821" y="142280"/>
                  </a:lnTo>
                  <a:lnTo>
                    <a:pt x="5526091" y="177912"/>
                  </a:lnTo>
                  <a:lnTo>
                    <a:pt x="5554486" y="216267"/>
                  </a:lnTo>
                  <a:lnTo>
                    <a:pt x="5578875" y="257028"/>
                  </a:lnTo>
                  <a:lnTo>
                    <a:pt x="5599125" y="299877"/>
                  </a:lnTo>
                  <a:lnTo>
                    <a:pt x="5615105" y="344494"/>
                  </a:lnTo>
                  <a:lnTo>
                    <a:pt x="5626682" y="390562"/>
                  </a:lnTo>
                  <a:lnTo>
                    <a:pt x="5633725" y="437762"/>
                  </a:lnTo>
                  <a:lnTo>
                    <a:pt x="5636102" y="485775"/>
                  </a:lnTo>
                  <a:lnTo>
                    <a:pt x="5636102" y="616019"/>
                  </a:lnTo>
                  <a:lnTo>
                    <a:pt x="5633725" y="664032"/>
                  </a:lnTo>
                  <a:lnTo>
                    <a:pt x="5626682" y="711231"/>
                  </a:lnTo>
                  <a:lnTo>
                    <a:pt x="5615105" y="757300"/>
                  </a:lnTo>
                  <a:lnTo>
                    <a:pt x="5599125" y="801917"/>
                  </a:lnTo>
                  <a:lnTo>
                    <a:pt x="5578875" y="844766"/>
                  </a:lnTo>
                  <a:lnTo>
                    <a:pt x="5554486" y="885527"/>
                  </a:lnTo>
                  <a:lnTo>
                    <a:pt x="5526091" y="923882"/>
                  </a:lnTo>
                  <a:lnTo>
                    <a:pt x="5493821" y="959513"/>
                  </a:lnTo>
                  <a:lnTo>
                    <a:pt x="5458190" y="991783"/>
                  </a:lnTo>
                  <a:lnTo>
                    <a:pt x="5419834" y="1020178"/>
                  </a:lnTo>
                  <a:lnTo>
                    <a:pt x="5379072" y="1044566"/>
                  </a:lnTo>
                  <a:lnTo>
                    <a:pt x="5336223" y="1064816"/>
                  </a:lnTo>
                  <a:lnTo>
                    <a:pt x="5291606" y="1080796"/>
                  </a:lnTo>
                  <a:lnTo>
                    <a:pt x="5245538" y="1092373"/>
                  </a:lnTo>
                  <a:lnTo>
                    <a:pt x="5198339" y="1099417"/>
                  </a:lnTo>
                  <a:lnTo>
                    <a:pt x="5150327" y="110179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3466820" y="7288042"/>
            <a:ext cx="4220845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Who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60" dirty="0">
                <a:solidFill>
                  <a:srgbClr val="FFFFFF"/>
                </a:solidFill>
                <a:latin typeface="Arial Black"/>
                <a:cs typeface="Arial Black"/>
              </a:rPr>
              <a:t>creates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960539" y="7617846"/>
            <a:ext cx="115951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100" dirty="0">
                <a:solidFill>
                  <a:srgbClr val="FFFFFF"/>
                </a:solidFill>
                <a:latin typeface="Arial Black"/>
                <a:cs typeface="Arial Black"/>
              </a:rPr>
              <a:t>banner?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68746" y="7486598"/>
            <a:ext cx="1692910" cy="2908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700" spc="-25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700" spc="-110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00" spc="-10" dirty="0">
                <a:solidFill>
                  <a:srgbClr val="333031"/>
                </a:solidFill>
                <a:latin typeface="Lucida Sans"/>
                <a:cs typeface="Lucida Sans"/>
              </a:rPr>
              <a:t>department</a:t>
            </a:r>
            <a:endParaRPr sz="1700">
              <a:latin typeface="Lucida Sans"/>
              <a:cs typeface="Lucida Sans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2758150" y="8418585"/>
            <a:ext cx="12770485" cy="1315720"/>
            <a:chOff x="2758150" y="8418585"/>
            <a:chExt cx="12770485" cy="1315720"/>
          </a:xfrm>
        </p:grpSpPr>
        <p:sp>
          <p:nvSpPr>
            <p:cNvPr id="26" name="object 26"/>
            <p:cNvSpPr/>
            <p:nvPr/>
          </p:nvSpPr>
          <p:spPr>
            <a:xfrm>
              <a:off x="6080004" y="8418586"/>
              <a:ext cx="9448800" cy="1315720"/>
            </a:xfrm>
            <a:custGeom>
              <a:avLst/>
              <a:gdLst/>
              <a:ahLst/>
              <a:cxnLst/>
              <a:rect l="l" t="t" r="r" b="b"/>
              <a:pathLst>
                <a:path w="9448800" h="1315720">
                  <a:moveTo>
                    <a:pt x="9448568" y="1315298"/>
                  </a:moveTo>
                  <a:lnTo>
                    <a:pt x="0" y="1315298"/>
                  </a:lnTo>
                  <a:lnTo>
                    <a:pt x="0" y="0"/>
                  </a:lnTo>
                  <a:lnTo>
                    <a:pt x="9448568" y="0"/>
                  </a:lnTo>
                  <a:lnTo>
                    <a:pt x="9448568" y="1315298"/>
                  </a:lnTo>
                  <a:close/>
                </a:path>
              </a:pathLst>
            </a:custGeom>
            <a:solidFill>
              <a:srgbClr val="C5E1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2758150" y="8418585"/>
              <a:ext cx="5636260" cy="1315720"/>
            </a:xfrm>
            <a:custGeom>
              <a:avLst/>
              <a:gdLst/>
              <a:ahLst/>
              <a:cxnLst/>
              <a:rect l="l" t="t" r="r" b="b"/>
              <a:pathLst>
                <a:path w="5636259" h="1315720">
                  <a:moveTo>
                    <a:pt x="5150327" y="1315297"/>
                  </a:moveTo>
                  <a:lnTo>
                    <a:pt x="485774" y="1315297"/>
                  </a:lnTo>
                  <a:lnTo>
                    <a:pt x="437761" y="1312920"/>
                  </a:lnTo>
                  <a:lnTo>
                    <a:pt x="390562" y="1305877"/>
                  </a:lnTo>
                  <a:lnTo>
                    <a:pt x="344494" y="1294299"/>
                  </a:lnTo>
                  <a:lnTo>
                    <a:pt x="299876" y="1278320"/>
                  </a:lnTo>
                  <a:lnTo>
                    <a:pt x="257027" y="1258070"/>
                  </a:lnTo>
                  <a:lnTo>
                    <a:pt x="216266" y="1233682"/>
                  </a:lnTo>
                  <a:lnTo>
                    <a:pt x="177911" y="1205288"/>
                  </a:lnTo>
                  <a:lnTo>
                    <a:pt x="142280" y="1173019"/>
                  </a:lnTo>
                  <a:lnTo>
                    <a:pt x="110010" y="1137388"/>
                  </a:lnTo>
                  <a:lnTo>
                    <a:pt x="81615" y="1099032"/>
                  </a:lnTo>
                  <a:lnTo>
                    <a:pt x="57227" y="1058270"/>
                  </a:lnTo>
                  <a:lnTo>
                    <a:pt x="36977" y="1015421"/>
                  </a:lnTo>
                  <a:lnTo>
                    <a:pt x="20997" y="970803"/>
                  </a:lnTo>
                  <a:lnTo>
                    <a:pt x="9420" y="924735"/>
                  </a:lnTo>
                  <a:lnTo>
                    <a:pt x="2377" y="877535"/>
                  </a:lnTo>
                  <a:lnTo>
                    <a:pt x="0" y="829522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7"/>
                  </a:lnTo>
                  <a:lnTo>
                    <a:pt x="110010" y="177912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7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5150327" y="0"/>
                  </a:lnTo>
                  <a:lnTo>
                    <a:pt x="5198340" y="2377"/>
                  </a:lnTo>
                  <a:lnTo>
                    <a:pt x="5245539" y="9420"/>
                  </a:lnTo>
                  <a:lnTo>
                    <a:pt x="5291607" y="20997"/>
                  </a:lnTo>
                  <a:lnTo>
                    <a:pt x="5336224" y="36977"/>
                  </a:lnTo>
                  <a:lnTo>
                    <a:pt x="5379073" y="57227"/>
                  </a:lnTo>
                  <a:lnTo>
                    <a:pt x="5419834" y="81615"/>
                  </a:lnTo>
                  <a:lnTo>
                    <a:pt x="5458190" y="110010"/>
                  </a:lnTo>
                  <a:lnTo>
                    <a:pt x="5493821" y="142280"/>
                  </a:lnTo>
                  <a:lnTo>
                    <a:pt x="5526091" y="177912"/>
                  </a:lnTo>
                  <a:lnTo>
                    <a:pt x="5554486" y="216267"/>
                  </a:lnTo>
                  <a:lnTo>
                    <a:pt x="5578875" y="257028"/>
                  </a:lnTo>
                  <a:lnTo>
                    <a:pt x="5599125" y="299877"/>
                  </a:lnTo>
                  <a:lnTo>
                    <a:pt x="5615104" y="344494"/>
                  </a:lnTo>
                  <a:lnTo>
                    <a:pt x="5626682" y="390562"/>
                  </a:lnTo>
                  <a:lnTo>
                    <a:pt x="5633725" y="437762"/>
                  </a:lnTo>
                  <a:lnTo>
                    <a:pt x="5636102" y="485774"/>
                  </a:lnTo>
                  <a:lnTo>
                    <a:pt x="5636102" y="829522"/>
                  </a:lnTo>
                  <a:lnTo>
                    <a:pt x="5633725" y="877535"/>
                  </a:lnTo>
                  <a:lnTo>
                    <a:pt x="5626682" y="924735"/>
                  </a:lnTo>
                  <a:lnTo>
                    <a:pt x="5615104" y="970803"/>
                  </a:lnTo>
                  <a:lnTo>
                    <a:pt x="5599125" y="1015421"/>
                  </a:lnTo>
                  <a:lnTo>
                    <a:pt x="5578875" y="1058270"/>
                  </a:lnTo>
                  <a:lnTo>
                    <a:pt x="5554486" y="1099032"/>
                  </a:lnTo>
                  <a:lnTo>
                    <a:pt x="5526091" y="1137388"/>
                  </a:lnTo>
                  <a:lnTo>
                    <a:pt x="5493821" y="1173019"/>
                  </a:lnTo>
                  <a:lnTo>
                    <a:pt x="5458190" y="1205288"/>
                  </a:lnTo>
                  <a:lnTo>
                    <a:pt x="5419834" y="1233682"/>
                  </a:lnTo>
                  <a:lnTo>
                    <a:pt x="5379073" y="1258070"/>
                  </a:lnTo>
                  <a:lnTo>
                    <a:pt x="5336224" y="1278320"/>
                  </a:lnTo>
                  <a:lnTo>
                    <a:pt x="5291607" y="1294299"/>
                  </a:lnTo>
                  <a:lnTo>
                    <a:pt x="5245539" y="1305877"/>
                  </a:lnTo>
                  <a:lnTo>
                    <a:pt x="5198340" y="1312920"/>
                  </a:lnTo>
                  <a:lnTo>
                    <a:pt x="5150327" y="1315297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3302746" y="8538946"/>
            <a:ext cx="4549140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13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200" spc="-16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5" dirty="0">
                <a:solidFill>
                  <a:srgbClr val="FFFFFF"/>
                </a:solidFill>
                <a:latin typeface="Arial Black"/>
                <a:cs typeface="Arial Black"/>
              </a:rPr>
              <a:t>don’t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14" dirty="0">
                <a:solidFill>
                  <a:srgbClr val="FFFFFF"/>
                </a:solidFill>
                <a:latin typeface="Arial Black"/>
                <a:cs typeface="Arial Black"/>
              </a:rPr>
              <a:t>have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260" dirty="0">
                <a:solidFill>
                  <a:srgbClr val="FFFFFF"/>
                </a:solidFill>
                <a:latin typeface="Arial Black"/>
                <a:cs typeface="Arial Black"/>
              </a:rPr>
              <a:t>access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95" dirty="0">
                <a:solidFill>
                  <a:srgbClr val="FFFFFF"/>
                </a:solidFill>
                <a:latin typeface="Arial Black"/>
                <a:cs typeface="Arial Black"/>
              </a:rPr>
              <a:t>my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40" dirty="0">
                <a:solidFill>
                  <a:srgbClr val="FFFFFF"/>
                </a:solidFill>
                <a:latin typeface="Arial Black"/>
                <a:cs typeface="Arial Black"/>
              </a:rPr>
              <a:t>fund</a:t>
            </a:r>
            <a:r>
              <a:rPr sz="2200" spc="-15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endParaRPr sz="2200">
              <a:latin typeface="Arial Black"/>
              <a:cs typeface="Arial Black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433101" y="8868750"/>
            <a:ext cx="4288155" cy="68865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lang="en-US" sz="2200" spc="-75" dirty="0">
                <a:solidFill>
                  <a:srgbClr val="FFFFFF"/>
                </a:solidFill>
                <a:latin typeface="Arial Black"/>
                <a:cs typeface="Arial Black"/>
              </a:rPr>
              <a:t>B</a:t>
            </a:r>
            <a:r>
              <a:rPr sz="2200" spc="-75" dirty="0">
                <a:solidFill>
                  <a:srgbClr val="FFFFFF"/>
                </a:solidFill>
                <a:latin typeface="Arial Black"/>
                <a:cs typeface="Arial Black"/>
              </a:rPr>
              <a:t>anner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 Black"/>
                <a:cs typeface="Arial Black"/>
              </a:rPr>
              <a:t>yet,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 Black"/>
                <a:cs typeface="Arial Black"/>
              </a:rPr>
              <a:t>can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35" dirty="0">
                <a:solidFill>
                  <a:srgbClr val="FFFFFF"/>
                </a:solidFill>
                <a:latin typeface="Arial Black"/>
                <a:cs typeface="Arial Black"/>
              </a:rPr>
              <a:t>I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85" dirty="0">
                <a:solidFill>
                  <a:srgbClr val="FFFFFF"/>
                </a:solidFill>
                <a:latin typeface="Arial Black"/>
                <a:cs typeface="Arial Black"/>
              </a:rPr>
              <a:t>go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Arial Black"/>
                <a:cs typeface="Arial Black"/>
              </a:rPr>
              <a:t>ahead</a:t>
            </a:r>
            <a:r>
              <a:rPr sz="22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3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endParaRPr sz="2200" dirty="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4038600" y="9197355"/>
            <a:ext cx="3268979" cy="36004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200" spc="-100" dirty="0">
                <a:solidFill>
                  <a:srgbClr val="FFFFFF"/>
                </a:solidFill>
                <a:latin typeface="Arial Black"/>
                <a:cs typeface="Arial Black"/>
              </a:rPr>
              <a:t>submit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8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2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200" spc="-105" dirty="0">
                <a:solidFill>
                  <a:srgbClr val="FFFFFF"/>
                </a:solidFill>
                <a:latin typeface="Arial Black"/>
                <a:cs typeface="Arial Black"/>
              </a:rPr>
              <a:t>paperwork?</a:t>
            </a:r>
            <a:endParaRPr sz="2200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946701" y="8677938"/>
            <a:ext cx="3937000" cy="79701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215"/>
              </a:spcBef>
            </a:pPr>
            <a:r>
              <a:rPr sz="1700" spc="-10" dirty="0">
                <a:solidFill>
                  <a:srgbClr val="333031"/>
                </a:solidFill>
                <a:latin typeface="Lucida Sans"/>
                <a:cs typeface="Lucida Sans"/>
              </a:rPr>
              <a:t>No</a:t>
            </a:r>
            <a:r>
              <a:rPr lang="en-US" sz="1700" spc="-10" dirty="0">
                <a:solidFill>
                  <a:srgbClr val="333031"/>
                </a:solidFill>
                <a:latin typeface="Lucida Sans"/>
                <a:cs typeface="Lucida Sans"/>
              </a:rPr>
              <a:t>.</a:t>
            </a:r>
            <a:r>
              <a:rPr sz="170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lang="en-US" sz="1700" spc="-95" dirty="0">
                <a:solidFill>
                  <a:srgbClr val="333031"/>
                </a:solidFill>
                <a:latin typeface="Lucida Sans"/>
                <a:cs typeface="Lucida Sans"/>
              </a:rPr>
              <a:t>Please hold </a:t>
            </a:r>
            <a:r>
              <a:rPr sz="1700" spc="-20" dirty="0">
                <a:solidFill>
                  <a:srgbClr val="333031"/>
                </a:solidFill>
                <a:latin typeface="Lucida Sans"/>
                <a:cs typeface="Lucida Sans"/>
              </a:rPr>
              <a:t>until</a:t>
            </a:r>
            <a:r>
              <a:rPr lang="en-US" sz="1700" spc="-20" dirty="0">
                <a:solidFill>
                  <a:srgbClr val="333031"/>
                </a:solidFill>
                <a:latin typeface="Lucida Sans"/>
                <a:cs typeface="Lucida Sans"/>
              </a:rPr>
              <a:t> you have access and are able to create</a:t>
            </a:r>
            <a:r>
              <a:rPr sz="170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00" dirty="0">
                <a:solidFill>
                  <a:srgbClr val="333031"/>
                </a:solidFill>
                <a:latin typeface="Lucida Sans"/>
                <a:cs typeface="Lucida Sans"/>
              </a:rPr>
              <a:t>the</a:t>
            </a:r>
            <a:r>
              <a:rPr sz="170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sz="1700" spc="-20" dirty="0">
                <a:solidFill>
                  <a:srgbClr val="333031"/>
                </a:solidFill>
                <a:latin typeface="Lucida Sans"/>
                <a:cs typeface="Lucida Sans"/>
              </a:rPr>
              <a:t>requisition</a:t>
            </a:r>
            <a:r>
              <a:rPr sz="1700" spc="-95" dirty="0">
                <a:solidFill>
                  <a:srgbClr val="333031"/>
                </a:solidFill>
                <a:latin typeface="Lucida Sans"/>
                <a:cs typeface="Lucida Sans"/>
              </a:rPr>
              <a:t> </a:t>
            </a:r>
            <a:r>
              <a:rPr lang="en-US" sz="1700" dirty="0">
                <a:solidFill>
                  <a:srgbClr val="333031"/>
                </a:solidFill>
                <a:latin typeface="Lucida Sans"/>
                <a:cs typeface="Lucida Sans"/>
              </a:rPr>
              <a:t>in Banner.</a:t>
            </a:r>
            <a:endParaRPr sz="1700" dirty="0">
              <a:latin typeface="Lucida Sans"/>
              <a:cs typeface="Lucida Sa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047335" y="2440236"/>
            <a:ext cx="12195175" cy="1052195"/>
            <a:chOff x="3047335" y="2440236"/>
            <a:chExt cx="12195175" cy="1052195"/>
          </a:xfrm>
        </p:grpSpPr>
        <p:sp>
          <p:nvSpPr>
            <p:cNvPr id="3" name="object 3"/>
            <p:cNvSpPr/>
            <p:nvPr/>
          </p:nvSpPr>
          <p:spPr>
            <a:xfrm>
              <a:off x="6218758" y="2440236"/>
              <a:ext cx="9023350" cy="1052195"/>
            </a:xfrm>
            <a:custGeom>
              <a:avLst/>
              <a:gdLst/>
              <a:ahLst/>
              <a:cxnLst/>
              <a:rect l="l" t="t" r="r" b="b"/>
              <a:pathLst>
                <a:path w="9023350" h="1052195">
                  <a:moveTo>
                    <a:pt x="9023315" y="1051898"/>
                  </a:moveTo>
                  <a:lnTo>
                    <a:pt x="0" y="1051898"/>
                  </a:lnTo>
                  <a:lnTo>
                    <a:pt x="0" y="0"/>
                  </a:lnTo>
                  <a:lnTo>
                    <a:pt x="9023315" y="0"/>
                  </a:lnTo>
                  <a:lnTo>
                    <a:pt x="9023315" y="1051898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47335" y="2440236"/>
              <a:ext cx="5380990" cy="1052195"/>
            </a:xfrm>
            <a:custGeom>
              <a:avLst/>
              <a:gdLst/>
              <a:ahLst/>
              <a:cxnLst/>
              <a:rect l="l" t="t" r="r" b="b"/>
              <a:pathLst>
                <a:path w="5380990" h="1052195">
                  <a:moveTo>
                    <a:pt x="4895093" y="1051898"/>
                  </a:moveTo>
                  <a:lnTo>
                    <a:pt x="485775" y="1051898"/>
                  </a:lnTo>
                  <a:lnTo>
                    <a:pt x="437762" y="1049521"/>
                  </a:lnTo>
                  <a:lnTo>
                    <a:pt x="390562" y="1042478"/>
                  </a:lnTo>
                  <a:lnTo>
                    <a:pt x="344494" y="1030900"/>
                  </a:lnTo>
                  <a:lnTo>
                    <a:pt x="299876" y="1014921"/>
                  </a:lnTo>
                  <a:lnTo>
                    <a:pt x="257028" y="994671"/>
                  </a:lnTo>
                  <a:lnTo>
                    <a:pt x="216266" y="970282"/>
                  </a:lnTo>
                  <a:lnTo>
                    <a:pt x="177911" y="941887"/>
                  </a:lnTo>
                  <a:lnTo>
                    <a:pt x="142280" y="909618"/>
                  </a:lnTo>
                  <a:lnTo>
                    <a:pt x="110010" y="873987"/>
                  </a:lnTo>
                  <a:lnTo>
                    <a:pt x="81615" y="835631"/>
                  </a:lnTo>
                  <a:lnTo>
                    <a:pt x="57227" y="794870"/>
                  </a:lnTo>
                  <a:lnTo>
                    <a:pt x="36977" y="752021"/>
                  </a:lnTo>
                  <a:lnTo>
                    <a:pt x="20997" y="707403"/>
                  </a:lnTo>
                  <a:lnTo>
                    <a:pt x="9420" y="661335"/>
                  </a:lnTo>
                  <a:lnTo>
                    <a:pt x="2377" y="614136"/>
                  </a:lnTo>
                  <a:lnTo>
                    <a:pt x="0" y="566123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4895093" y="0"/>
                  </a:lnTo>
                  <a:lnTo>
                    <a:pt x="4943106" y="2377"/>
                  </a:lnTo>
                  <a:lnTo>
                    <a:pt x="4990305" y="9420"/>
                  </a:lnTo>
                  <a:lnTo>
                    <a:pt x="5036373" y="20997"/>
                  </a:lnTo>
                  <a:lnTo>
                    <a:pt x="5080991" y="36977"/>
                  </a:lnTo>
                  <a:lnTo>
                    <a:pt x="5123840" y="57227"/>
                  </a:lnTo>
                  <a:lnTo>
                    <a:pt x="5164601" y="81615"/>
                  </a:lnTo>
                  <a:lnTo>
                    <a:pt x="5202957" y="110010"/>
                  </a:lnTo>
                  <a:lnTo>
                    <a:pt x="5238587" y="142280"/>
                  </a:lnTo>
                  <a:lnTo>
                    <a:pt x="5270857" y="177911"/>
                  </a:lnTo>
                  <a:lnTo>
                    <a:pt x="5299252" y="216266"/>
                  </a:lnTo>
                  <a:lnTo>
                    <a:pt x="5323640" y="257028"/>
                  </a:lnTo>
                  <a:lnTo>
                    <a:pt x="5343890" y="299876"/>
                  </a:lnTo>
                  <a:lnTo>
                    <a:pt x="5359870" y="344494"/>
                  </a:lnTo>
                  <a:lnTo>
                    <a:pt x="5371448" y="390562"/>
                  </a:lnTo>
                  <a:lnTo>
                    <a:pt x="5378491" y="437762"/>
                  </a:lnTo>
                  <a:lnTo>
                    <a:pt x="5380868" y="485774"/>
                  </a:lnTo>
                  <a:lnTo>
                    <a:pt x="5380868" y="566123"/>
                  </a:lnTo>
                  <a:lnTo>
                    <a:pt x="5378491" y="614136"/>
                  </a:lnTo>
                  <a:lnTo>
                    <a:pt x="5371448" y="661335"/>
                  </a:lnTo>
                  <a:lnTo>
                    <a:pt x="5359870" y="707403"/>
                  </a:lnTo>
                  <a:lnTo>
                    <a:pt x="5343890" y="752021"/>
                  </a:lnTo>
                  <a:lnTo>
                    <a:pt x="5323640" y="794870"/>
                  </a:lnTo>
                  <a:lnTo>
                    <a:pt x="5299252" y="835631"/>
                  </a:lnTo>
                  <a:lnTo>
                    <a:pt x="5270857" y="873987"/>
                  </a:lnTo>
                  <a:lnTo>
                    <a:pt x="5238587" y="909618"/>
                  </a:lnTo>
                  <a:lnTo>
                    <a:pt x="5202957" y="941887"/>
                  </a:lnTo>
                  <a:lnTo>
                    <a:pt x="5164601" y="970282"/>
                  </a:lnTo>
                  <a:lnTo>
                    <a:pt x="5123840" y="994671"/>
                  </a:lnTo>
                  <a:lnTo>
                    <a:pt x="5080991" y="1014921"/>
                  </a:lnTo>
                  <a:lnTo>
                    <a:pt x="5036373" y="1030900"/>
                  </a:lnTo>
                  <a:lnTo>
                    <a:pt x="4990305" y="1042478"/>
                  </a:lnTo>
                  <a:lnTo>
                    <a:pt x="4943106" y="1049521"/>
                  </a:lnTo>
                  <a:lnTo>
                    <a:pt x="4895093" y="1051898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639260" y="2630477"/>
            <a:ext cx="4197350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80" dirty="0">
                <a:solidFill>
                  <a:srgbClr val="FFFFFF"/>
                </a:solidFill>
                <a:latin typeface="Arial Black"/>
                <a:cs typeface="Arial Black"/>
              </a:rPr>
              <a:t>What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40" dirty="0">
                <a:solidFill>
                  <a:srgbClr val="FFFFFF"/>
                </a:solidFill>
                <a:latin typeface="Arial Black"/>
                <a:cs typeface="Arial Black"/>
              </a:rPr>
              <a:t>if</a:t>
            </a:r>
            <a:r>
              <a:rPr sz="21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Arial Black"/>
                <a:cs typeface="Arial Black"/>
              </a:rPr>
              <a:t>vendor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50" dirty="0">
                <a:solidFill>
                  <a:srgbClr val="FFFFFF"/>
                </a:solidFill>
                <a:latin typeface="Arial Black"/>
                <a:cs typeface="Arial Black"/>
              </a:rPr>
              <a:t>has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changes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46352" y="2945328"/>
            <a:ext cx="331406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85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21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200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95" dirty="0">
                <a:solidFill>
                  <a:srgbClr val="FFFFFF"/>
                </a:solidFill>
                <a:latin typeface="Arial Black"/>
                <a:cs typeface="Arial Black"/>
              </a:rPr>
              <a:t>addendum?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647086" y="2818915"/>
            <a:ext cx="5634355" cy="268022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Send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requested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5" dirty="0">
                <a:solidFill>
                  <a:srgbClr val="333132"/>
                </a:solidFill>
                <a:latin typeface="Lucida Sans"/>
                <a:cs typeface="Lucida Sans"/>
              </a:rPr>
              <a:t>changes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to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MURC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lang="en-US" sz="1650" spc="-35" dirty="0">
                <a:solidFill>
                  <a:srgbClr val="333132"/>
                </a:solidFill>
                <a:latin typeface="Lucida Sans"/>
                <a:cs typeface="Lucida Sans"/>
              </a:rPr>
              <a:t>C</a:t>
            </a:r>
            <a:r>
              <a:rPr sz="1650" spc="-35" dirty="0">
                <a:solidFill>
                  <a:srgbClr val="333132"/>
                </a:solidFill>
                <a:latin typeface="Lucida Sans"/>
                <a:cs typeface="Lucida Sans"/>
              </a:rPr>
              <a:t>ompliance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for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review.</a:t>
            </a:r>
            <a:endParaRPr sz="1650" dirty="0">
              <a:latin typeface="Lucida Sans"/>
              <a:cs typeface="Lucida San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047335" y="3692380"/>
            <a:ext cx="12195175" cy="1052195"/>
            <a:chOff x="3047335" y="3692380"/>
            <a:chExt cx="12195175" cy="1052195"/>
          </a:xfrm>
        </p:grpSpPr>
        <p:sp>
          <p:nvSpPr>
            <p:cNvPr id="9" name="object 9"/>
            <p:cNvSpPr/>
            <p:nvPr/>
          </p:nvSpPr>
          <p:spPr>
            <a:xfrm>
              <a:off x="6218758" y="3692380"/>
              <a:ext cx="9023350" cy="1052195"/>
            </a:xfrm>
            <a:custGeom>
              <a:avLst/>
              <a:gdLst/>
              <a:ahLst/>
              <a:cxnLst/>
              <a:rect l="l" t="t" r="r" b="b"/>
              <a:pathLst>
                <a:path w="9023350" h="1052195">
                  <a:moveTo>
                    <a:pt x="9023315" y="1051898"/>
                  </a:moveTo>
                  <a:lnTo>
                    <a:pt x="0" y="1051898"/>
                  </a:lnTo>
                  <a:lnTo>
                    <a:pt x="0" y="0"/>
                  </a:lnTo>
                  <a:lnTo>
                    <a:pt x="9023315" y="0"/>
                  </a:lnTo>
                  <a:lnTo>
                    <a:pt x="9023315" y="1051898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047335" y="3692380"/>
              <a:ext cx="5380990" cy="1052195"/>
            </a:xfrm>
            <a:custGeom>
              <a:avLst/>
              <a:gdLst/>
              <a:ahLst/>
              <a:cxnLst/>
              <a:rect l="l" t="t" r="r" b="b"/>
              <a:pathLst>
                <a:path w="5380990" h="1052195">
                  <a:moveTo>
                    <a:pt x="4895093" y="1051898"/>
                  </a:moveTo>
                  <a:lnTo>
                    <a:pt x="485775" y="1051898"/>
                  </a:lnTo>
                  <a:lnTo>
                    <a:pt x="437762" y="1049521"/>
                  </a:lnTo>
                  <a:lnTo>
                    <a:pt x="390562" y="1042478"/>
                  </a:lnTo>
                  <a:lnTo>
                    <a:pt x="344494" y="1030900"/>
                  </a:lnTo>
                  <a:lnTo>
                    <a:pt x="299876" y="1014921"/>
                  </a:lnTo>
                  <a:lnTo>
                    <a:pt x="257028" y="994671"/>
                  </a:lnTo>
                  <a:lnTo>
                    <a:pt x="216266" y="970282"/>
                  </a:lnTo>
                  <a:lnTo>
                    <a:pt x="177911" y="941887"/>
                  </a:lnTo>
                  <a:lnTo>
                    <a:pt x="142280" y="909618"/>
                  </a:lnTo>
                  <a:lnTo>
                    <a:pt x="110010" y="873987"/>
                  </a:lnTo>
                  <a:lnTo>
                    <a:pt x="81615" y="835631"/>
                  </a:lnTo>
                  <a:lnTo>
                    <a:pt x="57227" y="794870"/>
                  </a:lnTo>
                  <a:lnTo>
                    <a:pt x="36977" y="752021"/>
                  </a:lnTo>
                  <a:lnTo>
                    <a:pt x="20997" y="707403"/>
                  </a:lnTo>
                  <a:lnTo>
                    <a:pt x="9420" y="661335"/>
                  </a:lnTo>
                  <a:lnTo>
                    <a:pt x="2377" y="614136"/>
                  </a:lnTo>
                  <a:lnTo>
                    <a:pt x="0" y="566123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4895093" y="0"/>
                  </a:lnTo>
                  <a:lnTo>
                    <a:pt x="4943106" y="2377"/>
                  </a:lnTo>
                  <a:lnTo>
                    <a:pt x="4990305" y="9420"/>
                  </a:lnTo>
                  <a:lnTo>
                    <a:pt x="5036373" y="20997"/>
                  </a:lnTo>
                  <a:lnTo>
                    <a:pt x="5080991" y="36977"/>
                  </a:lnTo>
                  <a:lnTo>
                    <a:pt x="5123840" y="57227"/>
                  </a:lnTo>
                  <a:lnTo>
                    <a:pt x="5164601" y="81615"/>
                  </a:lnTo>
                  <a:lnTo>
                    <a:pt x="5202957" y="110010"/>
                  </a:lnTo>
                  <a:lnTo>
                    <a:pt x="5238587" y="142280"/>
                  </a:lnTo>
                  <a:lnTo>
                    <a:pt x="5270857" y="177911"/>
                  </a:lnTo>
                  <a:lnTo>
                    <a:pt x="5299252" y="216266"/>
                  </a:lnTo>
                  <a:lnTo>
                    <a:pt x="5323640" y="257028"/>
                  </a:lnTo>
                  <a:lnTo>
                    <a:pt x="5343890" y="299876"/>
                  </a:lnTo>
                  <a:lnTo>
                    <a:pt x="5359870" y="344494"/>
                  </a:lnTo>
                  <a:lnTo>
                    <a:pt x="5371448" y="390562"/>
                  </a:lnTo>
                  <a:lnTo>
                    <a:pt x="5378491" y="437762"/>
                  </a:lnTo>
                  <a:lnTo>
                    <a:pt x="5380868" y="485774"/>
                  </a:lnTo>
                  <a:lnTo>
                    <a:pt x="5380868" y="566123"/>
                  </a:lnTo>
                  <a:lnTo>
                    <a:pt x="5378491" y="614136"/>
                  </a:lnTo>
                  <a:lnTo>
                    <a:pt x="5371448" y="661335"/>
                  </a:lnTo>
                  <a:lnTo>
                    <a:pt x="5359870" y="707403"/>
                  </a:lnTo>
                  <a:lnTo>
                    <a:pt x="5343890" y="752021"/>
                  </a:lnTo>
                  <a:lnTo>
                    <a:pt x="5323640" y="794870"/>
                  </a:lnTo>
                  <a:lnTo>
                    <a:pt x="5299252" y="835631"/>
                  </a:lnTo>
                  <a:lnTo>
                    <a:pt x="5270857" y="873987"/>
                  </a:lnTo>
                  <a:lnTo>
                    <a:pt x="5238587" y="909618"/>
                  </a:lnTo>
                  <a:lnTo>
                    <a:pt x="5202957" y="941887"/>
                  </a:lnTo>
                  <a:lnTo>
                    <a:pt x="5164601" y="970282"/>
                  </a:lnTo>
                  <a:lnTo>
                    <a:pt x="5123840" y="994671"/>
                  </a:lnTo>
                  <a:lnTo>
                    <a:pt x="5080991" y="1014921"/>
                  </a:lnTo>
                  <a:lnTo>
                    <a:pt x="5036373" y="1030900"/>
                  </a:lnTo>
                  <a:lnTo>
                    <a:pt x="4990305" y="1042478"/>
                  </a:lnTo>
                  <a:lnTo>
                    <a:pt x="4943106" y="1049521"/>
                  </a:lnTo>
                  <a:lnTo>
                    <a:pt x="4895093" y="1051898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3685771" y="3908815"/>
            <a:ext cx="4104004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60" dirty="0">
                <a:solidFill>
                  <a:srgbClr val="FFFFFF"/>
                </a:solidFill>
                <a:latin typeface="Arial Black"/>
                <a:cs typeface="Arial Black"/>
              </a:rPr>
              <a:t>How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8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90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pack</a:t>
            </a:r>
            <a:r>
              <a:rPr lang="en-US" sz="2100" spc="-14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940927" y="4223666"/>
            <a:ext cx="152463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05" dirty="0">
                <a:solidFill>
                  <a:srgbClr val="FFFFFF"/>
                </a:solidFill>
                <a:latin typeface="Arial Black"/>
                <a:cs typeface="Arial Black"/>
              </a:rPr>
              <a:t>submitted?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15224" y="3908815"/>
            <a:ext cx="6384925" cy="536685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12700" marR="5080">
              <a:lnSpc>
                <a:spcPts val="2030"/>
              </a:lnSpc>
              <a:spcBef>
                <a:spcPts val="185"/>
              </a:spcBef>
            </a:pPr>
            <a:r>
              <a:rPr sz="1700" dirty="0">
                <a:solidFill>
                  <a:srgbClr val="333132"/>
                </a:solidFill>
                <a:latin typeface="Lucida Sans"/>
                <a:cs typeface="Lucida Sans"/>
              </a:rPr>
              <a:t>Send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35" dirty="0">
                <a:solidFill>
                  <a:srgbClr val="333132"/>
                </a:solidFill>
                <a:latin typeface="Lucida Sans"/>
                <a:cs typeface="Lucida Sans"/>
              </a:rPr>
              <a:t>completed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35" dirty="0">
                <a:solidFill>
                  <a:srgbClr val="333132"/>
                </a:solidFill>
                <a:latin typeface="Lucida Sans"/>
                <a:cs typeface="Lucida Sans"/>
              </a:rPr>
              <a:t>requisition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50" dirty="0">
                <a:solidFill>
                  <a:srgbClr val="333132"/>
                </a:solidFill>
                <a:latin typeface="Lucida Sans"/>
                <a:cs typeface="Lucida Sans"/>
              </a:rPr>
              <a:t>pack</a:t>
            </a:r>
            <a:r>
              <a:rPr lang="en-US" sz="1700" spc="-50" dirty="0">
                <a:solidFill>
                  <a:srgbClr val="333132"/>
                </a:solidFill>
                <a:latin typeface="Lucida Sans"/>
                <a:cs typeface="Lucida Sans"/>
              </a:rPr>
              <a:t>et in one PDF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25" dirty="0">
                <a:solidFill>
                  <a:srgbClr val="333132"/>
                </a:solidFill>
                <a:latin typeface="Lucida Sans"/>
                <a:cs typeface="Lucida Sans"/>
              </a:rPr>
              <a:t>via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25" dirty="0">
                <a:solidFill>
                  <a:srgbClr val="333132"/>
                </a:solidFill>
                <a:latin typeface="Lucida Sans"/>
                <a:cs typeface="Lucida Sans"/>
              </a:rPr>
              <a:t>email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30" dirty="0">
                <a:solidFill>
                  <a:srgbClr val="333132"/>
                </a:solidFill>
                <a:latin typeface="Lucida Sans"/>
                <a:cs typeface="Lucida Sans"/>
              </a:rPr>
              <a:t>to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20" dirty="0">
                <a:solidFill>
                  <a:srgbClr val="333132"/>
                </a:solidFill>
                <a:latin typeface="Lucida Sans"/>
                <a:cs typeface="Lucida Sans"/>
              </a:rPr>
              <a:t>your</a:t>
            </a:r>
            <a:r>
              <a:rPr sz="170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700" spc="-10" dirty="0">
                <a:solidFill>
                  <a:srgbClr val="333132"/>
                </a:solidFill>
                <a:latin typeface="Lucida Sans"/>
                <a:cs typeface="Lucida Sans"/>
              </a:rPr>
              <a:t>assigned </a:t>
            </a:r>
            <a:r>
              <a:rPr lang="en-US" sz="1700" spc="-35" dirty="0">
                <a:solidFill>
                  <a:srgbClr val="333132"/>
                </a:solidFill>
                <a:latin typeface="Lucida Sans"/>
                <a:cs typeface="Lucida Sans"/>
              </a:rPr>
              <a:t>GCA</a:t>
            </a:r>
            <a:r>
              <a:rPr lang="en-US" sz="1700" spc="-80" dirty="0">
                <a:solidFill>
                  <a:srgbClr val="333132"/>
                </a:solidFill>
                <a:latin typeface="Lucida Sans"/>
                <a:cs typeface="Lucida Sans"/>
              </a:rPr>
              <a:t>.</a:t>
            </a:r>
            <a:endParaRPr sz="1700" dirty="0">
              <a:latin typeface="Lucida Sans"/>
              <a:cs typeface="Lucida Sans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3047335" y="4944303"/>
            <a:ext cx="12194540" cy="1150620"/>
            <a:chOff x="3047335" y="4944303"/>
            <a:chExt cx="12194540" cy="1150620"/>
          </a:xfrm>
        </p:grpSpPr>
        <p:sp>
          <p:nvSpPr>
            <p:cNvPr id="15" name="object 15"/>
            <p:cNvSpPr/>
            <p:nvPr/>
          </p:nvSpPr>
          <p:spPr>
            <a:xfrm>
              <a:off x="6218758" y="4944303"/>
              <a:ext cx="9022715" cy="1150620"/>
            </a:xfrm>
            <a:custGeom>
              <a:avLst/>
              <a:gdLst/>
              <a:ahLst/>
              <a:cxnLst/>
              <a:rect l="l" t="t" r="r" b="b"/>
              <a:pathLst>
                <a:path w="9022715" h="1150620">
                  <a:moveTo>
                    <a:pt x="9022537" y="1150283"/>
                  </a:moveTo>
                  <a:lnTo>
                    <a:pt x="0" y="1150283"/>
                  </a:lnTo>
                  <a:lnTo>
                    <a:pt x="0" y="0"/>
                  </a:lnTo>
                  <a:lnTo>
                    <a:pt x="9022537" y="0"/>
                  </a:lnTo>
                  <a:lnTo>
                    <a:pt x="9022537" y="1150283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047335" y="4944303"/>
              <a:ext cx="5380990" cy="1150620"/>
            </a:xfrm>
            <a:custGeom>
              <a:avLst/>
              <a:gdLst/>
              <a:ahLst/>
              <a:cxnLst/>
              <a:rect l="l" t="t" r="r" b="b"/>
              <a:pathLst>
                <a:path w="5380990" h="1150620">
                  <a:moveTo>
                    <a:pt x="4895093" y="1150283"/>
                  </a:moveTo>
                  <a:lnTo>
                    <a:pt x="485775" y="1150283"/>
                  </a:lnTo>
                  <a:lnTo>
                    <a:pt x="437762" y="1147906"/>
                  </a:lnTo>
                  <a:lnTo>
                    <a:pt x="390562" y="1140863"/>
                  </a:lnTo>
                  <a:lnTo>
                    <a:pt x="344494" y="1129285"/>
                  </a:lnTo>
                  <a:lnTo>
                    <a:pt x="299876" y="1113306"/>
                  </a:lnTo>
                  <a:lnTo>
                    <a:pt x="257028" y="1093056"/>
                  </a:lnTo>
                  <a:lnTo>
                    <a:pt x="216266" y="1068667"/>
                  </a:lnTo>
                  <a:lnTo>
                    <a:pt x="177911" y="1040272"/>
                  </a:lnTo>
                  <a:lnTo>
                    <a:pt x="142280" y="1008003"/>
                  </a:lnTo>
                  <a:lnTo>
                    <a:pt x="110010" y="972372"/>
                  </a:lnTo>
                  <a:lnTo>
                    <a:pt x="81615" y="934016"/>
                  </a:lnTo>
                  <a:lnTo>
                    <a:pt x="57227" y="893255"/>
                  </a:lnTo>
                  <a:lnTo>
                    <a:pt x="36977" y="850406"/>
                  </a:lnTo>
                  <a:lnTo>
                    <a:pt x="20997" y="805789"/>
                  </a:lnTo>
                  <a:lnTo>
                    <a:pt x="9420" y="759721"/>
                  </a:lnTo>
                  <a:lnTo>
                    <a:pt x="2377" y="712521"/>
                  </a:lnTo>
                  <a:lnTo>
                    <a:pt x="0" y="664508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4895093" y="0"/>
                  </a:lnTo>
                  <a:lnTo>
                    <a:pt x="4943106" y="2377"/>
                  </a:lnTo>
                  <a:lnTo>
                    <a:pt x="4990306" y="9420"/>
                  </a:lnTo>
                  <a:lnTo>
                    <a:pt x="5036374" y="20997"/>
                  </a:lnTo>
                  <a:lnTo>
                    <a:pt x="5080992" y="36977"/>
                  </a:lnTo>
                  <a:lnTo>
                    <a:pt x="5123840" y="57227"/>
                  </a:lnTo>
                  <a:lnTo>
                    <a:pt x="5164602" y="81615"/>
                  </a:lnTo>
                  <a:lnTo>
                    <a:pt x="5202957" y="110010"/>
                  </a:lnTo>
                  <a:lnTo>
                    <a:pt x="5238588" y="142280"/>
                  </a:lnTo>
                  <a:lnTo>
                    <a:pt x="5270858" y="177911"/>
                  </a:lnTo>
                  <a:lnTo>
                    <a:pt x="5299252" y="216266"/>
                  </a:lnTo>
                  <a:lnTo>
                    <a:pt x="5323641" y="257028"/>
                  </a:lnTo>
                  <a:lnTo>
                    <a:pt x="5343891" y="299877"/>
                  </a:lnTo>
                  <a:lnTo>
                    <a:pt x="5359871" y="344494"/>
                  </a:lnTo>
                  <a:lnTo>
                    <a:pt x="5371448" y="390562"/>
                  </a:lnTo>
                  <a:lnTo>
                    <a:pt x="5378492" y="437762"/>
                  </a:lnTo>
                  <a:lnTo>
                    <a:pt x="5380869" y="485775"/>
                  </a:lnTo>
                  <a:lnTo>
                    <a:pt x="5380869" y="664508"/>
                  </a:lnTo>
                  <a:lnTo>
                    <a:pt x="5378492" y="712521"/>
                  </a:lnTo>
                  <a:lnTo>
                    <a:pt x="5371448" y="759721"/>
                  </a:lnTo>
                  <a:lnTo>
                    <a:pt x="5359871" y="805789"/>
                  </a:lnTo>
                  <a:lnTo>
                    <a:pt x="5343891" y="850406"/>
                  </a:lnTo>
                  <a:lnTo>
                    <a:pt x="5323641" y="893255"/>
                  </a:lnTo>
                  <a:lnTo>
                    <a:pt x="5299252" y="934016"/>
                  </a:lnTo>
                  <a:lnTo>
                    <a:pt x="5270858" y="972372"/>
                  </a:lnTo>
                  <a:lnTo>
                    <a:pt x="5238588" y="1008003"/>
                  </a:lnTo>
                  <a:lnTo>
                    <a:pt x="5202957" y="1040272"/>
                  </a:lnTo>
                  <a:lnTo>
                    <a:pt x="5164602" y="1068667"/>
                  </a:lnTo>
                  <a:lnTo>
                    <a:pt x="5123840" y="1093056"/>
                  </a:lnTo>
                  <a:lnTo>
                    <a:pt x="5080992" y="1113306"/>
                  </a:lnTo>
                  <a:lnTo>
                    <a:pt x="5036374" y="1129285"/>
                  </a:lnTo>
                  <a:lnTo>
                    <a:pt x="4990306" y="1140863"/>
                  </a:lnTo>
                  <a:lnTo>
                    <a:pt x="4943106" y="1147906"/>
                  </a:lnTo>
                  <a:lnTo>
                    <a:pt x="4895093" y="1150283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3555068" y="5186809"/>
            <a:ext cx="436562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160" dirty="0">
                <a:solidFill>
                  <a:srgbClr val="FFFFFF"/>
                </a:solidFill>
                <a:latin typeface="Arial Black"/>
                <a:cs typeface="Arial Black"/>
              </a:rPr>
              <a:t>How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14" dirty="0">
                <a:solidFill>
                  <a:srgbClr val="FFFFFF"/>
                </a:solidFill>
                <a:latin typeface="Arial Black"/>
                <a:cs typeface="Arial Black"/>
              </a:rPr>
              <a:t>long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 Black"/>
                <a:cs typeface="Arial Black"/>
              </a:rPr>
              <a:t>does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a </a:t>
            </a:r>
            <a:r>
              <a:rPr sz="2100" spc="-90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45" dirty="0">
                <a:solidFill>
                  <a:srgbClr val="FFFFFF"/>
                </a:solidFill>
                <a:latin typeface="Arial Black"/>
                <a:cs typeface="Arial Black"/>
              </a:rPr>
              <a:t>take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942706" y="5501660"/>
            <a:ext cx="352107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85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Arial Black"/>
                <a:cs typeface="Arial Black"/>
              </a:rPr>
              <a:t>be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25" dirty="0">
                <a:solidFill>
                  <a:srgbClr val="FFFFFF"/>
                </a:solidFill>
                <a:latin typeface="Arial Black"/>
                <a:cs typeface="Arial Black"/>
              </a:rPr>
              <a:t>converted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70" dirty="0">
                <a:solidFill>
                  <a:srgbClr val="FFFFFF"/>
                </a:solidFill>
                <a:latin typeface="Arial Black"/>
                <a:cs typeface="Arial Black"/>
              </a:rPr>
              <a:t>into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 a </a:t>
            </a:r>
            <a:r>
              <a:rPr sz="2100" spc="-120" dirty="0">
                <a:solidFill>
                  <a:srgbClr val="FFFFFF"/>
                </a:solidFill>
                <a:latin typeface="Arial Black"/>
                <a:cs typeface="Arial Black"/>
              </a:rPr>
              <a:t>PO?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8611414" y="5237182"/>
            <a:ext cx="6184900" cy="5289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215"/>
              </a:spcBef>
            </a:pP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If</a:t>
            </a:r>
            <a:r>
              <a:rPr sz="1650" spc="-7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5" dirty="0">
                <a:solidFill>
                  <a:srgbClr val="333132"/>
                </a:solidFill>
                <a:latin typeface="Lucida Sans"/>
                <a:cs typeface="Lucida Sans"/>
              </a:rPr>
              <a:t>all</a:t>
            </a:r>
            <a:r>
              <a:rPr sz="1650" spc="-7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required</a:t>
            </a:r>
            <a:r>
              <a:rPr sz="1650" spc="-7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documentation</a:t>
            </a:r>
            <a:r>
              <a:rPr sz="1650" spc="-7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50" dirty="0">
                <a:solidFill>
                  <a:srgbClr val="333132"/>
                </a:solidFill>
                <a:latin typeface="Lucida Sans"/>
                <a:cs typeface="Lucida Sans"/>
              </a:rPr>
              <a:t>is</a:t>
            </a:r>
            <a:r>
              <a:rPr sz="1650" spc="-7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5" dirty="0">
                <a:solidFill>
                  <a:srgbClr val="333132"/>
                </a:solidFill>
                <a:latin typeface="Lucida Sans"/>
                <a:cs typeface="Lucida Sans"/>
              </a:rPr>
              <a:t>submitted,</a:t>
            </a:r>
            <a:r>
              <a:rPr sz="1650" spc="-7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conversion</a:t>
            </a:r>
            <a:r>
              <a:rPr sz="1650" spc="-7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to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a</a:t>
            </a:r>
            <a:r>
              <a:rPr sz="1650" spc="-7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PO </a:t>
            </a:r>
            <a:r>
              <a:rPr sz="1650" spc="-40" dirty="0">
                <a:solidFill>
                  <a:srgbClr val="333132"/>
                </a:solidFill>
                <a:latin typeface="Lucida Sans"/>
                <a:cs typeface="Lucida Sans"/>
              </a:rPr>
              <a:t>typically</a:t>
            </a:r>
            <a:r>
              <a:rPr sz="1650" spc="-7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takes</a:t>
            </a:r>
            <a:r>
              <a:rPr sz="1650" spc="-7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5" dirty="0">
                <a:solidFill>
                  <a:srgbClr val="333132"/>
                </a:solidFill>
                <a:latin typeface="Lucida Sans"/>
                <a:cs typeface="Lucida Sans"/>
              </a:rPr>
              <a:t>appx</a:t>
            </a:r>
            <a:r>
              <a:rPr sz="1650" spc="-6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lang="en-US" sz="1650" spc="-55" dirty="0">
                <a:solidFill>
                  <a:srgbClr val="333132"/>
                </a:solidFill>
                <a:latin typeface="Lucida Sans"/>
                <a:cs typeface="Lucida Sans"/>
              </a:rPr>
              <a:t>7-10</a:t>
            </a:r>
            <a:r>
              <a:rPr sz="1650" spc="-7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business</a:t>
            </a:r>
            <a:r>
              <a:rPr sz="1650" spc="-6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days.</a:t>
            </a:r>
            <a:endParaRPr sz="1650" dirty="0">
              <a:latin typeface="Lucida Sans"/>
              <a:cs typeface="Lucida Sans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047335" y="6294612"/>
            <a:ext cx="12195175" cy="1052195"/>
            <a:chOff x="3047335" y="6294612"/>
            <a:chExt cx="12195175" cy="1052195"/>
          </a:xfrm>
        </p:grpSpPr>
        <p:sp>
          <p:nvSpPr>
            <p:cNvPr id="21" name="object 21"/>
            <p:cNvSpPr/>
            <p:nvPr/>
          </p:nvSpPr>
          <p:spPr>
            <a:xfrm>
              <a:off x="6218758" y="6294612"/>
              <a:ext cx="9023350" cy="1052195"/>
            </a:xfrm>
            <a:custGeom>
              <a:avLst/>
              <a:gdLst/>
              <a:ahLst/>
              <a:cxnLst/>
              <a:rect l="l" t="t" r="r" b="b"/>
              <a:pathLst>
                <a:path w="9023350" h="1052195">
                  <a:moveTo>
                    <a:pt x="9023315" y="1051898"/>
                  </a:moveTo>
                  <a:lnTo>
                    <a:pt x="0" y="1051898"/>
                  </a:lnTo>
                  <a:lnTo>
                    <a:pt x="0" y="0"/>
                  </a:lnTo>
                  <a:lnTo>
                    <a:pt x="9023315" y="0"/>
                  </a:lnTo>
                  <a:lnTo>
                    <a:pt x="9023315" y="1051898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047335" y="6294612"/>
              <a:ext cx="5380990" cy="1052195"/>
            </a:xfrm>
            <a:custGeom>
              <a:avLst/>
              <a:gdLst/>
              <a:ahLst/>
              <a:cxnLst/>
              <a:rect l="l" t="t" r="r" b="b"/>
              <a:pathLst>
                <a:path w="5380990" h="1052195">
                  <a:moveTo>
                    <a:pt x="4895093" y="1051898"/>
                  </a:moveTo>
                  <a:lnTo>
                    <a:pt x="485775" y="1051898"/>
                  </a:lnTo>
                  <a:lnTo>
                    <a:pt x="437762" y="1049521"/>
                  </a:lnTo>
                  <a:lnTo>
                    <a:pt x="390562" y="1042478"/>
                  </a:lnTo>
                  <a:lnTo>
                    <a:pt x="344494" y="1030900"/>
                  </a:lnTo>
                  <a:lnTo>
                    <a:pt x="299876" y="1014921"/>
                  </a:lnTo>
                  <a:lnTo>
                    <a:pt x="257028" y="994671"/>
                  </a:lnTo>
                  <a:lnTo>
                    <a:pt x="216266" y="970282"/>
                  </a:lnTo>
                  <a:lnTo>
                    <a:pt x="177911" y="941887"/>
                  </a:lnTo>
                  <a:lnTo>
                    <a:pt x="142280" y="909618"/>
                  </a:lnTo>
                  <a:lnTo>
                    <a:pt x="110010" y="873987"/>
                  </a:lnTo>
                  <a:lnTo>
                    <a:pt x="81615" y="835631"/>
                  </a:lnTo>
                  <a:lnTo>
                    <a:pt x="57227" y="794870"/>
                  </a:lnTo>
                  <a:lnTo>
                    <a:pt x="36977" y="752021"/>
                  </a:lnTo>
                  <a:lnTo>
                    <a:pt x="20997" y="707403"/>
                  </a:lnTo>
                  <a:lnTo>
                    <a:pt x="9420" y="661336"/>
                  </a:lnTo>
                  <a:lnTo>
                    <a:pt x="2377" y="614136"/>
                  </a:lnTo>
                  <a:lnTo>
                    <a:pt x="0" y="566123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1"/>
                  </a:lnTo>
                  <a:lnTo>
                    <a:pt x="216266" y="81616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4895093" y="0"/>
                  </a:lnTo>
                  <a:lnTo>
                    <a:pt x="4943106" y="2377"/>
                  </a:lnTo>
                  <a:lnTo>
                    <a:pt x="4990305" y="9420"/>
                  </a:lnTo>
                  <a:lnTo>
                    <a:pt x="5036373" y="20997"/>
                  </a:lnTo>
                  <a:lnTo>
                    <a:pt x="5080991" y="36977"/>
                  </a:lnTo>
                  <a:lnTo>
                    <a:pt x="5123840" y="57227"/>
                  </a:lnTo>
                  <a:lnTo>
                    <a:pt x="5164601" y="81616"/>
                  </a:lnTo>
                  <a:lnTo>
                    <a:pt x="5202957" y="110011"/>
                  </a:lnTo>
                  <a:lnTo>
                    <a:pt x="5238587" y="142280"/>
                  </a:lnTo>
                  <a:lnTo>
                    <a:pt x="5270857" y="177911"/>
                  </a:lnTo>
                  <a:lnTo>
                    <a:pt x="5299252" y="216266"/>
                  </a:lnTo>
                  <a:lnTo>
                    <a:pt x="5323640" y="257028"/>
                  </a:lnTo>
                  <a:lnTo>
                    <a:pt x="5343890" y="299877"/>
                  </a:lnTo>
                  <a:lnTo>
                    <a:pt x="5359870" y="344494"/>
                  </a:lnTo>
                  <a:lnTo>
                    <a:pt x="5371448" y="390562"/>
                  </a:lnTo>
                  <a:lnTo>
                    <a:pt x="5378491" y="437762"/>
                  </a:lnTo>
                  <a:lnTo>
                    <a:pt x="5380868" y="485774"/>
                  </a:lnTo>
                  <a:lnTo>
                    <a:pt x="5380868" y="566123"/>
                  </a:lnTo>
                  <a:lnTo>
                    <a:pt x="5378491" y="614136"/>
                  </a:lnTo>
                  <a:lnTo>
                    <a:pt x="5371448" y="661336"/>
                  </a:lnTo>
                  <a:lnTo>
                    <a:pt x="5359870" y="707403"/>
                  </a:lnTo>
                  <a:lnTo>
                    <a:pt x="5343890" y="752021"/>
                  </a:lnTo>
                  <a:lnTo>
                    <a:pt x="5323640" y="794870"/>
                  </a:lnTo>
                  <a:lnTo>
                    <a:pt x="5299252" y="835631"/>
                  </a:lnTo>
                  <a:lnTo>
                    <a:pt x="5270857" y="873987"/>
                  </a:lnTo>
                  <a:lnTo>
                    <a:pt x="5238587" y="909618"/>
                  </a:lnTo>
                  <a:lnTo>
                    <a:pt x="5202957" y="941887"/>
                  </a:lnTo>
                  <a:lnTo>
                    <a:pt x="5164601" y="970282"/>
                  </a:lnTo>
                  <a:lnTo>
                    <a:pt x="5123840" y="994671"/>
                  </a:lnTo>
                  <a:lnTo>
                    <a:pt x="5080991" y="1014921"/>
                  </a:lnTo>
                  <a:lnTo>
                    <a:pt x="5036373" y="1030900"/>
                  </a:lnTo>
                  <a:lnTo>
                    <a:pt x="4990305" y="1042478"/>
                  </a:lnTo>
                  <a:lnTo>
                    <a:pt x="4943106" y="1049521"/>
                  </a:lnTo>
                  <a:lnTo>
                    <a:pt x="4895093" y="1051898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3826202" y="6484853"/>
            <a:ext cx="382333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85" dirty="0">
                <a:solidFill>
                  <a:srgbClr val="FFFFFF"/>
                </a:solidFill>
                <a:latin typeface="Arial Black"/>
                <a:cs typeface="Arial Black"/>
              </a:rPr>
              <a:t>When</a:t>
            </a:r>
            <a:r>
              <a:rPr sz="210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65" dirty="0">
                <a:solidFill>
                  <a:srgbClr val="FFFFFF"/>
                </a:solidFill>
                <a:latin typeface="Arial Black"/>
                <a:cs typeface="Arial Black"/>
              </a:rPr>
              <a:t>is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4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25" dirty="0">
                <a:solidFill>
                  <a:srgbClr val="FFFFFF"/>
                </a:solidFill>
                <a:latin typeface="Arial Black"/>
                <a:cs typeface="Arial Black"/>
              </a:rPr>
              <a:t>Direct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130" dirty="0">
                <a:solidFill>
                  <a:srgbClr val="FFFFFF"/>
                </a:solidFill>
                <a:latin typeface="Arial Black"/>
                <a:cs typeface="Arial Black"/>
              </a:rPr>
              <a:t>Award</a:t>
            </a:r>
            <a:r>
              <a:rPr sz="2100" spc="-14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100" spc="-20" dirty="0">
                <a:solidFill>
                  <a:srgbClr val="FFFFFF"/>
                </a:solidFill>
                <a:latin typeface="Arial Black"/>
                <a:cs typeface="Arial Black"/>
              </a:rPr>
              <a:t>form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053518" y="6799704"/>
            <a:ext cx="1299845" cy="34480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2100" spc="-95" dirty="0">
                <a:solidFill>
                  <a:srgbClr val="FFFFFF"/>
                </a:solidFill>
                <a:latin typeface="Arial Black"/>
                <a:cs typeface="Arial Black"/>
              </a:rPr>
              <a:t>required?</a:t>
            </a:r>
            <a:endParaRPr sz="210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620792" y="6410719"/>
            <a:ext cx="5799455" cy="77797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200"/>
              </a:spcBef>
            </a:pP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Required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for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any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order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over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lang="en-US" sz="1650" spc="-105" dirty="0">
                <a:solidFill>
                  <a:srgbClr val="333132"/>
                </a:solidFill>
                <a:latin typeface="Lucida Sans"/>
                <a:cs typeface="Lucida Sans"/>
              </a:rPr>
              <a:t>25</a:t>
            </a:r>
            <a:r>
              <a:rPr sz="1650" spc="-105" dirty="0">
                <a:solidFill>
                  <a:srgbClr val="333132"/>
                </a:solidFill>
                <a:latin typeface="Lucida Sans"/>
                <a:cs typeface="Lucida Sans"/>
              </a:rPr>
              <a:t>k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5" dirty="0">
                <a:solidFill>
                  <a:srgbClr val="333132"/>
                </a:solidFill>
                <a:latin typeface="Lucida Sans"/>
                <a:cs typeface="Lucida Sans"/>
              </a:rPr>
              <a:t>in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which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0" dirty="0">
                <a:solidFill>
                  <a:srgbClr val="333132"/>
                </a:solidFill>
                <a:latin typeface="Lucida Sans"/>
                <a:cs typeface="Lucida Sans"/>
              </a:rPr>
              <a:t>only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one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vendor </a:t>
            </a: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can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provide</a:t>
            </a:r>
            <a:r>
              <a:rPr sz="1650" spc="-8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the</a:t>
            </a:r>
            <a:r>
              <a:rPr sz="1650" spc="-8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60" dirty="0">
                <a:solidFill>
                  <a:srgbClr val="333132"/>
                </a:solidFill>
                <a:latin typeface="Lucida Sans"/>
                <a:cs typeface="Lucida Sans"/>
              </a:rPr>
              <a:t>good/service.</a:t>
            </a:r>
            <a:r>
              <a:rPr lang="en-US" sz="1650" spc="-8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5" dirty="0">
                <a:solidFill>
                  <a:srgbClr val="333132"/>
                </a:solidFill>
                <a:latin typeface="Lucida Sans"/>
                <a:cs typeface="Lucida Sans"/>
              </a:rPr>
              <a:t>Consult</a:t>
            </a:r>
            <a:r>
              <a:rPr sz="1650" spc="-8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with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lang="en-US" sz="1650" spc="65" dirty="0">
                <a:solidFill>
                  <a:srgbClr val="333132"/>
                </a:solidFill>
                <a:latin typeface="Lucida Sans"/>
                <a:cs typeface="Lucida Sans"/>
              </a:rPr>
              <a:t>Procurement Services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.</a:t>
            </a:r>
            <a:endParaRPr sz="1650" dirty="0">
              <a:latin typeface="Lucida Sans"/>
              <a:cs typeface="Lucida Sans"/>
            </a:endParaRPr>
          </a:p>
        </p:txBody>
      </p:sp>
      <p:grpSp>
        <p:nvGrpSpPr>
          <p:cNvPr id="26" name="object 26"/>
          <p:cNvGrpSpPr/>
          <p:nvPr/>
        </p:nvGrpSpPr>
        <p:grpSpPr>
          <a:xfrm>
            <a:off x="3047335" y="7546536"/>
            <a:ext cx="12192635" cy="1256030"/>
            <a:chOff x="3047335" y="7546536"/>
            <a:chExt cx="12192635" cy="1256030"/>
          </a:xfrm>
        </p:grpSpPr>
        <p:sp>
          <p:nvSpPr>
            <p:cNvPr id="27" name="object 27"/>
            <p:cNvSpPr/>
            <p:nvPr/>
          </p:nvSpPr>
          <p:spPr>
            <a:xfrm>
              <a:off x="6218758" y="7546536"/>
              <a:ext cx="9020810" cy="1256030"/>
            </a:xfrm>
            <a:custGeom>
              <a:avLst/>
              <a:gdLst/>
              <a:ahLst/>
              <a:cxnLst/>
              <a:rect l="l" t="t" r="r" b="b"/>
              <a:pathLst>
                <a:path w="9020810" h="1256029">
                  <a:moveTo>
                    <a:pt x="9020684" y="1255734"/>
                  </a:moveTo>
                  <a:lnTo>
                    <a:pt x="0" y="1255734"/>
                  </a:lnTo>
                  <a:lnTo>
                    <a:pt x="0" y="0"/>
                  </a:lnTo>
                  <a:lnTo>
                    <a:pt x="9020684" y="0"/>
                  </a:lnTo>
                  <a:lnTo>
                    <a:pt x="9020684" y="1255734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047335" y="7546536"/>
              <a:ext cx="5380990" cy="1256030"/>
            </a:xfrm>
            <a:custGeom>
              <a:avLst/>
              <a:gdLst/>
              <a:ahLst/>
              <a:cxnLst/>
              <a:rect l="l" t="t" r="r" b="b"/>
              <a:pathLst>
                <a:path w="5380990" h="1256029">
                  <a:moveTo>
                    <a:pt x="4895093" y="1255734"/>
                  </a:moveTo>
                  <a:lnTo>
                    <a:pt x="485775" y="1255734"/>
                  </a:lnTo>
                  <a:lnTo>
                    <a:pt x="437762" y="1253357"/>
                  </a:lnTo>
                  <a:lnTo>
                    <a:pt x="390562" y="1246313"/>
                  </a:lnTo>
                  <a:lnTo>
                    <a:pt x="344494" y="1234736"/>
                  </a:lnTo>
                  <a:lnTo>
                    <a:pt x="299876" y="1218756"/>
                  </a:lnTo>
                  <a:lnTo>
                    <a:pt x="257028" y="1198506"/>
                  </a:lnTo>
                  <a:lnTo>
                    <a:pt x="216266" y="1174118"/>
                  </a:lnTo>
                  <a:lnTo>
                    <a:pt x="177911" y="1145723"/>
                  </a:lnTo>
                  <a:lnTo>
                    <a:pt x="142280" y="1113453"/>
                  </a:lnTo>
                  <a:lnTo>
                    <a:pt x="110010" y="1077822"/>
                  </a:lnTo>
                  <a:lnTo>
                    <a:pt x="81615" y="1039467"/>
                  </a:lnTo>
                  <a:lnTo>
                    <a:pt x="57227" y="998705"/>
                  </a:lnTo>
                  <a:lnTo>
                    <a:pt x="36977" y="955857"/>
                  </a:lnTo>
                  <a:lnTo>
                    <a:pt x="20997" y="911239"/>
                  </a:lnTo>
                  <a:lnTo>
                    <a:pt x="9420" y="865171"/>
                  </a:lnTo>
                  <a:lnTo>
                    <a:pt x="2377" y="817972"/>
                  </a:lnTo>
                  <a:lnTo>
                    <a:pt x="0" y="769959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6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4895093" y="0"/>
                  </a:lnTo>
                  <a:lnTo>
                    <a:pt x="4943106" y="2377"/>
                  </a:lnTo>
                  <a:lnTo>
                    <a:pt x="4990305" y="9420"/>
                  </a:lnTo>
                  <a:lnTo>
                    <a:pt x="5036373" y="20997"/>
                  </a:lnTo>
                  <a:lnTo>
                    <a:pt x="5080990" y="36977"/>
                  </a:lnTo>
                  <a:lnTo>
                    <a:pt x="5123839" y="57227"/>
                  </a:lnTo>
                  <a:lnTo>
                    <a:pt x="5164601" y="81616"/>
                  </a:lnTo>
                  <a:lnTo>
                    <a:pt x="5202956" y="110010"/>
                  </a:lnTo>
                  <a:lnTo>
                    <a:pt x="5238587" y="142280"/>
                  </a:lnTo>
                  <a:lnTo>
                    <a:pt x="5270857" y="177911"/>
                  </a:lnTo>
                  <a:lnTo>
                    <a:pt x="5299251" y="216266"/>
                  </a:lnTo>
                  <a:lnTo>
                    <a:pt x="5323640" y="257028"/>
                  </a:lnTo>
                  <a:lnTo>
                    <a:pt x="5343890" y="299876"/>
                  </a:lnTo>
                  <a:lnTo>
                    <a:pt x="5359870" y="344494"/>
                  </a:lnTo>
                  <a:lnTo>
                    <a:pt x="5371447" y="390562"/>
                  </a:lnTo>
                  <a:lnTo>
                    <a:pt x="5378491" y="437762"/>
                  </a:lnTo>
                  <a:lnTo>
                    <a:pt x="5380868" y="485774"/>
                  </a:lnTo>
                  <a:lnTo>
                    <a:pt x="5380868" y="769959"/>
                  </a:lnTo>
                  <a:lnTo>
                    <a:pt x="5378491" y="817972"/>
                  </a:lnTo>
                  <a:lnTo>
                    <a:pt x="5371447" y="865171"/>
                  </a:lnTo>
                  <a:lnTo>
                    <a:pt x="5359870" y="911239"/>
                  </a:lnTo>
                  <a:lnTo>
                    <a:pt x="5343890" y="955857"/>
                  </a:lnTo>
                  <a:lnTo>
                    <a:pt x="5323640" y="998705"/>
                  </a:lnTo>
                  <a:lnTo>
                    <a:pt x="5299251" y="1039467"/>
                  </a:lnTo>
                  <a:lnTo>
                    <a:pt x="5270857" y="1077822"/>
                  </a:lnTo>
                  <a:lnTo>
                    <a:pt x="5238587" y="1113453"/>
                  </a:lnTo>
                  <a:lnTo>
                    <a:pt x="5202956" y="1145723"/>
                  </a:lnTo>
                  <a:lnTo>
                    <a:pt x="5164601" y="1174118"/>
                  </a:lnTo>
                  <a:lnTo>
                    <a:pt x="5123839" y="1198506"/>
                  </a:lnTo>
                  <a:lnTo>
                    <a:pt x="5080990" y="1218756"/>
                  </a:lnTo>
                  <a:lnTo>
                    <a:pt x="5036373" y="1234736"/>
                  </a:lnTo>
                  <a:lnTo>
                    <a:pt x="4990305" y="1246313"/>
                  </a:lnTo>
                  <a:lnTo>
                    <a:pt x="4943106" y="1253357"/>
                  </a:lnTo>
                  <a:lnTo>
                    <a:pt x="4895093" y="125573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311613" y="7743769"/>
            <a:ext cx="4852670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55" dirty="0">
                <a:solidFill>
                  <a:srgbClr val="FFFFFF"/>
                </a:solidFill>
                <a:latin typeface="Arial Black"/>
                <a:cs typeface="Arial Black"/>
              </a:rPr>
              <a:t>What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95" dirty="0">
                <a:solidFill>
                  <a:srgbClr val="FFFFFF"/>
                </a:solidFill>
                <a:latin typeface="Arial Black"/>
                <a:cs typeface="Arial Black"/>
              </a:rPr>
              <a:t>happens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Arial Black"/>
                <a:cs typeface="Arial Black"/>
              </a:rPr>
              <a:t>if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55" dirty="0">
                <a:solidFill>
                  <a:srgbClr val="FFFFFF"/>
                </a:solidFill>
                <a:latin typeface="Arial Black"/>
                <a:cs typeface="Arial Black"/>
              </a:rPr>
              <a:t>order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170" dirty="0">
                <a:solidFill>
                  <a:srgbClr val="FFFFFF"/>
                </a:solidFill>
                <a:latin typeface="Arial Black"/>
                <a:cs typeface="Arial Black"/>
              </a:rPr>
              <a:t>was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125" dirty="0">
                <a:solidFill>
                  <a:srgbClr val="FFFFFF"/>
                </a:solidFill>
                <a:latin typeface="Arial Black"/>
                <a:cs typeface="Arial Black"/>
              </a:rPr>
              <a:t>placed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Arial Black"/>
                <a:cs typeface="Arial Black"/>
              </a:rPr>
              <a:t>by</a:t>
            </a:r>
            <a:endParaRPr sz="1850">
              <a:latin typeface="Arial Black"/>
              <a:cs typeface="Arial Black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390046" y="8025672"/>
            <a:ext cx="4695825" cy="3111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850" spc="-60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85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65" dirty="0">
                <a:solidFill>
                  <a:srgbClr val="FFFFFF"/>
                </a:solidFill>
                <a:latin typeface="Arial Black"/>
                <a:cs typeface="Arial Black"/>
              </a:rPr>
              <a:t>department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7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60" dirty="0">
                <a:solidFill>
                  <a:srgbClr val="FFFFFF"/>
                </a:solidFill>
                <a:latin typeface="Arial Black"/>
                <a:cs typeface="Arial Black"/>
              </a:rPr>
              <a:t>did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45" dirty="0">
                <a:solidFill>
                  <a:srgbClr val="FFFFFF"/>
                </a:solidFill>
                <a:latin typeface="Arial Black"/>
                <a:cs typeface="Arial Black"/>
              </a:rPr>
              <a:t>not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145" dirty="0">
                <a:solidFill>
                  <a:srgbClr val="FFFFFF"/>
                </a:solidFill>
                <a:latin typeface="Arial Black"/>
                <a:cs typeface="Arial Black"/>
              </a:rPr>
              <a:t>go</a:t>
            </a:r>
            <a:r>
              <a:rPr sz="185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850" spc="-10" dirty="0">
                <a:solidFill>
                  <a:srgbClr val="FFFFFF"/>
                </a:solidFill>
                <a:latin typeface="Arial Black"/>
                <a:cs typeface="Arial Black"/>
              </a:rPr>
              <a:t>through</a:t>
            </a:r>
            <a:endParaRPr sz="1850" dirty="0">
              <a:latin typeface="Arial Black"/>
              <a:cs typeface="Arial Black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250597" y="8300782"/>
            <a:ext cx="5140578" cy="300082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lang="en-US" sz="1850" spc="-70" dirty="0">
                <a:solidFill>
                  <a:srgbClr val="FFFFFF"/>
                </a:solidFill>
                <a:latin typeface="Arial Black"/>
                <a:cs typeface="Arial Black"/>
              </a:rPr>
              <a:t>Procurement Services</a:t>
            </a:r>
            <a:r>
              <a:rPr sz="1850" spc="-95" dirty="0">
                <a:solidFill>
                  <a:srgbClr val="FFFFFF"/>
                </a:solidFill>
                <a:latin typeface="Arial Black"/>
                <a:cs typeface="Arial Black"/>
              </a:rPr>
              <a:t>/</a:t>
            </a:r>
            <a:r>
              <a:rPr sz="1850" spc="-70" dirty="0">
                <a:solidFill>
                  <a:srgbClr val="FFFFFF"/>
                </a:solidFill>
                <a:latin typeface="Arial Black"/>
              </a:rPr>
              <a:t>MURC </a:t>
            </a:r>
            <a:r>
              <a:rPr lang="en-US" sz="1850" spc="-70" dirty="0">
                <a:solidFill>
                  <a:srgbClr val="FFFFFF"/>
                </a:solidFill>
                <a:latin typeface="Arial Black"/>
              </a:rPr>
              <a:t>C</a:t>
            </a:r>
            <a:r>
              <a:rPr sz="1850" spc="-70" dirty="0">
                <a:solidFill>
                  <a:srgbClr val="FFFFFF"/>
                </a:solidFill>
                <a:latin typeface="Arial Black"/>
              </a:rPr>
              <a:t>ompliance?</a:t>
            </a:r>
          </a:p>
        </p:txBody>
      </p:sp>
      <p:sp>
        <p:nvSpPr>
          <p:cNvPr id="32" name="object 32"/>
          <p:cNvSpPr txBox="1"/>
          <p:nvPr/>
        </p:nvSpPr>
        <p:spPr>
          <a:xfrm>
            <a:off x="8611414" y="7779520"/>
            <a:ext cx="6388735" cy="774065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200"/>
              </a:spcBef>
            </a:pPr>
            <a:r>
              <a:rPr sz="1650" spc="-65" dirty="0">
                <a:solidFill>
                  <a:srgbClr val="333132"/>
                </a:solidFill>
                <a:latin typeface="Lucida Sans"/>
                <a:cs typeface="Lucida Sans"/>
              </a:rPr>
              <a:t>This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order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65" dirty="0">
                <a:solidFill>
                  <a:srgbClr val="333132"/>
                </a:solidFill>
                <a:latin typeface="Lucida Sans"/>
                <a:cs typeface="Lucida Sans"/>
              </a:rPr>
              <a:t>is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considered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5" dirty="0">
                <a:solidFill>
                  <a:srgbClr val="333132"/>
                </a:solidFill>
                <a:latin typeface="Lucida Sans"/>
                <a:cs typeface="Lucida Sans"/>
              </a:rPr>
              <a:t>unauthorized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and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after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the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50" dirty="0">
                <a:solidFill>
                  <a:srgbClr val="333132"/>
                </a:solidFill>
                <a:latin typeface="Lucida Sans"/>
                <a:cs typeface="Lucida Sans"/>
              </a:rPr>
              <a:t>fact.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After the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0" dirty="0">
                <a:solidFill>
                  <a:srgbClr val="333132"/>
                </a:solidFill>
                <a:latin typeface="Lucida Sans"/>
                <a:cs typeface="Lucida Sans"/>
              </a:rPr>
              <a:t>fact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30" dirty="0">
                <a:solidFill>
                  <a:srgbClr val="333132"/>
                </a:solidFill>
                <a:latin typeface="Lucida Sans"/>
                <a:cs typeface="Lucida Sans"/>
              </a:rPr>
              <a:t>purchases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are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5" dirty="0">
                <a:solidFill>
                  <a:srgbClr val="333132"/>
                </a:solidFill>
                <a:latin typeface="Lucida Sans"/>
                <a:cs typeface="Lucida Sans"/>
              </a:rPr>
              <a:t>subject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to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payment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from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the</a:t>
            </a:r>
            <a:r>
              <a:rPr sz="1650" spc="-9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departments </a:t>
            </a:r>
            <a:r>
              <a:rPr sz="1650" spc="-50" dirty="0">
                <a:solidFill>
                  <a:srgbClr val="333132"/>
                </a:solidFill>
                <a:latin typeface="Lucida Sans"/>
                <a:cs typeface="Lucida Sans"/>
              </a:rPr>
              <a:t>cost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5" dirty="0">
                <a:solidFill>
                  <a:srgbClr val="333132"/>
                </a:solidFill>
                <a:latin typeface="Lucida Sans"/>
                <a:cs typeface="Lucida Sans"/>
              </a:rPr>
              <a:t>recovery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5" dirty="0">
                <a:solidFill>
                  <a:srgbClr val="333132"/>
                </a:solidFill>
                <a:latin typeface="Lucida Sans"/>
                <a:cs typeface="Lucida Sans"/>
              </a:rPr>
              <a:t>funds.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dirty="0">
                <a:solidFill>
                  <a:srgbClr val="333132"/>
                </a:solidFill>
                <a:latin typeface="Lucida Sans"/>
                <a:cs typeface="Lucida Sans"/>
              </a:rPr>
              <a:t>See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after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the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0" dirty="0">
                <a:solidFill>
                  <a:srgbClr val="333132"/>
                </a:solidFill>
                <a:latin typeface="Lucida Sans"/>
                <a:cs typeface="Lucida Sans"/>
              </a:rPr>
              <a:t>fact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40" dirty="0">
                <a:solidFill>
                  <a:srgbClr val="333132"/>
                </a:solidFill>
                <a:latin typeface="Lucida Sans"/>
                <a:cs typeface="Lucida Sans"/>
              </a:rPr>
              <a:t>section</a:t>
            </a:r>
            <a:r>
              <a:rPr sz="1650" spc="-90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20" dirty="0">
                <a:solidFill>
                  <a:srgbClr val="333132"/>
                </a:solidFill>
                <a:latin typeface="Lucida Sans"/>
                <a:cs typeface="Lucida Sans"/>
              </a:rPr>
              <a:t>for</a:t>
            </a:r>
            <a:r>
              <a:rPr sz="1650" spc="-85" dirty="0">
                <a:solidFill>
                  <a:srgbClr val="333132"/>
                </a:solidFill>
                <a:latin typeface="Lucida Sans"/>
                <a:cs typeface="Lucida Sans"/>
              </a:rPr>
              <a:t> </a:t>
            </a:r>
            <a:r>
              <a:rPr sz="1650" spc="-10" dirty="0">
                <a:solidFill>
                  <a:srgbClr val="333132"/>
                </a:solidFill>
                <a:latin typeface="Lucida Sans"/>
                <a:cs typeface="Lucida Sans"/>
              </a:rPr>
              <a:t>details.</a:t>
            </a:r>
            <a:endParaRPr sz="1650" dirty="0">
              <a:latin typeface="Lucida Sans"/>
              <a:cs typeface="Lucida Sans"/>
            </a:endParaRPr>
          </a:p>
        </p:txBody>
      </p:sp>
      <p:grpSp>
        <p:nvGrpSpPr>
          <p:cNvPr id="33" name="object 33"/>
          <p:cNvGrpSpPr/>
          <p:nvPr/>
        </p:nvGrpSpPr>
        <p:grpSpPr>
          <a:xfrm>
            <a:off x="3047336" y="9002295"/>
            <a:ext cx="12192635" cy="1010285"/>
            <a:chOff x="3047336" y="9002295"/>
            <a:chExt cx="12192635" cy="1010285"/>
          </a:xfrm>
        </p:grpSpPr>
        <p:sp>
          <p:nvSpPr>
            <p:cNvPr id="34" name="object 34"/>
            <p:cNvSpPr/>
            <p:nvPr/>
          </p:nvSpPr>
          <p:spPr>
            <a:xfrm>
              <a:off x="6218758" y="9002295"/>
              <a:ext cx="9020810" cy="1010285"/>
            </a:xfrm>
            <a:custGeom>
              <a:avLst/>
              <a:gdLst/>
              <a:ahLst/>
              <a:cxnLst/>
              <a:rect l="l" t="t" r="r" b="b"/>
              <a:pathLst>
                <a:path w="9020810" h="1010284">
                  <a:moveTo>
                    <a:pt x="9020805" y="1010203"/>
                  </a:moveTo>
                  <a:lnTo>
                    <a:pt x="0" y="1010203"/>
                  </a:lnTo>
                  <a:lnTo>
                    <a:pt x="0" y="0"/>
                  </a:lnTo>
                  <a:lnTo>
                    <a:pt x="9020805" y="0"/>
                  </a:lnTo>
                  <a:lnTo>
                    <a:pt x="9020805" y="1010203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047336" y="9002295"/>
              <a:ext cx="5380990" cy="1010285"/>
            </a:xfrm>
            <a:custGeom>
              <a:avLst/>
              <a:gdLst/>
              <a:ahLst/>
              <a:cxnLst/>
              <a:rect l="l" t="t" r="r" b="b"/>
              <a:pathLst>
                <a:path w="5380990" h="1010284">
                  <a:moveTo>
                    <a:pt x="4895093" y="1010204"/>
                  </a:moveTo>
                  <a:lnTo>
                    <a:pt x="485774" y="1010204"/>
                  </a:lnTo>
                  <a:lnTo>
                    <a:pt x="437761" y="1007827"/>
                  </a:lnTo>
                  <a:lnTo>
                    <a:pt x="390562" y="1000784"/>
                  </a:lnTo>
                  <a:lnTo>
                    <a:pt x="344494" y="989206"/>
                  </a:lnTo>
                  <a:lnTo>
                    <a:pt x="299876" y="973226"/>
                  </a:lnTo>
                  <a:lnTo>
                    <a:pt x="257028" y="952976"/>
                  </a:lnTo>
                  <a:lnTo>
                    <a:pt x="216266" y="928588"/>
                  </a:lnTo>
                  <a:lnTo>
                    <a:pt x="177911" y="900193"/>
                  </a:lnTo>
                  <a:lnTo>
                    <a:pt x="142280" y="867924"/>
                  </a:lnTo>
                  <a:lnTo>
                    <a:pt x="110010" y="832292"/>
                  </a:lnTo>
                  <a:lnTo>
                    <a:pt x="81615" y="793937"/>
                  </a:lnTo>
                  <a:lnTo>
                    <a:pt x="57227" y="753175"/>
                  </a:lnTo>
                  <a:lnTo>
                    <a:pt x="36977" y="710327"/>
                  </a:lnTo>
                  <a:lnTo>
                    <a:pt x="20997" y="665709"/>
                  </a:lnTo>
                  <a:lnTo>
                    <a:pt x="9420" y="619641"/>
                  </a:lnTo>
                  <a:lnTo>
                    <a:pt x="2377" y="572442"/>
                  </a:lnTo>
                  <a:lnTo>
                    <a:pt x="0" y="524429"/>
                  </a:lnTo>
                  <a:lnTo>
                    <a:pt x="0" y="485775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1"/>
                  </a:lnTo>
                  <a:lnTo>
                    <a:pt x="216266" y="81616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1" y="2377"/>
                  </a:lnTo>
                  <a:lnTo>
                    <a:pt x="485774" y="0"/>
                  </a:lnTo>
                  <a:lnTo>
                    <a:pt x="4895093" y="0"/>
                  </a:lnTo>
                  <a:lnTo>
                    <a:pt x="4943106" y="2377"/>
                  </a:lnTo>
                  <a:lnTo>
                    <a:pt x="4990305" y="9420"/>
                  </a:lnTo>
                  <a:lnTo>
                    <a:pt x="5036373" y="20997"/>
                  </a:lnTo>
                  <a:lnTo>
                    <a:pt x="5080991" y="36977"/>
                  </a:lnTo>
                  <a:lnTo>
                    <a:pt x="5123839" y="57227"/>
                  </a:lnTo>
                  <a:lnTo>
                    <a:pt x="5164601" y="81616"/>
                  </a:lnTo>
                  <a:lnTo>
                    <a:pt x="5202956" y="110011"/>
                  </a:lnTo>
                  <a:lnTo>
                    <a:pt x="5238588" y="142280"/>
                  </a:lnTo>
                  <a:lnTo>
                    <a:pt x="5270857" y="177911"/>
                  </a:lnTo>
                  <a:lnTo>
                    <a:pt x="5299252" y="216266"/>
                  </a:lnTo>
                  <a:lnTo>
                    <a:pt x="5323640" y="257028"/>
                  </a:lnTo>
                  <a:lnTo>
                    <a:pt x="5343890" y="299877"/>
                  </a:lnTo>
                  <a:lnTo>
                    <a:pt x="5359870" y="344494"/>
                  </a:lnTo>
                  <a:lnTo>
                    <a:pt x="5371447" y="390562"/>
                  </a:lnTo>
                  <a:lnTo>
                    <a:pt x="5378490" y="437762"/>
                  </a:lnTo>
                  <a:lnTo>
                    <a:pt x="5380867" y="485775"/>
                  </a:lnTo>
                  <a:lnTo>
                    <a:pt x="5380867" y="524429"/>
                  </a:lnTo>
                  <a:lnTo>
                    <a:pt x="5378490" y="572442"/>
                  </a:lnTo>
                  <a:lnTo>
                    <a:pt x="5371447" y="619641"/>
                  </a:lnTo>
                  <a:lnTo>
                    <a:pt x="5359870" y="665709"/>
                  </a:lnTo>
                  <a:lnTo>
                    <a:pt x="5343890" y="710327"/>
                  </a:lnTo>
                  <a:lnTo>
                    <a:pt x="5323640" y="753175"/>
                  </a:lnTo>
                  <a:lnTo>
                    <a:pt x="5299252" y="793937"/>
                  </a:lnTo>
                  <a:lnTo>
                    <a:pt x="5270857" y="832292"/>
                  </a:lnTo>
                  <a:lnTo>
                    <a:pt x="5238588" y="867924"/>
                  </a:lnTo>
                  <a:lnTo>
                    <a:pt x="5202956" y="900193"/>
                  </a:lnTo>
                  <a:lnTo>
                    <a:pt x="5164601" y="928588"/>
                  </a:lnTo>
                  <a:lnTo>
                    <a:pt x="5123839" y="952976"/>
                  </a:lnTo>
                  <a:lnTo>
                    <a:pt x="5080991" y="973226"/>
                  </a:lnTo>
                  <a:lnTo>
                    <a:pt x="5036373" y="989206"/>
                  </a:lnTo>
                  <a:lnTo>
                    <a:pt x="4990305" y="1000784"/>
                  </a:lnTo>
                  <a:lnTo>
                    <a:pt x="4943106" y="1007827"/>
                  </a:lnTo>
                  <a:lnTo>
                    <a:pt x="4895093" y="1010204"/>
                  </a:lnTo>
                  <a:close/>
                </a:path>
              </a:pathLst>
            </a:custGeom>
            <a:solidFill>
              <a:srgbClr val="00B0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6" name="object 36"/>
          <p:cNvSpPr txBox="1"/>
          <p:nvPr/>
        </p:nvSpPr>
        <p:spPr>
          <a:xfrm>
            <a:off x="3527105" y="9142866"/>
            <a:ext cx="4421505" cy="33086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-145" dirty="0">
                <a:solidFill>
                  <a:srgbClr val="FFFFFF"/>
                </a:solidFill>
                <a:latin typeface="Arial Black"/>
                <a:cs typeface="Arial Black"/>
              </a:rPr>
              <a:t>Can</a:t>
            </a:r>
            <a:r>
              <a:rPr sz="205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160" dirty="0">
                <a:solidFill>
                  <a:srgbClr val="FFFFFF"/>
                </a:solidFill>
                <a:latin typeface="Arial Black"/>
                <a:cs typeface="Arial Black"/>
              </a:rPr>
              <a:t>PI</a:t>
            </a:r>
            <a:r>
              <a:rPr sz="205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130" dirty="0">
                <a:solidFill>
                  <a:srgbClr val="FFFFFF"/>
                </a:solidFill>
                <a:latin typeface="Arial Black"/>
                <a:cs typeface="Arial Black"/>
              </a:rPr>
              <a:t>sign</a:t>
            </a:r>
            <a:r>
              <a:rPr sz="205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75" dirty="0">
                <a:solidFill>
                  <a:srgbClr val="FFFFFF"/>
                </a:solidFill>
                <a:latin typeface="Arial Black"/>
                <a:cs typeface="Arial Black"/>
              </a:rPr>
              <a:t>any</a:t>
            </a:r>
            <a:r>
              <a:rPr sz="2050" spc="-13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Arial Black"/>
                <a:cs typeface="Arial Black"/>
              </a:rPr>
              <a:t>contracts,</a:t>
            </a:r>
            <a:r>
              <a:rPr sz="205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145" dirty="0">
                <a:solidFill>
                  <a:srgbClr val="FFFFFF"/>
                </a:solidFill>
                <a:latin typeface="Arial Black"/>
                <a:cs typeface="Arial Black"/>
              </a:rPr>
              <a:t>such</a:t>
            </a:r>
            <a:r>
              <a:rPr sz="2050" spc="-13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25" dirty="0">
                <a:solidFill>
                  <a:srgbClr val="FFFFFF"/>
                </a:solidFill>
                <a:latin typeface="Arial Black"/>
                <a:cs typeface="Arial Black"/>
              </a:rPr>
              <a:t>as</a:t>
            </a:r>
            <a:endParaRPr sz="2050" dirty="0">
              <a:latin typeface="Arial Black"/>
              <a:cs typeface="Arial Black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4629475" y="9457191"/>
            <a:ext cx="2148205" cy="3416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050" spc="-70" dirty="0">
                <a:solidFill>
                  <a:srgbClr val="FFFFFF"/>
                </a:solidFill>
                <a:latin typeface="Arial Black"/>
                <a:cs typeface="Arial Black"/>
              </a:rPr>
              <a:t>hotel</a:t>
            </a:r>
            <a:r>
              <a:rPr sz="2050" spc="-15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050" spc="-125" dirty="0">
                <a:solidFill>
                  <a:srgbClr val="FFFFFF"/>
                </a:solidFill>
                <a:latin typeface="Arial Black"/>
                <a:cs typeface="Arial Black"/>
              </a:rPr>
              <a:t>contracts?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8633881" y="9085446"/>
            <a:ext cx="6592482" cy="776559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12700" marR="5080">
              <a:lnSpc>
                <a:spcPts val="1950"/>
              </a:lnSpc>
              <a:spcBef>
                <a:spcPts val="200"/>
              </a:spcBef>
            </a:pPr>
            <a:r>
              <a:rPr sz="1600" spc="-30" dirty="0">
                <a:solidFill>
                  <a:srgbClr val="333132"/>
                </a:solidFill>
                <a:latin typeface="Lucida Sans"/>
              </a:rPr>
              <a:t>No</a:t>
            </a:r>
            <a:r>
              <a:rPr lang="en-US" sz="1600" spc="-30" dirty="0">
                <a:solidFill>
                  <a:srgbClr val="333132"/>
                </a:solidFill>
                <a:latin typeface="Lucida Sans"/>
              </a:rPr>
              <a:t>.</a:t>
            </a:r>
            <a:r>
              <a:rPr sz="1600" spc="-30" dirty="0">
                <a:solidFill>
                  <a:srgbClr val="333132"/>
                </a:solidFill>
                <a:latin typeface="Lucida Sans"/>
              </a:rPr>
              <a:t> </a:t>
            </a:r>
            <a:r>
              <a:rPr lang="en-US" sz="1600" spc="-30" dirty="0">
                <a:solidFill>
                  <a:srgbClr val="333132"/>
                </a:solidFill>
                <a:latin typeface="Lucida Sans"/>
              </a:rPr>
              <a:t>O</a:t>
            </a:r>
            <a:r>
              <a:rPr sz="1600" spc="-30" dirty="0">
                <a:solidFill>
                  <a:srgbClr val="333132"/>
                </a:solidFill>
                <a:latin typeface="Lucida Sans"/>
              </a:rPr>
              <a:t>nly MURC’s Executive, John Maher, can sign contracts on behalf of MURC</a:t>
            </a:r>
            <a:r>
              <a:rPr lang="en-US" sz="1600" spc="-30" dirty="0">
                <a:solidFill>
                  <a:srgbClr val="333132"/>
                </a:solidFill>
                <a:latin typeface="Lucida Sans"/>
              </a:rPr>
              <a:t>. MURC Compliance routes documentation for MURC signature once requisition packet is submitted to MURC Compliance.</a:t>
            </a:r>
            <a:endParaRPr sz="1600" spc="-30" dirty="0">
              <a:solidFill>
                <a:srgbClr val="333132"/>
              </a:solidFill>
              <a:latin typeface="Lucida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981200"/>
          </a:xfrm>
          <a:custGeom>
            <a:avLst/>
            <a:gdLst/>
            <a:ahLst/>
            <a:cxnLst/>
            <a:rect l="l" t="t" r="r" b="b"/>
            <a:pathLst>
              <a:path w="18288000" h="1981200">
                <a:moveTo>
                  <a:pt x="18287998" y="1981199"/>
                </a:moveTo>
                <a:lnTo>
                  <a:pt x="0" y="19811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981199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1223163" y="2603424"/>
            <a:ext cx="6210300" cy="6391275"/>
            <a:chOff x="11223163" y="2603424"/>
            <a:chExt cx="6210300" cy="6391275"/>
          </a:xfrm>
        </p:grpSpPr>
        <p:sp>
          <p:nvSpPr>
            <p:cNvPr id="4" name="object 4"/>
            <p:cNvSpPr/>
            <p:nvPr/>
          </p:nvSpPr>
          <p:spPr>
            <a:xfrm>
              <a:off x="11223163" y="2603424"/>
              <a:ext cx="6210300" cy="6391275"/>
            </a:xfrm>
            <a:custGeom>
              <a:avLst/>
              <a:gdLst/>
              <a:ahLst/>
              <a:cxnLst/>
              <a:rect l="l" t="t" r="r" b="b"/>
              <a:pathLst>
                <a:path w="6210300" h="6391275">
                  <a:moveTo>
                    <a:pt x="6210299" y="6391274"/>
                  </a:moveTo>
                  <a:lnTo>
                    <a:pt x="0" y="6391274"/>
                  </a:lnTo>
                  <a:lnTo>
                    <a:pt x="0" y="0"/>
                  </a:lnTo>
                  <a:lnTo>
                    <a:pt x="6210299" y="0"/>
                  </a:lnTo>
                  <a:lnTo>
                    <a:pt x="6210299" y="6391274"/>
                  </a:lnTo>
                  <a:close/>
                </a:path>
              </a:pathLst>
            </a:custGeom>
            <a:solidFill>
              <a:srgbClr val="00B040">
                <a:alpha val="91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1502355" y="2897973"/>
              <a:ext cx="5600699" cy="580072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25967" y="2516385"/>
            <a:ext cx="8924925" cy="5233227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20"/>
              </a:spcBef>
            </a:pPr>
            <a:r>
              <a:rPr sz="2400" spc="-240" dirty="0">
                <a:solidFill>
                  <a:srgbClr val="00B050"/>
                </a:solidFill>
                <a:latin typeface="Arial Black"/>
                <a:cs typeface="Arial Black"/>
              </a:rPr>
              <a:t>Physical</a:t>
            </a:r>
            <a:r>
              <a:rPr sz="2400" spc="-260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400" spc="-100" dirty="0">
                <a:solidFill>
                  <a:srgbClr val="00B050"/>
                </a:solidFill>
                <a:latin typeface="Arial Black"/>
                <a:cs typeface="Arial Black"/>
              </a:rPr>
              <a:t>Address:</a:t>
            </a:r>
            <a:endParaRPr sz="2400" dirty="0">
              <a:solidFill>
                <a:srgbClr val="00B050"/>
              </a:solidFill>
              <a:latin typeface="Arial Black"/>
              <a:cs typeface="Arial Black"/>
            </a:endParaRPr>
          </a:p>
          <a:p>
            <a:pPr marL="12700" marR="5080">
              <a:lnSpc>
                <a:spcPct val="114599"/>
              </a:lnSpc>
            </a:pPr>
            <a:r>
              <a:rPr sz="2400" spc="-105" dirty="0">
                <a:latin typeface="Lucida Sans"/>
                <a:cs typeface="Lucida Sans"/>
              </a:rPr>
              <a:t>Fourth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135" dirty="0">
                <a:latin typeface="Lucida Sans"/>
                <a:cs typeface="Lucida Sans"/>
              </a:rPr>
              <a:t>Floor,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114" dirty="0">
                <a:latin typeface="Lucida Sans"/>
                <a:cs typeface="Lucida Sans"/>
              </a:rPr>
              <a:t>Arthur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105" dirty="0">
                <a:latin typeface="Lucida Sans"/>
                <a:cs typeface="Lucida Sans"/>
              </a:rPr>
              <a:t>Weisberg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125" dirty="0">
                <a:latin typeface="Lucida Sans"/>
                <a:cs typeface="Lucida Sans"/>
              </a:rPr>
              <a:t>Family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140" dirty="0">
                <a:latin typeface="Lucida Sans"/>
                <a:cs typeface="Lucida Sans"/>
              </a:rPr>
              <a:t>Applied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135" dirty="0">
                <a:latin typeface="Lucida Sans"/>
                <a:cs typeface="Lucida Sans"/>
              </a:rPr>
              <a:t>Engineering</a:t>
            </a:r>
            <a:r>
              <a:rPr sz="2400" spc="-235" dirty="0">
                <a:latin typeface="Lucida Sans"/>
                <a:cs typeface="Lucida Sans"/>
              </a:rPr>
              <a:t> </a:t>
            </a:r>
            <a:r>
              <a:rPr sz="2400" spc="-90" dirty="0">
                <a:latin typeface="Lucida Sans"/>
                <a:cs typeface="Lucida Sans"/>
              </a:rPr>
              <a:t>Complex </a:t>
            </a:r>
            <a:r>
              <a:rPr sz="2400" spc="-215" dirty="0">
                <a:latin typeface="Lucida Sans"/>
                <a:cs typeface="Lucida Sans"/>
              </a:rPr>
              <a:t>1676</a:t>
            </a:r>
            <a:r>
              <a:rPr sz="2400" spc="-270" dirty="0">
                <a:latin typeface="Lucida Sans"/>
                <a:cs typeface="Lucida Sans"/>
              </a:rPr>
              <a:t> </a:t>
            </a:r>
            <a:r>
              <a:rPr sz="2400" spc="-145" dirty="0">
                <a:latin typeface="Lucida Sans"/>
                <a:cs typeface="Lucida Sans"/>
              </a:rPr>
              <a:t>Third</a:t>
            </a:r>
            <a:r>
              <a:rPr sz="2400" spc="-270" dirty="0">
                <a:latin typeface="Lucida Sans"/>
                <a:cs typeface="Lucida Sans"/>
              </a:rPr>
              <a:t> </a:t>
            </a:r>
            <a:r>
              <a:rPr sz="2400" spc="-165" dirty="0">
                <a:latin typeface="Lucida Sans"/>
                <a:cs typeface="Lucida Sans"/>
              </a:rPr>
              <a:t>Ave.,</a:t>
            </a:r>
            <a:r>
              <a:rPr sz="2400" spc="-265" dirty="0">
                <a:latin typeface="Lucida Sans"/>
                <a:cs typeface="Lucida Sans"/>
              </a:rPr>
              <a:t> </a:t>
            </a:r>
            <a:r>
              <a:rPr sz="2400" spc="-140" dirty="0">
                <a:latin typeface="Lucida Sans"/>
                <a:cs typeface="Lucida Sans"/>
              </a:rPr>
              <a:t>Huntington,</a:t>
            </a:r>
            <a:r>
              <a:rPr sz="2400" spc="-270" dirty="0">
                <a:latin typeface="Lucida Sans"/>
                <a:cs typeface="Lucida Sans"/>
              </a:rPr>
              <a:t> </a:t>
            </a:r>
            <a:r>
              <a:rPr sz="2400" dirty="0">
                <a:latin typeface="Lucida Sans"/>
                <a:cs typeface="Lucida Sans"/>
              </a:rPr>
              <a:t>WV</a:t>
            </a:r>
            <a:r>
              <a:rPr sz="2400" spc="310" dirty="0">
                <a:latin typeface="Lucida Sans"/>
                <a:cs typeface="Lucida Sans"/>
              </a:rPr>
              <a:t> </a:t>
            </a:r>
            <a:r>
              <a:rPr sz="2400" spc="-10" dirty="0">
                <a:latin typeface="Lucida Sans"/>
                <a:cs typeface="Lucida Sans"/>
              </a:rPr>
              <a:t>25703</a:t>
            </a:r>
            <a:endParaRPr sz="24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890"/>
              </a:spcBef>
            </a:pPr>
            <a:endParaRPr sz="24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</a:pPr>
            <a:r>
              <a:rPr sz="2400" spc="-170" dirty="0">
                <a:solidFill>
                  <a:srgbClr val="00B050"/>
                </a:solidFill>
                <a:latin typeface="Arial Black"/>
                <a:cs typeface="Arial Black"/>
              </a:rPr>
              <a:t>Mailing</a:t>
            </a:r>
            <a:r>
              <a:rPr sz="2400" spc="-275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400" spc="-95" dirty="0">
                <a:solidFill>
                  <a:srgbClr val="00B050"/>
                </a:solidFill>
                <a:latin typeface="Arial Black"/>
                <a:cs typeface="Arial Black"/>
              </a:rPr>
              <a:t>Address:</a:t>
            </a:r>
            <a:endParaRPr sz="2400" dirty="0">
              <a:solidFill>
                <a:srgbClr val="00B050"/>
              </a:solidFill>
              <a:latin typeface="Arial Black"/>
              <a:cs typeface="Arial Black"/>
            </a:endParaRPr>
          </a:p>
          <a:p>
            <a:pPr marL="12700" marR="5148580">
              <a:lnSpc>
                <a:spcPct val="114599"/>
              </a:lnSpc>
            </a:pPr>
            <a:r>
              <a:rPr sz="2400" spc="-65" dirty="0">
                <a:latin typeface="Lucida Sans"/>
                <a:cs typeface="Lucida Sans"/>
              </a:rPr>
              <a:t>One</a:t>
            </a:r>
            <a:r>
              <a:rPr sz="2400" spc="-245" dirty="0">
                <a:latin typeface="Lucida Sans"/>
                <a:cs typeface="Lucida Sans"/>
              </a:rPr>
              <a:t> </a:t>
            </a:r>
            <a:r>
              <a:rPr sz="2400" spc="-114" dirty="0">
                <a:latin typeface="Lucida Sans"/>
                <a:cs typeface="Lucida Sans"/>
              </a:rPr>
              <a:t>John</a:t>
            </a:r>
            <a:r>
              <a:rPr sz="2400" spc="-245" dirty="0">
                <a:latin typeface="Lucida Sans"/>
                <a:cs typeface="Lucida Sans"/>
              </a:rPr>
              <a:t> </a:t>
            </a:r>
            <a:r>
              <a:rPr sz="2400" spc="-105" dirty="0">
                <a:latin typeface="Lucida Sans"/>
                <a:cs typeface="Lucida Sans"/>
              </a:rPr>
              <a:t>Marshall</a:t>
            </a:r>
            <a:r>
              <a:rPr sz="2400" spc="-245" dirty="0">
                <a:latin typeface="Lucida Sans"/>
                <a:cs typeface="Lucida Sans"/>
              </a:rPr>
              <a:t> </a:t>
            </a:r>
            <a:r>
              <a:rPr sz="2400" spc="-25" dirty="0">
                <a:latin typeface="Lucida Sans"/>
                <a:cs typeface="Lucida Sans"/>
              </a:rPr>
              <a:t>Dr. </a:t>
            </a:r>
            <a:r>
              <a:rPr sz="2400" spc="-140" dirty="0">
                <a:latin typeface="Lucida Sans"/>
                <a:cs typeface="Lucida Sans"/>
              </a:rPr>
              <a:t>Huntington,</a:t>
            </a:r>
            <a:r>
              <a:rPr sz="2400" spc="-225" dirty="0">
                <a:latin typeface="Lucida Sans"/>
                <a:cs typeface="Lucida Sans"/>
              </a:rPr>
              <a:t> </a:t>
            </a:r>
            <a:r>
              <a:rPr sz="2400" spc="-40" dirty="0">
                <a:latin typeface="Lucida Sans"/>
                <a:cs typeface="Lucida Sans"/>
              </a:rPr>
              <a:t>WV</a:t>
            </a:r>
            <a:r>
              <a:rPr sz="2400" spc="-225" dirty="0">
                <a:latin typeface="Lucida Sans"/>
                <a:cs typeface="Lucida Sans"/>
              </a:rPr>
              <a:t> </a:t>
            </a:r>
            <a:r>
              <a:rPr sz="2400" spc="-210" dirty="0">
                <a:latin typeface="Lucida Sans"/>
                <a:cs typeface="Lucida Sans"/>
              </a:rPr>
              <a:t>25755-</a:t>
            </a:r>
            <a:r>
              <a:rPr sz="2400" spc="-165" dirty="0">
                <a:latin typeface="Lucida Sans"/>
                <a:cs typeface="Lucida Sans"/>
              </a:rPr>
              <a:t>8100</a:t>
            </a:r>
            <a:endParaRPr sz="2400" dirty="0">
              <a:latin typeface="Lucida Sans"/>
              <a:cs typeface="Lucida Sans"/>
            </a:endParaRPr>
          </a:p>
          <a:p>
            <a:pPr>
              <a:lnSpc>
                <a:spcPct val="100000"/>
              </a:lnSpc>
              <a:spcBef>
                <a:spcPts val="894"/>
              </a:spcBef>
            </a:pPr>
            <a:endParaRPr sz="2400" dirty="0"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sz="2400" spc="-195" dirty="0">
                <a:solidFill>
                  <a:srgbClr val="00B050"/>
                </a:solidFill>
                <a:latin typeface="Arial Black"/>
                <a:cs typeface="Arial Black"/>
              </a:rPr>
              <a:t>Staff</a:t>
            </a:r>
            <a:r>
              <a:rPr sz="2400" spc="-165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400" spc="-180" dirty="0">
                <a:solidFill>
                  <a:srgbClr val="00B050"/>
                </a:solidFill>
                <a:latin typeface="Arial Black"/>
                <a:cs typeface="Arial Black"/>
              </a:rPr>
              <a:t>Directory:</a:t>
            </a:r>
            <a:r>
              <a:rPr sz="2400" spc="-160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400" u="heavy" spc="-15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3"/>
              </a:rPr>
              <a:t>https://www.marshall.edu/murc/our-</a:t>
            </a:r>
            <a:r>
              <a:rPr sz="2400" u="heavy" spc="-135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3"/>
              </a:rPr>
              <a:t>staff-</a:t>
            </a:r>
            <a:r>
              <a:rPr sz="2400" u="heavy" spc="-20" dirty="0">
                <a:uFill>
                  <a:solidFill>
                    <a:srgbClr val="000000"/>
                  </a:solidFill>
                </a:uFill>
                <a:latin typeface="Lucida Sans"/>
                <a:cs typeface="Lucida Sans"/>
                <a:hlinkClick r:id="rId3"/>
              </a:rPr>
              <a:t>new/</a:t>
            </a:r>
            <a:endParaRPr lang="en-US" sz="2400" u="heavy" dirty="0">
              <a:uFill>
                <a:solidFill>
                  <a:srgbClr val="000000"/>
                </a:solidFill>
              </a:uFill>
              <a:latin typeface="Lucida Sans"/>
              <a:cs typeface="Lucida Sans"/>
            </a:endParaRP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2400" spc="-22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Lucida Sans"/>
                <a:cs typeface="Arial Black"/>
              </a:rPr>
              <a:t>	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2400" spc="-22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Lucida Sans"/>
                <a:cs typeface="Arial Black"/>
              </a:rPr>
              <a:t>	</a:t>
            </a:r>
          </a:p>
          <a:p>
            <a:pPr marL="12700">
              <a:lnSpc>
                <a:spcPct val="100000"/>
              </a:lnSpc>
              <a:spcBef>
                <a:spcPts val="420"/>
              </a:spcBef>
            </a:pPr>
            <a:r>
              <a:rPr lang="en-US" sz="2400" spc="-225" dirty="0">
                <a:solidFill>
                  <a:srgbClr val="00B050"/>
                </a:solidFill>
                <a:uFill>
                  <a:solidFill>
                    <a:srgbClr val="000000"/>
                  </a:solidFill>
                </a:uFill>
                <a:latin typeface="Lucida Sans"/>
                <a:cs typeface="Arial Black"/>
              </a:rPr>
              <a:t>	</a:t>
            </a:r>
            <a:r>
              <a:rPr sz="2900" spc="-225" dirty="0">
                <a:solidFill>
                  <a:srgbClr val="00B050"/>
                </a:solidFill>
                <a:latin typeface="Arial Black"/>
                <a:cs typeface="Arial Black"/>
              </a:rPr>
              <a:t>We</a:t>
            </a:r>
            <a:r>
              <a:rPr sz="2900" spc="-360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900" spc="-215" dirty="0">
                <a:solidFill>
                  <a:srgbClr val="00B050"/>
                </a:solidFill>
                <a:latin typeface="Arial Black"/>
                <a:cs typeface="Arial Black"/>
              </a:rPr>
              <a:t>look</a:t>
            </a:r>
            <a:r>
              <a:rPr sz="2900" spc="-355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900" spc="-185" dirty="0">
                <a:solidFill>
                  <a:srgbClr val="00B050"/>
                </a:solidFill>
                <a:latin typeface="Arial Black"/>
                <a:cs typeface="Arial Black"/>
              </a:rPr>
              <a:t>forward</a:t>
            </a:r>
            <a:r>
              <a:rPr sz="2900" spc="-360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900" spc="-150" dirty="0">
                <a:solidFill>
                  <a:srgbClr val="00B050"/>
                </a:solidFill>
                <a:latin typeface="Arial Black"/>
                <a:cs typeface="Arial Black"/>
              </a:rPr>
              <a:t>to</a:t>
            </a:r>
            <a:r>
              <a:rPr sz="2900" spc="-355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900" spc="-225" dirty="0">
                <a:solidFill>
                  <a:srgbClr val="00B050"/>
                </a:solidFill>
                <a:latin typeface="Arial Black"/>
                <a:cs typeface="Arial Black"/>
              </a:rPr>
              <a:t>working</a:t>
            </a:r>
            <a:r>
              <a:rPr sz="2900" spc="-360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900" spc="-185" dirty="0">
                <a:solidFill>
                  <a:srgbClr val="00B050"/>
                </a:solidFill>
                <a:latin typeface="Arial Black"/>
                <a:cs typeface="Arial Black"/>
              </a:rPr>
              <a:t>with</a:t>
            </a:r>
            <a:r>
              <a:rPr sz="2900" spc="-355" dirty="0">
                <a:solidFill>
                  <a:srgbClr val="00B050"/>
                </a:solidFill>
                <a:latin typeface="Arial Black"/>
                <a:cs typeface="Arial Black"/>
              </a:rPr>
              <a:t> </a:t>
            </a:r>
            <a:r>
              <a:rPr sz="2900" spc="-20" dirty="0">
                <a:solidFill>
                  <a:srgbClr val="00B050"/>
                </a:solidFill>
                <a:latin typeface="Arial Black"/>
                <a:cs typeface="Arial Black"/>
              </a:rPr>
              <a:t>you!</a:t>
            </a:r>
            <a:endParaRPr sz="2900" dirty="0">
              <a:solidFill>
                <a:srgbClr val="00B050"/>
              </a:solidFill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10895" y="557784"/>
            <a:ext cx="9985247" cy="115519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031684" y="1028700"/>
            <a:ext cx="1503045" cy="1503045"/>
          </a:xfrm>
          <a:custGeom>
            <a:avLst/>
            <a:gdLst/>
            <a:ahLst/>
            <a:cxnLst/>
            <a:rect l="l" t="t" r="r" b="b"/>
            <a:pathLst>
              <a:path w="1503045" h="1503045">
                <a:moveTo>
                  <a:pt x="751358" y="1502717"/>
                </a:moveTo>
                <a:lnTo>
                  <a:pt x="703844" y="1501239"/>
                </a:lnTo>
                <a:lnTo>
                  <a:pt x="657115" y="1496862"/>
                </a:lnTo>
                <a:lnTo>
                  <a:pt x="611258" y="1489676"/>
                </a:lnTo>
                <a:lnTo>
                  <a:pt x="566363" y="1479768"/>
                </a:lnTo>
                <a:lnTo>
                  <a:pt x="522516" y="1467226"/>
                </a:lnTo>
                <a:lnTo>
                  <a:pt x="479807" y="1452139"/>
                </a:lnTo>
                <a:lnTo>
                  <a:pt x="438323" y="1434593"/>
                </a:lnTo>
                <a:lnTo>
                  <a:pt x="398152" y="1414678"/>
                </a:lnTo>
                <a:lnTo>
                  <a:pt x="359383" y="1392482"/>
                </a:lnTo>
                <a:lnTo>
                  <a:pt x="322102" y="1368091"/>
                </a:lnTo>
                <a:lnTo>
                  <a:pt x="286399" y="1341596"/>
                </a:lnTo>
                <a:lnTo>
                  <a:pt x="252361" y="1313082"/>
                </a:lnTo>
                <a:lnTo>
                  <a:pt x="220077" y="1282639"/>
                </a:lnTo>
                <a:lnTo>
                  <a:pt x="189634" y="1250355"/>
                </a:lnTo>
                <a:lnTo>
                  <a:pt x="161121" y="1216317"/>
                </a:lnTo>
                <a:lnTo>
                  <a:pt x="134625" y="1180614"/>
                </a:lnTo>
                <a:lnTo>
                  <a:pt x="110235" y="1143334"/>
                </a:lnTo>
                <a:lnTo>
                  <a:pt x="88038" y="1104564"/>
                </a:lnTo>
                <a:lnTo>
                  <a:pt x="68123" y="1064393"/>
                </a:lnTo>
                <a:lnTo>
                  <a:pt x="50658" y="1023100"/>
                </a:lnTo>
                <a:lnTo>
                  <a:pt x="35490" y="980200"/>
                </a:lnTo>
                <a:lnTo>
                  <a:pt x="22948" y="936354"/>
                </a:lnTo>
                <a:lnTo>
                  <a:pt x="13040" y="891458"/>
                </a:lnTo>
                <a:lnTo>
                  <a:pt x="5854" y="845602"/>
                </a:lnTo>
                <a:lnTo>
                  <a:pt x="1478" y="798873"/>
                </a:lnTo>
                <a:lnTo>
                  <a:pt x="0" y="751358"/>
                </a:lnTo>
                <a:lnTo>
                  <a:pt x="1478" y="703844"/>
                </a:lnTo>
                <a:lnTo>
                  <a:pt x="5854" y="657115"/>
                </a:lnTo>
                <a:lnTo>
                  <a:pt x="13040" y="611258"/>
                </a:lnTo>
                <a:lnTo>
                  <a:pt x="22972" y="566281"/>
                </a:lnTo>
                <a:lnTo>
                  <a:pt x="35490" y="522516"/>
                </a:lnTo>
                <a:lnTo>
                  <a:pt x="50578" y="479807"/>
                </a:lnTo>
                <a:lnTo>
                  <a:pt x="68123" y="438323"/>
                </a:lnTo>
                <a:lnTo>
                  <a:pt x="88038" y="398152"/>
                </a:lnTo>
                <a:lnTo>
                  <a:pt x="110235" y="359383"/>
                </a:lnTo>
                <a:lnTo>
                  <a:pt x="134625" y="322102"/>
                </a:lnTo>
                <a:lnTo>
                  <a:pt x="161121" y="286399"/>
                </a:lnTo>
                <a:lnTo>
                  <a:pt x="189634" y="252361"/>
                </a:lnTo>
                <a:lnTo>
                  <a:pt x="220077" y="220077"/>
                </a:lnTo>
                <a:lnTo>
                  <a:pt x="252361" y="189634"/>
                </a:lnTo>
                <a:lnTo>
                  <a:pt x="286399" y="161121"/>
                </a:lnTo>
                <a:lnTo>
                  <a:pt x="322102" y="134625"/>
                </a:lnTo>
                <a:lnTo>
                  <a:pt x="359383" y="110235"/>
                </a:lnTo>
                <a:lnTo>
                  <a:pt x="398152" y="88038"/>
                </a:lnTo>
                <a:lnTo>
                  <a:pt x="438323" y="68123"/>
                </a:lnTo>
                <a:lnTo>
                  <a:pt x="479807" y="50578"/>
                </a:lnTo>
                <a:lnTo>
                  <a:pt x="522516" y="35490"/>
                </a:lnTo>
                <a:lnTo>
                  <a:pt x="566363" y="22948"/>
                </a:lnTo>
                <a:lnTo>
                  <a:pt x="611258" y="13040"/>
                </a:lnTo>
                <a:lnTo>
                  <a:pt x="657115" y="5854"/>
                </a:lnTo>
                <a:lnTo>
                  <a:pt x="703844" y="1478"/>
                </a:lnTo>
                <a:lnTo>
                  <a:pt x="751358" y="0"/>
                </a:lnTo>
                <a:lnTo>
                  <a:pt x="798873" y="1478"/>
                </a:lnTo>
                <a:lnTo>
                  <a:pt x="845602" y="5854"/>
                </a:lnTo>
                <a:lnTo>
                  <a:pt x="891458" y="13040"/>
                </a:lnTo>
                <a:lnTo>
                  <a:pt x="936354" y="22948"/>
                </a:lnTo>
                <a:lnTo>
                  <a:pt x="980200" y="35490"/>
                </a:lnTo>
                <a:lnTo>
                  <a:pt x="1022909" y="50578"/>
                </a:lnTo>
                <a:lnTo>
                  <a:pt x="1064393" y="68123"/>
                </a:lnTo>
                <a:lnTo>
                  <a:pt x="1104564" y="88038"/>
                </a:lnTo>
                <a:lnTo>
                  <a:pt x="1143334" y="110235"/>
                </a:lnTo>
                <a:lnTo>
                  <a:pt x="1180614" y="134625"/>
                </a:lnTo>
                <a:lnTo>
                  <a:pt x="1216317" y="161121"/>
                </a:lnTo>
                <a:lnTo>
                  <a:pt x="1250355" y="189634"/>
                </a:lnTo>
                <a:lnTo>
                  <a:pt x="1282639" y="220077"/>
                </a:lnTo>
                <a:lnTo>
                  <a:pt x="1313082" y="252361"/>
                </a:lnTo>
                <a:lnTo>
                  <a:pt x="1313627" y="253012"/>
                </a:lnTo>
                <a:lnTo>
                  <a:pt x="751890" y="253012"/>
                </a:lnTo>
                <a:lnTo>
                  <a:pt x="722554" y="257021"/>
                </a:lnTo>
                <a:lnTo>
                  <a:pt x="721984" y="257021"/>
                </a:lnTo>
                <a:lnTo>
                  <a:pt x="693239" y="269383"/>
                </a:lnTo>
                <a:lnTo>
                  <a:pt x="668143" y="289743"/>
                </a:lnTo>
                <a:lnTo>
                  <a:pt x="648123" y="318208"/>
                </a:lnTo>
                <a:lnTo>
                  <a:pt x="634935" y="354587"/>
                </a:lnTo>
                <a:lnTo>
                  <a:pt x="634870" y="354766"/>
                </a:lnTo>
                <a:lnTo>
                  <a:pt x="630076" y="399409"/>
                </a:lnTo>
                <a:lnTo>
                  <a:pt x="632306" y="451213"/>
                </a:lnTo>
                <a:lnTo>
                  <a:pt x="638390" y="506884"/>
                </a:lnTo>
                <a:lnTo>
                  <a:pt x="647418" y="564388"/>
                </a:lnTo>
                <a:lnTo>
                  <a:pt x="658480" y="621693"/>
                </a:lnTo>
                <a:lnTo>
                  <a:pt x="670668" y="676765"/>
                </a:lnTo>
                <a:lnTo>
                  <a:pt x="683070" y="727572"/>
                </a:lnTo>
                <a:lnTo>
                  <a:pt x="694779" y="772081"/>
                </a:lnTo>
                <a:lnTo>
                  <a:pt x="712475" y="834070"/>
                </a:lnTo>
                <a:lnTo>
                  <a:pt x="751671" y="872671"/>
                </a:lnTo>
                <a:lnTo>
                  <a:pt x="1492620" y="872671"/>
                </a:lnTo>
                <a:lnTo>
                  <a:pt x="1489676" y="891458"/>
                </a:lnTo>
                <a:lnTo>
                  <a:pt x="1479768" y="936354"/>
                </a:lnTo>
                <a:lnTo>
                  <a:pt x="1467226" y="980200"/>
                </a:lnTo>
                <a:lnTo>
                  <a:pt x="1452139" y="1022909"/>
                </a:lnTo>
                <a:lnTo>
                  <a:pt x="1452058" y="1023100"/>
                </a:lnTo>
                <a:lnTo>
                  <a:pt x="751358" y="1023100"/>
                </a:lnTo>
                <a:lnTo>
                  <a:pt x="711837" y="1030852"/>
                </a:lnTo>
                <a:lnTo>
                  <a:pt x="680504" y="1052434"/>
                </a:lnTo>
                <a:lnTo>
                  <a:pt x="659866" y="1085333"/>
                </a:lnTo>
                <a:lnTo>
                  <a:pt x="652429" y="1127038"/>
                </a:lnTo>
                <a:lnTo>
                  <a:pt x="659628" y="1168029"/>
                </a:lnTo>
                <a:lnTo>
                  <a:pt x="679870" y="1201007"/>
                </a:lnTo>
                <a:lnTo>
                  <a:pt x="711123" y="1222986"/>
                </a:lnTo>
                <a:lnTo>
                  <a:pt x="751358" y="1230976"/>
                </a:lnTo>
                <a:lnTo>
                  <a:pt x="1329316" y="1230976"/>
                </a:lnTo>
                <a:lnTo>
                  <a:pt x="1313082" y="1250355"/>
                </a:lnTo>
                <a:lnTo>
                  <a:pt x="1282639" y="1282639"/>
                </a:lnTo>
                <a:lnTo>
                  <a:pt x="1250355" y="1313082"/>
                </a:lnTo>
                <a:lnTo>
                  <a:pt x="1216317" y="1341596"/>
                </a:lnTo>
                <a:lnTo>
                  <a:pt x="1180614" y="1368091"/>
                </a:lnTo>
                <a:lnTo>
                  <a:pt x="1143334" y="1392482"/>
                </a:lnTo>
                <a:lnTo>
                  <a:pt x="1104564" y="1414678"/>
                </a:lnTo>
                <a:lnTo>
                  <a:pt x="1064393" y="1434593"/>
                </a:lnTo>
                <a:lnTo>
                  <a:pt x="1022909" y="1452139"/>
                </a:lnTo>
                <a:lnTo>
                  <a:pt x="980200" y="1467226"/>
                </a:lnTo>
                <a:lnTo>
                  <a:pt x="936354" y="1479768"/>
                </a:lnTo>
                <a:lnTo>
                  <a:pt x="891458" y="1489676"/>
                </a:lnTo>
                <a:lnTo>
                  <a:pt x="845602" y="1496862"/>
                </a:lnTo>
                <a:lnTo>
                  <a:pt x="798873" y="1501239"/>
                </a:lnTo>
                <a:lnTo>
                  <a:pt x="751358" y="1502717"/>
                </a:lnTo>
                <a:close/>
              </a:path>
              <a:path w="1503045" h="1503045">
                <a:moveTo>
                  <a:pt x="1492620" y="872671"/>
                </a:moveTo>
                <a:lnTo>
                  <a:pt x="751671" y="872671"/>
                </a:lnTo>
                <a:lnTo>
                  <a:pt x="774040" y="862898"/>
                </a:lnTo>
                <a:lnTo>
                  <a:pt x="790304" y="834070"/>
                </a:lnTo>
                <a:lnTo>
                  <a:pt x="807109" y="774909"/>
                </a:lnTo>
                <a:lnTo>
                  <a:pt x="818841" y="730772"/>
                </a:lnTo>
                <a:lnTo>
                  <a:pt x="831478" y="679837"/>
                </a:lnTo>
                <a:lnTo>
                  <a:pt x="844033" y="624280"/>
                </a:lnTo>
                <a:lnTo>
                  <a:pt x="855519" y="566281"/>
                </a:lnTo>
                <a:lnTo>
                  <a:pt x="864951" y="508017"/>
                </a:lnTo>
                <a:lnTo>
                  <a:pt x="871341" y="451667"/>
                </a:lnTo>
                <a:lnTo>
                  <a:pt x="873704" y="399409"/>
                </a:lnTo>
                <a:lnTo>
                  <a:pt x="868930" y="354766"/>
                </a:lnTo>
                <a:lnTo>
                  <a:pt x="868911" y="354587"/>
                </a:lnTo>
                <a:lnTo>
                  <a:pt x="855752" y="318208"/>
                </a:lnTo>
                <a:lnTo>
                  <a:pt x="855658" y="317947"/>
                </a:lnTo>
                <a:lnTo>
                  <a:pt x="835638" y="289479"/>
                </a:lnTo>
                <a:lnTo>
                  <a:pt x="810542" y="269174"/>
                </a:lnTo>
                <a:lnTo>
                  <a:pt x="782062" y="257021"/>
                </a:lnTo>
                <a:lnTo>
                  <a:pt x="751890" y="253012"/>
                </a:lnTo>
                <a:lnTo>
                  <a:pt x="1313627" y="253012"/>
                </a:lnTo>
                <a:lnTo>
                  <a:pt x="1341596" y="286399"/>
                </a:lnTo>
                <a:lnTo>
                  <a:pt x="1368091" y="322102"/>
                </a:lnTo>
                <a:lnTo>
                  <a:pt x="1392482" y="359383"/>
                </a:lnTo>
                <a:lnTo>
                  <a:pt x="1414678" y="398152"/>
                </a:lnTo>
                <a:lnTo>
                  <a:pt x="1434593" y="438323"/>
                </a:lnTo>
                <a:lnTo>
                  <a:pt x="1452139" y="479807"/>
                </a:lnTo>
                <a:lnTo>
                  <a:pt x="1467226" y="522516"/>
                </a:lnTo>
                <a:lnTo>
                  <a:pt x="1479745" y="566281"/>
                </a:lnTo>
                <a:lnTo>
                  <a:pt x="1489676" y="611258"/>
                </a:lnTo>
                <a:lnTo>
                  <a:pt x="1496862" y="657115"/>
                </a:lnTo>
                <a:lnTo>
                  <a:pt x="1501239" y="703844"/>
                </a:lnTo>
                <a:lnTo>
                  <a:pt x="1502717" y="751358"/>
                </a:lnTo>
                <a:lnTo>
                  <a:pt x="1501239" y="798873"/>
                </a:lnTo>
                <a:lnTo>
                  <a:pt x="1496862" y="845602"/>
                </a:lnTo>
                <a:lnTo>
                  <a:pt x="1492620" y="872671"/>
                </a:lnTo>
                <a:close/>
              </a:path>
              <a:path w="1503045" h="1503045">
                <a:moveTo>
                  <a:pt x="1329316" y="1230976"/>
                </a:moveTo>
                <a:lnTo>
                  <a:pt x="751358" y="1230976"/>
                </a:lnTo>
                <a:lnTo>
                  <a:pt x="792266" y="1222986"/>
                </a:lnTo>
                <a:lnTo>
                  <a:pt x="823448" y="1201007"/>
                </a:lnTo>
                <a:lnTo>
                  <a:pt x="843313" y="1168029"/>
                </a:lnTo>
                <a:lnTo>
                  <a:pt x="850287" y="1127038"/>
                </a:lnTo>
                <a:lnTo>
                  <a:pt x="843309" y="1085333"/>
                </a:lnTo>
                <a:lnTo>
                  <a:pt x="823434" y="1052434"/>
                </a:lnTo>
                <a:lnTo>
                  <a:pt x="792254" y="1030852"/>
                </a:lnTo>
                <a:lnTo>
                  <a:pt x="751358" y="1023100"/>
                </a:lnTo>
                <a:lnTo>
                  <a:pt x="1452058" y="1023100"/>
                </a:lnTo>
                <a:lnTo>
                  <a:pt x="1434593" y="1064393"/>
                </a:lnTo>
                <a:lnTo>
                  <a:pt x="1414678" y="1104564"/>
                </a:lnTo>
                <a:lnTo>
                  <a:pt x="1392482" y="1143334"/>
                </a:lnTo>
                <a:lnTo>
                  <a:pt x="1368091" y="1180614"/>
                </a:lnTo>
                <a:lnTo>
                  <a:pt x="1341596" y="1216317"/>
                </a:lnTo>
                <a:lnTo>
                  <a:pt x="1329316" y="1230976"/>
                </a:lnTo>
                <a:close/>
              </a:path>
            </a:pathLst>
          </a:custGeom>
          <a:solidFill>
            <a:srgbClr val="FA3A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745512" y="1483679"/>
            <a:ext cx="4797425" cy="906780"/>
          </a:xfrm>
          <a:custGeom>
            <a:avLst/>
            <a:gdLst/>
            <a:ahLst/>
            <a:cxnLst/>
            <a:rect l="l" t="t" r="r" b="b"/>
            <a:pathLst>
              <a:path w="4797425" h="906780">
                <a:moveTo>
                  <a:pt x="4570278" y="906782"/>
                </a:moveTo>
                <a:lnTo>
                  <a:pt x="226695" y="906782"/>
                </a:lnTo>
                <a:lnTo>
                  <a:pt x="181008" y="902177"/>
                </a:lnTo>
                <a:lnTo>
                  <a:pt x="138455" y="888968"/>
                </a:lnTo>
                <a:lnTo>
                  <a:pt x="99947" y="868066"/>
                </a:lnTo>
                <a:lnTo>
                  <a:pt x="66397" y="840385"/>
                </a:lnTo>
                <a:lnTo>
                  <a:pt x="38716" y="806834"/>
                </a:lnTo>
                <a:lnTo>
                  <a:pt x="17814" y="768327"/>
                </a:lnTo>
                <a:lnTo>
                  <a:pt x="4605" y="725774"/>
                </a:lnTo>
                <a:lnTo>
                  <a:pt x="0" y="680087"/>
                </a:lnTo>
                <a:lnTo>
                  <a:pt x="0" y="226695"/>
                </a:lnTo>
                <a:lnTo>
                  <a:pt x="4605" y="181008"/>
                </a:lnTo>
                <a:lnTo>
                  <a:pt x="17814" y="138455"/>
                </a:lnTo>
                <a:lnTo>
                  <a:pt x="38716" y="99947"/>
                </a:lnTo>
                <a:lnTo>
                  <a:pt x="66397" y="66397"/>
                </a:lnTo>
                <a:lnTo>
                  <a:pt x="99947" y="38716"/>
                </a:lnTo>
                <a:lnTo>
                  <a:pt x="138455" y="17814"/>
                </a:lnTo>
                <a:lnTo>
                  <a:pt x="181008" y="4605"/>
                </a:lnTo>
                <a:lnTo>
                  <a:pt x="226695" y="0"/>
                </a:lnTo>
                <a:lnTo>
                  <a:pt x="4570278" y="0"/>
                </a:lnTo>
                <a:lnTo>
                  <a:pt x="4615965" y="4605"/>
                </a:lnTo>
                <a:lnTo>
                  <a:pt x="4658518" y="17814"/>
                </a:lnTo>
                <a:lnTo>
                  <a:pt x="4697026" y="38716"/>
                </a:lnTo>
                <a:lnTo>
                  <a:pt x="4730576" y="66397"/>
                </a:lnTo>
                <a:lnTo>
                  <a:pt x="4758258" y="99947"/>
                </a:lnTo>
                <a:lnTo>
                  <a:pt x="4779159" y="138455"/>
                </a:lnTo>
                <a:lnTo>
                  <a:pt x="4792368" y="181008"/>
                </a:lnTo>
                <a:lnTo>
                  <a:pt x="4796974" y="226695"/>
                </a:lnTo>
                <a:lnTo>
                  <a:pt x="4796974" y="680087"/>
                </a:lnTo>
                <a:lnTo>
                  <a:pt x="4792368" y="725774"/>
                </a:lnTo>
                <a:lnTo>
                  <a:pt x="4779159" y="768327"/>
                </a:lnTo>
                <a:lnTo>
                  <a:pt x="4758258" y="806834"/>
                </a:lnTo>
                <a:lnTo>
                  <a:pt x="4730576" y="840385"/>
                </a:lnTo>
                <a:lnTo>
                  <a:pt x="4697026" y="868066"/>
                </a:lnTo>
                <a:lnTo>
                  <a:pt x="4658518" y="888968"/>
                </a:lnTo>
                <a:lnTo>
                  <a:pt x="4615965" y="902177"/>
                </a:lnTo>
                <a:lnTo>
                  <a:pt x="4570278" y="906782"/>
                </a:lnTo>
                <a:close/>
              </a:path>
            </a:pathLst>
          </a:custGeom>
          <a:solidFill>
            <a:srgbClr val="FFDE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999020" y="1410020"/>
            <a:ext cx="4290060" cy="8026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100" b="1" spc="170" dirty="0">
                <a:solidFill>
                  <a:srgbClr val="FA3A2E"/>
                </a:solidFill>
                <a:latin typeface="Times New Roman"/>
                <a:cs typeface="Times New Roman"/>
              </a:rPr>
              <a:t>IMPORTANT</a:t>
            </a:r>
            <a:endParaRPr sz="5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62000" y="3075846"/>
            <a:ext cx="16205200" cy="1552348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355600" marR="5080" indent="-342900">
              <a:lnSpc>
                <a:spcPts val="278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sz="2400" dirty="0">
                <a:latin typeface="+mn-lt"/>
                <a:cs typeface="Times New Roman"/>
              </a:rPr>
              <a:t>This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training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-65" dirty="0">
                <a:latin typeface="+mn-lt"/>
                <a:cs typeface="Times New Roman"/>
              </a:rPr>
              <a:t>will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-40" dirty="0">
                <a:latin typeface="+mn-lt"/>
                <a:cs typeface="Times New Roman"/>
              </a:rPr>
              <a:t>discuss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the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-10" dirty="0">
                <a:latin typeface="+mn-lt"/>
                <a:cs typeface="Times New Roman"/>
              </a:rPr>
              <a:t>process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for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-10" dirty="0">
                <a:latin typeface="+mn-lt"/>
                <a:cs typeface="Times New Roman"/>
              </a:rPr>
              <a:t>requisitions</a:t>
            </a:r>
            <a:r>
              <a:rPr sz="2400" spc="-25" dirty="0">
                <a:latin typeface="+mn-lt"/>
                <a:cs typeface="Times New Roman"/>
              </a:rPr>
              <a:t> </a:t>
            </a:r>
            <a:r>
              <a:rPr lang="en-US" sz="2400" spc="-30" dirty="0">
                <a:latin typeface="+mn-lt"/>
                <a:cs typeface="Times New Roman"/>
              </a:rPr>
              <a:t>that fall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under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other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good</a:t>
            </a:r>
            <a:r>
              <a:rPr lang="en-US" sz="2400" dirty="0">
                <a:latin typeface="+mn-lt"/>
                <a:cs typeface="Times New Roman"/>
              </a:rPr>
              <a:t>s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85" dirty="0">
                <a:latin typeface="+mn-lt"/>
                <a:cs typeface="Times New Roman"/>
              </a:rPr>
              <a:t>and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spc="-50" dirty="0">
                <a:latin typeface="+mn-lt"/>
                <a:cs typeface="Times New Roman"/>
              </a:rPr>
              <a:t>service</a:t>
            </a:r>
            <a:r>
              <a:rPr lang="en-US" sz="2400" spc="-50" dirty="0">
                <a:latin typeface="+mn-lt"/>
                <a:cs typeface="Times New Roman"/>
              </a:rPr>
              <a:t>s</a:t>
            </a:r>
            <a:r>
              <a:rPr lang="en-US" sz="2400" spc="-30" dirty="0">
                <a:latin typeface="+mn-lt"/>
                <a:cs typeface="Times New Roman"/>
              </a:rPr>
              <a:t>. </a:t>
            </a:r>
            <a:r>
              <a:rPr lang="en-US" sz="2400" spc="-20" dirty="0">
                <a:latin typeface="+mn-lt"/>
                <a:cs typeface="Times New Roman"/>
              </a:rPr>
              <a:t>These </a:t>
            </a:r>
            <a:r>
              <a:rPr lang="en-US" sz="2400" spc="-65" dirty="0">
                <a:latin typeface="+mn-lt"/>
                <a:cs typeface="Times New Roman"/>
              </a:rPr>
              <a:t>will</a:t>
            </a:r>
            <a:r>
              <a:rPr lang="en-US" sz="2400" spc="-20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be</a:t>
            </a:r>
            <a:r>
              <a:rPr lang="en-US" sz="2400" spc="-15" dirty="0">
                <a:latin typeface="+mn-lt"/>
                <a:cs typeface="Times New Roman"/>
              </a:rPr>
              <a:t> </a:t>
            </a:r>
            <a:r>
              <a:rPr lang="en-US" sz="2400" spc="-40" dirty="0">
                <a:latin typeface="+mn-lt"/>
                <a:cs typeface="Times New Roman"/>
              </a:rPr>
              <a:t>reviewed</a:t>
            </a:r>
            <a:r>
              <a:rPr lang="en-US" sz="2400" spc="-20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by</a:t>
            </a:r>
            <a:r>
              <a:rPr lang="en-US" sz="2400" spc="-15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your</a:t>
            </a:r>
            <a:r>
              <a:rPr lang="en-US" sz="2400" spc="-20" dirty="0">
                <a:latin typeface="+mn-lt"/>
                <a:cs typeface="Times New Roman"/>
              </a:rPr>
              <a:t> </a:t>
            </a:r>
            <a:r>
              <a:rPr lang="en-US" sz="2400" spc="70" dirty="0">
                <a:latin typeface="+mn-lt"/>
                <a:cs typeface="Times New Roman"/>
              </a:rPr>
              <a:t>Grants</a:t>
            </a:r>
            <a:r>
              <a:rPr lang="en-US" sz="2400" spc="-15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Compliance</a:t>
            </a:r>
            <a:r>
              <a:rPr lang="en-US" sz="2400" spc="-15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Administrator</a:t>
            </a:r>
            <a:r>
              <a:rPr lang="en-US" sz="2400" spc="-20" dirty="0">
                <a:latin typeface="+mn-lt"/>
                <a:cs typeface="Times New Roman"/>
              </a:rPr>
              <a:t> </a:t>
            </a:r>
            <a:r>
              <a:rPr lang="en-US" sz="2400" spc="-10" dirty="0">
                <a:latin typeface="+mn-lt"/>
                <a:cs typeface="Times New Roman"/>
              </a:rPr>
              <a:t>(GCA).</a:t>
            </a:r>
            <a:endParaRPr lang="en-US" sz="2400" dirty="0">
              <a:latin typeface="+mn-lt"/>
              <a:cs typeface="Times New Roman"/>
            </a:endParaRPr>
          </a:p>
          <a:p>
            <a:pPr marL="355600" marR="5080" indent="-342900">
              <a:lnSpc>
                <a:spcPts val="278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lang="en-US" sz="2400" spc="-30" dirty="0">
                <a:latin typeface="+mn-lt"/>
                <a:cs typeface="Times New Roman"/>
              </a:rPr>
              <a:t>This </a:t>
            </a:r>
            <a:r>
              <a:rPr sz="2400" spc="-30" dirty="0">
                <a:latin typeface="+mn-lt"/>
                <a:cs typeface="Times New Roman"/>
              </a:rPr>
              <a:t>exclud</a:t>
            </a:r>
            <a:r>
              <a:rPr lang="en-US" sz="2400" spc="-30" dirty="0">
                <a:latin typeface="+mn-lt"/>
                <a:cs typeface="Times New Roman"/>
              </a:rPr>
              <a:t>es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those</a:t>
            </a:r>
            <a:r>
              <a:rPr sz="2400" spc="-25" dirty="0">
                <a:latin typeface="+mn-lt"/>
                <a:cs typeface="Times New Roman"/>
              </a:rPr>
              <a:t> listed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under</a:t>
            </a:r>
            <a:r>
              <a:rPr sz="2400" spc="-30" dirty="0">
                <a:latin typeface="+mn-lt"/>
                <a:cs typeface="Times New Roman"/>
              </a:rPr>
              <a:t> </a:t>
            </a:r>
            <a:r>
              <a:rPr sz="2400" dirty="0">
                <a:latin typeface="+mn-lt"/>
                <a:cs typeface="Times New Roman"/>
              </a:rPr>
              <a:t>contractual.</a:t>
            </a:r>
            <a:r>
              <a:rPr sz="2400" spc="-30" dirty="0">
                <a:latin typeface="+mn-lt"/>
                <a:cs typeface="Times New Roman"/>
              </a:rPr>
              <a:t> </a:t>
            </a:r>
            <a:endParaRPr lang="en-US" sz="2400" spc="-30" dirty="0">
              <a:latin typeface="+mn-lt"/>
              <a:cs typeface="Times New Roman"/>
            </a:endParaRPr>
          </a:p>
          <a:p>
            <a:pPr marL="355600" marR="5080" indent="-342900">
              <a:lnSpc>
                <a:spcPts val="2780"/>
              </a:lnSpc>
              <a:spcBef>
                <a:spcPts val="305"/>
              </a:spcBef>
              <a:buFont typeface="Arial" panose="020B0604020202020204" pitchFamily="34" charset="0"/>
              <a:buChar char="•"/>
            </a:pPr>
            <a:r>
              <a:rPr lang="en-US" sz="2400" spc="75" dirty="0">
                <a:latin typeface="+mn-lt"/>
                <a:cs typeface="Times New Roman"/>
              </a:rPr>
              <a:t>You</a:t>
            </a:r>
            <a:r>
              <a:rPr lang="en-US" sz="2400" spc="-90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can</a:t>
            </a:r>
            <a:r>
              <a:rPr lang="en-US" sz="2400" spc="-90" dirty="0">
                <a:latin typeface="+mn-lt"/>
                <a:cs typeface="Times New Roman"/>
              </a:rPr>
              <a:t> </a:t>
            </a:r>
            <a:r>
              <a:rPr lang="en-US" sz="2400" spc="-10" dirty="0">
                <a:latin typeface="+mn-lt"/>
                <a:cs typeface="Times New Roman"/>
              </a:rPr>
              <a:t>use</a:t>
            </a:r>
            <a:r>
              <a:rPr lang="en-US" sz="2400" spc="-85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the</a:t>
            </a:r>
            <a:r>
              <a:rPr lang="en-US" sz="2400" spc="-90" dirty="0">
                <a:latin typeface="+mn-lt"/>
                <a:cs typeface="Times New Roman"/>
              </a:rPr>
              <a:t> </a:t>
            </a:r>
            <a:r>
              <a:rPr lang="en-US" sz="2400" spc="-30" dirty="0">
                <a:latin typeface="+mn-lt"/>
                <a:cs typeface="Times New Roman"/>
              </a:rPr>
              <a:t>expense account</a:t>
            </a:r>
            <a:r>
              <a:rPr lang="en-US" sz="2400" spc="-90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code</a:t>
            </a:r>
            <a:r>
              <a:rPr lang="en-US" sz="2400" spc="-85" dirty="0">
                <a:latin typeface="+mn-lt"/>
                <a:cs typeface="Times New Roman"/>
              </a:rPr>
              <a:t> </a:t>
            </a:r>
            <a:r>
              <a:rPr lang="en-US" sz="2400" dirty="0">
                <a:latin typeface="+mn-lt"/>
                <a:cs typeface="Times New Roman"/>
              </a:rPr>
              <a:t>list </a:t>
            </a:r>
            <a:r>
              <a:rPr lang="en-US" sz="2400" dirty="0">
                <a:solidFill>
                  <a:srgbClr val="00B050"/>
                </a:solid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lang="en-US" sz="2400" dirty="0">
                <a:latin typeface="+mn-lt"/>
                <a:cs typeface="Times New Roman"/>
              </a:rPr>
              <a:t> to </a:t>
            </a:r>
            <a:r>
              <a:rPr lang="en-US" sz="2400" u="none" dirty="0">
                <a:latin typeface="+mn-lt"/>
                <a:cs typeface="Times New Roman"/>
              </a:rPr>
              <a:t>determine</a:t>
            </a:r>
            <a:r>
              <a:rPr lang="en-US" sz="2400" u="none" spc="-90" dirty="0">
                <a:latin typeface="+mn-lt"/>
                <a:cs typeface="Times New Roman"/>
              </a:rPr>
              <a:t> </a:t>
            </a:r>
            <a:r>
              <a:rPr lang="en-US" sz="2400" u="none" dirty="0">
                <a:latin typeface="+mn-lt"/>
                <a:cs typeface="Times New Roman"/>
              </a:rPr>
              <a:t>how</a:t>
            </a:r>
            <a:r>
              <a:rPr lang="en-US" sz="2400" u="none" spc="-85" dirty="0">
                <a:latin typeface="+mn-lt"/>
                <a:cs typeface="Times New Roman"/>
              </a:rPr>
              <a:t> </a:t>
            </a:r>
            <a:r>
              <a:rPr lang="en-US" sz="2400" u="none" dirty="0">
                <a:latin typeface="+mn-lt"/>
                <a:cs typeface="Times New Roman"/>
              </a:rPr>
              <a:t>the</a:t>
            </a:r>
            <a:r>
              <a:rPr lang="en-US" sz="2400" u="none" spc="-90" dirty="0">
                <a:latin typeface="+mn-lt"/>
                <a:cs typeface="Times New Roman"/>
              </a:rPr>
              <a:t> </a:t>
            </a:r>
            <a:r>
              <a:rPr lang="en-US" sz="2400" u="none" spc="-30" dirty="0">
                <a:latin typeface="+mn-lt"/>
                <a:cs typeface="Times New Roman"/>
              </a:rPr>
              <a:t>line</a:t>
            </a:r>
            <a:r>
              <a:rPr lang="en-US" sz="2400" u="none" spc="-85" dirty="0">
                <a:latin typeface="+mn-lt"/>
                <a:cs typeface="Times New Roman"/>
              </a:rPr>
              <a:t> </a:t>
            </a:r>
            <a:r>
              <a:rPr lang="en-US" sz="2400" u="none" dirty="0">
                <a:latin typeface="+mn-lt"/>
                <a:cs typeface="Times New Roman"/>
              </a:rPr>
              <a:t>item</a:t>
            </a:r>
            <a:r>
              <a:rPr lang="en-US" sz="2400" u="none" spc="-90" dirty="0">
                <a:latin typeface="+mn-lt"/>
                <a:cs typeface="Times New Roman"/>
              </a:rPr>
              <a:t> </a:t>
            </a:r>
            <a:r>
              <a:rPr lang="en-US" sz="2400" u="none" spc="-50" dirty="0">
                <a:latin typeface="+mn-lt"/>
                <a:cs typeface="Times New Roman"/>
              </a:rPr>
              <a:t>is</a:t>
            </a:r>
            <a:r>
              <a:rPr lang="en-US" sz="2400" u="none" spc="-90" dirty="0">
                <a:latin typeface="+mn-lt"/>
                <a:cs typeface="Times New Roman"/>
              </a:rPr>
              <a:t> </a:t>
            </a:r>
            <a:r>
              <a:rPr lang="en-US" sz="2400" u="none" spc="-10" dirty="0">
                <a:latin typeface="+mn-lt"/>
                <a:cs typeface="Times New Roman"/>
              </a:rPr>
              <a:t>coded.</a:t>
            </a:r>
            <a:endParaRPr lang="en-US" sz="2400" dirty="0">
              <a:latin typeface="+mn-lt"/>
              <a:cs typeface="Times New Roman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9813443" y="5105399"/>
            <a:ext cx="7343775" cy="4476750"/>
            <a:chOff x="9813443" y="5105399"/>
            <a:chExt cx="7343775" cy="4476750"/>
          </a:xfrm>
        </p:grpSpPr>
        <p:sp>
          <p:nvSpPr>
            <p:cNvPr id="7" name="object 7"/>
            <p:cNvSpPr/>
            <p:nvPr/>
          </p:nvSpPr>
          <p:spPr>
            <a:xfrm>
              <a:off x="9851542" y="5143499"/>
              <a:ext cx="7267575" cy="4403725"/>
            </a:xfrm>
            <a:custGeom>
              <a:avLst/>
              <a:gdLst/>
              <a:ahLst/>
              <a:cxnLst/>
              <a:rect l="l" t="t" r="r" b="b"/>
              <a:pathLst>
                <a:path w="7267575" h="4403725">
                  <a:moveTo>
                    <a:pt x="6781742" y="4403277"/>
                  </a:moveTo>
                  <a:lnTo>
                    <a:pt x="485774" y="4403277"/>
                  </a:lnTo>
                  <a:lnTo>
                    <a:pt x="437762" y="4400899"/>
                  </a:lnTo>
                  <a:lnTo>
                    <a:pt x="390562" y="4393856"/>
                  </a:lnTo>
                  <a:lnTo>
                    <a:pt x="344494" y="4382279"/>
                  </a:lnTo>
                  <a:lnTo>
                    <a:pt x="299876" y="4366299"/>
                  </a:lnTo>
                  <a:lnTo>
                    <a:pt x="257028" y="4346049"/>
                  </a:lnTo>
                  <a:lnTo>
                    <a:pt x="216266" y="4321660"/>
                  </a:lnTo>
                  <a:lnTo>
                    <a:pt x="177911" y="4293265"/>
                  </a:lnTo>
                  <a:lnTo>
                    <a:pt x="142280" y="4260996"/>
                  </a:lnTo>
                  <a:lnTo>
                    <a:pt x="110010" y="4225365"/>
                  </a:lnTo>
                  <a:lnTo>
                    <a:pt x="81615" y="4187009"/>
                  </a:lnTo>
                  <a:lnTo>
                    <a:pt x="57227" y="4146248"/>
                  </a:lnTo>
                  <a:lnTo>
                    <a:pt x="36977" y="4103399"/>
                  </a:lnTo>
                  <a:lnTo>
                    <a:pt x="20997" y="4058782"/>
                  </a:lnTo>
                  <a:lnTo>
                    <a:pt x="9420" y="4012714"/>
                  </a:lnTo>
                  <a:lnTo>
                    <a:pt x="2377" y="3965514"/>
                  </a:lnTo>
                  <a:lnTo>
                    <a:pt x="0" y="3917502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4" y="0"/>
                  </a:lnTo>
                  <a:lnTo>
                    <a:pt x="6781742" y="0"/>
                  </a:lnTo>
                  <a:lnTo>
                    <a:pt x="6829755" y="2377"/>
                  </a:lnTo>
                  <a:lnTo>
                    <a:pt x="6876955" y="9420"/>
                  </a:lnTo>
                  <a:lnTo>
                    <a:pt x="6923023" y="20997"/>
                  </a:lnTo>
                  <a:lnTo>
                    <a:pt x="6967641" y="36977"/>
                  </a:lnTo>
                  <a:lnTo>
                    <a:pt x="7010490" y="57227"/>
                  </a:lnTo>
                  <a:lnTo>
                    <a:pt x="7051251" y="81615"/>
                  </a:lnTo>
                  <a:lnTo>
                    <a:pt x="7089607" y="110010"/>
                  </a:lnTo>
                  <a:lnTo>
                    <a:pt x="7125238" y="142280"/>
                  </a:lnTo>
                  <a:lnTo>
                    <a:pt x="7157507" y="177911"/>
                  </a:lnTo>
                  <a:lnTo>
                    <a:pt x="7185902" y="216266"/>
                  </a:lnTo>
                  <a:lnTo>
                    <a:pt x="7210290" y="257028"/>
                  </a:lnTo>
                  <a:lnTo>
                    <a:pt x="7230540" y="299876"/>
                  </a:lnTo>
                  <a:lnTo>
                    <a:pt x="7246520" y="344494"/>
                  </a:lnTo>
                  <a:lnTo>
                    <a:pt x="7258097" y="390562"/>
                  </a:lnTo>
                  <a:lnTo>
                    <a:pt x="7265140" y="437762"/>
                  </a:lnTo>
                  <a:lnTo>
                    <a:pt x="7267517" y="485774"/>
                  </a:lnTo>
                  <a:lnTo>
                    <a:pt x="7267517" y="3917502"/>
                  </a:lnTo>
                  <a:lnTo>
                    <a:pt x="7265140" y="3965514"/>
                  </a:lnTo>
                  <a:lnTo>
                    <a:pt x="7258097" y="4012714"/>
                  </a:lnTo>
                  <a:lnTo>
                    <a:pt x="7246520" y="4058782"/>
                  </a:lnTo>
                  <a:lnTo>
                    <a:pt x="7230540" y="4103399"/>
                  </a:lnTo>
                  <a:lnTo>
                    <a:pt x="7210290" y="4146248"/>
                  </a:lnTo>
                  <a:lnTo>
                    <a:pt x="7185902" y="4187009"/>
                  </a:lnTo>
                  <a:lnTo>
                    <a:pt x="7157507" y="4225365"/>
                  </a:lnTo>
                  <a:lnTo>
                    <a:pt x="7125238" y="4260996"/>
                  </a:lnTo>
                  <a:lnTo>
                    <a:pt x="7089607" y="4293265"/>
                  </a:lnTo>
                  <a:lnTo>
                    <a:pt x="7051251" y="4321660"/>
                  </a:lnTo>
                  <a:lnTo>
                    <a:pt x="7010490" y="4346049"/>
                  </a:lnTo>
                  <a:lnTo>
                    <a:pt x="6967641" y="4366299"/>
                  </a:lnTo>
                  <a:lnTo>
                    <a:pt x="6923023" y="4382279"/>
                  </a:lnTo>
                  <a:lnTo>
                    <a:pt x="6876955" y="4393856"/>
                  </a:lnTo>
                  <a:lnTo>
                    <a:pt x="6829755" y="4400899"/>
                  </a:lnTo>
                  <a:lnTo>
                    <a:pt x="6781742" y="4403277"/>
                  </a:lnTo>
                  <a:close/>
                </a:path>
              </a:pathLst>
            </a:custGeom>
            <a:solidFill>
              <a:srgbClr val="C4E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9851543" y="5143499"/>
              <a:ext cx="7267575" cy="4400550"/>
            </a:xfrm>
            <a:custGeom>
              <a:avLst/>
              <a:gdLst/>
              <a:ahLst/>
              <a:cxnLst/>
              <a:rect l="l" t="t" r="r" b="b"/>
              <a:pathLst>
                <a:path w="7267575" h="4400550">
                  <a:moveTo>
                    <a:pt x="435421" y="4400501"/>
                  </a:moveTo>
                  <a:lnTo>
                    <a:pt x="390545" y="4393852"/>
                  </a:lnTo>
                  <a:lnTo>
                    <a:pt x="344473" y="4382271"/>
                  </a:lnTo>
                  <a:lnTo>
                    <a:pt x="299853" y="4366288"/>
                  </a:lnTo>
                  <a:lnTo>
                    <a:pt x="257002" y="4346034"/>
                  </a:lnTo>
                  <a:lnTo>
                    <a:pt x="216240" y="4321641"/>
                  </a:lnTo>
                  <a:lnTo>
                    <a:pt x="177884" y="4293241"/>
                  </a:lnTo>
                  <a:lnTo>
                    <a:pt x="142254" y="4260967"/>
                  </a:lnTo>
                  <a:lnTo>
                    <a:pt x="109986" y="4225332"/>
                  </a:lnTo>
                  <a:lnTo>
                    <a:pt x="81593" y="4186972"/>
                  </a:lnTo>
                  <a:lnTo>
                    <a:pt x="57208" y="4146207"/>
                  </a:lnTo>
                  <a:lnTo>
                    <a:pt x="36961" y="4103356"/>
                  </a:lnTo>
                  <a:lnTo>
                    <a:pt x="20986" y="4058736"/>
                  </a:lnTo>
                  <a:lnTo>
                    <a:pt x="9413" y="4012667"/>
                  </a:lnTo>
                  <a:lnTo>
                    <a:pt x="2374" y="3965467"/>
                  </a:lnTo>
                  <a:lnTo>
                    <a:pt x="0" y="3917455"/>
                  </a:lnTo>
                  <a:lnTo>
                    <a:pt x="0" y="485772"/>
                  </a:lnTo>
                  <a:lnTo>
                    <a:pt x="2377" y="437760"/>
                  </a:lnTo>
                  <a:lnTo>
                    <a:pt x="9420" y="390561"/>
                  </a:lnTo>
                  <a:lnTo>
                    <a:pt x="20997" y="344494"/>
                  </a:lnTo>
                  <a:lnTo>
                    <a:pt x="36977" y="299877"/>
                  </a:lnTo>
                  <a:lnTo>
                    <a:pt x="57226" y="257028"/>
                  </a:lnTo>
                  <a:lnTo>
                    <a:pt x="81614" y="216268"/>
                  </a:lnTo>
                  <a:lnTo>
                    <a:pt x="110009" y="177912"/>
                  </a:lnTo>
                  <a:lnTo>
                    <a:pt x="142278" y="142282"/>
                  </a:lnTo>
                  <a:lnTo>
                    <a:pt x="177908" y="110012"/>
                  </a:lnTo>
                  <a:lnTo>
                    <a:pt x="216263" y="81617"/>
                  </a:lnTo>
                  <a:lnTo>
                    <a:pt x="257024" y="57229"/>
                  </a:lnTo>
                  <a:lnTo>
                    <a:pt x="299872" y="36979"/>
                  </a:lnTo>
                  <a:lnTo>
                    <a:pt x="344489" y="20999"/>
                  </a:lnTo>
                  <a:lnTo>
                    <a:pt x="390556" y="9421"/>
                  </a:lnTo>
                  <a:lnTo>
                    <a:pt x="437756" y="2377"/>
                  </a:lnTo>
                  <a:lnTo>
                    <a:pt x="485768" y="0"/>
                  </a:lnTo>
                  <a:lnTo>
                    <a:pt x="6781655" y="0"/>
                  </a:lnTo>
                  <a:lnTo>
                    <a:pt x="6829670" y="2364"/>
                  </a:lnTo>
                  <a:lnTo>
                    <a:pt x="6876873" y="9399"/>
                  </a:lnTo>
                  <a:lnTo>
                    <a:pt x="6922945" y="20969"/>
                  </a:lnTo>
                  <a:lnTo>
                    <a:pt x="6967569" y="36943"/>
                  </a:lnTo>
                  <a:lnTo>
                    <a:pt x="7010424" y="57188"/>
                  </a:lnTo>
                  <a:lnTo>
                    <a:pt x="7051194" y="81573"/>
                  </a:lnTo>
                  <a:lnTo>
                    <a:pt x="7089557" y="109966"/>
                  </a:lnTo>
                  <a:lnTo>
                    <a:pt x="7125197" y="142235"/>
                  </a:lnTo>
                  <a:lnTo>
                    <a:pt x="7157475" y="177868"/>
                  </a:lnTo>
                  <a:lnTo>
                    <a:pt x="7185878" y="216226"/>
                  </a:lnTo>
                  <a:lnTo>
                    <a:pt x="7210274" y="256992"/>
                  </a:lnTo>
                  <a:lnTo>
                    <a:pt x="7230530" y="299847"/>
                  </a:lnTo>
                  <a:lnTo>
                    <a:pt x="7246514" y="344472"/>
                  </a:lnTo>
                  <a:lnTo>
                    <a:pt x="7258095" y="390547"/>
                  </a:lnTo>
                  <a:lnTo>
                    <a:pt x="7265140" y="437755"/>
                  </a:lnTo>
                  <a:lnTo>
                    <a:pt x="7267425" y="485772"/>
                  </a:lnTo>
                  <a:lnTo>
                    <a:pt x="7267425" y="3917455"/>
                  </a:lnTo>
                  <a:lnTo>
                    <a:pt x="7265145" y="3965482"/>
                  </a:lnTo>
                  <a:lnTo>
                    <a:pt x="7258103" y="4012691"/>
                  </a:lnTo>
                  <a:lnTo>
                    <a:pt x="7246525" y="4058768"/>
                  </a:lnTo>
                  <a:lnTo>
                    <a:pt x="7230542" y="4103395"/>
                  </a:lnTo>
                  <a:lnTo>
                    <a:pt x="7210288" y="4146252"/>
                  </a:lnTo>
                  <a:lnTo>
                    <a:pt x="7185893" y="4187021"/>
                  </a:lnTo>
                  <a:lnTo>
                    <a:pt x="7157490" y="4225383"/>
                  </a:lnTo>
                  <a:lnTo>
                    <a:pt x="7125212" y="4261019"/>
                  </a:lnTo>
                  <a:lnTo>
                    <a:pt x="7089572" y="4293291"/>
                  </a:lnTo>
                  <a:lnTo>
                    <a:pt x="7051207" y="4321687"/>
                  </a:lnTo>
                  <a:lnTo>
                    <a:pt x="7010436" y="4346074"/>
                  </a:lnTo>
                  <a:lnTo>
                    <a:pt x="6967578" y="4366322"/>
                  </a:lnTo>
                  <a:lnTo>
                    <a:pt x="6922952" y="4382297"/>
                  </a:lnTo>
                  <a:lnTo>
                    <a:pt x="6876876" y="4393868"/>
                  </a:lnTo>
                  <a:lnTo>
                    <a:pt x="6832093" y="4400485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3412" y="7276177"/>
              <a:ext cx="66675" cy="6667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3412" y="7600027"/>
              <a:ext cx="66675" cy="66674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533412" y="7923877"/>
              <a:ext cx="66675" cy="66674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10254012" y="6767510"/>
            <a:ext cx="4027170" cy="13182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100" dirty="0">
                <a:latin typeface="+mj-lt"/>
                <a:cs typeface="Times New Roman"/>
              </a:rPr>
              <a:t>This</a:t>
            </a:r>
            <a:r>
              <a:rPr sz="2100" spc="180" dirty="0">
                <a:latin typeface="+mj-lt"/>
                <a:cs typeface="Times New Roman"/>
              </a:rPr>
              <a:t> </a:t>
            </a:r>
            <a:r>
              <a:rPr sz="2100" spc="-10" dirty="0">
                <a:latin typeface="+mj-lt"/>
                <a:cs typeface="Times New Roman"/>
              </a:rPr>
              <a:t>includes:</a:t>
            </a:r>
            <a:endParaRPr sz="2100" dirty="0">
              <a:latin typeface="+mj-lt"/>
              <a:cs typeface="Times New Roman"/>
            </a:endParaRPr>
          </a:p>
          <a:p>
            <a:pPr marL="467359" marR="5080">
              <a:lnSpc>
                <a:spcPct val="101200"/>
              </a:lnSpc>
            </a:pPr>
            <a:r>
              <a:rPr sz="2100" spc="70" dirty="0">
                <a:latin typeface="+mj-lt"/>
                <a:cs typeface="Times New Roman"/>
              </a:rPr>
              <a:t>Consultants</a:t>
            </a:r>
            <a:r>
              <a:rPr sz="2100" dirty="0">
                <a:latin typeface="+mj-lt"/>
                <a:cs typeface="Times New Roman"/>
              </a:rPr>
              <a:t> &amp; </a:t>
            </a:r>
            <a:r>
              <a:rPr sz="2100" spc="55" dirty="0">
                <a:latin typeface="+mj-lt"/>
                <a:cs typeface="Times New Roman"/>
              </a:rPr>
              <a:t>Consulting</a:t>
            </a:r>
            <a:r>
              <a:rPr sz="2100" dirty="0">
                <a:latin typeface="+mj-lt"/>
                <a:cs typeface="Times New Roman"/>
              </a:rPr>
              <a:t> </a:t>
            </a:r>
            <a:r>
              <a:rPr sz="2100" spc="-20" dirty="0">
                <a:latin typeface="+mj-lt"/>
                <a:cs typeface="Times New Roman"/>
              </a:rPr>
              <a:t>Fees </a:t>
            </a:r>
            <a:r>
              <a:rPr sz="2100" dirty="0">
                <a:latin typeface="+mj-lt"/>
                <a:cs typeface="Times New Roman"/>
              </a:rPr>
              <a:t>Professional</a:t>
            </a:r>
            <a:r>
              <a:rPr sz="2100" spc="509" dirty="0">
                <a:latin typeface="+mj-lt"/>
                <a:cs typeface="Times New Roman"/>
              </a:rPr>
              <a:t> </a:t>
            </a:r>
            <a:r>
              <a:rPr sz="2100" spc="-10" dirty="0">
                <a:latin typeface="+mj-lt"/>
                <a:cs typeface="Times New Roman"/>
              </a:rPr>
              <a:t>Services </a:t>
            </a:r>
            <a:r>
              <a:rPr sz="2100" spc="80" dirty="0">
                <a:latin typeface="+mj-lt"/>
                <a:cs typeface="Times New Roman"/>
              </a:rPr>
              <a:t>Contractual</a:t>
            </a:r>
            <a:r>
              <a:rPr sz="2100" spc="10" dirty="0">
                <a:latin typeface="+mj-lt"/>
                <a:cs typeface="Times New Roman"/>
              </a:rPr>
              <a:t> </a:t>
            </a:r>
            <a:r>
              <a:rPr sz="2100" spc="-10" dirty="0">
                <a:latin typeface="+mj-lt"/>
                <a:cs typeface="Times New Roman"/>
              </a:rPr>
              <a:t>Services</a:t>
            </a:r>
            <a:endParaRPr sz="2100" dirty="0">
              <a:latin typeface="+mj-lt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254012" y="8386760"/>
            <a:ext cx="6281388" cy="67056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2700" marR="5080">
              <a:lnSpc>
                <a:spcPct val="101200"/>
              </a:lnSpc>
              <a:spcBef>
                <a:spcPts val="75"/>
              </a:spcBef>
            </a:pPr>
            <a:r>
              <a:rPr sz="2100" spc="60" dirty="0">
                <a:latin typeface="+mj-lt"/>
                <a:cs typeface="Times New Roman"/>
              </a:rPr>
              <a:t>Instructions</a:t>
            </a:r>
            <a:r>
              <a:rPr sz="2100" spc="120" dirty="0">
                <a:latin typeface="+mj-lt"/>
                <a:cs typeface="Times New Roman"/>
              </a:rPr>
              <a:t> </a:t>
            </a:r>
            <a:r>
              <a:rPr sz="2100" spc="100" dirty="0">
                <a:latin typeface="+mj-lt"/>
                <a:cs typeface="Times New Roman"/>
              </a:rPr>
              <a:t>on</a:t>
            </a:r>
            <a:r>
              <a:rPr sz="2100" spc="130" dirty="0">
                <a:latin typeface="+mj-lt"/>
                <a:cs typeface="Times New Roman"/>
              </a:rPr>
              <a:t> </a:t>
            </a:r>
            <a:r>
              <a:rPr sz="2100" dirty="0">
                <a:latin typeface="+mj-lt"/>
                <a:cs typeface="Times New Roman"/>
              </a:rPr>
              <a:t>processing</a:t>
            </a:r>
            <a:r>
              <a:rPr sz="2100" spc="130" dirty="0">
                <a:latin typeface="+mj-lt"/>
                <a:cs typeface="Times New Roman"/>
              </a:rPr>
              <a:t> </a:t>
            </a:r>
            <a:r>
              <a:rPr sz="2100" dirty="0">
                <a:latin typeface="+mj-lt"/>
                <a:cs typeface="Times New Roman"/>
              </a:rPr>
              <a:t>these</a:t>
            </a:r>
            <a:r>
              <a:rPr sz="2100" spc="130" dirty="0">
                <a:latin typeface="+mj-lt"/>
                <a:cs typeface="Times New Roman"/>
              </a:rPr>
              <a:t> </a:t>
            </a:r>
            <a:r>
              <a:rPr sz="2100" dirty="0">
                <a:latin typeface="+mj-lt"/>
                <a:cs typeface="Times New Roman"/>
              </a:rPr>
              <a:t>types</a:t>
            </a:r>
            <a:r>
              <a:rPr sz="2100" spc="135" dirty="0">
                <a:latin typeface="+mj-lt"/>
                <a:cs typeface="Times New Roman"/>
              </a:rPr>
              <a:t> </a:t>
            </a:r>
            <a:r>
              <a:rPr sz="2100" spc="25" dirty="0">
                <a:latin typeface="+mj-lt"/>
                <a:cs typeface="Times New Roman"/>
              </a:rPr>
              <a:t>of </a:t>
            </a:r>
            <a:r>
              <a:rPr sz="2100" dirty="0">
                <a:latin typeface="+mj-lt"/>
                <a:cs typeface="Times New Roman"/>
              </a:rPr>
              <a:t>agreements</a:t>
            </a:r>
            <a:r>
              <a:rPr sz="2100" spc="120" dirty="0">
                <a:latin typeface="+mj-lt"/>
                <a:cs typeface="Times New Roman"/>
              </a:rPr>
              <a:t> </a:t>
            </a:r>
            <a:r>
              <a:rPr sz="2100" spc="60" dirty="0">
                <a:latin typeface="+mj-lt"/>
                <a:cs typeface="Times New Roman"/>
              </a:rPr>
              <a:t>can</a:t>
            </a:r>
            <a:r>
              <a:rPr sz="2100" spc="125" dirty="0">
                <a:latin typeface="+mj-lt"/>
                <a:cs typeface="Times New Roman"/>
              </a:rPr>
              <a:t> </a:t>
            </a:r>
            <a:r>
              <a:rPr sz="2100" dirty="0">
                <a:latin typeface="+mj-lt"/>
                <a:cs typeface="Times New Roman"/>
              </a:rPr>
              <a:t>be</a:t>
            </a:r>
            <a:r>
              <a:rPr sz="2100" spc="125" dirty="0">
                <a:latin typeface="+mj-lt"/>
                <a:cs typeface="Times New Roman"/>
              </a:rPr>
              <a:t> </a:t>
            </a:r>
            <a:r>
              <a:rPr sz="2100" spc="80" dirty="0">
                <a:latin typeface="+mj-lt"/>
                <a:cs typeface="Times New Roman"/>
              </a:rPr>
              <a:t>found</a:t>
            </a:r>
            <a:r>
              <a:rPr sz="2100" spc="125" dirty="0">
                <a:latin typeface="+mj-lt"/>
                <a:cs typeface="Times New Roman"/>
              </a:rPr>
              <a:t> </a:t>
            </a:r>
            <a:r>
              <a:rPr sz="2100" b="1" spc="-10" dirty="0">
                <a:solidFill>
                  <a:schemeClr val="tx1"/>
                </a:solidFill>
                <a:latin typeface="+mj-lt"/>
                <a:cs typeface="Times New Roman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r>
              <a:rPr sz="2100" b="1" spc="-10" dirty="0">
                <a:solidFill>
                  <a:schemeClr val="tx1"/>
                </a:solidFill>
                <a:latin typeface="+mj-lt"/>
                <a:cs typeface="Times New Roman"/>
              </a:rPr>
              <a:t>.</a:t>
            </a:r>
            <a:endParaRPr sz="2100" b="1" dirty="0">
              <a:solidFill>
                <a:schemeClr val="tx1"/>
              </a:solidFill>
              <a:latin typeface="+mj-lt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4002306" y="5667283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417" y="26797"/>
                </a:moveTo>
                <a:lnTo>
                  <a:pt x="0" y="26797"/>
                </a:lnTo>
                <a:lnTo>
                  <a:pt x="0" y="0"/>
                </a:lnTo>
                <a:lnTo>
                  <a:pt x="12417" y="0"/>
                </a:lnTo>
                <a:lnTo>
                  <a:pt x="12417" y="26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254012" y="5200976"/>
            <a:ext cx="6731677" cy="1188787"/>
          </a:xfrm>
          <a:prstGeom prst="rect">
            <a:avLst/>
          </a:prstGeom>
        </p:spPr>
        <p:txBody>
          <a:bodyPr vert="horz" wrap="square" lIns="0" tIns="130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30"/>
              </a:spcBef>
            </a:pPr>
            <a:r>
              <a:rPr lang="en-US" sz="2000" b="1" u="sng" spc="-10" dirty="0">
                <a:uFill>
                  <a:solidFill>
                    <a:srgbClr val="000000"/>
                  </a:solidFill>
                </a:uFill>
                <a:latin typeface="+mj-lt"/>
                <a:cs typeface="Times New Roman"/>
              </a:rPr>
              <a:t>Contract &amp; Subaward Compliance Officer - Kristen Webb</a:t>
            </a:r>
            <a:endParaRPr sz="2000" u="sng" dirty="0">
              <a:latin typeface="+mj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60"/>
              </a:spcBef>
            </a:pPr>
            <a:r>
              <a:rPr sz="2100" dirty="0">
                <a:latin typeface="+mj-lt"/>
                <a:cs typeface="Times New Roman"/>
              </a:rPr>
              <a:t>Service</a:t>
            </a:r>
            <a:r>
              <a:rPr sz="2100" spc="105" dirty="0">
                <a:latin typeface="+mj-lt"/>
                <a:cs typeface="Times New Roman"/>
              </a:rPr>
              <a:t> </a:t>
            </a:r>
            <a:r>
              <a:rPr lang="en-US" sz="2100" spc="105" dirty="0">
                <a:latin typeface="+mj-lt"/>
                <a:cs typeface="Times New Roman"/>
              </a:rPr>
              <a:t>A</a:t>
            </a:r>
            <a:r>
              <a:rPr sz="2100" dirty="0">
                <a:latin typeface="+mj-lt"/>
                <a:cs typeface="Times New Roman"/>
              </a:rPr>
              <a:t>greements</a:t>
            </a:r>
            <a:r>
              <a:rPr lang="en-US" sz="2100" dirty="0">
                <a:latin typeface="+mj-lt"/>
                <a:cs typeface="Times New Roman"/>
              </a:rPr>
              <a:t>/Subawards</a:t>
            </a:r>
            <a:r>
              <a:rPr sz="2100" spc="110" dirty="0">
                <a:latin typeface="+mj-lt"/>
                <a:cs typeface="Times New Roman"/>
              </a:rPr>
              <a:t> </a:t>
            </a:r>
            <a:r>
              <a:rPr sz="2100" spc="105" dirty="0">
                <a:latin typeface="+mj-lt"/>
                <a:cs typeface="Times New Roman"/>
              </a:rPr>
              <a:t>that </a:t>
            </a:r>
            <a:r>
              <a:rPr sz="2100" spc="60" dirty="0">
                <a:latin typeface="+mj-lt"/>
                <a:cs typeface="Times New Roman"/>
              </a:rPr>
              <a:t>are</a:t>
            </a:r>
            <a:r>
              <a:rPr sz="2100" spc="110" dirty="0">
                <a:latin typeface="+mj-lt"/>
                <a:cs typeface="Times New Roman"/>
              </a:rPr>
              <a:t> </a:t>
            </a:r>
            <a:r>
              <a:rPr sz="2100" dirty="0">
                <a:latin typeface="+mj-lt"/>
                <a:cs typeface="Times New Roman"/>
              </a:rPr>
              <a:t>listed</a:t>
            </a:r>
            <a:r>
              <a:rPr sz="2100" spc="110" dirty="0">
                <a:latin typeface="+mj-lt"/>
                <a:cs typeface="Times New Roman"/>
              </a:rPr>
              <a:t> </a:t>
            </a:r>
            <a:r>
              <a:rPr sz="2100" spc="65" dirty="0">
                <a:latin typeface="+mj-lt"/>
                <a:cs typeface="Times New Roman"/>
              </a:rPr>
              <a:t>under</a:t>
            </a:r>
            <a:r>
              <a:rPr lang="en-US" sz="2100" dirty="0">
                <a:latin typeface="+mj-lt"/>
                <a:cs typeface="Times New Roman"/>
              </a:rPr>
              <a:t> </a:t>
            </a:r>
            <a:r>
              <a:rPr sz="2100" b="1" spc="-35" dirty="0">
                <a:latin typeface="+mj-lt"/>
                <a:cs typeface="Times New Roman"/>
              </a:rPr>
              <a:t>Contractual</a:t>
            </a:r>
            <a:r>
              <a:rPr sz="2100" b="1" spc="5" dirty="0">
                <a:latin typeface="+mj-lt"/>
                <a:cs typeface="Times New Roman"/>
              </a:rPr>
              <a:t> </a:t>
            </a:r>
            <a:r>
              <a:rPr sz="2100" dirty="0">
                <a:latin typeface="+mj-lt"/>
                <a:cs typeface="Times New Roman"/>
              </a:rPr>
              <a:t>in</a:t>
            </a:r>
            <a:r>
              <a:rPr sz="2100" spc="10" dirty="0">
                <a:latin typeface="+mj-lt"/>
                <a:cs typeface="Times New Roman"/>
              </a:rPr>
              <a:t> </a:t>
            </a:r>
            <a:r>
              <a:rPr sz="2100" spc="75" dirty="0">
                <a:latin typeface="+mj-lt"/>
                <a:cs typeface="Times New Roman"/>
              </a:rPr>
              <a:t>your</a:t>
            </a:r>
            <a:r>
              <a:rPr sz="2100" spc="5" dirty="0">
                <a:latin typeface="+mj-lt"/>
                <a:cs typeface="Times New Roman"/>
              </a:rPr>
              <a:t> </a:t>
            </a:r>
            <a:r>
              <a:rPr sz="2100" spc="80" dirty="0">
                <a:latin typeface="+mj-lt"/>
                <a:cs typeface="Times New Roman"/>
              </a:rPr>
              <a:t>grant</a:t>
            </a:r>
            <a:r>
              <a:rPr sz="2100" spc="10" dirty="0">
                <a:latin typeface="+mj-lt"/>
                <a:cs typeface="Times New Roman"/>
              </a:rPr>
              <a:t> </a:t>
            </a:r>
            <a:r>
              <a:rPr sz="2100" spc="50" dirty="0">
                <a:latin typeface="+mj-lt"/>
                <a:cs typeface="Times New Roman"/>
              </a:rPr>
              <a:t>budget.</a:t>
            </a:r>
            <a:endParaRPr sz="2100" dirty="0">
              <a:latin typeface="+mj-lt"/>
              <a:cs typeface="Times New Roman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130861" y="5105398"/>
            <a:ext cx="7311390" cy="4476750"/>
            <a:chOff x="1130861" y="5105398"/>
            <a:chExt cx="7311390" cy="4476750"/>
          </a:xfrm>
        </p:grpSpPr>
        <p:sp>
          <p:nvSpPr>
            <p:cNvPr id="17" name="object 17"/>
            <p:cNvSpPr/>
            <p:nvPr/>
          </p:nvSpPr>
          <p:spPr>
            <a:xfrm>
              <a:off x="1168937" y="5143499"/>
              <a:ext cx="7235190" cy="4403725"/>
            </a:xfrm>
            <a:custGeom>
              <a:avLst/>
              <a:gdLst/>
              <a:ahLst/>
              <a:cxnLst/>
              <a:rect l="l" t="t" r="r" b="b"/>
              <a:pathLst>
                <a:path w="7235190" h="4403725">
                  <a:moveTo>
                    <a:pt x="6749088" y="4403277"/>
                  </a:moveTo>
                  <a:lnTo>
                    <a:pt x="485775" y="4403277"/>
                  </a:lnTo>
                  <a:lnTo>
                    <a:pt x="437762" y="4400899"/>
                  </a:lnTo>
                  <a:lnTo>
                    <a:pt x="390562" y="4393856"/>
                  </a:lnTo>
                  <a:lnTo>
                    <a:pt x="344494" y="4382279"/>
                  </a:lnTo>
                  <a:lnTo>
                    <a:pt x="299876" y="4366299"/>
                  </a:lnTo>
                  <a:lnTo>
                    <a:pt x="257028" y="4346049"/>
                  </a:lnTo>
                  <a:lnTo>
                    <a:pt x="216266" y="4321660"/>
                  </a:lnTo>
                  <a:lnTo>
                    <a:pt x="177911" y="4293265"/>
                  </a:lnTo>
                  <a:lnTo>
                    <a:pt x="142280" y="4260996"/>
                  </a:lnTo>
                  <a:lnTo>
                    <a:pt x="110010" y="4225365"/>
                  </a:lnTo>
                  <a:lnTo>
                    <a:pt x="81615" y="4187009"/>
                  </a:lnTo>
                  <a:lnTo>
                    <a:pt x="57227" y="4146248"/>
                  </a:lnTo>
                  <a:lnTo>
                    <a:pt x="36977" y="4103399"/>
                  </a:lnTo>
                  <a:lnTo>
                    <a:pt x="20997" y="4058782"/>
                  </a:lnTo>
                  <a:lnTo>
                    <a:pt x="9420" y="4012714"/>
                  </a:lnTo>
                  <a:lnTo>
                    <a:pt x="2377" y="3965514"/>
                  </a:lnTo>
                  <a:lnTo>
                    <a:pt x="0" y="3917502"/>
                  </a:lnTo>
                  <a:lnTo>
                    <a:pt x="0" y="485774"/>
                  </a:lnTo>
                  <a:lnTo>
                    <a:pt x="2377" y="437762"/>
                  </a:lnTo>
                  <a:lnTo>
                    <a:pt x="9420" y="390562"/>
                  </a:lnTo>
                  <a:lnTo>
                    <a:pt x="20997" y="344494"/>
                  </a:lnTo>
                  <a:lnTo>
                    <a:pt x="36977" y="299876"/>
                  </a:lnTo>
                  <a:lnTo>
                    <a:pt x="57227" y="257028"/>
                  </a:lnTo>
                  <a:lnTo>
                    <a:pt x="81615" y="216266"/>
                  </a:lnTo>
                  <a:lnTo>
                    <a:pt x="110010" y="177911"/>
                  </a:lnTo>
                  <a:lnTo>
                    <a:pt x="142280" y="142280"/>
                  </a:lnTo>
                  <a:lnTo>
                    <a:pt x="177911" y="110010"/>
                  </a:lnTo>
                  <a:lnTo>
                    <a:pt x="216266" y="81615"/>
                  </a:lnTo>
                  <a:lnTo>
                    <a:pt x="257028" y="57227"/>
                  </a:lnTo>
                  <a:lnTo>
                    <a:pt x="299876" y="36977"/>
                  </a:lnTo>
                  <a:lnTo>
                    <a:pt x="344494" y="20997"/>
                  </a:lnTo>
                  <a:lnTo>
                    <a:pt x="390562" y="9420"/>
                  </a:lnTo>
                  <a:lnTo>
                    <a:pt x="437762" y="2377"/>
                  </a:lnTo>
                  <a:lnTo>
                    <a:pt x="485775" y="0"/>
                  </a:lnTo>
                  <a:lnTo>
                    <a:pt x="6749088" y="0"/>
                  </a:lnTo>
                  <a:lnTo>
                    <a:pt x="6797102" y="2377"/>
                  </a:lnTo>
                  <a:lnTo>
                    <a:pt x="6844301" y="9420"/>
                  </a:lnTo>
                  <a:lnTo>
                    <a:pt x="6890369" y="20997"/>
                  </a:lnTo>
                  <a:lnTo>
                    <a:pt x="6934987" y="36977"/>
                  </a:lnTo>
                  <a:lnTo>
                    <a:pt x="6977836" y="57227"/>
                  </a:lnTo>
                  <a:lnTo>
                    <a:pt x="7018597" y="81615"/>
                  </a:lnTo>
                  <a:lnTo>
                    <a:pt x="7056953" y="110010"/>
                  </a:lnTo>
                  <a:lnTo>
                    <a:pt x="7092584" y="142280"/>
                  </a:lnTo>
                  <a:lnTo>
                    <a:pt x="7124853" y="177911"/>
                  </a:lnTo>
                  <a:lnTo>
                    <a:pt x="7153248" y="216266"/>
                  </a:lnTo>
                  <a:lnTo>
                    <a:pt x="7177636" y="257028"/>
                  </a:lnTo>
                  <a:lnTo>
                    <a:pt x="7197886" y="299876"/>
                  </a:lnTo>
                  <a:lnTo>
                    <a:pt x="7213866" y="344494"/>
                  </a:lnTo>
                  <a:lnTo>
                    <a:pt x="7225443" y="390562"/>
                  </a:lnTo>
                  <a:lnTo>
                    <a:pt x="7232486" y="437762"/>
                  </a:lnTo>
                  <a:lnTo>
                    <a:pt x="7234863" y="485774"/>
                  </a:lnTo>
                  <a:lnTo>
                    <a:pt x="7234863" y="3917502"/>
                  </a:lnTo>
                  <a:lnTo>
                    <a:pt x="7232486" y="3965514"/>
                  </a:lnTo>
                  <a:lnTo>
                    <a:pt x="7225443" y="4012714"/>
                  </a:lnTo>
                  <a:lnTo>
                    <a:pt x="7213866" y="4058782"/>
                  </a:lnTo>
                  <a:lnTo>
                    <a:pt x="7197886" y="4103399"/>
                  </a:lnTo>
                  <a:lnTo>
                    <a:pt x="7177636" y="4146248"/>
                  </a:lnTo>
                  <a:lnTo>
                    <a:pt x="7153248" y="4187009"/>
                  </a:lnTo>
                  <a:lnTo>
                    <a:pt x="7124853" y="4225365"/>
                  </a:lnTo>
                  <a:lnTo>
                    <a:pt x="7092584" y="4260996"/>
                  </a:lnTo>
                  <a:lnTo>
                    <a:pt x="7056953" y="4293265"/>
                  </a:lnTo>
                  <a:lnTo>
                    <a:pt x="7018597" y="4321660"/>
                  </a:lnTo>
                  <a:lnTo>
                    <a:pt x="6977836" y="4346049"/>
                  </a:lnTo>
                  <a:lnTo>
                    <a:pt x="6934987" y="4366299"/>
                  </a:lnTo>
                  <a:lnTo>
                    <a:pt x="6890369" y="4382279"/>
                  </a:lnTo>
                  <a:lnTo>
                    <a:pt x="6844301" y="4393856"/>
                  </a:lnTo>
                  <a:lnTo>
                    <a:pt x="6797102" y="4400899"/>
                  </a:lnTo>
                  <a:lnTo>
                    <a:pt x="6749088" y="4403277"/>
                  </a:lnTo>
                  <a:close/>
                </a:path>
              </a:pathLst>
            </a:custGeom>
            <a:solidFill>
              <a:srgbClr val="FFDE58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8" name="object 18"/>
            <p:cNvSpPr/>
            <p:nvPr/>
          </p:nvSpPr>
          <p:spPr>
            <a:xfrm>
              <a:off x="1168961" y="5143498"/>
              <a:ext cx="7235190" cy="4400550"/>
            </a:xfrm>
            <a:custGeom>
              <a:avLst/>
              <a:gdLst/>
              <a:ahLst/>
              <a:cxnLst/>
              <a:rect l="l" t="t" r="r" b="b"/>
              <a:pathLst>
                <a:path w="7235190" h="4400550">
                  <a:moveTo>
                    <a:pt x="435398" y="4400502"/>
                  </a:moveTo>
                  <a:lnTo>
                    <a:pt x="390545" y="4393859"/>
                  </a:lnTo>
                  <a:lnTo>
                    <a:pt x="344473" y="4382280"/>
                  </a:lnTo>
                  <a:lnTo>
                    <a:pt x="299851" y="4366299"/>
                  </a:lnTo>
                  <a:lnTo>
                    <a:pt x="256998" y="4346046"/>
                  </a:lnTo>
                  <a:lnTo>
                    <a:pt x="216233" y="4321654"/>
                  </a:lnTo>
                  <a:lnTo>
                    <a:pt x="177875" y="4293256"/>
                  </a:lnTo>
                  <a:lnTo>
                    <a:pt x="142243" y="4260982"/>
                  </a:lnTo>
                  <a:lnTo>
                    <a:pt x="109972" y="4225346"/>
                  </a:lnTo>
                  <a:lnTo>
                    <a:pt x="81577" y="4186986"/>
                  </a:lnTo>
                  <a:lnTo>
                    <a:pt x="57190" y="4146220"/>
                  </a:lnTo>
                  <a:lnTo>
                    <a:pt x="36942" y="4103367"/>
                  </a:lnTo>
                  <a:lnTo>
                    <a:pt x="20964" y="4058746"/>
                  </a:lnTo>
                  <a:lnTo>
                    <a:pt x="9390" y="4012675"/>
                  </a:lnTo>
                  <a:lnTo>
                    <a:pt x="2351" y="3965473"/>
                  </a:lnTo>
                  <a:lnTo>
                    <a:pt x="0" y="3917459"/>
                  </a:lnTo>
                  <a:lnTo>
                    <a:pt x="0" y="485770"/>
                  </a:lnTo>
                  <a:lnTo>
                    <a:pt x="2354" y="437754"/>
                  </a:lnTo>
                  <a:lnTo>
                    <a:pt x="9399" y="390553"/>
                  </a:lnTo>
                  <a:lnTo>
                    <a:pt x="20977" y="344484"/>
                  </a:lnTo>
                  <a:lnTo>
                    <a:pt x="36959" y="299866"/>
                  </a:lnTo>
                  <a:lnTo>
                    <a:pt x="57211" y="257016"/>
                  </a:lnTo>
                  <a:lnTo>
                    <a:pt x="81601" y="216255"/>
                  </a:lnTo>
                  <a:lnTo>
                    <a:pt x="109998" y="177899"/>
                  </a:lnTo>
                  <a:lnTo>
                    <a:pt x="142269" y="142269"/>
                  </a:lnTo>
                  <a:lnTo>
                    <a:pt x="177902" y="110000"/>
                  </a:lnTo>
                  <a:lnTo>
                    <a:pt x="216259" y="81607"/>
                  </a:lnTo>
                  <a:lnTo>
                    <a:pt x="257021" y="57220"/>
                  </a:lnTo>
                  <a:lnTo>
                    <a:pt x="299871" y="36971"/>
                  </a:lnTo>
                  <a:lnTo>
                    <a:pt x="344489" y="20993"/>
                  </a:lnTo>
                  <a:lnTo>
                    <a:pt x="390557" y="9418"/>
                  </a:lnTo>
                  <a:lnTo>
                    <a:pt x="437757" y="2377"/>
                  </a:lnTo>
                  <a:lnTo>
                    <a:pt x="485769" y="0"/>
                  </a:lnTo>
                  <a:lnTo>
                    <a:pt x="6749014" y="0"/>
                  </a:lnTo>
                  <a:lnTo>
                    <a:pt x="6797028" y="2370"/>
                  </a:lnTo>
                  <a:lnTo>
                    <a:pt x="6844229" y="9408"/>
                  </a:lnTo>
                  <a:lnTo>
                    <a:pt x="6890299" y="20981"/>
                  </a:lnTo>
                  <a:lnTo>
                    <a:pt x="6934920" y="36957"/>
                  </a:lnTo>
                  <a:lnTo>
                    <a:pt x="6977772" y="57204"/>
                  </a:lnTo>
                  <a:lnTo>
                    <a:pt x="7018538" y="81590"/>
                  </a:lnTo>
                  <a:lnTo>
                    <a:pt x="7056898" y="109983"/>
                  </a:lnTo>
                  <a:lnTo>
                    <a:pt x="7092535" y="142252"/>
                  </a:lnTo>
                  <a:lnTo>
                    <a:pt x="7124809" y="177884"/>
                  </a:lnTo>
                  <a:lnTo>
                    <a:pt x="7153208" y="216241"/>
                  </a:lnTo>
                  <a:lnTo>
                    <a:pt x="7177601" y="257005"/>
                  </a:lnTo>
                  <a:lnTo>
                    <a:pt x="7197855" y="299857"/>
                  </a:lnTo>
                  <a:lnTo>
                    <a:pt x="7213838" y="344478"/>
                  </a:lnTo>
                  <a:lnTo>
                    <a:pt x="7225418" y="390550"/>
                  </a:lnTo>
                  <a:lnTo>
                    <a:pt x="7232462" y="437755"/>
                  </a:lnTo>
                  <a:lnTo>
                    <a:pt x="7234840" y="485770"/>
                  </a:lnTo>
                  <a:lnTo>
                    <a:pt x="7234842" y="3917462"/>
                  </a:lnTo>
                  <a:lnTo>
                    <a:pt x="7232468" y="3965480"/>
                  </a:lnTo>
                  <a:lnTo>
                    <a:pt x="7225427" y="4012686"/>
                  </a:lnTo>
                  <a:lnTo>
                    <a:pt x="7213850" y="4058761"/>
                  </a:lnTo>
                  <a:lnTo>
                    <a:pt x="7197870" y="4103385"/>
                  </a:lnTo>
                  <a:lnTo>
                    <a:pt x="7177618" y="4146240"/>
                  </a:lnTo>
                  <a:lnTo>
                    <a:pt x="7153227" y="4187007"/>
                  </a:lnTo>
                  <a:lnTo>
                    <a:pt x="7124828" y="4225368"/>
                  </a:lnTo>
                  <a:lnTo>
                    <a:pt x="7092553" y="4261003"/>
                  </a:lnTo>
                  <a:lnTo>
                    <a:pt x="7056916" y="4293276"/>
                  </a:lnTo>
                  <a:lnTo>
                    <a:pt x="7018555" y="4321673"/>
                  </a:lnTo>
                  <a:lnTo>
                    <a:pt x="6977787" y="4346062"/>
                  </a:lnTo>
                  <a:lnTo>
                    <a:pt x="6934932" y="4366311"/>
                  </a:lnTo>
                  <a:lnTo>
                    <a:pt x="6890308" y="4382289"/>
                  </a:lnTo>
                  <a:lnTo>
                    <a:pt x="6844234" y="4393864"/>
                  </a:lnTo>
                  <a:lnTo>
                    <a:pt x="6799417" y="4400495"/>
                  </a:lnTo>
                </a:path>
              </a:pathLst>
            </a:custGeom>
            <a:ln w="7619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865" y="6528723"/>
              <a:ext cx="66675" cy="6667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865" y="6804948"/>
              <a:ext cx="66675" cy="66674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865" y="7081173"/>
              <a:ext cx="66675" cy="66674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722865" y="7357398"/>
              <a:ext cx="66675" cy="66674"/>
            </a:xfrm>
            <a:prstGeom prst="rect">
              <a:avLst/>
            </a:prstGeom>
          </p:spPr>
        </p:pic>
      </p:grpSp>
      <p:sp>
        <p:nvSpPr>
          <p:cNvPr id="23" name="object 23"/>
          <p:cNvSpPr txBox="1"/>
          <p:nvPr/>
        </p:nvSpPr>
        <p:spPr>
          <a:xfrm>
            <a:off x="1898134" y="6343906"/>
            <a:ext cx="2933065" cy="11938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5"/>
              </a:spcBef>
            </a:pPr>
            <a:r>
              <a:rPr sz="2100" spc="35" dirty="0">
                <a:latin typeface="+mj-lt"/>
                <a:cs typeface="Times New Roman"/>
              </a:rPr>
              <a:t>Software</a:t>
            </a:r>
            <a:endParaRPr sz="2100" dirty="0">
              <a:latin typeface="+mj-lt"/>
              <a:cs typeface="Times New Roman"/>
            </a:endParaRPr>
          </a:p>
          <a:p>
            <a:pPr marL="12700" marR="5080">
              <a:lnSpc>
                <a:spcPts val="2180"/>
              </a:lnSpc>
              <a:spcBef>
                <a:spcPts val="180"/>
              </a:spcBef>
            </a:pPr>
            <a:r>
              <a:rPr sz="2100" spc="70" dirty="0">
                <a:latin typeface="+mj-lt"/>
                <a:cs typeface="Times New Roman"/>
              </a:rPr>
              <a:t>Rental/Hotel</a:t>
            </a:r>
            <a:r>
              <a:rPr sz="2100" spc="-5" dirty="0">
                <a:latin typeface="+mj-lt"/>
                <a:cs typeface="Times New Roman"/>
              </a:rPr>
              <a:t> </a:t>
            </a:r>
            <a:r>
              <a:rPr sz="2100" spc="-10" dirty="0">
                <a:latin typeface="+mj-lt"/>
                <a:cs typeface="Times New Roman"/>
              </a:rPr>
              <a:t>Agreements </a:t>
            </a:r>
            <a:r>
              <a:rPr sz="2100" spc="60" dirty="0">
                <a:latin typeface="+mj-lt"/>
                <a:cs typeface="Times New Roman"/>
              </a:rPr>
              <a:t>Equipment</a:t>
            </a:r>
            <a:endParaRPr sz="2100" dirty="0">
              <a:latin typeface="+mj-lt"/>
              <a:cs typeface="Times New Roman"/>
            </a:endParaRPr>
          </a:p>
          <a:p>
            <a:pPr marL="12700">
              <a:lnSpc>
                <a:spcPts val="2155"/>
              </a:lnSpc>
            </a:pPr>
            <a:r>
              <a:rPr sz="2100" spc="65" dirty="0">
                <a:latin typeface="+mj-lt"/>
                <a:cs typeface="Times New Roman"/>
              </a:rPr>
              <a:t>Maintenance</a:t>
            </a:r>
            <a:r>
              <a:rPr sz="2100" spc="15" dirty="0">
                <a:latin typeface="+mj-lt"/>
                <a:cs typeface="Times New Roman"/>
              </a:rPr>
              <a:t> </a:t>
            </a:r>
            <a:r>
              <a:rPr sz="2100" spc="-10" dirty="0">
                <a:latin typeface="+mj-lt"/>
                <a:cs typeface="Times New Roman"/>
              </a:rPr>
              <a:t>Agreements</a:t>
            </a:r>
            <a:endParaRPr sz="2100" dirty="0">
              <a:latin typeface="+mj-lt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7888116" y="5667283"/>
            <a:ext cx="12700" cy="27305"/>
          </a:xfrm>
          <a:custGeom>
            <a:avLst/>
            <a:gdLst/>
            <a:ahLst/>
            <a:cxnLst/>
            <a:rect l="l" t="t" r="r" b="b"/>
            <a:pathLst>
              <a:path w="12700" h="27304">
                <a:moveTo>
                  <a:pt x="12413" y="26797"/>
                </a:moveTo>
                <a:lnTo>
                  <a:pt x="0" y="26797"/>
                </a:lnTo>
                <a:lnTo>
                  <a:pt x="0" y="0"/>
                </a:lnTo>
                <a:lnTo>
                  <a:pt x="12413" y="0"/>
                </a:lnTo>
                <a:lnTo>
                  <a:pt x="12413" y="2679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1443464" y="5206393"/>
            <a:ext cx="6470015" cy="931544"/>
          </a:xfrm>
          <a:prstGeom prst="rect">
            <a:avLst/>
          </a:prstGeom>
        </p:spPr>
        <p:txBody>
          <a:bodyPr vert="horz" wrap="square" lIns="0" tIns="125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85"/>
              </a:spcBef>
            </a:pPr>
            <a:r>
              <a:rPr sz="2500" b="1" u="sng" spc="-25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Grants</a:t>
            </a:r>
            <a:r>
              <a:rPr sz="2500" b="1" u="sng" spc="-35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 </a:t>
            </a:r>
            <a:r>
              <a:rPr sz="2500" b="1" u="sng" spc="-30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Com</a:t>
            </a:r>
            <a:r>
              <a:rPr sz="2500" b="1" u="sng" spc="-30" dirty="0">
                <a:latin typeface="+mn-lt"/>
                <a:cs typeface="Times New Roman"/>
              </a:rPr>
              <a:t>p</a:t>
            </a:r>
            <a:r>
              <a:rPr sz="2500" b="1" u="sng" spc="-30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liance </a:t>
            </a:r>
            <a:r>
              <a:rPr sz="2500" b="1" u="sng" spc="-35" dirty="0">
                <a:uFill>
                  <a:solidFill>
                    <a:srgbClr val="000000"/>
                  </a:solidFill>
                </a:uFill>
                <a:latin typeface="+mn-lt"/>
                <a:cs typeface="Times New Roman"/>
              </a:rPr>
              <a:t>Administrator</a:t>
            </a:r>
            <a:endParaRPr sz="2500" u="sng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25"/>
              </a:spcBef>
            </a:pPr>
            <a:r>
              <a:rPr sz="2100" dirty="0">
                <a:latin typeface="+mn-lt"/>
                <a:cs typeface="Times New Roman"/>
              </a:rPr>
              <a:t>Agreements</a:t>
            </a:r>
            <a:r>
              <a:rPr sz="2100" spc="135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for</a:t>
            </a:r>
            <a:r>
              <a:rPr sz="2100" spc="14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135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following: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8000" y="0"/>
                </a:lnTo>
                <a:lnTo>
                  <a:pt x="1828800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714365">
              <a:lnSpc>
                <a:spcPct val="100000"/>
              </a:lnSpc>
              <a:spcBef>
                <a:spcPts val="100"/>
              </a:spcBef>
            </a:pPr>
            <a:r>
              <a:rPr b="1" spc="-470" dirty="0">
                <a:latin typeface="Tahoma"/>
                <a:cs typeface="Tahoma"/>
              </a:rPr>
              <a:t>What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150" dirty="0">
                <a:latin typeface="Tahoma"/>
                <a:cs typeface="Tahoma"/>
              </a:rPr>
              <a:t>is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360" dirty="0">
                <a:latin typeface="Tahoma"/>
                <a:cs typeface="Tahoma"/>
              </a:rPr>
              <a:t>a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325" dirty="0">
                <a:latin typeface="Tahoma"/>
                <a:cs typeface="Tahoma"/>
              </a:rPr>
              <a:t>Requisition?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593838" y="2792889"/>
            <a:ext cx="15504794" cy="264392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799"/>
              </a:lnSpc>
              <a:spcBef>
                <a:spcPts val="95"/>
              </a:spcBef>
            </a:pPr>
            <a:r>
              <a:rPr sz="2450" b="1" spc="-25" dirty="0">
                <a:solidFill>
                  <a:srgbClr val="1A1A1A"/>
                </a:solidFill>
                <a:latin typeface="+mn-lt"/>
                <a:cs typeface="Times New Roman"/>
              </a:rPr>
              <a:t>Definition:</a:t>
            </a:r>
            <a:r>
              <a:rPr sz="2450" b="1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05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formal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0" dirty="0">
                <a:solidFill>
                  <a:srgbClr val="1A1A1A"/>
                </a:solidFill>
                <a:latin typeface="+mn-lt"/>
                <a:cs typeface="Times New Roman"/>
              </a:rPr>
              <a:t>request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30" dirty="0">
                <a:solidFill>
                  <a:srgbClr val="1A1A1A"/>
                </a:solidFill>
                <a:latin typeface="+mn-lt"/>
                <a:cs typeface="Times New Roman"/>
              </a:rPr>
              <a:t>to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purchase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0" dirty="0">
                <a:solidFill>
                  <a:srgbClr val="1A1A1A"/>
                </a:solidFill>
                <a:latin typeface="+mn-lt"/>
                <a:cs typeface="Times New Roman"/>
              </a:rPr>
              <a:t>goods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30" dirty="0">
                <a:solidFill>
                  <a:srgbClr val="1A1A1A"/>
                </a:solidFill>
                <a:latin typeface="+mn-lt"/>
                <a:cs typeface="Times New Roman"/>
              </a:rPr>
              <a:t>or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services.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05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requisition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is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the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5" dirty="0">
                <a:solidFill>
                  <a:srgbClr val="1A1A1A"/>
                </a:solidFill>
                <a:latin typeface="+mn-lt"/>
                <a:cs typeface="Times New Roman"/>
              </a:rPr>
              <a:t>first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5" dirty="0">
                <a:solidFill>
                  <a:srgbClr val="1A1A1A"/>
                </a:solidFill>
                <a:latin typeface="+mn-lt"/>
                <a:cs typeface="Times New Roman"/>
              </a:rPr>
              <a:t>step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5" dirty="0">
                <a:solidFill>
                  <a:srgbClr val="1A1A1A"/>
                </a:solidFill>
                <a:latin typeface="+mn-lt"/>
                <a:cs typeface="Times New Roman"/>
              </a:rPr>
              <a:t>in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the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issuance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0" dirty="0">
                <a:solidFill>
                  <a:srgbClr val="1A1A1A"/>
                </a:solidFill>
                <a:latin typeface="+mn-lt"/>
                <a:cs typeface="Times New Roman"/>
              </a:rPr>
              <a:t>of</a:t>
            </a:r>
            <a:r>
              <a:rPr sz="2450" spc="2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40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450" spc="2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Purchase 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Order</a:t>
            </a:r>
            <a:r>
              <a:rPr sz="2450" spc="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(PO).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Purchase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lang="en-US" sz="2450" spc="80" dirty="0">
                <a:solidFill>
                  <a:srgbClr val="1A1A1A"/>
                </a:solidFill>
                <a:latin typeface="+mn-lt"/>
                <a:cs typeface="Times New Roman"/>
              </a:rPr>
              <a:t>O</a:t>
            </a:r>
            <a:r>
              <a:rPr sz="2450" spc="80" dirty="0">
                <a:solidFill>
                  <a:srgbClr val="1A1A1A"/>
                </a:solidFill>
                <a:latin typeface="+mn-lt"/>
                <a:cs typeface="Times New Roman"/>
              </a:rPr>
              <a:t>rders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are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40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10" dirty="0">
                <a:solidFill>
                  <a:srgbClr val="1A1A1A"/>
                </a:solidFill>
                <a:latin typeface="+mn-lt"/>
                <a:cs typeface="Times New Roman"/>
              </a:rPr>
              <a:t>method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0" dirty="0">
                <a:solidFill>
                  <a:srgbClr val="1A1A1A"/>
                </a:solidFill>
                <a:latin typeface="+mn-lt"/>
                <a:cs typeface="Times New Roman"/>
              </a:rPr>
              <a:t>of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procurement,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35" dirty="0">
                <a:solidFill>
                  <a:srgbClr val="1A1A1A"/>
                </a:solidFill>
                <a:latin typeface="+mn-lt"/>
                <a:cs typeface="Times New Roman"/>
              </a:rPr>
              <a:t>not</a:t>
            </a:r>
            <a:r>
              <a:rPr sz="2450" spc="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0" dirty="0">
                <a:solidFill>
                  <a:srgbClr val="1A1A1A"/>
                </a:solidFill>
                <a:latin typeface="+mn-lt"/>
                <a:cs typeface="Times New Roman"/>
              </a:rPr>
              <a:t>payment</a:t>
            </a:r>
            <a:r>
              <a:rPr lang="en-US" sz="2450" spc="80" dirty="0">
                <a:solidFill>
                  <a:srgbClr val="1A1A1A"/>
                </a:solidFill>
                <a:latin typeface="+mn-lt"/>
                <a:cs typeface="Times New Roman"/>
              </a:rPr>
              <a:t>.</a:t>
            </a:r>
            <a:endParaRPr sz="245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4"/>
              </a:spcBef>
            </a:pPr>
            <a:endParaRPr sz="245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50" b="1" spc="-55" dirty="0">
                <a:solidFill>
                  <a:srgbClr val="1A1A1A"/>
                </a:solidFill>
                <a:latin typeface="+mn-lt"/>
                <a:cs typeface="Times New Roman"/>
              </a:rPr>
              <a:t>Purpose:</a:t>
            </a:r>
            <a:r>
              <a:rPr sz="2450" b="1" spc="3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Ensures</a:t>
            </a:r>
            <a:r>
              <a:rPr sz="2450" spc="3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fiscal</a:t>
            </a:r>
            <a:r>
              <a:rPr sz="2450" spc="3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compliance,</a:t>
            </a:r>
            <a:r>
              <a:rPr sz="2450" spc="3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budget</a:t>
            </a:r>
            <a:r>
              <a:rPr sz="2450" spc="3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availability,</a:t>
            </a:r>
            <a:r>
              <a:rPr sz="2450" spc="3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25" dirty="0">
                <a:solidFill>
                  <a:srgbClr val="1A1A1A"/>
                </a:solidFill>
                <a:latin typeface="+mn-lt"/>
                <a:cs typeface="Times New Roman"/>
              </a:rPr>
              <a:t>and</a:t>
            </a:r>
            <a:r>
              <a:rPr sz="2450" spc="3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05" dirty="0">
                <a:solidFill>
                  <a:srgbClr val="1A1A1A"/>
                </a:solidFill>
                <a:latin typeface="+mn-lt"/>
                <a:cs typeface="Times New Roman"/>
              </a:rPr>
              <a:t>appropriate</a:t>
            </a:r>
            <a:r>
              <a:rPr sz="2450" spc="3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0" dirty="0">
                <a:solidFill>
                  <a:srgbClr val="1A1A1A"/>
                </a:solidFill>
                <a:latin typeface="+mn-lt"/>
                <a:cs typeface="Times New Roman"/>
              </a:rPr>
              <a:t>approvals.</a:t>
            </a:r>
            <a:endParaRPr sz="2450" dirty="0">
              <a:latin typeface="+mn-lt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90"/>
              </a:spcBef>
            </a:pPr>
            <a:endParaRPr sz="245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50" b="1" spc="-75" dirty="0">
                <a:solidFill>
                  <a:srgbClr val="1A1A1A"/>
                </a:solidFill>
                <a:latin typeface="+mn-lt"/>
                <a:cs typeface="Times New Roman"/>
              </a:rPr>
              <a:t>Common</a:t>
            </a:r>
            <a:r>
              <a:rPr sz="2450" b="1" spc="-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b="1" spc="-25" dirty="0">
                <a:solidFill>
                  <a:srgbClr val="1A1A1A"/>
                </a:solidFill>
                <a:latin typeface="+mn-lt"/>
                <a:cs typeface="Times New Roman"/>
              </a:rPr>
              <a:t>examples:</a:t>
            </a:r>
            <a:r>
              <a:rPr sz="2450" b="1" spc="-1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lang="en-US" sz="2450" spc="-10" dirty="0">
                <a:solidFill>
                  <a:srgbClr val="1A1A1A"/>
                </a:solidFill>
                <a:latin typeface="+mn-lt"/>
                <a:cs typeface="Times New Roman"/>
              </a:rPr>
              <a:t>Supply purchases, </a:t>
            </a:r>
            <a:r>
              <a:rPr sz="2450" spc="80" dirty="0">
                <a:solidFill>
                  <a:srgbClr val="1A1A1A"/>
                </a:solidFill>
                <a:latin typeface="+mn-lt"/>
                <a:cs typeface="Times New Roman"/>
              </a:rPr>
              <a:t>equipment</a:t>
            </a:r>
            <a:r>
              <a:rPr sz="2450" spc="-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purchases</a:t>
            </a:r>
            <a:r>
              <a:rPr lang="en-US" sz="2450" spc="50" dirty="0">
                <a:solidFill>
                  <a:srgbClr val="1A1A1A"/>
                </a:solidFill>
                <a:latin typeface="+mn-lt"/>
                <a:cs typeface="Times New Roman"/>
              </a:rPr>
              <a:t>, etc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.</a:t>
            </a:r>
            <a:endParaRPr sz="245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770629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8000" y="0"/>
                </a:lnTo>
                <a:lnTo>
                  <a:pt x="1828800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4425213" y="6060439"/>
            <a:ext cx="9016365" cy="7874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000" b="1" spc="-509" dirty="0">
                <a:latin typeface="Tahoma"/>
                <a:cs typeface="Tahoma"/>
              </a:rPr>
              <a:t>When</a:t>
            </a:r>
            <a:r>
              <a:rPr sz="5000" b="1" spc="-450" dirty="0">
                <a:latin typeface="Tahoma"/>
                <a:cs typeface="Tahoma"/>
              </a:rPr>
              <a:t> </a:t>
            </a:r>
            <a:r>
              <a:rPr sz="5000" b="1" spc="-150" dirty="0">
                <a:latin typeface="Tahoma"/>
                <a:cs typeface="Tahoma"/>
              </a:rPr>
              <a:t>is</a:t>
            </a:r>
            <a:r>
              <a:rPr sz="5000" b="1" spc="-445" dirty="0">
                <a:latin typeface="Tahoma"/>
                <a:cs typeface="Tahoma"/>
              </a:rPr>
              <a:t> </a:t>
            </a:r>
            <a:r>
              <a:rPr sz="5000" b="1" spc="-360" dirty="0">
                <a:latin typeface="Tahoma"/>
                <a:cs typeface="Tahoma"/>
              </a:rPr>
              <a:t>a</a:t>
            </a:r>
            <a:r>
              <a:rPr sz="5000" b="1" spc="-445" dirty="0">
                <a:latin typeface="Tahoma"/>
                <a:cs typeface="Tahoma"/>
              </a:rPr>
              <a:t> </a:t>
            </a:r>
            <a:r>
              <a:rPr sz="5000" b="1" spc="-315" dirty="0">
                <a:latin typeface="Tahoma"/>
                <a:cs typeface="Tahoma"/>
              </a:rPr>
              <a:t>Requisition</a:t>
            </a:r>
            <a:r>
              <a:rPr sz="5000" b="1" spc="-445" dirty="0">
                <a:latin typeface="Tahoma"/>
                <a:cs typeface="Tahoma"/>
              </a:rPr>
              <a:t> </a:t>
            </a:r>
            <a:r>
              <a:rPr sz="5000" b="1" spc="-355" dirty="0">
                <a:latin typeface="Tahoma"/>
                <a:cs typeface="Tahoma"/>
              </a:rPr>
              <a:t>Required?</a:t>
            </a:r>
            <a:endParaRPr sz="50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9434" y="7558029"/>
            <a:ext cx="14333602" cy="1740476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530"/>
              </a:spcBef>
              <a:buFont typeface="Arial" panose="020B0604020202020204" pitchFamily="34" charset="0"/>
              <a:buChar char="•"/>
            </a:pP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Orders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greater</a:t>
            </a:r>
            <a:r>
              <a:rPr sz="2450" spc="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35" dirty="0">
                <a:solidFill>
                  <a:srgbClr val="1A1A1A"/>
                </a:solidFill>
                <a:latin typeface="+mn-lt"/>
                <a:cs typeface="Times New Roman"/>
              </a:rPr>
              <a:t>than</a:t>
            </a:r>
            <a:r>
              <a:rPr sz="2450" spc="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-40" dirty="0">
                <a:solidFill>
                  <a:srgbClr val="1A1A1A"/>
                </a:solidFill>
                <a:latin typeface="+mn-lt"/>
                <a:cs typeface="Times New Roman"/>
              </a:rPr>
              <a:t>$</a:t>
            </a:r>
            <a:r>
              <a:rPr sz="2450" spc="-40" dirty="0">
                <a:solidFill>
                  <a:srgbClr val="1A1A1A"/>
                </a:solidFill>
                <a:latin typeface="+mn-lt"/>
                <a:cs typeface="Palatino Linotype"/>
              </a:rPr>
              <a:t>9,999</a:t>
            </a:r>
            <a:r>
              <a:rPr sz="2450" spc="-50" dirty="0">
                <a:solidFill>
                  <a:srgbClr val="1A1A1A"/>
                </a:solidFill>
                <a:latin typeface="+mn-lt"/>
                <a:cs typeface="Palatino Linotype"/>
              </a:rPr>
              <a:t> </a:t>
            </a:r>
            <a:r>
              <a:rPr sz="2450" spc="-160" dirty="0">
                <a:solidFill>
                  <a:srgbClr val="1A1A1A"/>
                </a:solidFill>
                <a:latin typeface="+mn-lt"/>
                <a:cs typeface="Palatino Linotype"/>
              </a:rPr>
              <a:t>and</a:t>
            </a:r>
            <a:r>
              <a:rPr sz="2450" spc="-50" dirty="0">
                <a:solidFill>
                  <a:srgbClr val="1A1A1A"/>
                </a:solidFill>
                <a:latin typeface="+mn-lt"/>
                <a:cs typeface="Palatino Linotype"/>
              </a:rPr>
              <a:t> </a:t>
            </a:r>
            <a:r>
              <a:rPr sz="2450" spc="-114" dirty="0">
                <a:solidFill>
                  <a:srgbClr val="1A1A1A"/>
                </a:solidFill>
                <a:latin typeface="+mn-lt"/>
                <a:cs typeface="Palatino Linotype"/>
              </a:rPr>
              <a:t>all</a:t>
            </a:r>
            <a:r>
              <a:rPr sz="2450" spc="-50" dirty="0">
                <a:solidFill>
                  <a:srgbClr val="1A1A1A"/>
                </a:solidFill>
                <a:latin typeface="+mn-lt"/>
                <a:cs typeface="Palatino Linotype"/>
              </a:rPr>
              <a:t> </a:t>
            </a:r>
            <a:r>
              <a:rPr sz="2450" spc="-10" dirty="0">
                <a:solidFill>
                  <a:srgbClr val="1A1A1A"/>
                </a:solidFill>
                <a:latin typeface="+mn-lt"/>
                <a:cs typeface="Palatino Linotype"/>
              </a:rPr>
              <a:t>equipment</a:t>
            </a:r>
            <a:endParaRPr sz="2450" dirty="0">
              <a:latin typeface="+mn-lt"/>
              <a:cs typeface="Palatino Linotype"/>
            </a:endParaRPr>
          </a:p>
          <a:p>
            <a:pPr marL="355600" marR="3075940" indent="-342900">
              <a:lnSpc>
                <a:spcPct val="114799"/>
              </a:lnSpc>
              <a:buFont typeface="Arial" panose="020B0604020202020204" pitchFamily="34" charset="0"/>
              <a:buChar char="•"/>
            </a:pP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If</a:t>
            </a:r>
            <a:r>
              <a:rPr sz="2450" spc="4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there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85" dirty="0">
                <a:solidFill>
                  <a:srgbClr val="1A1A1A"/>
                </a:solidFill>
                <a:latin typeface="+mn-lt"/>
                <a:cs typeface="Times New Roman"/>
              </a:rPr>
              <a:t>are</a:t>
            </a:r>
            <a:r>
              <a:rPr sz="2450" spc="4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terms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25" dirty="0">
                <a:solidFill>
                  <a:srgbClr val="1A1A1A"/>
                </a:solidFill>
                <a:latin typeface="+mn-lt"/>
                <a:cs typeface="Times New Roman"/>
              </a:rPr>
              <a:t>and</a:t>
            </a:r>
            <a:r>
              <a:rPr sz="2450" spc="4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0" dirty="0">
                <a:solidFill>
                  <a:srgbClr val="1A1A1A"/>
                </a:solidFill>
                <a:latin typeface="+mn-lt"/>
                <a:cs typeface="Times New Roman"/>
              </a:rPr>
              <a:t>conditions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0" dirty="0">
                <a:solidFill>
                  <a:srgbClr val="1A1A1A"/>
                </a:solidFill>
                <a:latin typeface="+mn-lt"/>
                <a:cs typeface="Times New Roman"/>
              </a:rPr>
              <a:t>associated</a:t>
            </a:r>
            <a:r>
              <a:rPr sz="2450" spc="4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with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35" dirty="0">
                <a:solidFill>
                  <a:srgbClr val="1A1A1A"/>
                </a:solidFill>
                <a:latin typeface="+mn-lt"/>
                <a:cs typeface="Times New Roman"/>
              </a:rPr>
              <a:t>an</a:t>
            </a:r>
            <a:r>
              <a:rPr sz="2450" spc="4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order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regardless</a:t>
            </a:r>
            <a:r>
              <a:rPr sz="2450" spc="4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0" dirty="0">
                <a:solidFill>
                  <a:srgbClr val="1A1A1A"/>
                </a:solidFill>
                <a:latin typeface="+mn-lt"/>
                <a:cs typeface="Times New Roman"/>
              </a:rPr>
              <a:t>of</a:t>
            </a:r>
            <a:r>
              <a:rPr sz="2450" spc="5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lang="en-US" sz="2450" spc="50" dirty="0">
                <a:solidFill>
                  <a:srgbClr val="1A1A1A"/>
                </a:solidFill>
                <a:latin typeface="+mn-lt"/>
                <a:cs typeface="Times New Roman"/>
              </a:rPr>
              <a:t>amount</a:t>
            </a:r>
          </a:p>
          <a:p>
            <a:pPr marL="355600" marR="3075940" indent="-342900">
              <a:lnSpc>
                <a:spcPct val="114799"/>
              </a:lnSpc>
              <a:buFont typeface="Arial" panose="020B0604020202020204" pitchFamily="34" charset="0"/>
              <a:buChar char="•"/>
            </a:pP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If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75" dirty="0">
                <a:solidFill>
                  <a:srgbClr val="1A1A1A"/>
                </a:solidFill>
                <a:latin typeface="+mn-lt"/>
                <a:cs typeface="Times New Roman"/>
              </a:rPr>
              <a:t>there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is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40" dirty="0">
                <a:solidFill>
                  <a:srgbClr val="1A1A1A"/>
                </a:solidFill>
                <a:latin typeface="+mn-lt"/>
                <a:cs typeface="Times New Roman"/>
              </a:rPr>
              <a:t>a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95" dirty="0">
                <a:solidFill>
                  <a:srgbClr val="1A1A1A"/>
                </a:solidFill>
                <a:latin typeface="+mn-lt"/>
                <a:cs typeface="Times New Roman"/>
              </a:rPr>
              <a:t>contractual</a:t>
            </a:r>
            <a:r>
              <a:rPr sz="2450" spc="10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agreement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involved</a:t>
            </a:r>
            <a:r>
              <a:rPr sz="2450" spc="100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regardless</a:t>
            </a:r>
            <a:r>
              <a:rPr sz="2450" spc="10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0" dirty="0">
                <a:solidFill>
                  <a:srgbClr val="1A1A1A"/>
                </a:solidFill>
                <a:latin typeface="+mn-lt"/>
                <a:cs typeface="Times New Roman"/>
              </a:rPr>
              <a:t>of</a:t>
            </a:r>
            <a:r>
              <a:rPr sz="2450" spc="9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114" dirty="0">
                <a:solidFill>
                  <a:srgbClr val="1A1A1A"/>
                </a:solidFill>
                <a:latin typeface="+mn-lt"/>
                <a:cs typeface="Times New Roman"/>
              </a:rPr>
              <a:t>amount</a:t>
            </a:r>
            <a:endParaRPr sz="2450" dirty="0">
              <a:latin typeface="+mn-lt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434"/>
              </a:spcBef>
              <a:buFont typeface="Arial" panose="020B0604020202020204" pitchFamily="34" charset="0"/>
              <a:buChar char="•"/>
            </a:pPr>
            <a:r>
              <a:rPr sz="2450" dirty="0">
                <a:solidFill>
                  <a:srgbClr val="1A1A1A"/>
                </a:solidFill>
                <a:latin typeface="+mn-lt"/>
                <a:cs typeface="Times New Roman"/>
              </a:rPr>
              <a:t>Service</a:t>
            </a:r>
            <a:r>
              <a:rPr sz="2450" spc="9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r>
              <a:rPr sz="2450" spc="65" dirty="0">
                <a:solidFill>
                  <a:srgbClr val="1A1A1A"/>
                </a:solidFill>
                <a:latin typeface="+mn-lt"/>
                <a:cs typeface="Times New Roman"/>
              </a:rPr>
              <a:t>Agreements/Subawards</a:t>
            </a:r>
            <a:r>
              <a:rPr sz="2450" spc="105" dirty="0">
                <a:solidFill>
                  <a:srgbClr val="1A1A1A"/>
                </a:solidFill>
                <a:latin typeface="+mn-lt"/>
                <a:cs typeface="Times New Roman"/>
              </a:rPr>
              <a:t> </a:t>
            </a:r>
            <a:endParaRPr sz="245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200">
              <a:lnSpc>
                <a:spcPct val="100000"/>
              </a:lnSpc>
              <a:spcBef>
                <a:spcPts val="100"/>
              </a:spcBef>
            </a:pPr>
            <a:r>
              <a:rPr b="1" spc="-600" dirty="0">
                <a:latin typeface="Tahoma"/>
                <a:cs typeface="Tahoma"/>
              </a:rPr>
              <a:t>MURC</a:t>
            </a:r>
            <a:r>
              <a:rPr b="1" spc="-415" dirty="0">
                <a:latin typeface="Tahoma"/>
                <a:cs typeface="Tahoma"/>
              </a:rPr>
              <a:t> </a:t>
            </a:r>
            <a:r>
              <a:rPr b="1" spc="-235" dirty="0">
                <a:latin typeface="Tahoma"/>
                <a:cs typeface="Tahoma"/>
              </a:rPr>
              <a:t>Contact:</a:t>
            </a:r>
            <a:r>
              <a:rPr b="1" spc="-405" dirty="0">
                <a:latin typeface="Tahoma"/>
                <a:cs typeface="Tahoma"/>
              </a:rPr>
              <a:t> </a:t>
            </a:r>
            <a:r>
              <a:rPr spc="-50" dirty="0"/>
              <a:t>Grants</a:t>
            </a:r>
            <a:r>
              <a:rPr spc="-505" dirty="0"/>
              <a:t> </a:t>
            </a:r>
            <a:r>
              <a:rPr dirty="0"/>
              <a:t>Compliance</a:t>
            </a:r>
            <a:r>
              <a:rPr spc="-505" dirty="0"/>
              <a:t> </a:t>
            </a:r>
            <a:r>
              <a:rPr spc="-10" dirty="0"/>
              <a:t>Administrators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36F56F-A502-7C16-E44C-5A4B93EDA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924300"/>
            <a:ext cx="2971800" cy="42628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D4D264-6F16-F4FC-007E-FB80DB16DF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799" y="3927232"/>
            <a:ext cx="2940717" cy="4262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0DCF77-05A1-2F09-D2DB-3743FBF733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8900" y="3897923"/>
            <a:ext cx="2940716" cy="429214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3D5FB-5A13-EE6E-5FE4-9834C58047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1487" y="3897923"/>
            <a:ext cx="3169314" cy="429383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46D19A-B8EA-E7DF-657E-5873915E308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208369" y="3962400"/>
            <a:ext cx="3098445" cy="422767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243195">
              <a:lnSpc>
                <a:spcPct val="100000"/>
              </a:lnSpc>
              <a:spcBef>
                <a:spcPts val="100"/>
              </a:spcBef>
            </a:pPr>
            <a:r>
              <a:rPr b="1" spc="-165" dirty="0">
                <a:latin typeface="Tahoma"/>
                <a:cs typeface="Tahoma"/>
              </a:rPr>
              <a:t>Lifecycle</a:t>
            </a:r>
            <a:r>
              <a:rPr b="1" spc="-440" dirty="0">
                <a:latin typeface="Tahoma"/>
                <a:cs typeface="Tahoma"/>
              </a:rPr>
              <a:t> </a:t>
            </a:r>
            <a:r>
              <a:rPr b="1" spc="-155" dirty="0">
                <a:latin typeface="Tahoma"/>
                <a:cs typeface="Tahoma"/>
              </a:rPr>
              <a:t>of</a:t>
            </a:r>
            <a:r>
              <a:rPr b="1" spc="-440" dirty="0">
                <a:latin typeface="Tahoma"/>
                <a:cs typeface="Tahoma"/>
              </a:rPr>
              <a:t> </a:t>
            </a:r>
            <a:r>
              <a:rPr b="1" spc="-360" dirty="0">
                <a:latin typeface="Tahoma"/>
                <a:cs typeface="Tahoma"/>
              </a:rPr>
              <a:t>a</a:t>
            </a:r>
            <a:r>
              <a:rPr b="1" spc="-434" dirty="0">
                <a:latin typeface="Tahoma"/>
                <a:cs typeface="Tahoma"/>
              </a:rPr>
              <a:t> </a:t>
            </a:r>
            <a:r>
              <a:rPr b="1" spc="-330" dirty="0">
                <a:latin typeface="Tahoma"/>
                <a:cs typeface="Tahoma"/>
              </a:rPr>
              <a:t>Requisition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3932384" y="3248587"/>
            <a:ext cx="11189922" cy="1154430"/>
            <a:chOff x="3907571" y="3248587"/>
            <a:chExt cx="11214735" cy="1154430"/>
          </a:xfrm>
        </p:grpSpPr>
        <p:sp>
          <p:nvSpPr>
            <p:cNvPr id="5" name="object 5"/>
            <p:cNvSpPr/>
            <p:nvPr/>
          </p:nvSpPr>
          <p:spPr>
            <a:xfrm>
              <a:off x="3907571" y="3248587"/>
              <a:ext cx="11214735" cy="1154430"/>
            </a:xfrm>
            <a:custGeom>
              <a:avLst/>
              <a:gdLst/>
              <a:ahLst/>
              <a:cxnLst/>
              <a:rect l="l" t="t" r="r" b="b"/>
              <a:pathLst>
                <a:path w="11214735" h="1154429">
                  <a:moveTo>
                    <a:pt x="10740289" y="1154365"/>
                  </a:moveTo>
                  <a:lnTo>
                    <a:pt x="476250" y="1154365"/>
                  </a:lnTo>
                  <a:lnTo>
                    <a:pt x="427556" y="1151906"/>
                  </a:lnTo>
                  <a:lnTo>
                    <a:pt x="380268" y="1144689"/>
                  </a:lnTo>
                  <a:lnTo>
                    <a:pt x="334627" y="1132953"/>
                  </a:lnTo>
                  <a:lnTo>
                    <a:pt x="290871" y="1116939"/>
                  </a:lnTo>
                  <a:lnTo>
                    <a:pt x="249240" y="1096884"/>
                  </a:lnTo>
                  <a:lnTo>
                    <a:pt x="209974" y="1073029"/>
                  </a:lnTo>
                  <a:lnTo>
                    <a:pt x="173310" y="1045612"/>
                  </a:lnTo>
                  <a:lnTo>
                    <a:pt x="139490" y="1014874"/>
                  </a:lnTo>
                  <a:lnTo>
                    <a:pt x="108752" y="981054"/>
                  </a:lnTo>
                  <a:lnTo>
                    <a:pt x="81336" y="944391"/>
                  </a:lnTo>
                  <a:lnTo>
                    <a:pt x="57480" y="905124"/>
                  </a:lnTo>
                  <a:lnTo>
                    <a:pt x="37426" y="863493"/>
                  </a:lnTo>
                  <a:lnTo>
                    <a:pt x="21411" y="819737"/>
                  </a:lnTo>
                  <a:lnTo>
                    <a:pt x="9675" y="774096"/>
                  </a:lnTo>
                  <a:lnTo>
                    <a:pt x="2458" y="726809"/>
                  </a:lnTo>
                  <a:lnTo>
                    <a:pt x="0" y="678115"/>
                  </a:lnTo>
                  <a:lnTo>
                    <a:pt x="0" y="476250"/>
                  </a:lnTo>
                  <a:lnTo>
                    <a:pt x="2458" y="427556"/>
                  </a:lnTo>
                  <a:lnTo>
                    <a:pt x="9675" y="380268"/>
                  </a:lnTo>
                  <a:lnTo>
                    <a:pt x="21411" y="334627"/>
                  </a:lnTo>
                  <a:lnTo>
                    <a:pt x="37426" y="290871"/>
                  </a:lnTo>
                  <a:lnTo>
                    <a:pt x="57480" y="249240"/>
                  </a:lnTo>
                  <a:lnTo>
                    <a:pt x="81336" y="209974"/>
                  </a:lnTo>
                  <a:lnTo>
                    <a:pt x="108752" y="173310"/>
                  </a:lnTo>
                  <a:lnTo>
                    <a:pt x="139490" y="139490"/>
                  </a:lnTo>
                  <a:lnTo>
                    <a:pt x="173310" y="108752"/>
                  </a:lnTo>
                  <a:lnTo>
                    <a:pt x="209974" y="81336"/>
                  </a:lnTo>
                  <a:lnTo>
                    <a:pt x="249240" y="57480"/>
                  </a:lnTo>
                  <a:lnTo>
                    <a:pt x="290871" y="37426"/>
                  </a:lnTo>
                  <a:lnTo>
                    <a:pt x="334627" y="21411"/>
                  </a:lnTo>
                  <a:lnTo>
                    <a:pt x="380268" y="9675"/>
                  </a:lnTo>
                  <a:lnTo>
                    <a:pt x="427556" y="2458"/>
                  </a:lnTo>
                  <a:lnTo>
                    <a:pt x="476250" y="0"/>
                  </a:lnTo>
                  <a:lnTo>
                    <a:pt x="10740289" y="0"/>
                  </a:lnTo>
                  <a:lnTo>
                    <a:pt x="10788983" y="2458"/>
                  </a:lnTo>
                  <a:lnTo>
                    <a:pt x="10836270" y="9675"/>
                  </a:lnTo>
                  <a:lnTo>
                    <a:pt x="10881911" y="21411"/>
                  </a:lnTo>
                  <a:lnTo>
                    <a:pt x="10925667" y="37426"/>
                  </a:lnTo>
                  <a:lnTo>
                    <a:pt x="10967298" y="57480"/>
                  </a:lnTo>
                  <a:lnTo>
                    <a:pt x="11006565" y="81336"/>
                  </a:lnTo>
                  <a:lnTo>
                    <a:pt x="11043228" y="108752"/>
                  </a:lnTo>
                  <a:lnTo>
                    <a:pt x="11077049" y="139490"/>
                  </a:lnTo>
                  <a:lnTo>
                    <a:pt x="11107787" y="173310"/>
                  </a:lnTo>
                  <a:lnTo>
                    <a:pt x="11135203" y="209974"/>
                  </a:lnTo>
                  <a:lnTo>
                    <a:pt x="11159058" y="249240"/>
                  </a:lnTo>
                  <a:lnTo>
                    <a:pt x="11179113" y="290871"/>
                  </a:lnTo>
                  <a:lnTo>
                    <a:pt x="11195128" y="334627"/>
                  </a:lnTo>
                  <a:lnTo>
                    <a:pt x="11206863" y="380268"/>
                  </a:lnTo>
                  <a:lnTo>
                    <a:pt x="11214080" y="427556"/>
                  </a:lnTo>
                  <a:lnTo>
                    <a:pt x="11214476" y="435396"/>
                  </a:lnTo>
                  <a:lnTo>
                    <a:pt x="11214476" y="718968"/>
                  </a:lnTo>
                  <a:lnTo>
                    <a:pt x="11206863" y="774096"/>
                  </a:lnTo>
                  <a:lnTo>
                    <a:pt x="11195128" y="819737"/>
                  </a:lnTo>
                  <a:lnTo>
                    <a:pt x="11179113" y="863493"/>
                  </a:lnTo>
                  <a:lnTo>
                    <a:pt x="11159058" y="905124"/>
                  </a:lnTo>
                  <a:lnTo>
                    <a:pt x="11135203" y="944391"/>
                  </a:lnTo>
                  <a:lnTo>
                    <a:pt x="11107787" y="981054"/>
                  </a:lnTo>
                  <a:lnTo>
                    <a:pt x="11077049" y="1014874"/>
                  </a:lnTo>
                  <a:lnTo>
                    <a:pt x="11043228" y="1045612"/>
                  </a:lnTo>
                  <a:lnTo>
                    <a:pt x="11006565" y="1073029"/>
                  </a:lnTo>
                  <a:lnTo>
                    <a:pt x="10967298" y="1096884"/>
                  </a:lnTo>
                  <a:lnTo>
                    <a:pt x="10925667" y="1116939"/>
                  </a:lnTo>
                  <a:lnTo>
                    <a:pt x="10881911" y="1132953"/>
                  </a:lnTo>
                  <a:lnTo>
                    <a:pt x="10836270" y="1144689"/>
                  </a:lnTo>
                  <a:lnTo>
                    <a:pt x="10788983" y="1151906"/>
                  </a:lnTo>
                  <a:lnTo>
                    <a:pt x="10740289" y="1154365"/>
                  </a:lnTo>
                  <a:close/>
                </a:path>
              </a:pathLst>
            </a:custGeom>
            <a:solidFill>
              <a:srgbClr val="FF9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227438" y="3352519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39">
                  <a:moveTo>
                    <a:pt x="466663" y="586153"/>
                  </a:moveTo>
                  <a:lnTo>
                    <a:pt x="408125" y="583870"/>
                  </a:lnTo>
                  <a:lnTo>
                    <a:pt x="351758" y="577203"/>
                  </a:lnTo>
                  <a:lnTo>
                    <a:pt x="297998" y="566426"/>
                  </a:lnTo>
                  <a:lnTo>
                    <a:pt x="247282" y="551815"/>
                  </a:lnTo>
                  <a:lnTo>
                    <a:pt x="200048" y="533644"/>
                  </a:lnTo>
                  <a:lnTo>
                    <a:pt x="156733" y="512188"/>
                  </a:lnTo>
                  <a:lnTo>
                    <a:pt x="117775" y="487721"/>
                  </a:lnTo>
                  <a:lnTo>
                    <a:pt x="83610" y="460518"/>
                  </a:lnTo>
                  <a:lnTo>
                    <a:pt x="54676" y="430853"/>
                  </a:lnTo>
                  <a:lnTo>
                    <a:pt x="31411" y="399002"/>
                  </a:lnTo>
                  <a:lnTo>
                    <a:pt x="3635" y="329839"/>
                  </a:lnTo>
                  <a:lnTo>
                    <a:pt x="0" y="293076"/>
                  </a:lnTo>
                  <a:lnTo>
                    <a:pt x="3635" y="256313"/>
                  </a:lnTo>
                  <a:lnTo>
                    <a:pt x="31411" y="187150"/>
                  </a:lnTo>
                  <a:lnTo>
                    <a:pt x="54676" y="155299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5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5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3" y="34338"/>
                  </a:lnTo>
                  <a:lnTo>
                    <a:pt x="733277" y="52509"/>
                  </a:lnTo>
                  <a:lnTo>
                    <a:pt x="776592" y="73965"/>
                  </a:lnTo>
                  <a:lnTo>
                    <a:pt x="815551" y="98432"/>
                  </a:lnTo>
                  <a:lnTo>
                    <a:pt x="849715" y="125635"/>
                  </a:lnTo>
                  <a:lnTo>
                    <a:pt x="878649" y="155299"/>
                  </a:lnTo>
                  <a:lnTo>
                    <a:pt x="901914" y="187150"/>
                  </a:lnTo>
                  <a:lnTo>
                    <a:pt x="929690" y="256313"/>
                  </a:lnTo>
                  <a:lnTo>
                    <a:pt x="933326" y="293076"/>
                  </a:lnTo>
                  <a:lnTo>
                    <a:pt x="929690" y="329839"/>
                  </a:lnTo>
                  <a:lnTo>
                    <a:pt x="901914" y="399002"/>
                  </a:lnTo>
                  <a:lnTo>
                    <a:pt x="878649" y="430853"/>
                  </a:lnTo>
                  <a:lnTo>
                    <a:pt x="849715" y="460518"/>
                  </a:lnTo>
                  <a:lnTo>
                    <a:pt x="815551" y="487721"/>
                  </a:lnTo>
                  <a:lnTo>
                    <a:pt x="776592" y="512188"/>
                  </a:lnTo>
                  <a:lnTo>
                    <a:pt x="733277" y="533644"/>
                  </a:lnTo>
                  <a:lnTo>
                    <a:pt x="686043" y="551815"/>
                  </a:lnTo>
                  <a:lnTo>
                    <a:pt x="635328" y="566426"/>
                  </a:lnTo>
                  <a:lnTo>
                    <a:pt x="581567" y="577203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4574009" y="3406493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2</a:t>
            </a:r>
            <a:endParaRPr sz="2700" dirty="0">
              <a:latin typeface="Microsoft YaHei UI"/>
              <a:cs typeface="Microsoft YaHei U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934289" y="4460103"/>
            <a:ext cx="11189922" cy="1525905"/>
            <a:chOff x="3907571" y="4460103"/>
            <a:chExt cx="11216640" cy="1525905"/>
          </a:xfrm>
        </p:grpSpPr>
        <p:sp>
          <p:nvSpPr>
            <p:cNvPr id="9" name="object 9"/>
            <p:cNvSpPr/>
            <p:nvPr/>
          </p:nvSpPr>
          <p:spPr>
            <a:xfrm>
              <a:off x="3907571" y="4460103"/>
              <a:ext cx="11216640" cy="1525905"/>
            </a:xfrm>
            <a:custGeom>
              <a:avLst/>
              <a:gdLst/>
              <a:ahLst/>
              <a:cxnLst/>
              <a:rect l="l" t="t" r="r" b="b"/>
              <a:pathLst>
                <a:path w="11216640" h="1525904">
                  <a:moveTo>
                    <a:pt x="10740290" y="1525846"/>
                  </a:moveTo>
                  <a:lnTo>
                    <a:pt x="476249" y="1525846"/>
                  </a:lnTo>
                  <a:lnTo>
                    <a:pt x="427556" y="1523387"/>
                  </a:lnTo>
                  <a:lnTo>
                    <a:pt x="380269" y="1516170"/>
                  </a:lnTo>
                  <a:lnTo>
                    <a:pt x="334627" y="1504435"/>
                  </a:lnTo>
                  <a:lnTo>
                    <a:pt x="290872" y="1488420"/>
                  </a:lnTo>
                  <a:lnTo>
                    <a:pt x="249241" y="1468365"/>
                  </a:lnTo>
                  <a:lnTo>
                    <a:pt x="209974" y="1444510"/>
                  </a:lnTo>
                  <a:lnTo>
                    <a:pt x="173310" y="1417093"/>
                  </a:lnTo>
                  <a:lnTo>
                    <a:pt x="139490" y="1386355"/>
                  </a:lnTo>
                  <a:lnTo>
                    <a:pt x="108752" y="1352535"/>
                  </a:lnTo>
                  <a:lnTo>
                    <a:pt x="81336" y="1315872"/>
                  </a:lnTo>
                  <a:lnTo>
                    <a:pt x="57480" y="1276605"/>
                  </a:lnTo>
                  <a:lnTo>
                    <a:pt x="37426" y="1234974"/>
                  </a:lnTo>
                  <a:lnTo>
                    <a:pt x="21411" y="1191218"/>
                  </a:lnTo>
                  <a:lnTo>
                    <a:pt x="9675" y="1145577"/>
                  </a:lnTo>
                  <a:lnTo>
                    <a:pt x="2458" y="1098290"/>
                  </a:lnTo>
                  <a:lnTo>
                    <a:pt x="0" y="1049596"/>
                  </a:lnTo>
                  <a:lnTo>
                    <a:pt x="0" y="476249"/>
                  </a:lnTo>
                  <a:lnTo>
                    <a:pt x="2458" y="427556"/>
                  </a:lnTo>
                  <a:lnTo>
                    <a:pt x="9675" y="380269"/>
                  </a:lnTo>
                  <a:lnTo>
                    <a:pt x="21411" y="334627"/>
                  </a:lnTo>
                  <a:lnTo>
                    <a:pt x="37426" y="290872"/>
                  </a:lnTo>
                  <a:lnTo>
                    <a:pt x="57480" y="249241"/>
                  </a:lnTo>
                  <a:lnTo>
                    <a:pt x="81336" y="209974"/>
                  </a:lnTo>
                  <a:lnTo>
                    <a:pt x="108752" y="173310"/>
                  </a:lnTo>
                  <a:lnTo>
                    <a:pt x="139490" y="139490"/>
                  </a:lnTo>
                  <a:lnTo>
                    <a:pt x="173310" y="108752"/>
                  </a:lnTo>
                  <a:lnTo>
                    <a:pt x="209974" y="81336"/>
                  </a:lnTo>
                  <a:lnTo>
                    <a:pt x="249241" y="57480"/>
                  </a:lnTo>
                  <a:lnTo>
                    <a:pt x="290872" y="37426"/>
                  </a:lnTo>
                  <a:lnTo>
                    <a:pt x="334627" y="21411"/>
                  </a:lnTo>
                  <a:lnTo>
                    <a:pt x="380269" y="9675"/>
                  </a:lnTo>
                  <a:lnTo>
                    <a:pt x="427556" y="2458"/>
                  </a:lnTo>
                  <a:lnTo>
                    <a:pt x="476249" y="0"/>
                  </a:lnTo>
                  <a:lnTo>
                    <a:pt x="10740290" y="0"/>
                  </a:lnTo>
                  <a:lnTo>
                    <a:pt x="10788984" y="2458"/>
                  </a:lnTo>
                  <a:lnTo>
                    <a:pt x="10836271" y="9675"/>
                  </a:lnTo>
                  <a:lnTo>
                    <a:pt x="10881912" y="21411"/>
                  </a:lnTo>
                  <a:lnTo>
                    <a:pt x="10925668" y="37426"/>
                  </a:lnTo>
                  <a:lnTo>
                    <a:pt x="10967299" y="57480"/>
                  </a:lnTo>
                  <a:lnTo>
                    <a:pt x="11006566" y="81336"/>
                  </a:lnTo>
                  <a:lnTo>
                    <a:pt x="11043229" y="108752"/>
                  </a:lnTo>
                  <a:lnTo>
                    <a:pt x="11077049" y="139490"/>
                  </a:lnTo>
                  <a:lnTo>
                    <a:pt x="11107787" y="173310"/>
                  </a:lnTo>
                  <a:lnTo>
                    <a:pt x="11135204" y="209974"/>
                  </a:lnTo>
                  <a:lnTo>
                    <a:pt x="11159059" y="249241"/>
                  </a:lnTo>
                  <a:lnTo>
                    <a:pt x="11179114" y="290872"/>
                  </a:lnTo>
                  <a:lnTo>
                    <a:pt x="11195129" y="334627"/>
                  </a:lnTo>
                  <a:lnTo>
                    <a:pt x="11206864" y="380269"/>
                  </a:lnTo>
                  <a:lnTo>
                    <a:pt x="11214081" y="427556"/>
                  </a:lnTo>
                  <a:lnTo>
                    <a:pt x="11216540" y="476249"/>
                  </a:lnTo>
                  <a:lnTo>
                    <a:pt x="11216540" y="1049596"/>
                  </a:lnTo>
                  <a:lnTo>
                    <a:pt x="11214081" y="1098290"/>
                  </a:lnTo>
                  <a:lnTo>
                    <a:pt x="11206864" y="1145577"/>
                  </a:lnTo>
                  <a:lnTo>
                    <a:pt x="11195129" y="1191218"/>
                  </a:lnTo>
                  <a:lnTo>
                    <a:pt x="11179114" y="1234974"/>
                  </a:lnTo>
                  <a:lnTo>
                    <a:pt x="11159059" y="1276605"/>
                  </a:lnTo>
                  <a:lnTo>
                    <a:pt x="11135204" y="1315872"/>
                  </a:lnTo>
                  <a:lnTo>
                    <a:pt x="11107787" y="1352535"/>
                  </a:lnTo>
                  <a:lnTo>
                    <a:pt x="11077049" y="1386355"/>
                  </a:lnTo>
                  <a:lnTo>
                    <a:pt x="11043229" y="1417093"/>
                  </a:lnTo>
                  <a:lnTo>
                    <a:pt x="11006566" y="1444510"/>
                  </a:lnTo>
                  <a:lnTo>
                    <a:pt x="10967299" y="1468365"/>
                  </a:lnTo>
                  <a:lnTo>
                    <a:pt x="10925668" y="1488420"/>
                  </a:lnTo>
                  <a:lnTo>
                    <a:pt x="10881912" y="1504435"/>
                  </a:lnTo>
                  <a:lnTo>
                    <a:pt x="10836271" y="1516170"/>
                  </a:lnTo>
                  <a:lnTo>
                    <a:pt x="10788984" y="1523387"/>
                  </a:lnTo>
                  <a:lnTo>
                    <a:pt x="10740290" y="1525846"/>
                  </a:lnTo>
                  <a:close/>
                </a:path>
              </a:pathLst>
            </a:custGeom>
            <a:solidFill>
              <a:srgbClr val="FF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227438" y="4637796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39">
                  <a:moveTo>
                    <a:pt x="466663" y="586153"/>
                  </a:moveTo>
                  <a:lnTo>
                    <a:pt x="408125" y="583870"/>
                  </a:lnTo>
                  <a:lnTo>
                    <a:pt x="351758" y="577203"/>
                  </a:lnTo>
                  <a:lnTo>
                    <a:pt x="297998" y="566426"/>
                  </a:lnTo>
                  <a:lnTo>
                    <a:pt x="247282" y="551815"/>
                  </a:lnTo>
                  <a:lnTo>
                    <a:pt x="200048" y="533644"/>
                  </a:lnTo>
                  <a:lnTo>
                    <a:pt x="156733" y="512187"/>
                  </a:lnTo>
                  <a:lnTo>
                    <a:pt x="117775" y="487721"/>
                  </a:lnTo>
                  <a:lnTo>
                    <a:pt x="83610" y="460518"/>
                  </a:lnTo>
                  <a:lnTo>
                    <a:pt x="54676" y="430853"/>
                  </a:lnTo>
                  <a:lnTo>
                    <a:pt x="31411" y="399002"/>
                  </a:lnTo>
                  <a:lnTo>
                    <a:pt x="3635" y="329839"/>
                  </a:lnTo>
                  <a:lnTo>
                    <a:pt x="0" y="293076"/>
                  </a:lnTo>
                  <a:lnTo>
                    <a:pt x="3635" y="256313"/>
                  </a:lnTo>
                  <a:lnTo>
                    <a:pt x="31411" y="187150"/>
                  </a:lnTo>
                  <a:lnTo>
                    <a:pt x="54676" y="155299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5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5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3" y="34338"/>
                  </a:lnTo>
                  <a:lnTo>
                    <a:pt x="733277" y="52509"/>
                  </a:lnTo>
                  <a:lnTo>
                    <a:pt x="776592" y="73965"/>
                  </a:lnTo>
                  <a:lnTo>
                    <a:pt x="815551" y="98432"/>
                  </a:lnTo>
                  <a:lnTo>
                    <a:pt x="849715" y="125635"/>
                  </a:lnTo>
                  <a:lnTo>
                    <a:pt x="878649" y="155299"/>
                  </a:lnTo>
                  <a:lnTo>
                    <a:pt x="901914" y="187150"/>
                  </a:lnTo>
                  <a:lnTo>
                    <a:pt x="929690" y="256313"/>
                  </a:lnTo>
                  <a:lnTo>
                    <a:pt x="933326" y="293076"/>
                  </a:lnTo>
                  <a:lnTo>
                    <a:pt x="929690" y="329839"/>
                  </a:lnTo>
                  <a:lnTo>
                    <a:pt x="901914" y="399002"/>
                  </a:lnTo>
                  <a:lnTo>
                    <a:pt x="878649" y="430853"/>
                  </a:lnTo>
                  <a:lnTo>
                    <a:pt x="849715" y="460518"/>
                  </a:lnTo>
                  <a:lnTo>
                    <a:pt x="815551" y="487721"/>
                  </a:lnTo>
                  <a:lnTo>
                    <a:pt x="776592" y="512187"/>
                  </a:lnTo>
                  <a:lnTo>
                    <a:pt x="733277" y="533644"/>
                  </a:lnTo>
                  <a:lnTo>
                    <a:pt x="686043" y="551815"/>
                  </a:lnTo>
                  <a:lnTo>
                    <a:pt x="635328" y="566426"/>
                  </a:lnTo>
                  <a:lnTo>
                    <a:pt x="581567" y="577203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574009" y="4691771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3</a:t>
            </a:r>
            <a:endParaRPr sz="2700">
              <a:latin typeface="Microsoft YaHei UI"/>
              <a:cs typeface="Microsoft YaHei U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934289" y="7481731"/>
            <a:ext cx="11214735" cy="1154430"/>
            <a:chOff x="3934289" y="7481731"/>
            <a:chExt cx="11214735" cy="1154430"/>
          </a:xfrm>
        </p:grpSpPr>
        <p:sp>
          <p:nvSpPr>
            <p:cNvPr id="13" name="object 13"/>
            <p:cNvSpPr/>
            <p:nvPr/>
          </p:nvSpPr>
          <p:spPr>
            <a:xfrm>
              <a:off x="3934289" y="7481731"/>
              <a:ext cx="11214735" cy="1154430"/>
            </a:xfrm>
            <a:custGeom>
              <a:avLst/>
              <a:gdLst/>
              <a:ahLst/>
              <a:cxnLst/>
              <a:rect l="l" t="t" r="r" b="b"/>
              <a:pathLst>
                <a:path w="11214735" h="1154429">
                  <a:moveTo>
                    <a:pt x="10740288" y="1154365"/>
                  </a:moveTo>
                  <a:lnTo>
                    <a:pt x="476250" y="1154365"/>
                  </a:lnTo>
                  <a:lnTo>
                    <a:pt x="427556" y="1151906"/>
                  </a:lnTo>
                  <a:lnTo>
                    <a:pt x="380268" y="1144689"/>
                  </a:lnTo>
                  <a:lnTo>
                    <a:pt x="334627" y="1132953"/>
                  </a:lnTo>
                  <a:lnTo>
                    <a:pt x="290871" y="1116939"/>
                  </a:lnTo>
                  <a:lnTo>
                    <a:pt x="249240" y="1096884"/>
                  </a:lnTo>
                  <a:lnTo>
                    <a:pt x="209974" y="1073029"/>
                  </a:lnTo>
                  <a:lnTo>
                    <a:pt x="173310" y="1045612"/>
                  </a:lnTo>
                  <a:lnTo>
                    <a:pt x="139490" y="1014874"/>
                  </a:lnTo>
                  <a:lnTo>
                    <a:pt x="108752" y="981054"/>
                  </a:lnTo>
                  <a:lnTo>
                    <a:pt x="81336" y="944391"/>
                  </a:lnTo>
                  <a:lnTo>
                    <a:pt x="57480" y="905124"/>
                  </a:lnTo>
                  <a:lnTo>
                    <a:pt x="37426" y="863493"/>
                  </a:lnTo>
                  <a:lnTo>
                    <a:pt x="21411" y="819737"/>
                  </a:lnTo>
                  <a:lnTo>
                    <a:pt x="9675" y="774096"/>
                  </a:lnTo>
                  <a:lnTo>
                    <a:pt x="2458" y="726808"/>
                  </a:lnTo>
                  <a:lnTo>
                    <a:pt x="0" y="678115"/>
                  </a:lnTo>
                  <a:lnTo>
                    <a:pt x="0" y="476250"/>
                  </a:lnTo>
                  <a:lnTo>
                    <a:pt x="2458" y="427556"/>
                  </a:lnTo>
                  <a:lnTo>
                    <a:pt x="9675" y="380269"/>
                  </a:lnTo>
                  <a:lnTo>
                    <a:pt x="21411" y="334627"/>
                  </a:lnTo>
                  <a:lnTo>
                    <a:pt x="37426" y="290872"/>
                  </a:lnTo>
                  <a:lnTo>
                    <a:pt x="57480" y="249241"/>
                  </a:lnTo>
                  <a:lnTo>
                    <a:pt x="81336" y="209974"/>
                  </a:lnTo>
                  <a:lnTo>
                    <a:pt x="108752" y="173310"/>
                  </a:lnTo>
                  <a:lnTo>
                    <a:pt x="139490" y="139490"/>
                  </a:lnTo>
                  <a:lnTo>
                    <a:pt x="173310" y="108752"/>
                  </a:lnTo>
                  <a:lnTo>
                    <a:pt x="209974" y="81336"/>
                  </a:lnTo>
                  <a:lnTo>
                    <a:pt x="249240" y="57480"/>
                  </a:lnTo>
                  <a:lnTo>
                    <a:pt x="290871" y="37426"/>
                  </a:lnTo>
                  <a:lnTo>
                    <a:pt x="334627" y="21411"/>
                  </a:lnTo>
                  <a:lnTo>
                    <a:pt x="380268" y="9675"/>
                  </a:lnTo>
                  <a:lnTo>
                    <a:pt x="427556" y="2458"/>
                  </a:lnTo>
                  <a:lnTo>
                    <a:pt x="476250" y="0"/>
                  </a:lnTo>
                  <a:lnTo>
                    <a:pt x="10740288" y="0"/>
                  </a:lnTo>
                  <a:lnTo>
                    <a:pt x="10788982" y="2458"/>
                  </a:lnTo>
                  <a:lnTo>
                    <a:pt x="10836269" y="9675"/>
                  </a:lnTo>
                  <a:lnTo>
                    <a:pt x="10881911" y="21411"/>
                  </a:lnTo>
                  <a:lnTo>
                    <a:pt x="10925666" y="37426"/>
                  </a:lnTo>
                  <a:lnTo>
                    <a:pt x="10967297" y="57480"/>
                  </a:lnTo>
                  <a:lnTo>
                    <a:pt x="11006564" y="81336"/>
                  </a:lnTo>
                  <a:lnTo>
                    <a:pt x="11043228" y="108752"/>
                  </a:lnTo>
                  <a:lnTo>
                    <a:pt x="11077048" y="139490"/>
                  </a:lnTo>
                  <a:lnTo>
                    <a:pt x="11107786" y="173310"/>
                  </a:lnTo>
                  <a:lnTo>
                    <a:pt x="11135202" y="209974"/>
                  </a:lnTo>
                  <a:lnTo>
                    <a:pt x="11159058" y="249241"/>
                  </a:lnTo>
                  <a:lnTo>
                    <a:pt x="11179112" y="290872"/>
                  </a:lnTo>
                  <a:lnTo>
                    <a:pt x="11195127" y="334627"/>
                  </a:lnTo>
                  <a:lnTo>
                    <a:pt x="11206863" y="380269"/>
                  </a:lnTo>
                  <a:lnTo>
                    <a:pt x="11214080" y="427556"/>
                  </a:lnTo>
                  <a:lnTo>
                    <a:pt x="11214476" y="435412"/>
                  </a:lnTo>
                  <a:lnTo>
                    <a:pt x="11214476" y="718952"/>
                  </a:lnTo>
                  <a:lnTo>
                    <a:pt x="11206863" y="774096"/>
                  </a:lnTo>
                  <a:lnTo>
                    <a:pt x="11195127" y="819737"/>
                  </a:lnTo>
                  <a:lnTo>
                    <a:pt x="11179112" y="863493"/>
                  </a:lnTo>
                  <a:lnTo>
                    <a:pt x="11159058" y="905124"/>
                  </a:lnTo>
                  <a:lnTo>
                    <a:pt x="11135202" y="944391"/>
                  </a:lnTo>
                  <a:lnTo>
                    <a:pt x="11107786" y="981054"/>
                  </a:lnTo>
                  <a:lnTo>
                    <a:pt x="11077048" y="1014874"/>
                  </a:lnTo>
                  <a:lnTo>
                    <a:pt x="11043228" y="1045612"/>
                  </a:lnTo>
                  <a:lnTo>
                    <a:pt x="11006564" y="1073029"/>
                  </a:lnTo>
                  <a:lnTo>
                    <a:pt x="10967297" y="1096884"/>
                  </a:lnTo>
                  <a:lnTo>
                    <a:pt x="10925666" y="1116939"/>
                  </a:lnTo>
                  <a:lnTo>
                    <a:pt x="10881911" y="1132953"/>
                  </a:lnTo>
                  <a:lnTo>
                    <a:pt x="10836269" y="1144689"/>
                  </a:lnTo>
                  <a:lnTo>
                    <a:pt x="10788982" y="1151906"/>
                  </a:lnTo>
                  <a:lnTo>
                    <a:pt x="10740288" y="1154365"/>
                  </a:lnTo>
                  <a:close/>
                </a:path>
              </a:pathLst>
            </a:custGeom>
            <a:solidFill>
              <a:srgbClr val="135E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254157" y="7627496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40">
                  <a:moveTo>
                    <a:pt x="466663" y="586153"/>
                  </a:moveTo>
                  <a:lnTo>
                    <a:pt x="408125" y="583870"/>
                  </a:lnTo>
                  <a:lnTo>
                    <a:pt x="351758" y="577202"/>
                  </a:lnTo>
                  <a:lnTo>
                    <a:pt x="297998" y="566426"/>
                  </a:lnTo>
                  <a:lnTo>
                    <a:pt x="247282" y="551815"/>
                  </a:lnTo>
                  <a:lnTo>
                    <a:pt x="200048" y="533643"/>
                  </a:lnTo>
                  <a:lnTo>
                    <a:pt x="156733" y="512187"/>
                  </a:lnTo>
                  <a:lnTo>
                    <a:pt x="117775" y="487720"/>
                  </a:lnTo>
                  <a:lnTo>
                    <a:pt x="83610" y="460517"/>
                  </a:lnTo>
                  <a:lnTo>
                    <a:pt x="54676" y="430853"/>
                  </a:lnTo>
                  <a:lnTo>
                    <a:pt x="31411" y="399002"/>
                  </a:lnTo>
                  <a:lnTo>
                    <a:pt x="3635" y="329839"/>
                  </a:lnTo>
                  <a:lnTo>
                    <a:pt x="0" y="293076"/>
                  </a:lnTo>
                  <a:lnTo>
                    <a:pt x="3635" y="256313"/>
                  </a:lnTo>
                  <a:lnTo>
                    <a:pt x="31411" y="187150"/>
                  </a:lnTo>
                  <a:lnTo>
                    <a:pt x="54676" y="155300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5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5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3" y="34338"/>
                  </a:lnTo>
                  <a:lnTo>
                    <a:pt x="733277" y="52509"/>
                  </a:lnTo>
                  <a:lnTo>
                    <a:pt x="776592" y="73965"/>
                  </a:lnTo>
                  <a:lnTo>
                    <a:pt x="815551" y="98432"/>
                  </a:lnTo>
                  <a:lnTo>
                    <a:pt x="849715" y="125635"/>
                  </a:lnTo>
                  <a:lnTo>
                    <a:pt x="878649" y="155300"/>
                  </a:lnTo>
                  <a:lnTo>
                    <a:pt x="901914" y="187150"/>
                  </a:lnTo>
                  <a:lnTo>
                    <a:pt x="929690" y="256313"/>
                  </a:lnTo>
                  <a:lnTo>
                    <a:pt x="933326" y="293076"/>
                  </a:lnTo>
                  <a:lnTo>
                    <a:pt x="929690" y="329839"/>
                  </a:lnTo>
                  <a:lnTo>
                    <a:pt x="901914" y="399002"/>
                  </a:lnTo>
                  <a:lnTo>
                    <a:pt x="878649" y="430853"/>
                  </a:lnTo>
                  <a:lnTo>
                    <a:pt x="849715" y="460517"/>
                  </a:lnTo>
                  <a:lnTo>
                    <a:pt x="815551" y="487720"/>
                  </a:lnTo>
                  <a:lnTo>
                    <a:pt x="776592" y="512187"/>
                  </a:lnTo>
                  <a:lnTo>
                    <a:pt x="733277" y="533643"/>
                  </a:lnTo>
                  <a:lnTo>
                    <a:pt x="686043" y="551815"/>
                  </a:lnTo>
                  <a:lnTo>
                    <a:pt x="635328" y="566426"/>
                  </a:lnTo>
                  <a:lnTo>
                    <a:pt x="581567" y="577202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5" name="object 15"/>
          <p:cNvGrpSpPr/>
          <p:nvPr/>
        </p:nvGrpSpPr>
        <p:grpSpPr>
          <a:xfrm>
            <a:off x="3934289" y="6043099"/>
            <a:ext cx="11189922" cy="1381760"/>
            <a:chOff x="3907571" y="6043099"/>
            <a:chExt cx="11216640" cy="1381760"/>
          </a:xfrm>
        </p:grpSpPr>
        <p:sp>
          <p:nvSpPr>
            <p:cNvPr id="16" name="object 16"/>
            <p:cNvSpPr/>
            <p:nvPr/>
          </p:nvSpPr>
          <p:spPr>
            <a:xfrm>
              <a:off x="3907571" y="6043099"/>
              <a:ext cx="11216640" cy="1381760"/>
            </a:xfrm>
            <a:custGeom>
              <a:avLst/>
              <a:gdLst/>
              <a:ahLst/>
              <a:cxnLst/>
              <a:rect l="l" t="t" r="r" b="b"/>
              <a:pathLst>
                <a:path w="11216640" h="1381759">
                  <a:moveTo>
                    <a:pt x="10740289" y="1381482"/>
                  </a:moveTo>
                  <a:lnTo>
                    <a:pt x="476250" y="1381482"/>
                  </a:lnTo>
                  <a:lnTo>
                    <a:pt x="427556" y="1379024"/>
                  </a:lnTo>
                  <a:lnTo>
                    <a:pt x="380268" y="1371807"/>
                  </a:lnTo>
                  <a:lnTo>
                    <a:pt x="334627" y="1360071"/>
                  </a:lnTo>
                  <a:lnTo>
                    <a:pt x="290871" y="1344056"/>
                  </a:lnTo>
                  <a:lnTo>
                    <a:pt x="249240" y="1324002"/>
                  </a:lnTo>
                  <a:lnTo>
                    <a:pt x="209974" y="1300146"/>
                  </a:lnTo>
                  <a:lnTo>
                    <a:pt x="173310" y="1272730"/>
                  </a:lnTo>
                  <a:lnTo>
                    <a:pt x="139490" y="1241992"/>
                  </a:lnTo>
                  <a:lnTo>
                    <a:pt x="108752" y="1208172"/>
                  </a:lnTo>
                  <a:lnTo>
                    <a:pt x="81335" y="1171508"/>
                  </a:lnTo>
                  <a:lnTo>
                    <a:pt x="57480" y="1132241"/>
                  </a:lnTo>
                  <a:lnTo>
                    <a:pt x="37426" y="1090610"/>
                  </a:lnTo>
                  <a:lnTo>
                    <a:pt x="21411" y="1046855"/>
                  </a:lnTo>
                  <a:lnTo>
                    <a:pt x="9675" y="1001213"/>
                  </a:lnTo>
                  <a:lnTo>
                    <a:pt x="2458" y="953926"/>
                  </a:lnTo>
                  <a:lnTo>
                    <a:pt x="0" y="905232"/>
                  </a:lnTo>
                  <a:lnTo>
                    <a:pt x="0" y="476250"/>
                  </a:lnTo>
                  <a:lnTo>
                    <a:pt x="2458" y="427556"/>
                  </a:lnTo>
                  <a:lnTo>
                    <a:pt x="9675" y="380269"/>
                  </a:lnTo>
                  <a:lnTo>
                    <a:pt x="21411" y="334627"/>
                  </a:lnTo>
                  <a:lnTo>
                    <a:pt x="37426" y="290872"/>
                  </a:lnTo>
                  <a:lnTo>
                    <a:pt x="57480" y="249241"/>
                  </a:lnTo>
                  <a:lnTo>
                    <a:pt x="81335" y="209974"/>
                  </a:lnTo>
                  <a:lnTo>
                    <a:pt x="108752" y="173310"/>
                  </a:lnTo>
                  <a:lnTo>
                    <a:pt x="139490" y="139490"/>
                  </a:lnTo>
                  <a:lnTo>
                    <a:pt x="173310" y="108752"/>
                  </a:lnTo>
                  <a:lnTo>
                    <a:pt x="209974" y="81336"/>
                  </a:lnTo>
                  <a:lnTo>
                    <a:pt x="249240" y="57480"/>
                  </a:lnTo>
                  <a:lnTo>
                    <a:pt x="290871" y="37426"/>
                  </a:lnTo>
                  <a:lnTo>
                    <a:pt x="334627" y="21411"/>
                  </a:lnTo>
                  <a:lnTo>
                    <a:pt x="380268" y="9675"/>
                  </a:lnTo>
                  <a:lnTo>
                    <a:pt x="427556" y="2458"/>
                  </a:lnTo>
                  <a:lnTo>
                    <a:pt x="476250" y="0"/>
                  </a:lnTo>
                  <a:lnTo>
                    <a:pt x="10740289" y="0"/>
                  </a:lnTo>
                  <a:lnTo>
                    <a:pt x="10788983" y="2458"/>
                  </a:lnTo>
                  <a:lnTo>
                    <a:pt x="10836270" y="9675"/>
                  </a:lnTo>
                  <a:lnTo>
                    <a:pt x="10881911" y="21411"/>
                  </a:lnTo>
                  <a:lnTo>
                    <a:pt x="10925667" y="37426"/>
                  </a:lnTo>
                  <a:lnTo>
                    <a:pt x="10967298" y="57480"/>
                  </a:lnTo>
                  <a:lnTo>
                    <a:pt x="11006565" y="81336"/>
                  </a:lnTo>
                  <a:lnTo>
                    <a:pt x="11043229" y="108752"/>
                  </a:lnTo>
                  <a:lnTo>
                    <a:pt x="11077049" y="139490"/>
                  </a:lnTo>
                  <a:lnTo>
                    <a:pt x="11107787" y="173310"/>
                  </a:lnTo>
                  <a:lnTo>
                    <a:pt x="11135203" y="209974"/>
                  </a:lnTo>
                  <a:lnTo>
                    <a:pt x="11159058" y="249241"/>
                  </a:lnTo>
                  <a:lnTo>
                    <a:pt x="11179113" y="290872"/>
                  </a:lnTo>
                  <a:lnTo>
                    <a:pt x="11195128" y="334627"/>
                  </a:lnTo>
                  <a:lnTo>
                    <a:pt x="11206863" y="380269"/>
                  </a:lnTo>
                  <a:lnTo>
                    <a:pt x="11214080" y="427556"/>
                  </a:lnTo>
                  <a:lnTo>
                    <a:pt x="11216539" y="476250"/>
                  </a:lnTo>
                  <a:lnTo>
                    <a:pt x="11216539" y="905232"/>
                  </a:lnTo>
                  <a:lnTo>
                    <a:pt x="11214080" y="953926"/>
                  </a:lnTo>
                  <a:lnTo>
                    <a:pt x="11206863" y="1001213"/>
                  </a:lnTo>
                  <a:lnTo>
                    <a:pt x="11195128" y="1046855"/>
                  </a:lnTo>
                  <a:lnTo>
                    <a:pt x="11179113" y="1090610"/>
                  </a:lnTo>
                  <a:lnTo>
                    <a:pt x="11159058" y="1132241"/>
                  </a:lnTo>
                  <a:lnTo>
                    <a:pt x="11135203" y="1171508"/>
                  </a:lnTo>
                  <a:lnTo>
                    <a:pt x="11107787" y="1208172"/>
                  </a:lnTo>
                  <a:lnTo>
                    <a:pt x="11077049" y="1241992"/>
                  </a:lnTo>
                  <a:lnTo>
                    <a:pt x="11043229" y="1272730"/>
                  </a:lnTo>
                  <a:lnTo>
                    <a:pt x="11006565" y="1300146"/>
                  </a:lnTo>
                  <a:lnTo>
                    <a:pt x="10967298" y="1324002"/>
                  </a:lnTo>
                  <a:lnTo>
                    <a:pt x="10925667" y="1344056"/>
                  </a:lnTo>
                  <a:lnTo>
                    <a:pt x="10881911" y="1360071"/>
                  </a:lnTo>
                  <a:lnTo>
                    <a:pt x="10836270" y="1371807"/>
                  </a:lnTo>
                  <a:lnTo>
                    <a:pt x="10788983" y="1379024"/>
                  </a:lnTo>
                  <a:lnTo>
                    <a:pt x="10740289" y="1381482"/>
                  </a:lnTo>
                  <a:close/>
                </a:path>
              </a:pathLst>
            </a:custGeom>
            <a:solidFill>
              <a:srgbClr val="CB6B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4227438" y="6191579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40">
                  <a:moveTo>
                    <a:pt x="466663" y="586153"/>
                  </a:moveTo>
                  <a:lnTo>
                    <a:pt x="408125" y="583870"/>
                  </a:lnTo>
                  <a:lnTo>
                    <a:pt x="351758" y="577202"/>
                  </a:lnTo>
                  <a:lnTo>
                    <a:pt x="297998" y="566426"/>
                  </a:lnTo>
                  <a:lnTo>
                    <a:pt x="247282" y="551815"/>
                  </a:lnTo>
                  <a:lnTo>
                    <a:pt x="200048" y="533643"/>
                  </a:lnTo>
                  <a:lnTo>
                    <a:pt x="156733" y="512187"/>
                  </a:lnTo>
                  <a:lnTo>
                    <a:pt x="117775" y="487720"/>
                  </a:lnTo>
                  <a:lnTo>
                    <a:pt x="83610" y="460517"/>
                  </a:lnTo>
                  <a:lnTo>
                    <a:pt x="54676" y="430853"/>
                  </a:lnTo>
                  <a:lnTo>
                    <a:pt x="31411" y="399002"/>
                  </a:lnTo>
                  <a:lnTo>
                    <a:pt x="3635" y="329839"/>
                  </a:lnTo>
                  <a:lnTo>
                    <a:pt x="0" y="293076"/>
                  </a:lnTo>
                  <a:lnTo>
                    <a:pt x="3635" y="256313"/>
                  </a:lnTo>
                  <a:lnTo>
                    <a:pt x="31411" y="187150"/>
                  </a:lnTo>
                  <a:lnTo>
                    <a:pt x="54676" y="155300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5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5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3" y="34338"/>
                  </a:lnTo>
                  <a:lnTo>
                    <a:pt x="733277" y="52509"/>
                  </a:lnTo>
                  <a:lnTo>
                    <a:pt x="776592" y="73965"/>
                  </a:lnTo>
                  <a:lnTo>
                    <a:pt x="815551" y="98432"/>
                  </a:lnTo>
                  <a:lnTo>
                    <a:pt x="849715" y="125635"/>
                  </a:lnTo>
                  <a:lnTo>
                    <a:pt x="878649" y="155300"/>
                  </a:lnTo>
                  <a:lnTo>
                    <a:pt x="901914" y="187150"/>
                  </a:lnTo>
                  <a:lnTo>
                    <a:pt x="929690" y="256313"/>
                  </a:lnTo>
                  <a:lnTo>
                    <a:pt x="933326" y="293076"/>
                  </a:lnTo>
                  <a:lnTo>
                    <a:pt x="929690" y="329839"/>
                  </a:lnTo>
                  <a:lnTo>
                    <a:pt x="901914" y="399002"/>
                  </a:lnTo>
                  <a:lnTo>
                    <a:pt x="878649" y="430853"/>
                  </a:lnTo>
                  <a:lnTo>
                    <a:pt x="849715" y="460517"/>
                  </a:lnTo>
                  <a:lnTo>
                    <a:pt x="815551" y="487720"/>
                  </a:lnTo>
                  <a:lnTo>
                    <a:pt x="776592" y="512187"/>
                  </a:lnTo>
                  <a:lnTo>
                    <a:pt x="733277" y="533643"/>
                  </a:lnTo>
                  <a:lnTo>
                    <a:pt x="686043" y="551815"/>
                  </a:lnTo>
                  <a:lnTo>
                    <a:pt x="635328" y="566426"/>
                  </a:lnTo>
                  <a:lnTo>
                    <a:pt x="581567" y="577202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574009" y="6245553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4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600728" y="7681472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5</a:t>
            </a:r>
            <a:endParaRPr sz="2700">
              <a:latin typeface="Microsoft YaHei UI"/>
              <a:cs typeface="Microsoft YaHei U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934289" y="8738266"/>
            <a:ext cx="11214735" cy="1154430"/>
            <a:chOff x="3934289" y="8738266"/>
            <a:chExt cx="11214735" cy="1154430"/>
          </a:xfrm>
        </p:grpSpPr>
        <p:sp>
          <p:nvSpPr>
            <p:cNvPr id="21" name="object 21"/>
            <p:cNvSpPr/>
            <p:nvPr/>
          </p:nvSpPr>
          <p:spPr>
            <a:xfrm>
              <a:off x="3934289" y="8738266"/>
              <a:ext cx="11214735" cy="1154430"/>
            </a:xfrm>
            <a:custGeom>
              <a:avLst/>
              <a:gdLst/>
              <a:ahLst/>
              <a:cxnLst/>
              <a:rect l="l" t="t" r="r" b="b"/>
              <a:pathLst>
                <a:path w="11214735" h="1154429">
                  <a:moveTo>
                    <a:pt x="10740288" y="1154365"/>
                  </a:moveTo>
                  <a:lnTo>
                    <a:pt x="476250" y="1154365"/>
                  </a:lnTo>
                  <a:lnTo>
                    <a:pt x="427556" y="1151906"/>
                  </a:lnTo>
                  <a:lnTo>
                    <a:pt x="380268" y="1144689"/>
                  </a:lnTo>
                  <a:lnTo>
                    <a:pt x="334627" y="1132954"/>
                  </a:lnTo>
                  <a:lnTo>
                    <a:pt x="290871" y="1116939"/>
                  </a:lnTo>
                  <a:lnTo>
                    <a:pt x="249240" y="1096884"/>
                  </a:lnTo>
                  <a:lnTo>
                    <a:pt x="209974" y="1073029"/>
                  </a:lnTo>
                  <a:lnTo>
                    <a:pt x="173310" y="1045613"/>
                  </a:lnTo>
                  <a:lnTo>
                    <a:pt x="139490" y="1014874"/>
                  </a:lnTo>
                  <a:lnTo>
                    <a:pt x="108752" y="981054"/>
                  </a:lnTo>
                  <a:lnTo>
                    <a:pt x="81336" y="944391"/>
                  </a:lnTo>
                  <a:lnTo>
                    <a:pt x="57480" y="905124"/>
                  </a:lnTo>
                  <a:lnTo>
                    <a:pt x="37426" y="863493"/>
                  </a:lnTo>
                  <a:lnTo>
                    <a:pt x="21411" y="819737"/>
                  </a:lnTo>
                  <a:lnTo>
                    <a:pt x="9675" y="774096"/>
                  </a:lnTo>
                  <a:lnTo>
                    <a:pt x="2458" y="726809"/>
                  </a:lnTo>
                  <a:lnTo>
                    <a:pt x="0" y="678115"/>
                  </a:lnTo>
                  <a:lnTo>
                    <a:pt x="0" y="476250"/>
                  </a:lnTo>
                  <a:lnTo>
                    <a:pt x="2458" y="427556"/>
                  </a:lnTo>
                  <a:lnTo>
                    <a:pt x="9675" y="380269"/>
                  </a:lnTo>
                  <a:lnTo>
                    <a:pt x="21411" y="334628"/>
                  </a:lnTo>
                  <a:lnTo>
                    <a:pt x="37426" y="290872"/>
                  </a:lnTo>
                  <a:lnTo>
                    <a:pt x="57480" y="249241"/>
                  </a:lnTo>
                  <a:lnTo>
                    <a:pt x="81336" y="209974"/>
                  </a:lnTo>
                  <a:lnTo>
                    <a:pt x="108752" y="173311"/>
                  </a:lnTo>
                  <a:lnTo>
                    <a:pt x="139490" y="139490"/>
                  </a:lnTo>
                  <a:lnTo>
                    <a:pt x="173310" y="108752"/>
                  </a:lnTo>
                  <a:lnTo>
                    <a:pt x="209974" y="81336"/>
                  </a:lnTo>
                  <a:lnTo>
                    <a:pt x="249240" y="57481"/>
                  </a:lnTo>
                  <a:lnTo>
                    <a:pt x="290871" y="37426"/>
                  </a:lnTo>
                  <a:lnTo>
                    <a:pt x="334627" y="21411"/>
                  </a:lnTo>
                  <a:lnTo>
                    <a:pt x="380268" y="9675"/>
                  </a:lnTo>
                  <a:lnTo>
                    <a:pt x="427556" y="2458"/>
                  </a:lnTo>
                  <a:lnTo>
                    <a:pt x="476250" y="0"/>
                  </a:lnTo>
                  <a:lnTo>
                    <a:pt x="10740288" y="0"/>
                  </a:lnTo>
                  <a:lnTo>
                    <a:pt x="10788982" y="2458"/>
                  </a:lnTo>
                  <a:lnTo>
                    <a:pt x="10836269" y="9675"/>
                  </a:lnTo>
                  <a:lnTo>
                    <a:pt x="10881911" y="21411"/>
                  </a:lnTo>
                  <a:lnTo>
                    <a:pt x="10925666" y="37426"/>
                  </a:lnTo>
                  <a:lnTo>
                    <a:pt x="10967297" y="57481"/>
                  </a:lnTo>
                  <a:lnTo>
                    <a:pt x="11006564" y="81336"/>
                  </a:lnTo>
                  <a:lnTo>
                    <a:pt x="11043228" y="108752"/>
                  </a:lnTo>
                  <a:lnTo>
                    <a:pt x="11077048" y="139490"/>
                  </a:lnTo>
                  <a:lnTo>
                    <a:pt x="11107786" y="173311"/>
                  </a:lnTo>
                  <a:lnTo>
                    <a:pt x="11135202" y="209974"/>
                  </a:lnTo>
                  <a:lnTo>
                    <a:pt x="11159058" y="249241"/>
                  </a:lnTo>
                  <a:lnTo>
                    <a:pt x="11179112" y="290872"/>
                  </a:lnTo>
                  <a:lnTo>
                    <a:pt x="11195127" y="334628"/>
                  </a:lnTo>
                  <a:lnTo>
                    <a:pt x="11206863" y="380269"/>
                  </a:lnTo>
                  <a:lnTo>
                    <a:pt x="11214080" y="427556"/>
                  </a:lnTo>
                  <a:lnTo>
                    <a:pt x="11214476" y="435412"/>
                  </a:lnTo>
                  <a:lnTo>
                    <a:pt x="11214476" y="718952"/>
                  </a:lnTo>
                  <a:lnTo>
                    <a:pt x="11206863" y="774096"/>
                  </a:lnTo>
                  <a:lnTo>
                    <a:pt x="11195127" y="819737"/>
                  </a:lnTo>
                  <a:lnTo>
                    <a:pt x="11179112" y="863493"/>
                  </a:lnTo>
                  <a:lnTo>
                    <a:pt x="11159058" y="905124"/>
                  </a:lnTo>
                  <a:lnTo>
                    <a:pt x="11135202" y="944391"/>
                  </a:lnTo>
                  <a:lnTo>
                    <a:pt x="11107786" y="981054"/>
                  </a:lnTo>
                  <a:lnTo>
                    <a:pt x="11077048" y="1014874"/>
                  </a:lnTo>
                  <a:lnTo>
                    <a:pt x="11043228" y="1045613"/>
                  </a:lnTo>
                  <a:lnTo>
                    <a:pt x="11006564" y="1073029"/>
                  </a:lnTo>
                  <a:lnTo>
                    <a:pt x="10967297" y="1096884"/>
                  </a:lnTo>
                  <a:lnTo>
                    <a:pt x="10925666" y="1116939"/>
                  </a:lnTo>
                  <a:lnTo>
                    <a:pt x="10881911" y="1132954"/>
                  </a:lnTo>
                  <a:lnTo>
                    <a:pt x="10836269" y="1144689"/>
                  </a:lnTo>
                  <a:lnTo>
                    <a:pt x="10788982" y="1151906"/>
                  </a:lnTo>
                  <a:lnTo>
                    <a:pt x="10740288" y="1154365"/>
                  </a:lnTo>
                  <a:close/>
                </a:path>
              </a:pathLst>
            </a:custGeom>
            <a:solidFill>
              <a:srgbClr val="73737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254157" y="8973111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40">
                  <a:moveTo>
                    <a:pt x="466663" y="586153"/>
                  </a:moveTo>
                  <a:lnTo>
                    <a:pt x="408125" y="583870"/>
                  </a:lnTo>
                  <a:lnTo>
                    <a:pt x="351758" y="577202"/>
                  </a:lnTo>
                  <a:lnTo>
                    <a:pt x="297998" y="566426"/>
                  </a:lnTo>
                  <a:lnTo>
                    <a:pt x="247282" y="551814"/>
                  </a:lnTo>
                  <a:lnTo>
                    <a:pt x="200048" y="533643"/>
                  </a:lnTo>
                  <a:lnTo>
                    <a:pt x="156733" y="512187"/>
                  </a:lnTo>
                  <a:lnTo>
                    <a:pt x="117775" y="487720"/>
                  </a:lnTo>
                  <a:lnTo>
                    <a:pt x="83610" y="460517"/>
                  </a:lnTo>
                  <a:lnTo>
                    <a:pt x="54676" y="430853"/>
                  </a:lnTo>
                  <a:lnTo>
                    <a:pt x="31411" y="399002"/>
                  </a:lnTo>
                  <a:lnTo>
                    <a:pt x="3635" y="329839"/>
                  </a:lnTo>
                  <a:lnTo>
                    <a:pt x="0" y="293076"/>
                  </a:lnTo>
                  <a:lnTo>
                    <a:pt x="3635" y="256313"/>
                  </a:lnTo>
                  <a:lnTo>
                    <a:pt x="31411" y="187150"/>
                  </a:lnTo>
                  <a:lnTo>
                    <a:pt x="54676" y="155299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5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5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3" y="34338"/>
                  </a:lnTo>
                  <a:lnTo>
                    <a:pt x="733277" y="52509"/>
                  </a:lnTo>
                  <a:lnTo>
                    <a:pt x="776592" y="73965"/>
                  </a:lnTo>
                  <a:lnTo>
                    <a:pt x="815551" y="98432"/>
                  </a:lnTo>
                  <a:lnTo>
                    <a:pt x="849715" y="125635"/>
                  </a:lnTo>
                  <a:lnTo>
                    <a:pt x="878649" y="155299"/>
                  </a:lnTo>
                  <a:lnTo>
                    <a:pt x="901914" y="187150"/>
                  </a:lnTo>
                  <a:lnTo>
                    <a:pt x="929690" y="256313"/>
                  </a:lnTo>
                  <a:lnTo>
                    <a:pt x="933326" y="293076"/>
                  </a:lnTo>
                  <a:lnTo>
                    <a:pt x="929690" y="329839"/>
                  </a:lnTo>
                  <a:lnTo>
                    <a:pt x="901914" y="399002"/>
                  </a:lnTo>
                  <a:lnTo>
                    <a:pt x="878649" y="430853"/>
                  </a:lnTo>
                  <a:lnTo>
                    <a:pt x="849715" y="460517"/>
                  </a:lnTo>
                  <a:lnTo>
                    <a:pt x="815551" y="487720"/>
                  </a:lnTo>
                  <a:lnTo>
                    <a:pt x="776592" y="512187"/>
                  </a:lnTo>
                  <a:lnTo>
                    <a:pt x="733277" y="533643"/>
                  </a:lnTo>
                  <a:lnTo>
                    <a:pt x="686043" y="551814"/>
                  </a:lnTo>
                  <a:lnTo>
                    <a:pt x="635328" y="566426"/>
                  </a:lnTo>
                  <a:lnTo>
                    <a:pt x="581567" y="577202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4600728" y="9027086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6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688624" y="3456874"/>
            <a:ext cx="7324725" cy="664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900" spc="-60" dirty="0">
                <a:solidFill>
                  <a:srgbClr val="FFFFFF"/>
                </a:solidFill>
                <a:latin typeface="Arial Black"/>
                <a:cs typeface="Arial Black"/>
              </a:rPr>
              <a:t>Department</a:t>
            </a:r>
            <a:r>
              <a:rPr sz="19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emails</a:t>
            </a:r>
            <a:r>
              <a:rPr sz="19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completed</a:t>
            </a:r>
            <a:r>
              <a:rPr sz="19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Arial Black"/>
                <a:cs typeface="Arial Black"/>
              </a:rPr>
              <a:t>pack</a:t>
            </a:r>
            <a:r>
              <a:rPr lang="en-US" sz="1900" spc="-140" dirty="0">
                <a:solidFill>
                  <a:srgbClr val="FFFFFF"/>
                </a:solidFill>
                <a:latin typeface="Arial Black"/>
                <a:cs typeface="Arial Black"/>
              </a:rPr>
              <a:t>et </a:t>
            </a:r>
            <a:r>
              <a:rPr sz="1900" spc="-5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9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65" dirty="0">
                <a:solidFill>
                  <a:srgbClr val="FFFFFF"/>
                </a:solidFill>
                <a:latin typeface="Arial Black"/>
                <a:cs typeface="Arial Black"/>
              </a:rPr>
              <a:t>MURC </a:t>
            </a:r>
            <a:r>
              <a:rPr lang="en-US" sz="1900" spc="-114" dirty="0">
                <a:solidFill>
                  <a:srgbClr val="FFFFFF"/>
                </a:solidFill>
                <a:latin typeface="Arial Black"/>
                <a:cs typeface="Arial Black"/>
              </a:rPr>
              <a:t>C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ompliance</a:t>
            </a:r>
            <a:r>
              <a:rPr sz="19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900" spc="-55" dirty="0">
                <a:solidFill>
                  <a:srgbClr val="FFFFFF"/>
                </a:solidFill>
                <a:latin typeface="Arial Black"/>
                <a:cs typeface="Arial Black"/>
              </a:rPr>
              <a:t>for review</a:t>
            </a:r>
            <a:r>
              <a:rPr sz="1900"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5688624" y="4573316"/>
            <a:ext cx="8286115" cy="126752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pc="-150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r>
              <a:rPr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reviews</a:t>
            </a:r>
            <a:r>
              <a:rPr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80" dirty="0">
                <a:solidFill>
                  <a:srgbClr val="FFFFFF"/>
                </a:solidFill>
                <a:latin typeface="Arial Black"/>
                <a:cs typeface="Arial Black"/>
              </a:rPr>
              <a:t>award</a:t>
            </a:r>
            <a:r>
              <a:rPr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80" dirty="0">
                <a:solidFill>
                  <a:srgbClr val="FFFFFF"/>
                </a:solidFill>
                <a:latin typeface="Arial Black"/>
                <a:cs typeface="Arial Black"/>
              </a:rPr>
              <a:t>budget</a:t>
            </a:r>
            <a:r>
              <a:rPr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20" dirty="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FFFFFF"/>
                </a:solidFill>
                <a:latin typeface="Arial Black"/>
                <a:cs typeface="Arial Black"/>
              </a:rPr>
              <a:t>allowability, </a:t>
            </a:r>
            <a:r>
              <a:rPr spc="-80" dirty="0">
                <a:solidFill>
                  <a:srgbClr val="FFFFFF"/>
                </a:solidFill>
                <a:latin typeface="Arial Black"/>
                <a:cs typeface="Arial Black"/>
              </a:rPr>
              <a:t>obtains</a:t>
            </a:r>
            <a:r>
              <a:rPr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35" dirty="0">
                <a:solidFill>
                  <a:srgbClr val="FFFFFF"/>
                </a:solidFill>
                <a:latin typeface="Arial Black"/>
                <a:cs typeface="Arial Black"/>
              </a:rPr>
              <a:t>necessary</a:t>
            </a:r>
            <a:r>
              <a:rPr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95" dirty="0">
                <a:solidFill>
                  <a:srgbClr val="FFFFFF"/>
                </a:solidFill>
                <a:latin typeface="Arial Black"/>
                <a:cs typeface="Arial Black"/>
              </a:rPr>
              <a:t>signatures</a:t>
            </a:r>
            <a:r>
              <a:rPr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50" dirty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5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60" dirty="0">
                <a:solidFill>
                  <a:srgbClr val="FFFFFF"/>
                </a:solidFill>
                <a:latin typeface="Arial Black"/>
                <a:cs typeface="Arial Black"/>
              </a:rPr>
              <a:t>addendum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30" dirty="0">
                <a:solidFill>
                  <a:srgbClr val="FFFFFF"/>
                </a:solidFill>
                <a:latin typeface="Arial Black"/>
                <a:cs typeface="Arial Black"/>
              </a:rPr>
              <a:t>or</a:t>
            </a:r>
            <a:r>
              <a:rPr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00" dirty="0">
                <a:solidFill>
                  <a:srgbClr val="FFFFFF"/>
                </a:solidFill>
                <a:latin typeface="Arial Black"/>
                <a:cs typeface="Arial Black"/>
              </a:rPr>
              <a:t>contract</a:t>
            </a:r>
            <a:r>
              <a:rPr lang="en-US" spc="-100" dirty="0">
                <a:solidFill>
                  <a:srgbClr val="FFFFFF"/>
                </a:solidFill>
                <a:latin typeface="Arial Black"/>
                <a:cs typeface="Arial Black"/>
              </a:rPr>
              <a:t> (if applicable)</a:t>
            </a:r>
            <a:r>
              <a:rPr spc="-100" dirty="0">
                <a:solidFill>
                  <a:srgbClr val="FFFFFF"/>
                </a:solidFill>
                <a:latin typeface="Arial Black"/>
                <a:cs typeface="Arial Black"/>
              </a:rPr>
              <a:t>, </a:t>
            </a:r>
            <a:r>
              <a:rPr spc="-25" dirty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pc="-90" dirty="0">
                <a:solidFill>
                  <a:srgbClr val="FFFFFF"/>
                </a:solidFill>
                <a:latin typeface="Arial Black"/>
                <a:cs typeface="Arial Black"/>
              </a:rPr>
              <a:t>approves</a:t>
            </a:r>
            <a:r>
              <a:rPr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pc="-40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35" dirty="0">
                <a:solidFill>
                  <a:srgbClr val="FFFFFF"/>
                </a:solidFill>
                <a:latin typeface="Arial Black"/>
                <a:cs typeface="Arial Black"/>
              </a:rPr>
              <a:t>in</a:t>
            </a:r>
            <a:r>
              <a:rPr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80" dirty="0">
                <a:solidFill>
                  <a:srgbClr val="FFFFFF"/>
                </a:solidFill>
                <a:latin typeface="Arial Black"/>
                <a:cs typeface="Arial Black"/>
              </a:rPr>
              <a:t>Banner.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25" dirty="0">
                <a:solidFill>
                  <a:srgbClr val="FFFFFF"/>
                </a:solidFill>
                <a:latin typeface="Arial Black"/>
                <a:cs typeface="Arial Black"/>
              </a:rPr>
              <a:t>Once</a:t>
            </a:r>
            <a:r>
              <a:rPr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75" dirty="0">
                <a:solidFill>
                  <a:srgbClr val="FFFFFF"/>
                </a:solidFill>
                <a:latin typeface="Arial Black"/>
                <a:cs typeface="Arial Black"/>
              </a:rPr>
              <a:t>approved,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50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Compliance</a:t>
            </a:r>
            <a:r>
              <a:rPr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10" dirty="0">
                <a:solidFill>
                  <a:srgbClr val="FFFFFF"/>
                </a:solidFill>
                <a:latin typeface="Arial Black"/>
                <a:cs typeface="Arial Black"/>
              </a:rPr>
              <a:t>submits </a:t>
            </a:r>
            <a:r>
              <a:rPr spc="-5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75" dirty="0">
                <a:solidFill>
                  <a:srgbClr val="FFFFFF"/>
                </a:solidFill>
                <a:latin typeface="Arial Black"/>
                <a:cs typeface="Arial Black"/>
              </a:rPr>
              <a:t>documentation</a:t>
            </a:r>
            <a:r>
              <a:rPr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pc="-5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pc="-65" dirty="0">
                <a:solidFill>
                  <a:srgbClr val="FFFFFF"/>
                </a:solidFill>
                <a:latin typeface="Arial Black"/>
                <a:cs typeface="Arial Black"/>
              </a:rPr>
              <a:t>Procurement Services</a:t>
            </a:r>
            <a:r>
              <a:rPr spc="-10" dirty="0">
                <a:solidFill>
                  <a:srgbClr val="FFFFFF"/>
                </a:solidFill>
                <a:latin typeface="Arial Black"/>
                <a:cs typeface="Arial Black"/>
              </a:rPr>
              <a:t>.</a:t>
            </a:r>
            <a:endParaRPr dirty="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688624" y="6237613"/>
            <a:ext cx="7342505" cy="1025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lang="en-US" sz="1900" spc="-65" dirty="0">
                <a:solidFill>
                  <a:srgbClr val="FFFFFF"/>
                </a:solidFill>
                <a:latin typeface="Arial Black"/>
                <a:cs typeface="Arial Black"/>
              </a:rPr>
              <a:t>Procurement Services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reviews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converts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Arial Black"/>
                <a:cs typeface="Arial Black"/>
              </a:rPr>
              <a:t>Purchase </a:t>
            </a:r>
            <a:r>
              <a:rPr sz="1900" spc="-55" dirty="0">
                <a:solidFill>
                  <a:srgbClr val="FFFFFF"/>
                </a:solidFill>
                <a:latin typeface="Arial Black"/>
                <a:cs typeface="Arial Black"/>
              </a:rPr>
              <a:t>Order.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900" spc="-25" dirty="0">
                <a:solidFill>
                  <a:srgbClr val="FFFFFF"/>
                </a:solidFill>
                <a:latin typeface="Arial Black"/>
                <a:cs typeface="Arial Black"/>
              </a:rPr>
              <a:t>Procurement Services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30" dirty="0">
                <a:solidFill>
                  <a:srgbClr val="FFFFFF"/>
                </a:solidFill>
                <a:latin typeface="Arial Black"/>
                <a:cs typeface="Arial Black"/>
              </a:rPr>
              <a:t>sends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completed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Arial Black"/>
                <a:cs typeface="Arial Black"/>
              </a:rPr>
              <a:t>Purchase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45" dirty="0">
                <a:solidFill>
                  <a:srgbClr val="FFFFFF"/>
                </a:solidFill>
                <a:latin typeface="Arial Black"/>
                <a:cs typeface="Arial Black"/>
              </a:rPr>
              <a:t>Order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 Black"/>
                <a:cs typeface="Arial Black"/>
              </a:rPr>
              <a:t>the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Black"/>
                <a:cs typeface="Arial Black"/>
              </a:rPr>
              <a:t>vendor, </a:t>
            </a:r>
            <a:r>
              <a:rPr sz="1900" spc="-150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z="19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900" spc="-60" dirty="0">
                <a:solidFill>
                  <a:srgbClr val="FFFFFF"/>
                </a:solidFill>
                <a:latin typeface="Arial Black"/>
                <a:cs typeface="Arial Black"/>
              </a:rPr>
              <a:t>D</a:t>
            </a:r>
            <a:r>
              <a:rPr sz="1900" spc="-60" dirty="0">
                <a:solidFill>
                  <a:srgbClr val="FFFFFF"/>
                </a:solidFill>
                <a:latin typeface="Arial Black"/>
                <a:cs typeface="Arial Black"/>
              </a:rPr>
              <a:t>epartment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Black"/>
                <a:cs typeface="Arial Black"/>
              </a:rPr>
              <a:t>contact.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88624" y="7674427"/>
            <a:ext cx="8286115" cy="664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900" spc="-60" dirty="0">
                <a:solidFill>
                  <a:srgbClr val="FFFFFF"/>
                </a:solidFill>
                <a:latin typeface="Arial Black"/>
                <a:cs typeface="Arial Black"/>
              </a:rPr>
              <a:t>Department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 Black"/>
                <a:cs typeface="Arial Black"/>
              </a:rPr>
              <a:t>submits</a:t>
            </a:r>
            <a:r>
              <a:rPr sz="1900" spc="-9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invoice </a:t>
            </a:r>
            <a:r>
              <a:rPr sz="1900" spc="-90" dirty="0">
                <a:solidFill>
                  <a:srgbClr val="FFFFFF"/>
                </a:solidFill>
                <a:latin typeface="Arial Black"/>
                <a:cs typeface="Arial Black"/>
              </a:rPr>
              <a:t>referencing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90" dirty="0">
                <a:solidFill>
                  <a:srgbClr val="FFFFFF"/>
                </a:solidFill>
                <a:latin typeface="Arial Black"/>
                <a:cs typeface="Arial Black"/>
              </a:rPr>
              <a:t>PO#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 Black"/>
                <a:cs typeface="Arial Black"/>
              </a:rPr>
              <a:t>to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75" dirty="0">
                <a:solidFill>
                  <a:srgbClr val="FFFFFF"/>
                </a:solidFill>
                <a:latin typeface="Arial Black"/>
                <a:cs typeface="Arial Black"/>
              </a:rPr>
              <a:t>MURC </a:t>
            </a:r>
            <a:r>
              <a:rPr lang="en-US" sz="1900" spc="-13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spc="-130" dirty="0">
                <a:solidFill>
                  <a:srgbClr val="FFFFFF"/>
                </a:solidFill>
                <a:latin typeface="Arial Black"/>
                <a:cs typeface="Arial Black"/>
              </a:rPr>
              <a:t>ccounts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900" spc="-9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900" spc="-90" dirty="0">
                <a:solidFill>
                  <a:srgbClr val="FFFFFF"/>
                </a:solidFill>
                <a:latin typeface="Arial Black"/>
                <a:cs typeface="Arial Black"/>
              </a:rPr>
              <a:t>ayable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20" dirty="0">
                <a:solidFill>
                  <a:srgbClr val="FFFFFF"/>
                </a:solidFill>
                <a:latin typeface="Arial Black"/>
                <a:cs typeface="Arial Black"/>
              </a:rPr>
              <a:t>for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Black"/>
                <a:cs typeface="Arial Black"/>
              </a:rPr>
              <a:t>payment.</a:t>
            </a:r>
            <a:endParaRPr sz="1900" dirty="0">
              <a:latin typeface="Arial Black"/>
              <a:cs typeface="Arial Black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5688624" y="8942018"/>
            <a:ext cx="8790305" cy="6647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5100"/>
              </a:lnSpc>
              <a:spcBef>
                <a:spcPts val="95"/>
              </a:spcBef>
            </a:pPr>
            <a:r>
              <a:rPr sz="1900" spc="-150" dirty="0">
                <a:solidFill>
                  <a:srgbClr val="FFFFFF"/>
                </a:solidFill>
                <a:latin typeface="Arial Black"/>
                <a:cs typeface="Arial Black"/>
              </a:rPr>
              <a:t>MURC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900" spc="-130" dirty="0">
                <a:solidFill>
                  <a:srgbClr val="FFFFFF"/>
                </a:solidFill>
                <a:latin typeface="Arial Black"/>
                <a:cs typeface="Arial Black"/>
              </a:rPr>
              <a:t>A</a:t>
            </a:r>
            <a:r>
              <a:rPr sz="1900" spc="-130" dirty="0">
                <a:solidFill>
                  <a:srgbClr val="FFFFFF"/>
                </a:solidFill>
                <a:latin typeface="Arial Black"/>
                <a:cs typeface="Arial Black"/>
              </a:rPr>
              <a:t>ccounts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lang="en-US" sz="1900" spc="-90" dirty="0">
                <a:solidFill>
                  <a:srgbClr val="FFFFFF"/>
                </a:solidFill>
                <a:latin typeface="Arial Black"/>
                <a:cs typeface="Arial Black"/>
              </a:rPr>
              <a:t>P</a:t>
            </a:r>
            <a:r>
              <a:rPr sz="1900" spc="-90" dirty="0">
                <a:solidFill>
                  <a:srgbClr val="FFFFFF"/>
                </a:solidFill>
                <a:latin typeface="Arial Black"/>
                <a:cs typeface="Arial Black"/>
              </a:rPr>
              <a:t>ayable</a:t>
            </a:r>
            <a:r>
              <a:rPr sz="1900" spc="-11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85" dirty="0">
                <a:solidFill>
                  <a:srgbClr val="FFFFFF"/>
                </a:solidFill>
                <a:latin typeface="Arial Black"/>
                <a:cs typeface="Arial Black"/>
              </a:rPr>
              <a:t>confirms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receipt </a:t>
            </a:r>
            <a:r>
              <a:rPr sz="1900" spc="-50" dirty="0">
                <a:solidFill>
                  <a:srgbClr val="FFFFFF"/>
                </a:solidFill>
                <a:latin typeface="Arial Black"/>
                <a:cs typeface="Arial Black"/>
              </a:rPr>
              <a:t>of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95" dirty="0">
                <a:solidFill>
                  <a:srgbClr val="FFFFFF"/>
                </a:solidFill>
                <a:latin typeface="Arial Black"/>
                <a:cs typeface="Arial Black"/>
              </a:rPr>
              <a:t>items,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pays</a:t>
            </a:r>
            <a:r>
              <a:rPr sz="1900" spc="-10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60" dirty="0">
                <a:solidFill>
                  <a:srgbClr val="FFFFFF"/>
                </a:solidFill>
                <a:latin typeface="Arial Black"/>
                <a:cs typeface="Arial Black"/>
              </a:rPr>
              <a:t>invoice </a:t>
            </a:r>
            <a:r>
              <a:rPr sz="1900" spc="-55" dirty="0">
                <a:solidFill>
                  <a:srgbClr val="FFFFFF"/>
                </a:solidFill>
                <a:latin typeface="Arial Black"/>
                <a:cs typeface="Arial Black"/>
              </a:rPr>
              <a:t>and</a:t>
            </a:r>
            <a:r>
              <a:rPr sz="1900" spc="-12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70" dirty="0">
                <a:solidFill>
                  <a:srgbClr val="FFFFFF"/>
                </a:solidFill>
                <a:latin typeface="Arial Black"/>
                <a:cs typeface="Arial Black"/>
              </a:rPr>
              <a:t>closes</a:t>
            </a:r>
            <a:r>
              <a:rPr sz="1900" spc="-114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purchase</a:t>
            </a:r>
            <a:r>
              <a:rPr sz="1900" spc="-1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0" dirty="0">
                <a:solidFill>
                  <a:srgbClr val="FFFFFF"/>
                </a:solidFill>
                <a:latin typeface="Arial Black"/>
                <a:cs typeface="Arial Black"/>
              </a:rPr>
              <a:t>order.</a:t>
            </a:r>
            <a:endParaRPr sz="1900" dirty="0">
              <a:latin typeface="Arial Black"/>
              <a:cs typeface="Arial Bl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3934289" y="2041547"/>
            <a:ext cx="11106031" cy="1154430"/>
            <a:chOff x="3825585" y="2041547"/>
            <a:chExt cx="11214735" cy="1154430"/>
          </a:xfrm>
        </p:grpSpPr>
        <p:sp>
          <p:nvSpPr>
            <p:cNvPr id="30" name="object 30"/>
            <p:cNvSpPr/>
            <p:nvPr/>
          </p:nvSpPr>
          <p:spPr>
            <a:xfrm>
              <a:off x="3825585" y="2041547"/>
              <a:ext cx="11214735" cy="1154430"/>
            </a:xfrm>
            <a:custGeom>
              <a:avLst/>
              <a:gdLst/>
              <a:ahLst/>
              <a:cxnLst/>
              <a:rect l="l" t="t" r="r" b="b"/>
              <a:pathLst>
                <a:path w="11214735" h="1154430">
                  <a:moveTo>
                    <a:pt x="10740289" y="1154365"/>
                  </a:moveTo>
                  <a:lnTo>
                    <a:pt x="476250" y="1154365"/>
                  </a:lnTo>
                  <a:lnTo>
                    <a:pt x="427556" y="1151906"/>
                  </a:lnTo>
                  <a:lnTo>
                    <a:pt x="380269" y="1144689"/>
                  </a:lnTo>
                  <a:lnTo>
                    <a:pt x="334627" y="1132954"/>
                  </a:lnTo>
                  <a:lnTo>
                    <a:pt x="290872" y="1116939"/>
                  </a:lnTo>
                  <a:lnTo>
                    <a:pt x="249241" y="1096884"/>
                  </a:lnTo>
                  <a:lnTo>
                    <a:pt x="209974" y="1073029"/>
                  </a:lnTo>
                  <a:lnTo>
                    <a:pt x="173310" y="1045612"/>
                  </a:lnTo>
                  <a:lnTo>
                    <a:pt x="139490" y="1014874"/>
                  </a:lnTo>
                  <a:lnTo>
                    <a:pt x="108752" y="981054"/>
                  </a:lnTo>
                  <a:lnTo>
                    <a:pt x="81336" y="944391"/>
                  </a:lnTo>
                  <a:lnTo>
                    <a:pt x="57480" y="905124"/>
                  </a:lnTo>
                  <a:lnTo>
                    <a:pt x="37426" y="863493"/>
                  </a:lnTo>
                  <a:lnTo>
                    <a:pt x="21411" y="819737"/>
                  </a:lnTo>
                  <a:lnTo>
                    <a:pt x="9675" y="774096"/>
                  </a:lnTo>
                  <a:lnTo>
                    <a:pt x="2458" y="726809"/>
                  </a:lnTo>
                  <a:lnTo>
                    <a:pt x="0" y="678115"/>
                  </a:lnTo>
                  <a:lnTo>
                    <a:pt x="0" y="476249"/>
                  </a:lnTo>
                  <a:lnTo>
                    <a:pt x="2458" y="427556"/>
                  </a:lnTo>
                  <a:lnTo>
                    <a:pt x="9675" y="380269"/>
                  </a:lnTo>
                  <a:lnTo>
                    <a:pt x="21411" y="334627"/>
                  </a:lnTo>
                  <a:lnTo>
                    <a:pt x="37426" y="290872"/>
                  </a:lnTo>
                  <a:lnTo>
                    <a:pt x="57480" y="249240"/>
                  </a:lnTo>
                  <a:lnTo>
                    <a:pt x="81336" y="209974"/>
                  </a:lnTo>
                  <a:lnTo>
                    <a:pt x="108752" y="173310"/>
                  </a:lnTo>
                  <a:lnTo>
                    <a:pt x="139490" y="139490"/>
                  </a:lnTo>
                  <a:lnTo>
                    <a:pt x="173310" y="108752"/>
                  </a:lnTo>
                  <a:lnTo>
                    <a:pt x="209974" y="81336"/>
                  </a:lnTo>
                  <a:lnTo>
                    <a:pt x="249241" y="57480"/>
                  </a:lnTo>
                  <a:lnTo>
                    <a:pt x="290872" y="37426"/>
                  </a:lnTo>
                  <a:lnTo>
                    <a:pt x="334627" y="21411"/>
                  </a:lnTo>
                  <a:lnTo>
                    <a:pt x="380269" y="9675"/>
                  </a:lnTo>
                  <a:lnTo>
                    <a:pt x="427556" y="2458"/>
                  </a:lnTo>
                  <a:lnTo>
                    <a:pt x="476250" y="0"/>
                  </a:lnTo>
                  <a:lnTo>
                    <a:pt x="10740289" y="0"/>
                  </a:lnTo>
                  <a:lnTo>
                    <a:pt x="10788983" y="2458"/>
                  </a:lnTo>
                  <a:lnTo>
                    <a:pt x="10836270" y="9675"/>
                  </a:lnTo>
                  <a:lnTo>
                    <a:pt x="10881911" y="21411"/>
                  </a:lnTo>
                  <a:lnTo>
                    <a:pt x="10925667" y="37426"/>
                  </a:lnTo>
                  <a:lnTo>
                    <a:pt x="10967298" y="57480"/>
                  </a:lnTo>
                  <a:lnTo>
                    <a:pt x="11006565" y="81336"/>
                  </a:lnTo>
                  <a:lnTo>
                    <a:pt x="11043228" y="108752"/>
                  </a:lnTo>
                  <a:lnTo>
                    <a:pt x="11077048" y="139490"/>
                  </a:lnTo>
                  <a:lnTo>
                    <a:pt x="11107787" y="173310"/>
                  </a:lnTo>
                  <a:lnTo>
                    <a:pt x="11135203" y="209974"/>
                  </a:lnTo>
                  <a:lnTo>
                    <a:pt x="11159058" y="249240"/>
                  </a:lnTo>
                  <a:lnTo>
                    <a:pt x="11179113" y="290872"/>
                  </a:lnTo>
                  <a:lnTo>
                    <a:pt x="11195128" y="334627"/>
                  </a:lnTo>
                  <a:lnTo>
                    <a:pt x="11206863" y="380269"/>
                  </a:lnTo>
                  <a:lnTo>
                    <a:pt x="11214080" y="427556"/>
                  </a:lnTo>
                  <a:lnTo>
                    <a:pt x="11214476" y="435401"/>
                  </a:lnTo>
                  <a:lnTo>
                    <a:pt x="11214476" y="718964"/>
                  </a:lnTo>
                  <a:lnTo>
                    <a:pt x="11206863" y="774096"/>
                  </a:lnTo>
                  <a:lnTo>
                    <a:pt x="11195128" y="819737"/>
                  </a:lnTo>
                  <a:lnTo>
                    <a:pt x="11179113" y="863493"/>
                  </a:lnTo>
                  <a:lnTo>
                    <a:pt x="11159058" y="905124"/>
                  </a:lnTo>
                  <a:lnTo>
                    <a:pt x="11135203" y="944391"/>
                  </a:lnTo>
                  <a:lnTo>
                    <a:pt x="11107787" y="981054"/>
                  </a:lnTo>
                  <a:lnTo>
                    <a:pt x="11077048" y="1014874"/>
                  </a:lnTo>
                  <a:lnTo>
                    <a:pt x="11043228" y="1045612"/>
                  </a:lnTo>
                  <a:lnTo>
                    <a:pt x="11006565" y="1073029"/>
                  </a:lnTo>
                  <a:lnTo>
                    <a:pt x="10967298" y="1096884"/>
                  </a:lnTo>
                  <a:lnTo>
                    <a:pt x="10925667" y="1116939"/>
                  </a:lnTo>
                  <a:lnTo>
                    <a:pt x="10881911" y="1132954"/>
                  </a:lnTo>
                  <a:lnTo>
                    <a:pt x="10836270" y="1144689"/>
                  </a:lnTo>
                  <a:lnTo>
                    <a:pt x="10788983" y="1151906"/>
                  </a:lnTo>
                  <a:lnTo>
                    <a:pt x="10740289" y="1154365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145452" y="2145479"/>
              <a:ext cx="933450" cy="586740"/>
            </a:xfrm>
            <a:custGeom>
              <a:avLst/>
              <a:gdLst/>
              <a:ahLst/>
              <a:cxnLst/>
              <a:rect l="l" t="t" r="r" b="b"/>
              <a:pathLst>
                <a:path w="933450" h="586739">
                  <a:moveTo>
                    <a:pt x="466663" y="586153"/>
                  </a:moveTo>
                  <a:lnTo>
                    <a:pt x="408126" y="583870"/>
                  </a:lnTo>
                  <a:lnTo>
                    <a:pt x="351758" y="577203"/>
                  </a:lnTo>
                  <a:lnTo>
                    <a:pt x="297998" y="566426"/>
                  </a:lnTo>
                  <a:lnTo>
                    <a:pt x="247282" y="551815"/>
                  </a:lnTo>
                  <a:lnTo>
                    <a:pt x="200048" y="533644"/>
                  </a:lnTo>
                  <a:lnTo>
                    <a:pt x="156733" y="512188"/>
                  </a:lnTo>
                  <a:lnTo>
                    <a:pt x="117775" y="487721"/>
                  </a:lnTo>
                  <a:lnTo>
                    <a:pt x="83610" y="460518"/>
                  </a:lnTo>
                  <a:lnTo>
                    <a:pt x="54676" y="430853"/>
                  </a:lnTo>
                  <a:lnTo>
                    <a:pt x="31411" y="399003"/>
                  </a:lnTo>
                  <a:lnTo>
                    <a:pt x="3635" y="329839"/>
                  </a:lnTo>
                  <a:lnTo>
                    <a:pt x="0" y="293076"/>
                  </a:lnTo>
                  <a:lnTo>
                    <a:pt x="3635" y="256314"/>
                  </a:lnTo>
                  <a:lnTo>
                    <a:pt x="31411" y="187150"/>
                  </a:lnTo>
                  <a:lnTo>
                    <a:pt x="54676" y="155300"/>
                  </a:lnTo>
                  <a:lnTo>
                    <a:pt x="83610" y="125635"/>
                  </a:lnTo>
                  <a:lnTo>
                    <a:pt x="117775" y="98432"/>
                  </a:lnTo>
                  <a:lnTo>
                    <a:pt x="156733" y="73965"/>
                  </a:lnTo>
                  <a:lnTo>
                    <a:pt x="200048" y="52509"/>
                  </a:lnTo>
                  <a:lnTo>
                    <a:pt x="247282" y="34338"/>
                  </a:lnTo>
                  <a:lnTo>
                    <a:pt x="297998" y="19727"/>
                  </a:lnTo>
                  <a:lnTo>
                    <a:pt x="351758" y="8950"/>
                  </a:lnTo>
                  <a:lnTo>
                    <a:pt x="408126" y="2283"/>
                  </a:lnTo>
                  <a:lnTo>
                    <a:pt x="466663" y="0"/>
                  </a:lnTo>
                  <a:lnTo>
                    <a:pt x="525200" y="2283"/>
                  </a:lnTo>
                  <a:lnTo>
                    <a:pt x="581567" y="8950"/>
                  </a:lnTo>
                  <a:lnTo>
                    <a:pt x="635328" y="19727"/>
                  </a:lnTo>
                  <a:lnTo>
                    <a:pt x="686043" y="34338"/>
                  </a:lnTo>
                  <a:lnTo>
                    <a:pt x="733277" y="52509"/>
                  </a:lnTo>
                  <a:lnTo>
                    <a:pt x="776592" y="73965"/>
                  </a:lnTo>
                  <a:lnTo>
                    <a:pt x="815551" y="98432"/>
                  </a:lnTo>
                  <a:lnTo>
                    <a:pt x="849715" y="125635"/>
                  </a:lnTo>
                  <a:lnTo>
                    <a:pt x="878649" y="155300"/>
                  </a:lnTo>
                  <a:lnTo>
                    <a:pt x="901914" y="187150"/>
                  </a:lnTo>
                  <a:lnTo>
                    <a:pt x="929690" y="256314"/>
                  </a:lnTo>
                  <a:lnTo>
                    <a:pt x="933326" y="293076"/>
                  </a:lnTo>
                  <a:lnTo>
                    <a:pt x="929690" y="329839"/>
                  </a:lnTo>
                  <a:lnTo>
                    <a:pt x="901914" y="399003"/>
                  </a:lnTo>
                  <a:lnTo>
                    <a:pt x="878649" y="430853"/>
                  </a:lnTo>
                  <a:lnTo>
                    <a:pt x="849715" y="460518"/>
                  </a:lnTo>
                  <a:lnTo>
                    <a:pt x="815551" y="487721"/>
                  </a:lnTo>
                  <a:lnTo>
                    <a:pt x="776592" y="512188"/>
                  </a:lnTo>
                  <a:lnTo>
                    <a:pt x="733277" y="533644"/>
                  </a:lnTo>
                  <a:lnTo>
                    <a:pt x="686043" y="551815"/>
                  </a:lnTo>
                  <a:lnTo>
                    <a:pt x="635328" y="566426"/>
                  </a:lnTo>
                  <a:lnTo>
                    <a:pt x="581567" y="577203"/>
                  </a:lnTo>
                  <a:lnTo>
                    <a:pt x="525200" y="583870"/>
                  </a:lnTo>
                  <a:lnTo>
                    <a:pt x="46666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4492023" y="2199454"/>
            <a:ext cx="240029" cy="436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688624" y="2406490"/>
            <a:ext cx="8790305" cy="3187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900" spc="-60" dirty="0">
                <a:solidFill>
                  <a:srgbClr val="FFFFFF"/>
                </a:solidFill>
                <a:latin typeface="Arial Black"/>
                <a:cs typeface="Arial Black"/>
              </a:rPr>
              <a:t>Department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complete</a:t>
            </a:r>
            <a:r>
              <a:rPr lang="en-US" sz="1900" spc="-100" dirty="0">
                <a:solidFill>
                  <a:srgbClr val="FFFFFF"/>
                </a:solidFill>
                <a:latin typeface="Arial Black"/>
                <a:cs typeface="Arial Black"/>
              </a:rPr>
              <a:t>s </a:t>
            </a:r>
            <a:r>
              <a:rPr sz="1900" spc="-65" dirty="0">
                <a:solidFill>
                  <a:srgbClr val="FFFFFF"/>
                </a:solidFill>
                <a:latin typeface="Arial Black"/>
                <a:cs typeface="Arial Black"/>
              </a:rPr>
              <a:t>requisition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40" dirty="0">
                <a:solidFill>
                  <a:srgbClr val="FFFFFF"/>
                </a:solidFill>
                <a:latin typeface="Arial Black"/>
                <a:cs typeface="Arial Black"/>
              </a:rPr>
              <a:t>pack</a:t>
            </a:r>
            <a:r>
              <a:rPr lang="en-US" sz="1900" spc="-140" dirty="0">
                <a:solidFill>
                  <a:srgbClr val="FFFFFF"/>
                </a:solidFill>
                <a:latin typeface="Arial Black"/>
                <a:cs typeface="Arial Black"/>
              </a:rPr>
              <a:t>et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120" dirty="0">
                <a:solidFill>
                  <a:srgbClr val="FFFFFF"/>
                </a:solidFill>
                <a:latin typeface="Arial Black"/>
                <a:cs typeface="Arial Black"/>
              </a:rPr>
              <a:t>based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1900" spc="-50" dirty="0">
                <a:solidFill>
                  <a:srgbClr val="FFFFFF"/>
                </a:solidFill>
                <a:latin typeface="Arial Black"/>
                <a:cs typeface="Arial Black"/>
              </a:rPr>
              <a:t>on</a:t>
            </a:r>
            <a:r>
              <a:rPr sz="1900" spc="-100" dirty="0">
                <a:solidFill>
                  <a:srgbClr val="FFFFFF"/>
                </a:solidFill>
                <a:latin typeface="Arial Black"/>
                <a:cs typeface="Arial Black"/>
              </a:rPr>
              <a:t> purchase </a:t>
            </a:r>
            <a:r>
              <a:rPr sz="1900" spc="-10" dirty="0">
                <a:solidFill>
                  <a:srgbClr val="FFFFFF"/>
                </a:solidFill>
                <a:latin typeface="Arial Black"/>
                <a:cs typeface="Arial Black"/>
              </a:rPr>
              <a:t>amount.</a:t>
            </a:r>
            <a:endParaRPr sz="1900" dirty="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8000" y="0"/>
                </a:lnTo>
                <a:lnTo>
                  <a:pt x="18288000" y="400050"/>
                </a:lnTo>
                <a:lnTo>
                  <a:pt x="0" y="400050"/>
                </a:lnTo>
                <a:lnTo>
                  <a:pt x="0" y="0"/>
                </a:lnTo>
                <a:close/>
              </a:path>
            </a:pathLst>
          </a:custGeom>
          <a:solidFill>
            <a:srgbClr val="0096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99185">
              <a:lnSpc>
                <a:spcPct val="100000"/>
              </a:lnSpc>
              <a:spcBef>
                <a:spcPts val="100"/>
              </a:spcBef>
            </a:pPr>
            <a:r>
              <a:rPr b="1" spc="-315" dirty="0">
                <a:latin typeface="Tahoma"/>
                <a:cs typeface="Tahoma"/>
              </a:rPr>
              <a:t>Requisition</a:t>
            </a:r>
            <a:r>
              <a:rPr b="1" spc="-445" dirty="0">
                <a:latin typeface="Tahoma"/>
                <a:cs typeface="Tahoma"/>
              </a:rPr>
              <a:t> </a:t>
            </a:r>
            <a:r>
              <a:rPr b="1" spc="-260" dirty="0">
                <a:latin typeface="Tahoma"/>
                <a:cs typeface="Tahoma"/>
              </a:rPr>
              <a:t>Pack</a:t>
            </a:r>
            <a:r>
              <a:rPr lang="en-US" b="1" spc="-260" dirty="0">
                <a:latin typeface="Tahoma"/>
                <a:cs typeface="Tahoma"/>
              </a:rPr>
              <a:t>et</a:t>
            </a:r>
            <a:r>
              <a:rPr b="1" spc="-260" dirty="0">
                <a:latin typeface="Tahoma"/>
                <a:cs typeface="Tahoma"/>
              </a:rPr>
              <a:t>:</a:t>
            </a:r>
            <a:r>
              <a:rPr b="1" spc="-445" dirty="0">
                <a:latin typeface="Tahoma"/>
                <a:cs typeface="Tahoma"/>
              </a:rPr>
              <a:t> </a:t>
            </a:r>
            <a:r>
              <a:rPr spc="-65" dirty="0"/>
              <a:t>What</a:t>
            </a:r>
            <a:r>
              <a:rPr spc="-540" dirty="0"/>
              <a:t> </a:t>
            </a:r>
            <a:r>
              <a:rPr dirty="0"/>
              <a:t>Documentation</a:t>
            </a:r>
            <a:r>
              <a:rPr spc="-545" dirty="0"/>
              <a:t> </a:t>
            </a:r>
            <a:r>
              <a:rPr spc="114" dirty="0"/>
              <a:t>is</a:t>
            </a:r>
            <a:r>
              <a:rPr spc="-540" dirty="0"/>
              <a:t> </a:t>
            </a:r>
            <a:r>
              <a:rPr spc="-10" dirty="0"/>
              <a:t>Required?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688606" y="2142858"/>
            <a:ext cx="16931640" cy="668773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>
              <a:lnSpc>
                <a:spcPts val="2480"/>
              </a:lnSpc>
              <a:spcBef>
                <a:spcPts val="215"/>
              </a:spcBef>
            </a:pPr>
            <a:r>
              <a:rPr sz="2100" spc="105" dirty="0">
                <a:latin typeface="+mn-lt"/>
                <a:cs typeface="Times New Roman"/>
              </a:rPr>
              <a:t>At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this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point,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work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dirty="0">
                <a:latin typeface="+mn-lt"/>
                <a:cs typeface="Times New Roman"/>
              </a:rPr>
              <a:t>closely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with the GC</a:t>
            </a:r>
            <a:r>
              <a:rPr lang="en-US" sz="2100" spc="75" dirty="0">
                <a:latin typeface="+mn-lt"/>
                <a:cs typeface="Times New Roman"/>
              </a:rPr>
              <a:t>A</a:t>
            </a:r>
            <a:r>
              <a:rPr sz="2100" spc="75" dirty="0">
                <a:latin typeface="+mn-lt"/>
                <a:cs typeface="Times New Roman"/>
              </a:rPr>
              <a:t> and </a:t>
            </a:r>
            <a:r>
              <a:rPr lang="en-US" sz="2100" spc="75" dirty="0">
                <a:latin typeface="+mn-lt"/>
                <a:cs typeface="Times New Roman"/>
              </a:rPr>
              <a:t>Procurement Services</a:t>
            </a:r>
            <a:r>
              <a:rPr sz="2100" spc="75" dirty="0">
                <a:latin typeface="+mn-lt"/>
                <a:cs typeface="Times New Roman"/>
              </a:rPr>
              <a:t> to complete </a:t>
            </a: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required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documentation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55" dirty="0">
                <a:latin typeface="+mn-lt"/>
                <a:cs typeface="Times New Roman"/>
              </a:rPr>
              <a:t>based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on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60" dirty="0">
                <a:latin typeface="+mn-lt"/>
                <a:cs typeface="Times New Roman"/>
              </a:rPr>
              <a:t>the</a:t>
            </a:r>
            <a:r>
              <a:rPr sz="2100" spc="40" dirty="0">
                <a:latin typeface="+mn-lt"/>
                <a:cs typeface="Times New Roman"/>
              </a:rPr>
              <a:t> </a:t>
            </a:r>
            <a:r>
              <a:rPr sz="2100" spc="65" dirty="0">
                <a:latin typeface="+mn-lt"/>
                <a:cs typeface="Times New Roman"/>
              </a:rPr>
              <a:t>dollar</a:t>
            </a:r>
            <a:r>
              <a:rPr sz="2100" spc="45" dirty="0">
                <a:latin typeface="+mn-lt"/>
                <a:cs typeface="Times New Roman"/>
              </a:rPr>
              <a:t> </a:t>
            </a:r>
            <a:r>
              <a:rPr sz="2100" spc="50" dirty="0">
                <a:latin typeface="+mn-lt"/>
                <a:cs typeface="Times New Roman"/>
              </a:rPr>
              <a:t>threshold of</a:t>
            </a:r>
            <a:r>
              <a:rPr sz="2100" spc="5" dirty="0">
                <a:latin typeface="+mn-lt"/>
                <a:cs typeface="Times New Roman"/>
              </a:rPr>
              <a:t> </a:t>
            </a:r>
            <a:r>
              <a:rPr sz="2100" spc="75" dirty="0">
                <a:latin typeface="+mn-lt"/>
                <a:cs typeface="Times New Roman"/>
              </a:rPr>
              <a:t>other</a:t>
            </a:r>
            <a:r>
              <a:rPr sz="2100" spc="10" dirty="0">
                <a:latin typeface="+mn-lt"/>
                <a:cs typeface="Times New Roman"/>
              </a:rPr>
              <a:t> </a:t>
            </a:r>
            <a:r>
              <a:rPr sz="2100" spc="70" dirty="0">
                <a:latin typeface="+mn-lt"/>
                <a:cs typeface="Times New Roman"/>
              </a:rPr>
              <a:t>good</a:t>
            </a:r>
            <a:r>
              <a:rPr lang="en-US" sz="2100" spc="70" dirty="0">
                <a:latin typeface="+mn-lt"/>
                <a:cs typeface="Times New Roman"/>
              </a:rPr>
              <a:t>s</a:t>
            </a:r>
            <a:r>
              <a:rPr sz="2100" spc="5" dirty="0">
                <a:latin typeface="+mn-lt"/>
                <a:cs typeface="Times New Roman"/>
              </a:rPr>
              <a:t> </a:t>
            </a:r>
            <a:r>
              <a:rPr sz="2100" spc="105" dirty="0">
                <a:latin typeface="+mn-lt"/>
                <a:cs typeface="Times New Roman"/>
              </a:rPr>
              <a:t>or</a:t>
            </a:r>
            <a:r>
              <a:rPr sz="2100" spc="10" dirty="0">
                <a:latin typeface="+mn-lt"/>
                <a:cs typeface="Times New Roman"/>
              </a:rPr>
              <a:t> </a:t>
            </a:r>
            <a:r>
              <a:rPr sz="2100" spc="-10" dirty="0">
                <a:latin typeface="+mn-lt"/>
                <a:cs typeface="Times New Roman"/>
              </a:rPr>
              <a:t>services.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1811000" y="3810550"/>
            <a:ext cx="0" cy="4926330"/>
          </a:xfrm>
          <a:custGeom>
            <a:avLst/>
            <a:gdLst/>
            <a:ahLst/>
            <a:cxnLst/>
            <a:rect l="l" t="t" r="r" b="b"/>
            <a:pathLst>
              <a:path h="4926330">
                <a:moveTo>
                  <a:pt x="0" y="0"/>
                </a:moveTo>
                <a:lnTo>
                  <a:pt x="0" y="4925853"/>
                </a:lnTo>
              </a:path>
            </a:pathLst>
          </a:custGeom>
          <a:ln w="47625">
            <a:solidFill>
              <a:srgbClr val="04A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112431" y="409249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0841" y="3939468"/>
            <a:ext cx="4375785" cy="2827056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662305">
              <a:lnSpc>
                <a:spcPts val="2180"/>
              </a:lnSpc>
              <a:spcBef>
                <a:spcPts val="345"/>
              </a:spcBef>
            </a:pPr>
            <a:r>
              <a:rPr lang="en-US" sz="1950" spc="110" dirty="0">
                <a:latin typeface="+mn-lt"/>
                <a:cs typeface="Times New Roman"/>
              </a:rPr>
              <a:t>Quote from vendor - requested by department.</a:t>
            </a:r>
            <a:endParaRPr sz="1950" dirty="0">
              <a:latin typeface="+mn-lt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sz="1950" spc="70" dirty="0">
                <a:latin typeface="+mn-lt"/>
                <a:cs typeface="Times New Roman"/>
              </a:rPr>
              <a:t>Requisition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created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in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Banner.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55" dirty="0">
                <a:latin typeface="+mn-lt"/>
                <a:cs typeface="Times New Roman"/>
              </a:rPr>
              <a:t>The</a:t>
            </a:r>
            <a:endParaRPr sz="1950" dirty="0">
              <a:latin typeface="+mn-lt"/>
              <a:cs typeface="Times New Roman"/>
            </a:endParaRPr>
          </a:p>
          <a:p>
            <a:pPr marL="12700" marR="5080">
              <a:lnSpc>
                <a:spcPts val="2180"/>
              </a:lnSpc>
              <a:spcBef>
                <a:spcPts val="120"/>
              </a:spcBef>
            </a:pPr>
            <a:r>
              <a:rPr lang="en-US" sz="1950" spc="85" dirty="0">
                <a:latin typeface="+mn-lt"/>
                <a:cs typeface="Times New Roman"/>
              </a:rPr>
              <a:t>R</a:t>
            </a:r>
            <a:r>
              <a:rPr sz="1950" spc="85" dirty="0">
                <a:latin typeface="+mn-lt"/>
                <a:cs typeface="Times New Roman"/>
              </a:rPr>
              <a:t>equisition</a:t>
            </a:r>
            <a:r>
              <a:rPr lang="en-US" sz="1950" spc="85" dirty="0">
                <a:latin typeface="+mn-lt"/>
                <a:cs typeface="Times New Roman"/>
              </a:rPr>
              <a:t> </a:t>
            </a:r>
            <a:r>
              <a:rPr sz="1950" spc="85" dirty="0">
                <a:latin typeface="+mn-lt"/>
                <a:cs typeface="Times New Roman"/>
              </a:rPr>
              <a:t>#</a:t>
            </a:r>
            <a:r>
              <a:rPr sz="1950" spc="110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should</a:t>
            </a:r>
            <a:r>
              <a:rPr sz="1950" spc="110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be</a:t>
            </a:r>
            <a:r>
              <a:rPr sz="1950" spc="110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referenced</a:t>
            </a:r>
            <a:r>
              <a:rPr sz="1950" spc="110" dirty="0">
                <a:latin typeface="+mn-lt"/>
                <a:cs typeface="Times New Roman"/>
              </a:rPr>
              <a:t> </a:t>
            </a:r>
            <a:r>
              <a:rPr sz="1950" spc="114" dirty="0">
                <a:latin typeface="+mn-lt"/>
                <a:cs typeface="Times New Roman"/>
              </a:rPr>
              <a:t>on</a:t>
            </a:r>
            <a:r>
              <a:rPr sz="1950" spc="110" dirty="0">
                <a:latin typeface="+mn-lt"/>
                <a:cs typeface="Times New Roman"/>
              </a:rPr>
              <a:t> </a:t>
            </a:r>
            <a:r>
              <a:rPr sz="1950" spc="50" dirty="0">
                <a:latin typeface="+mn-lt"/>
                <a:cs typeface="Times New Roman"/>
              </a:rPr>
              <a:t>the </a:t>
            </a:r>
            <a:r>
              <a:rPr sz="1950" spc="114" dirty="0">
                <a:latin typeface="+mn-lt"/>
                <a:cs typeface="Times New Roman"/>
              </a:rPr>
              <a:t>top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right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120" dirty="0">
                <a:latin typeface="+mn-lt"/>
                <a:cs typeface="Times New Roman"/>
              </a:rPr>
              <a:t>hand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corner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of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the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85" dirty="0">
                <a:latin typeface="+mn-lt"/>
                <a:cs typeface="Times New Roman"/>
              </a:rPr>
              <a:t>quote</a:t>
            </a:r>
            <a:r>
              <a:rPr lang="en-US" sz="1950" spc="85" dirty="0">
                <a:latin typeface="+mn-lt"/>
                <a:cs typeface="Times New Roman"/>
              </a:rPr>
              <a:t>.</a:t>
            </a:r>
            <a:r>
              <a:rPr sz="1950" spc="85" dirty="0">
                <a:latin typeface="+mn-lt"/>
                <a:cs typeface="Times New Roman"/>
              </a:rPr>
              <a:t> </a:t>
            </a:r>
            <a:r>
              <a:rPr sz="1950" spc="200" dirty="0">
                <a:latin typeface="+mn-lt"/>
                <a:cs typeface="Times New Roman"/>
              </a:rPr>
              <a:t>MURC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spc="100" dirty="0">
                <a:latin typeface="+mn-lt"/>
                <a:cs typeface="Times New Roman"/>
              </a:rPr>
              <a:t>addendum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–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lang="en-US" sz="1950" spc="55" dirty="0">
                <a:latin typeface="+mn-lt"/>
                <a:cs typeface="Times New Roman"/>
              </a:rPr>
              <a:t>o</a:t>
            </a:r>
            <a:r>
              <a:rPr sz="1950" spc="55" dirty="0">
                <a:latin typeface="+mn-lt"/>
                <a:cs typeface="Times New Roman"/>
              </a:rPr>
              <a:t>nly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if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there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50" dirty="0">
                <a:latin typeface="+mn-lt"/>
                <a:cs typeface="Times New Roman"/>
              </a:rPr>
              <a:t>are </a:t>
            </a:r>
            <a:r>
              <a:rPr sz="1950" spc="65" dirty="0">
                <a:latin typeface="+mn-lt"/>
                <a:cs typeface="Times New Roman"/>
              </a:rPr>
              <a:t>terms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120" dirty="0">
                <a:latin typeface="+mn-lt"/>
                <a:cs typeface="Times New Roman"/>
              </a:rPr>
              <a:t>and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conditions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associated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with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50" dirty="0">
                <a:latin typeface="+mn-lt"/>
                <a:cs typeface="Times New Roman"/>
              </a:rPr>
              <a:t>the </a:t>
            </a:r>
            <a:r>
              <a:rPr sz="1950" spc="75" dirty="0">
                <a:latin typeface="+mn-lt"/>
                <a:cs typeface="Times New Roman"/>
              </a:rPr>
              <a:t>quote.</a:t>
            </a:r>
            <a:endParaRPr sz="1950" dirty="0">
              <a:latin typeface="+mn-lt"/>
              <a:cs typeface="Times New Roman"/>
            </a:endParaRPr>
          </a:p>
          <a:p>
            <a:pPr marL="12700">
              <a:lnSpc>
                <a:spcPts val="2110"/>
              </a:lnSpc>
            </a:pPr>
            <a:r>
              <a:rPr lang="en-US" sz="1950" spc="55" dirty="0">
                <a:latin typeface="+mn-lt"/>
                <a:cs typeface="Times New Roman"/>
              </a:rPr>
              <a:t>Submit referenced documentation to MURC Compliance.</a:t>
            </a:r>
            <a:endParaRPr sz="1950" dirty="0">
              <a:latin typeface="+mn-lt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102072" y="4633827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102072" y="5486116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2072" y="6281255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48302" y="6922906"/>
            <a:ext cx="4536440" cy="1172757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>
              <a:lnSpc>
                <a:spcPts val="2180"/>
              </a:lnSpc>
              <a:spcBef>
                <a:spcPts val="345"/>
              </a:spcBef>
            </a:pPr>
            <a:r>
              <a:rPr sz="1950" b="1" dirty="0">
                <a:latin typeface="+mn-lt"/>
                <a:cs typeface="Times New Roman"/>
              </a:rPr>
              <a:t>Note</a:t>
            </a:r>
            <a:r>
              <a:rPr sz="1950" dirty="0">
                <a:latin typeface="+mn-lt"/>
                <a:cs typeface="Times New Roman"/>
              </a:rPr>
              <a:t>:</a:t>
            </a:r>
            <a:r>
              <a:rPr sz="1950" spc="35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Any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purchases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95" dirty="0">
                <a:latin typeface="+mn-lt"/>
                <a:cs typeface="Times New Roman"/>
              </a:rPr>
              <a:t>under</a:t>
            </a:r>
            <a:r>
              <a:rPr sz="1950" spc="35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5k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120" dirty="0">
                <a:latin typeface="+mn-lt"/>
                <a:cs typeface="Times New Roman"/>
              </a:rPr>
              <a:t>that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114" dirty="0">
                <a:latin typeface="+mn-lt"/>
                <a:cs typeface="Times New Roman"/>
              </a:rPr>
              <a:t>do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90" dirty="0">
                <a:latin typeface="+mn-lt"/>
                <a:cs typeface="Times New Roman"/>
              </a:rPr>
              <a:t>not </a:t>
            </a:r>
            <a:r>
              <a:rPr sz="1950" spc="60" dirty="0">
                <a:latin typeface="+mn-lt"/>
                <a:cs typeface="Times New Roman"/>
              </a:rPr>
              <a:t>have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terms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120" dirty="0">
                <a:latin typeface="+mn-lt"/>
                <a:cs typeface="Times New Roman"/>
              </a:rPr>
              <a:t>and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conditions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lang="en-US" sz="1950" spc="20" dirty="0">
                <a:latin typeface="+mn-lt"/>
                <a:cs typeface="Times New Roman"/>
              </a:rPr>
              <a:t>or an agreement associated </a:t>
            </a:r>
            <a:r>
              <a:rPr lang="en-US" sz="1950" spc="75" dirty="0">
                <a:latin typeface="+mn-lt"/>
                <a:cs typeface="Times New Roman"/>
              </a:rPr>
              <a:t>may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35" dirty="0">
                <a:latin typeface="+mn-lt"/>
                <a:cs typeface="Times New Roman"/>
              </a:rPr>
              <a:t>be </a:t>
            </a:r>
            <a:r>
              <a:rPr sz="1950" spc="75" dirty="0">
                <a:latin typeface="+mn-lt"/>
                <a:cs typeface="Times New Roman"/>
              </a:rPr>
              <a:t>purchased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114" dirty="0">
                <a:latin typeface="+mn-lt"/>
                <a:cs typeface="Times New Roman"/>
              </a:rPr>
              <a:t>on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200" dirty="0">
                <a:latin typeface="+mn-lt"/>
                <a:cs typeface="Times New Roman"/>
              </a:rPr>
              <a:t>MURC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95" dirty="0">
                <a:latin typeface="+mn-lt"/>
                <a:cs typeface="Times New Roman"/>
              </a:rPr>
              <a:t>P-</a:t>
            </a:r>
            <a:r>
              <a:rPr sz="1950" spc="80" dirty="0">
                <a:latin typeface="+mn-lt"/>
                <a:cs typeface="Times New Roman"/>
              </a:rPr>
              <a:t>Card.</a:t>
            </a:r>
            <a:endParaRPr sz="1950" dirty="0">
              <a:latin typeface="+mn-lt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390841" y="3072709"/>
            <a:ext cx="3994150" cy="579755"/>
          </a:xfrm>
          <a:custGeom>
            <a:avLst/>
            <a:gdLst/>
            <a:ahLst/>
            <a:cxnLst/>
            <a:rect l="l" t="t" r="r" b="b"/>
            <a:pathLst>
              <a:path w="3994150" h="579754">
                <a:moveTo>
                  <a:pt x="3994131" y="579647"/>
                </a:moveTo>
                <a:lnTo>
                  <a:pt x="0" y="579647"/>
                </a:lnTo>
                <a:lnTo>
                  <a:pt x="0" y="0"/>
                </a:lnTo>
                <a:lnTo>
                  <a:pt x="3994131" y="0"/>
                </a:lnTo>
                <a:lnTo>
                  <a:pt x="3994131" y="57964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489475" y="3052705"/>
            <a:ext cx="230060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en-US" sz="1950" b="1" dirty="0">
                <a:solidFill>
                  <a:srgbClr val="04A750"/>
                </a:solidFill>
                <a:latin typeface="+mj-lt"/>
                <a:cs typeface="Times New Roman"/>
              </a:rPr>
              <a:t>Orders</a:t>
            </a:r>
            <a:r>
              <a:rPr sz="1950" b="1" spc="240" dirty="0">
                <a:solidFill>
                  <a:srgbClr val="04A750"/>
                </a:solidFill>
                <a:latin typeface="+mj-lt"/>
                <a:cs typeface="Times New Roman"/>
              </a:rPr>
              <a:t> </a:t>
            </a:r>
            <a:r>
              <a:rPr sz="1950" b="1" spc="-10" dirty="0">
                <a:solidFill>
                  <a:srgbClr val="04A750"/>
                </a:solidFill>
                <a:latin typeface="+mj-lt"/>
                <a:cs typeface="Times New Roman"/>
              </a:rPr>
              <a:t>Between</a:t>
            </a:r>
            <a:endParaRPr sz="1950" dirty="0">
              <a:latin typeface="+mj-lt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517930" y="3341061"/>
            <a:ext cx="1621790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04A750"/>
                </a:solidFill>
                <a:latin typeface="+mj-lt"/>
                <a:cs typeface="Times New Roman"/>
              </a:rPr>
              <a:t>$0</a:t>
            </a:r>
            <a:r>
              <a:rPr sz="1950" b="1" spc="20" dirty="0">
                <a:solidFill>
                  <a:srgbClr val="04A750"/>
                </a:solidFill>
                <a:latin typeface="+mj-lt"/>
                <a:cs typeface="Times New Roman"/>
              </a:rPr>
              <a:t> </a:t>
            </a:r>
            <a:r>
              <a:rPr sz="1950" b="1" dirty="0">
                <a:solidFill>
                  <a:srgbClr val="04A750"/>
                </a:solidFill>
                <a:latin typeface="+mj-lt"/>
                <a:cs typeface="Times New Roman"/>
              </a:rPr>
              <a:t>and</a:t>
            </a:r>
            <a:r>
              <a:rPr sz="1950" b="1" spc="20" dirty="0">
                <a:solidFill>
                  <a:srgbClr val="04A750"/>
                </a:solidFill>
                <a:latin typeface="+mj-lt"/>
                <a:cs typeface="Times New Roman"/>
              </a:rPr>
              <a:t> </a:t>
            </a:r>
            <a:r>
              <a:rPr sz="1950" b="1" spc="-10" dirty="0">
                <a:solidFill>
                  <a:srgbClr val="04A750"/>
                </a:solidFill>
                <a:latin typeface="+mj-lt"/>
                <a:cs typeface="Times New Roman"/>
              </a:rPr>
              <a:t>$</a:t>
            </a:r>
            <a:r>
              <a:rPr sz="1950" b="1" spc="-10" dirty="0">
                <a:solidFill>
                  <a:srgbClr val="04A750"/>
                </a:solidFill>
                <a:latin typeface="+mj-lt"/>
                <a:cs typeface="Palatino Linotype"/>
              </a:rPr>
              <a:t>24</a:t>
            </a:r>
            <a:r>
              <a:rPr sz="1950" b="1" spc="-10" dirty="0">
                <a:solidFill>
                  <a:srgbClr val="04A750"/>
                </a:solidFill>
                <a:latin typeface="+mj-lt"/>
                <a:cs typeface="Times New Roman"/>
              </a:rPr>
              <a:t>,999</a:t>
            </a:r>
            <a:endParaRPr sz="1950" dirty="0">
              <a:latin typeface="+mj-lt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6863141" y="3072708"/>
            <a:ext cx="3994150" cy="579755"/>
          </a:xfrm>
          <a:custGeom>
            <a:avLst/>
            <a:gdLst/>
            <a:ahLst/>
            <a:cxnLst/>
            <a:rect l="l" t="t" r="r" b="b"/>
            <a:pathLst>
              <a:path w="3994150" h="579754">
                <a:moveTo>
                  <a:pt x="3994131" y="579647"/>
                </a:moveTo>
                <a:lnTo>
                  <a:pt x="0" y="579647"/>
                </a:lnTo>
                <a:lnTo>
                  <a:pt x="0" y="0"/>
                </a:lnTo>
                <a:lnTo>
                  <a:pt x="3994131" y="0"/>
                </a:lnTo>
                <a:lnTo>
                  <a:pt x="3994131" y="579647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004123" y="3062035"/>
            <a:ext cx="230060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lang="en-US" sz="1950" b="1" dirty="0">
                <a:solidFill>
                  <a:srgbClr val="04A750"/>
                </a:solidFill>
                <a:latin typeface="+mj-lt"/>
                <a:cs typeface="Times New Roman"/>
              </a:rPr>
              <a:t>Orders</a:t>
            </a:r>
            <a:r>
              <a:rPr sz="1950" b="1" spc="240" dirty="0">
                <a:solidFill>
                  <a:srgbClr val="04A750"/>
                </a:solidFill>
                <a:latin typeface="Times New Roman"/>
                <a:cs typeface="Times New Roman"/>
              </a:rPr>
              <a:t> </a:t>
            </a:r>
            <a:r>
              <a:rPr sz="1950" b="1" dirty="0">
                <a:solidFill>
                  <a:srgbClr val="04A750"/>
                </a:solidFill>
                <a:latin typeface="+mj-lt"/>
                <a:cs typeface="Times New Roman"/>
              </a:rPr>
              <a:t>Between</a:t>
            </a:r>
          </a:p>
        </p:txBody>
      </p:sp>
      <p:sp>
        <p:nvSpPr>
          <p:cNvPr id="17" name="object 17"/>
          <p:cNvSpPr txBox="1"/>
          <p:nvPr/>
        </p:nvSpPr>
        <p:spPr>
          <a:xfrm>
            <a:off x="7840780" y="3328226"/>
            <a:ext cx="2195195" cy="32893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35"/>
              </a:spcBef>
            </a:pPr>
            <a:r>
              <a:rPr sz="1950" b="1" dirty="0">
                <a:solidFill>
                  <a:srgbClr val="04A750"/>
                </a:solidFill>
                <a:latin typeface="+mj-lt"/>
                <a:cs typeface="Times New Roman"/>
              </a:rPr>
              <a:t>$25,000 and $49,999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12702809" y="3104288"/>
            <a:ext cx="4194350" cy="525079"/>
          </a:xfrm>
          <a:prstGeom prst="rect">
            <a:avLst/>
          </a:prstGeom>
          <a:solidFill>
            <a:srgbClr val="D9D9D9"/>
          </a:solidFill>
        </p:spPr>
        <p:txBody>
          <a:bodyPr vert="horz" wrap="square" lIns="0" tIns="32384" rIns="0" bIns="0" rtlCol="0">
            <a:spAutoFit/>
          </a:bodyPr>
          <a:lstStyle/>
          <a:p>
            <a:pPr marL="1243965" marR="909319" indent="-396875" algn="ctr">
              <a:lnSpc>
                <a:spcPts val="1930"/>
              </a:lnSpc>
              <a:spcBef>
                <a:spcPts val="254"/>
              </a:spcBef>
            </a:pPr>
            <a:r>
              <a:rPr lang="en-US" sz="1950" b="1" dirty="0">
                <a:solidFill>
                  <a:srgbClr val="04A750"/>
                </a:solidFill>
                <a:latin typeface="+mj-lt"/>
                <a:cs typeface="Times New Roman"/>
              </a:rPr>
              <a:t>Orders</a:t>
            </a:r>
            <a:r>
              <a:rPr sz="1950" b="1" spc="240" dirty="0">
                <a:solidFill>
                  <a:srgbClr val="04A750"/>
                </a:solidFill>
                <a:latin typeface="Times New Roman"/>
                <a:cs typeface="Times New Roman"/>
              </a:rPr>
              <a:t> </a:t>
            </a:r>
            <a:r>
              <a:rPr lang="en-US" sz="1950" b="1" dirty="0">
                <a:solidFill>
                  <a:srgbClr val="04A750"/>
                </a:solidFill>
                <a:latin typeface="+mj-lt"/>
                <a:cs typeface="Times New Roman"/>
              </a:rPr>
              <a:t>$50,000 &amp; more</a:t>
            </a:r>
            <a:endParaRPr sz="1950" b="1" dirty="0">
              <a:solidFill>
                <a:srgbClr val="04A750"/>
              </a:solidFill>
              <a:latin typeface="+mj-lt"/>
              <a:cs typeface="Times New Roman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6096000" y="3876370"/>
            <a:ext cx="0" cy="4926330"/>
          </a:xfrm>
          <a:custGeom>
            <a:avLst/>
            <a:gdLst/>
            <a:ahLst/>
            <a:cxnLst/>
            <a:rect l="l" t="t" r="r" b="b"/>
            <a:pathLst>
              <a:path h="4926330">
                <a:moveTo>
                  <a:pt x="0" y="0"/>
                </a:moveTo>
                <a:lnTo>
                  <a:pt x="0" y="4925853"/>
                </a:lnTo>
              </a:path>
            </a:pathLst>
          </a:custGeom>
          <a:ln w="47625">
            <a:solidFill>
              <a:srgbClr val="04A7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543866" y="400115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542183" y="703253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6786860" y="3846945"/>
            <a:ext cx="4679950" cy="622414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255"/>
              </a:lnSpc>
              <a:spcBef>
                <a:spcPts val="135"/>
              </a:spcBef>
            </a:pPr>
            <a:r>
              <a:rPr sz="1950" spc="75" dirty="0">
                <a:latin typeface="+mn-lt"/>
                <a:cs typeface="Times New Roman"/>
              </a:rPr>
              <a:t>Choose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80" dirty="0">
                <a:latin typeface="+mn-lt"/>
                <a:cs typeface="Times New Roman"/>
              </a:rPr>
              <a:t>one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of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the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-10" dirty="0">
                <a:latin typeface="+mn-lt"/>
                <a:cs typeface="Times New Roman"/>
              </a:rPr>
              <a:t>following:</a:t>
            </a:r>
            <a:endParaRPr sz="1950" dirty="0">
              <a:latin typeface="+mn-lt"/>
              <a:cs typeface="Times New Roman"/>
            </a:endParaRPr>
          </a:p>
          <a:p>
            <a:pPr marL="784859" indent="-342900">
              <a:lnSpc>
                <a:spcPts val="2175"/>
              </a:lnSpc>
              <a:buSzPct val="50000"/>
              <a:buFont typeface="Courier New" panose="02070309020205020404" pitchFamily="49" charset="0"/>
              <a:buChar char="o"/>
            </a:pPr>
            <a:r>
              <a:rPr sz="1950" b="1" dirty="0">
                <a:latin typeface="+mn-lt"/>
                <a:cs typeface="Times New Roman"/>
              </a:rPr>
              <a:t>3</a:t>
            </a:r>
            <a:r>
              <a:rPr sz="1950" b="1" spc="25" dirty="0">
                <a:latin typeface="+mn-lt"/>
                <a:cs typeface="Times New Roman"/>
              </a:rPr>
              <a:t> </a:t>
            </a:r>
            <a:r>
              <a:rPr sz="1950" b="1" dirty="0">
                <a:latin typeface="+mn-lt"/>
                <a:cs typeface="Times New Roman"/>
              </a:rPr>
              <a:t>Quotes</a:t>
            </a:r>
            <a:r>
              <a:rPr sz="1950" b="1" spc="25" dirty="0">
                <a:latin typeface="+mn-lt"/>
                <a:cs typeface="Times New Roman"/>
              </a:rPr>
              <a:t> </a:t>
            </a:r>
            <a:r>
              <a:rPr sz="1950" spc="85" dirty="0">
                <a:latin typeface="+mn-lt"/>
                <a:cs typeface="Times New Roman"/>
              </a:rPr>
              <a:t>from</a:t>
            </a:r>
            <a:r>
              <a:rPr sz="1950" spc="30" dirty="0">
                <a:latin typeface="+mn-lt"/>
                <a:cs typeface="Times New Roman"/>
              </a:rPr>
              <a:t> </a:t>
            </a:r>
            <a:r>
              <a:rPr sz="1950" spc="50" dirty="0">
                <a:latin typeface="+mn-lt"/>
                <a:cs typeface="Times New Roman"/>
              </a:rPr>
              <a:t>different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vendors</a:t>
            </a:r>
            <a:endParaRPr sz="1950" dirty="0">
              <a:latin typeface="+mn-lt"/>
              <a:cs typeface="Times New Roman"/>
            </a:endParaRPr>
          </a:p>
          <a:p>
            <a:pPr marL="1214119" marR="247015" indent="-342900">
              <a:lnSpc>
                <a:spcPts val="2180"/>
              </a:lnSpc>
              <a:spcBef>
                <a:spcPts val="125"/>
              </a:spcBef>
              <a:buSzPct val="50000"/>
              <a:buFont typeface="Wingdings" panose="05000000000000000000" pitchFamily="2" charset="2"/>
              <a:buChar char="§"/>
            </a:pPr>
            <a:r>
              <a:rPr sz="1950" spc="80" dirty="0">
                <a:latin typeface="+mn-lt"/>
                <a:cs typeface="Times New Roman"/>
              </a:rPr>
              <a:t>The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spc="95" dirty="0">
                <a:latin typeface="+mn-lt"/>
                <a:cs typeface="Times New Roman"/>
              </a:rPr>
              <a:t>department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lang="en-US" sz="1950" spc="85" dirty="0">
                <a:latin typeface="+mn-lt"/>
                <a:cs typeface="Times New Roman"/>
              </a:rPr>
              <a:t>should </a:t>
            </a:r>
            <a:r>
              <a:rPr sz="1950" spc="80" dirty="0">
                <a:latin typeface="+mn-lt"/>
                <a:cs typeface="Times New Roman"/>
              </a:rPr>
              <a:t>gather</a:t>
            </a:r>
            <a:r>
              <a:rPr lang="en-US" sz="1950" spc="80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their </a:t>
            </a:r>
            <a:r>
              <a:rPr sz="1950" spc="75" dirty="0">
                <a:latin typeface="+mn-lt"/>
                <a:cs typeface="Times New Roman"/>
              </a:rPr>
              <a:t>own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quotes.</a:t>
            </a:r>
            <a:endParaRPr sz="1950" dirty="0">
              <a:latin typeface="+mn-lt"/>
              <a:cs typeface="Times New Roman"/>
            </a:endParaRPr>
          </a:p>
          <a:p>
            <a:pPr marL="1214119" indent="-342900">
              <a:lnSpc>
                <a:spcPts val="2039"/>
              </a:lnSpc>
              <a:buSzPct val="50000"/>
              <a:buFont typeface="Wingdings" panose="05000000000000000000" pitchFamily="2" charset="2"/>
              <a:buChar char="§"/>
            </a:pPr>
            <a:r>
              <a:rPr sz="1950" dirty="0">
                <a:latin typeface="+mn-lt"/>
                <a:cs typeface="Times New Roman"/>
              </a:rPr>
              <a:t>Select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the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80" dirty="0">
                <a:latin typeface="+mn-lt"/>
                <a:cs typeface="Times New Roman"/>
              </a:rPr>
              <a:t>vendor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with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the</a:t>
            </a:r>
            <a:r>
              <a:rPr sz="1950" spc="40" dirty="0">
                <a:latin typeface="+mn-lt"/>
                <a:cs typeface="Times New Roman"/>
              </a:rPr>
              <a:t> </a:t>
            </a:r>
            <a:r>
              <a:rPr sz="1950" spc="-10" dirty="0">
                <a:latin typeface="+mn-lt"/>
                <a:cs typeface="Times New Roman"/>
              </a:rPr>
              <a:t>lowest</a:t>
            </a:r>
            <a:r>
              <a:rPr lang="en-US" sz="195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reasonable</a:t>
            </a:r>
            <a:r>
              <a:rPr sz="1950" spc="50" dirty="0">
                <a:latin typeface="+mn-lt"/>
                <a:cs typeface="Times New Roman"/>
              </a:rPr>
              <a:t> </a:t>
            </a:r>
            <a:r>
              <a:rPr sz="1950" spc="40" dirty="0">
                <a:latin typeface="+mn-lt"/>
                <a:cs typeface="Times New Roman"/>
              </a:rPr>
              <a:t>price.</a:t>
            </a:r>
            <a:endParaRPr sz="1950" dirty="0">
              <a:latin typeface="+mn-lt"/>
              <a:cs typeface="Times New Roman"/>
            </a:endParaRPr>
          </a:p>
          <a:p>
            <a:pPr marL="784859" indent="-342900">
              <a:lnSpc>
                <a:spcPts val="2175"/>
              </a:lnSpc>
              <a:buSzPct val="50000"/>
              <a:buFont typeface="Courier New" panose="02070309020205020404" pitchFamily="49" charset="0"/>
              <a:buChar char="o"/>
            </a:pPr>
            <a:r>
              <a:rPr sz="1950" b="1" u="heavy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</a:t>
            </a:r>
            <a:r>
              <a:rPr sz="1950" b="1" u="heavy" spc="-35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50" b="1" u="heavy" spc="-40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</a:t>
            </a:r>
            <a:r>
              <a:rPr sz="1950" b="1" u="heavy" spc="-35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50" b="1" u="heavy" spc="-20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endParaRPr sz="1950" dirty="0">
              <a:solidFill>
                <a:srgbClr val="00B050"/>
              </a:solidFill>
              <a:latin typeface="+mn-lt"/>
              <a:cs typeface="Times New Roman"/>
            </a:endParaRPr>
          </a:p>
          <a:p>
            <a:pPr marL="1214119" marR="5080" indent="-342900">
              <a:lnSpc>
                <a:spcPts val="2180"/>
              </a:lnSpc>
              <a:spcBef>
                <a:spcPts val="125"/>
              </a:spcBef>
              <a:buSzPct val="50000"/>
              <a:buFont typeface="Wingdings" panose="05000000000000000000" pitchFamily="2" charset="2"/>
              <a:buChar char="§"/>
            </a:pPr>
            <a:r>
              <a:rPr sz="1950" spc="80" dirty="0">
                <a:latin typeface="+mn-lt"/>
                <a:cs typeface="Times New Roman"/>
              </a:rPr>
              <a:t>Used</a:t>
            </a:r>
            <a:r>
              <a:rPr sz="1950" spc="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when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there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is</a:t>
            </a:r>
            <a:r>
              <a:rPr sz="1950" spc="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only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spc="55" dirty="0">
                <a:latin typeface="+mn-lt"/>
                <a:cs typeface="Times New Roman"/>
              </a:rPr>
              <a:t>one </a:t>
            </a:r>
            <a:r>
              <a:rPr sz="1950" spc="50" dirty="0">
                <a:latin typeface="+mn-lt"/>
                <a:cs typeface="Times New Roman"/>
              </a:rPr>
              <a:t>qualified</a:t>
            </a:r>
            <a:r>
              <a:rPr sz="1950" spc="100" dirty="0">
                <a:latin typeface="+mn-lt"/>
                <a:cs typeface="Times New Roman"/>
              </a:rPr>
              <a:t> </a:t>
            </a:r>
            <a:r>
              <a:rPr sz="1950" spc="80" dirty="0">
                <a:latin typeface="+mn-lt"/>
                <a:cs typeface="Times New Roman"/>
              </a:rPr>
              <a:t>vendor</a:t>
            </a:r>
            <a:r>
              <a:rPr sz="1950" spc="10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(e.g.,</a:t>
            </a:r>
            <a:r>
              <a:rPr sz="1950" spc="100" dirty="0">
                <a:latin typeface="+mn-lt"/>
                <a:cs typeface="Times New Roman"/>
              </a:rPr>
              <a:t> </a:t>
            </a:r>
            <a:r>
              <a:rPr sz="1950" spc="125" dirty="0">
                <a:latin typeface="+mn-lt"/>
                <a:cs typeface="Times New Roman"/>
              </a:rPr>
              <a:t>a</a:t>
            </a:r>
            <a:r>
              <a:rPr sz="1950" spc="10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sole-</a:t>
            </a:r>
            <a:r>
              <a:rPr sz="1950" spc="-10" dirty="0">
                <a:latin typeface="+mn-lt"/>
                <a:cs typeface="Times New Roman"/>
              </a:rPr>
              <a:t>source </a:t>
            </a:r>
            <a:r>
              <a:rPr sz="1950" spc="70" dirty="0">
                <a:latin typeface="+mn-lt"/>
                <a:cs typeface="Times New Roman"/>
              </a:rPr>
              <a:t>provider</a:t>
            </a:r>
            <a:r>
              <a:rPr sz="1950" spc="130" dirty="0">
                <a:latin typeface="+mn-lt"/>
                <a:cs typeface="Times New Roman"/>
              </a:rPr>
              <a:t> </a:t>
            </a:r>
            <a:r>
              <a:rPr sz="1950" spc="110" dirty="0">
                <a:latin typeface="+mn-lt"/>
                <a:cs typeface="Times New Roman"/>
              </a:rPr>
              <a:t>or</a:t>
            </a:r>
            <a:r>
              <a:rPr sz="1950" spc="13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specialized</a:t>
            </a:r>
            <a:r>
              <a:rPr sz="1950" spc="135" dirty="0">
                <a:latin typeface="+mn-lt"/>
                <a:cs typeface="Times New Roman"/>
              </a:rPr>
              <a:t> </a:t>
            </a:r>
            <a:r>
              <a:rPr sz="1950" spc="-10" dirty="0">
                <a:latin typeface="+mn-lt"/>
                <a:cs typeface="Times New Roman"/>
              </a:rPr>
              <a:t>expertise).</a:t>
            </a:r>
            <a:endParaRPr sz="1950" dirty="0">
              <a:latin typeface="+mn-lt"/>
              <a:cs typeface="Times New Roman"/>
            </a:endParaRPr>
          </a:p>
          <a:p>
            <a:pPr marL="12700">
              <a:lnSpc>
                <a:spcPts val="2035"/>
              </a:lnSpc>
            </a:pPr>
            <a:r>
              <a:rPr sz="1950" spc="200" dirty="0">
                <a:latin typeface="+mn-lt"/>
                <a:cs typeface="Times New Roman"/>
              </a:rPr>
              <a:t>MURC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95" dirty="0">
                <a:latin typeface="+mn-lt"/>
                <a:cs typeface="Times New Roman"/>
              </a:rPr>
              <a:t>Addendum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–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lang="en-US" sz="1950" spc="55" dirty="0">
                <a:latin typeface="+mn-lt"/>
                <a:cs typeface="Times New Roman"/>
              </a:rPr>
              <a:t>o</a:t>
            </a:r>
            <a:r>
              <a:rPr sz="1950" spc="55" dirty="0">
                <a:latin typeface="+mn-lt"/>
                <a:cs typeface="Times New Roman"/>
              </a:rPr>
              <a:t>nly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if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there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50" dirty="0">
                <a:latin typeface="+mn-lt"/>
                <a:cs typeface="Times New Roman"/>
              </a:rPr>
              <a:t>are</a:t>
            </a:r>
            <a:endParaRPr sz="1950" dirty="0">
              <a:latin typeface="+mn-lt"/>
              <a:cs typeface="Times New Roman"/>
            </a:endParaRPr>
          </a:p>
          <a:p>
            <a:pPr marL="12700" marR="308610">
              <a:lnSpc>
                <a:spcPts val="2180"/>
              </a:lnSpc>
              <a:spcBef>
                <a:spcPts val="120"/>
              </a:spcBef>
            </a:pPr>
            <a:r>
              <a:rPr sz="1950" spc="65" dirty="0">
                <a:latin typeface="+mn-lt"/>
                <a:cs typeface="Times New Roman"/>
              </a:rPr>
              <a:t>terms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120" dirty="0">
                <a:latin typeface="+mn-lt"/>
                <a:cs typeface="Times New Roman"/>
              </a:rPr>
              <a:t>and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conditions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associated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with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50" dirty="0">
                <a:latin typeface="+mn-lt"/>
                <a:cs typeface="Times New Roman"/>
              </a:rPr>
              <a:t>the </a:t>
            </a:r>
            <a:r>
              <a:rPr sz="1950" dirty="0">
                <a:latin typeface="+mn-lt"/>
                <a:cs typeface="Times New Roman"/>
              </a:rPr>
              <a:t>selected</a:t>
            </a:r>
            <a:r>
              <a:rPr sz="1950" spc="254" dirty="0">
                <a:latin typeface="+mn-lt"/>
                <a:cs typeface="Times New Roman"/>
              </a:rPr>
              <a:t> </a:t>
            </a:r>
            <a:r>
              <a:rPr sz="1950" spc="85" dirty="0">
                <a:latin typeface="+mn-lt"/>
                <a:cs typeface="Times New Roman"/>
              </a:rPr>
              <a:t>quote</a:t>
            </a:r>
            <a:r>
              <a:rPr lang="en-US" sz="1950" spc="85" dirty="0">
                <a:latin typeface="+mn-lt"/>
                <a:cs typeface="Times New Roman"/>
              </a:rPr>
              <a:t>.</a:t>
            </a:r>
            <a:endParaRPr sz="1950" dirty="0">
              <a:latin typeface="+mn-lt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sz="1950" spc="70" dirty="0">
                <a:latin typeface="+mn-lt"/>
                <a:cs typeface="Times New Roman"/>
              </a:rPr>
              <a:t>Req</a:t>
            </a:r>
            <a:r>
              <a:rPr lang="en-US" sz="1950" spc="70" dirty="0">
                <a:latin typeface="+mn-lt"/>
                <a:cs typeface="Times New Roman"/>
              </a:rPr>
              <a:t>u</a:t>
            </a:r>
            <a:r>
              <a:rPr sz="1950" spc="70" dirty="0">
                <a:latin typeface="+mn-lt"/>
                <a:cs typeface="Times New Roman"/>
              </a:rPr>
              <a:t>isition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created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in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Banner.</a:t>
            </a:r>
            <a:endParaRPr lang="en-US" sz="1950" dirty="0">
              <a:latin typeface="+mn-lt"/>
              <a:cs typeface="Times New Roman"/>
            </a:endParaRPr>
          </a:p>
          <a:p>
            <a:pPr marL="784859" marR="92075" indent="-342900">
              <a:lnSpc>
                <a:spcPts val="2180"/>
              </a:lnSpc>
              <a:spcBef>
                <a:spcPts val="125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950" spc="80" dirty="0">
                <a:latin typeface="+mn-lt"/>
                <a:cs typeface="Times New Roman"/>
              </a:rPr>
              <a:t>The</a:t>
            </a:r>
            <a:r>
              <a:rPr lang="en-US" sz="1950" spc="10" dirty="0">
                <a:latin typeface="+mn-lt"/>
                <a:cs typeface="Times New Roman"/>
              </a:rPr>
              <a:t> </a:t>
            </a:r>
            <a:r>
              <a:rPr lang="en-US" sz="1950" spc="85" dirty="0">
                <a:latin typeface="+mn-lt"/>
                <a:cs typeface="Times New Roman"/>
              </a:rPr>
              <a:t>requisition #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75" dirty="0">
                <a:latin typeface="+mn-lt"/>
                <a:cs typeface="Times New Roman"/>
              </a:rPr>
              <a:t>should</a:t>
            </a:r>
            <a:r>
              <a:rPr lang="en-US" sz="1950" spc="10" dirty="0">
                <a:latin typeface="+mn-lt"/>
                <a:cs typeface="Times New Roman"/>
              </a:rPr>
              <a:t> </a:t>
            </a:r>
            <a:r>
              <a:rPr lang="en-US" sz="1950" spc="60" dirty="0">
                <a:latin typeface="+mn-lt"/>
                <a:cs typeface="Times New Roman"/>
              </a:rPr>
              <a:t>be</a:t>
            </a:r>
            <a:r>
              <a:rPr lang="en-US" sz="1950" spc="15" dirty="0">
                <a:latin typeface="+mn-lt"/>
                <a:cs typeface="Times New Roman"/>
              </a:rPr>
              <a:t>  </a:t>
            </a:r>
            <a:r>
              <a:rPr lang="en-US" sz="1950" spc="-10" dirty="0">
                <a:latin typeface="+mn-lt"/>
                <a:cs typeface="Times New Roman"/>
              </a:rPr>
              <a:t>referenced </a:t>
            </a:r>
            <a:r>
              <a:rPr lang="en-US" sz="1950" spc="114" dirty="0">
                <a:latin typeface="+mn-lt"/>
                <a:cs typeface="Times New Roman"/>
              </a:rPr>
              <a:t>on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75" dirty="0">
                <a:latin typeface="+mn-lt"/>
                <a:cs typeface="Times New Roman"/>
              </a:rPr>
              <a:t>the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114" dirty="0">
                <a:latin typeface="+mn-lt"/>
                <a:cs typeface="Times New Roman"/>
              </a:rPr>
              <a:t>top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70" dirty="0">
                <a:latin typeface="+mn-lt"/>
                <a:cs typeface="Times New Roman"/>
              </a:rPr>
              <a:t>right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120" dirty="0">
                <a:latin typeface="+mn-lt"/>
                <a:cs typeface="Times New Roman"/>
              </a:rPr>
              <a:t>hand</a:t>
            </a:r>
            <a:r>
              <a:rPr lang="en-US" sz="1950" spc="20" dirty="0">
                <a:latin typeface="+mn-lt"/>
                <a:cs typeface="Times New Roman"/>
              </a:rPr>
              <a:t> </a:t>
            </a:r>
            <a:r>
              <a:rPr lang="en-US" sz="1950" spc="70" dirty="0">
                <a:latin typeface="+mn-lt"/>
                <a:cs typeface="Times New Roman"/>
              </a:rPr>
              <a:t>corner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65" dirty="0">
                <a:latin typeface="+mn-lt"/>
                <a:cs typeface="Times New Roman"/>
              </a:rPr>
              <a:t>of</a:t>
            </a:r>
            <a:r>
              <a:rPr lang="en-US" sz="1950" spc="15" dirty="0">
                <a:latin typeface="+mn-lt"/>
                <a:cs typeface="Times New Roman"/>
              </a:rPr>
              <a:t> </a:t>
            </a:r>
            <a:r>
              <a:rPr lang="en-US" sz="1950" spc="50" dirty="0">
                <a:latin typeface="+mn-lt"/>
                <a:cs typeface="Times New Roman"/>
              </a:rPr>
              <a:t>the </a:t>
            </a:r>
            <a:r>
              <a:rPr lang="en-US" sz="1950" spc="75" dirty="0">
                <a:latin typeface="+mn-lt"/>
                <a:cs typeface="Times New Roman"/>
              </a:rPr>
              <a:t>quote.</a:t>
            </a:r>
          </a:p>
          <a:p>
            <a:pPr marL="784859" marR="92075" indent="-342900">
              <a:lnSpc>
                <a:spcPts val="2180"/>
              </a:lnSpc>
              <a:spcBef>
                <a:spcPts val="125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950" spc="75" dirty="0">
                <a:latin typeface="+mn-lt"/>
                <a:cs typeface="Times New Roman"/>
              </a:rPr>
              <a:t>Submit referenced documentation to MURC Compliance.</a:t>
            </a:r>
          </a:p>
          <a:p>
            <a:pPr marL="441959" marR="92075" indent="62865">
              <a:lnSpc>
                <a:spcPts val="2180"/>
              </a:lnSpc>
              <a:spcBef>
                <a:spcPts val="125"/>
              </a:spcBef>
            </a:pPr>
            <a:endParaRPr lang="en-US" sz="1950" spc="75" dirty="0">
              <a:latin typeface="+mn-lt"/>
              <a:cs typeface="Times New Roman"/>
            </a:endParaRPr>
          </a:p>
          <a:p>
            <a:pPr marL="441959" marR="92075" indent="62865">
              <a:lnSpc>
                <a:spcPts val="2180"/>
              </a:lnSpc>
              <a:spcBef>
                <a:spcPts val="125"/>
              </a:spcBef>
            </a:pPr>
            <a:endParaRPr sz="1950" dirty="0">
              <a:latin typeface="+mn-lt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2364075" y="402972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2364075" y="7057939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364075" y="7392820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12653077" y="3876370"/>
            <a:ext cx="4565650" cy="5341142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2255"/>
              </a:lnSpc>
              <a:spcBef>
                <a:spcPts val="135"/>
              </a:spcBef>
            </a:pPr>
            <a:r>
              <a:rPr sz="1950" spc="75" dirty="0">
                <a:latin typeface="+mn-lt"/>
                <a:cs typeface="Times New Roman"/>
              </a:rPr>
              <a:t>Choose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80" dirty="0">
                <a:latin typeface="+mn-lt"/>
                <a:cs typeface="Times New Roman"/>
              </a:rPr>
              <a:t>one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of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the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-10" dirty="0">
                <a:latin typeface="+mn-lt"/>
                <a:cs typeface="Times New Roman"/>
              </a:rPr>
              <a:t>following:</a:t>
            </a:r>
            <a:endParaRPr sz="1950" dirty="0">
              <a:latin typeface="+mn-lt"/>
              <a:cs typeface="Times New Roman"/>
            </a:endParaRPr>
          </a:p>
          <a:p>
            <a:pPr marL="784859" indent="-342900">
              <a:lnSpc>
                <a:spcPts val="2175"/>
              </a:lnSpc>
              <a:buSzPct val="50000"/>
              <a:buFont typeface="Courier New" panose="02070309020205020404" pitchFamily="49" charset="0"/>
              <a:buChar char="o"/>
            </a:pPr>
            <a:r>
              <a:rPr sz="1950" b="1" spc="-20" dirty="0">
                <a:latin typeface="+mn-lt"/>
                <a:cs typeface="Times New Roman"/>
              </a:rPr>
              <a:t>Formal</a:t>
            </a:r>
            <a:r>
              <a:rPr sz="1950" b="1" spc="-75" dirty="0">
                <a:latin typeface="+mn-lt"/>
                <a:cs typeface="Times New Roman"/>
              </a:rPr>
              <a:t> </a:t>
            </a:r>
            <a:r>
              <a:rPr sz="1950" b="1" spc="-25" dirty="0">
                <a:latin typeface="+mn-lt"/>
                <a:cs typeface="Times New Roman"/>
              </a:rPr>
              <a:t>Bidding</a:t>
            </a:r>
            <a:r>
              <a:rPr sz="1950" b="1" spc="-70" dirty="0">
                <a:latin typeface="+mn-lt"/>
                <a:cs typeface="Times New Roman"/>
              </a:rPr>
              <a:t> </a:t>
            </a:r>
            <a:r>
              <a:rPr sz="1950" b="1" spc="-10" dirty="0">
                <a:latin typeface="+mn-lt"/>
                <a:cs typeface="Times New Roman"/>
              </a:rPr>
              <a:t>Process</a:t>
            </a:r>
            <a:endParaRPr sz="1950" dirty="0">
              <a:latin typeface="+mn-lt"/>
              <a:cs typeface="Times New Roman"/>
            </a:endParaRPr>
          </a:p>
          <a:p>
            <a:pPr marL="1214119" marR="5080" indent="-342900">
              <a:lnSpc>
                <a:spcPts val="2180"/>
              </a:lnSpc>
              <a:spcBef>
                <a:spcPts val="125"/>
              </a:spcBef>
              <a:buSzPct val="50000"/>
              <a:buFont typeface="Wingdings" panose="05000000000000000000" pitchFamily="2" charset="2"/>
              <a:buChar char="§"/>
            </a:pPr>
            <a:r>
              <a:rPr sz="1950" spc="75" dirty="0">
                <a:latin typeface="+mn-lt"/>
                <a:cs typeface="Times New Roman"/>
              </a:rPr>
              <a:t>Conducted by </a:t>
            </a:r>
            <a:r>
              <a:rPr lang="en-US" sz="1950" spc="75" dirty="0">
                <a:latin typeface="+mn-lt"/>
                <a:cs typeface="Times New Roman"/>
              </a:rPr>
              <a:t>Procurement Services</a:t>
            </a:r>
            <a:r>
              <a:rPr sz="1950" spc="75" dirty="0">
                <a:latin typeface="+mn-lt"/>
                <a:cs typeface="Times New Roman"/>
              </a:rPr>
              <a:t> (departments are</a:t>
            </a:r>
            <a:r>
              <a:rPr sz="1950" spc="60" dirty="0">
                <a:latin typeface="+mn-lt"/>
                <a:cs typeface="Times New Roman"/>
              </a:rPr>
              <a:t> </a:t>
            </a:r>
            <a:r>
              <a:rPr sz="1950" spc="114" dirty="0">
                <a:latin typeface="+mn-lt"/>
                <a:cs typeface="Times New Roman"/>
              </a:rPr>
              <a:t>not</a:t>
            </a:r>
            <a:r>
              <a:rPr sz="1950" spc="60" dirty="0">
                <a:latin typeface="+mn-lt"/>
                <a:cs typeface="Times New Roman"/>
              </a:rPr>
              <a:t> </a:t>
            </a:r>
            <a:r>
              <a:rPr sz="1950" spc="40" dirty="0">
                <a:latin typeface="+mn-lt"/>
                <a:cs typeface="Times New Roman"/>
              </a:rPr>
              <a:t>allowed </a:t>
            </a:r>
            <a:r>
              <a:rPr sz="1950" spc="120" dirty="0">
                <a:latin typeface="+mn-lt"/>
                <a:cs typeface="Times New Roman"/>
              </a:rPr>
              <a:t>to</a:t>
            </a:r>
            <a:r>
              <a:rPr sz="1950" spc="50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collect</a:t>
            </a:r>
            <a:r>
              <a:rPr sz="1950" spc="55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their</a:t>
            </a:r>
            <a:r>
              <a:rPr sz="1950" spc="50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own</a:t>
            </a:r>
            <a:r>
              <a:rPr sz="1950" spc="55" dirty="0">
                <a:latin typeface="+mn-lt"/>
                <a:cs typeface="Times New Roman"/>
              </a:rPr>
              <a:t> </a:t>
            </a:r>
            <a:r>
              <a:rPr sz="1950" spc="75" dirty="0">
                <a:latin typeface="+mn-lt"/>
                <a:cs typeface="Times New Roman"/>
              </a:rPr>
              <a:t>quotes</a:t>
            </a:r>
            <a:r>
              <a:rPr sz="1950" spc="50" dirty="0">
                <a:latin typeface="+mn-lt"/>
                <a:cs typeface="Times New Roman"/>
              </a:rPr>
              <a:t> </a:t>
            </a:r>
            <a:r>
              <a:rPr sz="1950" spc="125" dirty="0">
                <a:latin typeface="+mn-lt"/>
                <a:cs typeface="Times New Roman"/>
              </a:rPr>
              <a:t>at</a:t>
            </a:r>
            <a:r>
              <a:rPr sz="1950" spc="55" dirty="0">
                <a:latin typeface="+mn-lt"/>
                <a:cs typeface="Times New Roman"/>
              </a:rPr>
              <a:t> </a:t>
            </a:r>
            <a:r>
              <a:rPr sz="1950" spc="35" dirty="0">
                <a:latin typeface="+mn-lt"/>
                <a:cs typeface="Times New Roman"/>
              </a:rPr>
              <a:t>this </a:t>
            </a:r>
            <a:r>
              <a:rPr sz="1950" spc="-10" dirty="0">
                <a:latin typeface="+mn-lt"/>
                <a:cs typeface="Times New Roman"/>
              </a:rPr>
              <a:t>level).</a:t>
            </a:r>
            <a:endParaRPr sz="1950" dirty="0">
              <a:latin typeface="+mn-lt"/>
              <a:cs typeface="Times New Roman"/>
            </a:endParaRPr>
          </a:p>
          <a:p>
            <a:pPr marL="784859" indent="-342900">
              <a:lnSpc>
                <a:spcPts val="2030"/>
              </a:lnSpc>
              <a:buSzPct val="50000"/>
              <a:buFont typeface="Courier New" panose="02070309020205020404" pitchFamily="49" charset="0"/>
              <a:buChar char="o"/>
            </a:pPr>
            <a:r>
              <a:rPr sz="1950" b="1" u="heavy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Direct</a:t>
            </a:r>
            <a:r>
              <a:rPr sz="1950" b="1" u="heavy" spc="-35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50" b="1" u="heavy" spc="-40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Award</a:t>
            </a:r>
            <a:r>
              <a:rPr sz="1950" b="1" u="heavy" spc="-35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1950" b="1" u="heavy" spc="-20" dirty="0">
                <a:solidFill>
                  <a:srgbClr val="00B050"/>
                </a:solidFill>
                <a:uFill>
                  <a:solidFill>
                    <a:srgbClr val="00B040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endParaRPr sz="1950" dirty="0">
              <a:solidFill>
                <a:srgbClr val="00B050"/>
              </a:solidFill>
              <a:latin typeface="+mn-lt"/>
              <a:cs typeface="Times New Roman"/>
            </a:endParaRPr>
          </a:p>
          <a:p>
            <a:pPr marL="1214119" marR="65405" indent="-342900">
              <a:lnSpc>
                <a:spcPts val="2180"/>
              </a:lnSpc>
              <a:spcBef>
                <a:spcPts val="125"/>
              </a:spcBef>
              <a:buSzPct val="50000"/>
              <a:buFont typeface="Wingdings" panose="05000000000000000000" pitchFamily="2" charset="2"/>
              <a:buChar char="§"/>
            </a:pPr>
            <a:r>
              <a:rPr sz="1950" spc="80" dirty="0">
                <a:latin typeface="+mn-lt"/>
                <a:cs typeface="Times New Roman"/>
              </a:rPr>
              <a:t>Used</a:t>
            </a:r>
            <a:r>
              <a:rPr sz="1950" spc="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when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there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is</a:t>
            </a:r>
            <a:r>
              <a:rPr sz="1950" spc="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only</a:t>
            </a:r>
            <a:r>
              <a:rPr sz="1950" spc="10" dirty="0">
                <a:latin typeface="+mn-lt"/>
                <a:cs typeface="Times New Roman"/>
              </a:rPr>
              <a:t> </a:t>
            </a:r>
            <a:r>
              <a:rPr sz="1950" spc="55" dirty="0">
                <a:latin typeface="+mn-lt"/>
                <a:cs typeface="Times New Roman"/>
              </a:rPr>
              <a:t>one </a:t>
            </a:r>
            <a:r>
              <a:rPr sz="1950" spc="50" dirty="0">
                <a:latin typeface="+mn-lt"/>
                <a:cs typeface="Times New Roman"/>
              </a:rPr>
              <a:t>qualified</a:t>
            </a:r>
            <a:r>
              <a:rPr sz="1950" spc="100" dirty="0">
                <a:latin typeface="+mn-lt"/>
                <a:cs typeface="Times New Roman"/>
              </a:rPr>
              <a:t> </a:t>
            </a:r>
            <a:r>
              <a:rPr sz="1950" spc="80" dirty="0">
                <a:latin typeface="+mn-lt"/>
                <a:cs typeface="Times New Roman"/>
              </a:rPr>
              <a:t>vendor</a:t>
            </a:r>
            <a:r>
              <a:rPr sz="1950" spc="10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(e.g.,</a:t>
            </a:r>
            <a:r>
              <a:rPr sz="1950" spc="100" dirty="0">
                <a:latin typeface="+mn-lt"/>
                <a:cs typeface="Times New Roman"/>
              </a:rPr>
              <a:t> </a:t>
            </a:r>
            <a:r>
              <a:rPr sz="1950" spc="125" dirty="0">
                <a:latin typeface="+mn-lt"/>
                <a:cs typeface="Times New Roman"/>
              </a:rPr>
              <a:t>a</a:t>
            </a:r>
            <a:r>
              <a:rPr sz="1950" spc="10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sole-</a:t>
            </a:r>
            <a:r>
              <a:rPr sz="1950" spc="-10" dirty="0">
                <a:latin typeface="+mn-lt"/>
                <a:cs typeface="Times New Roman"/>
              </a:rPr>
              <a:t>source </a:t>
            </a:r>
            <a:r>
              <a:rPr sz="1950" spc="70" dirty="0">
                <a:latin typeface="+mn-lt"/>
                <a:cs typeface="Times New Roman"/>
              </a:rPr>
              <a:t>provider</a:t>
            </a:r>
            <a:r>
              <a:rPr sz="1950" spc="130" dirty="0">
                <a:latin typeface="+mn-lt"/>
                <a:cs typeface="Times New Roman"/>
              </a:rPr>
              <a:t> </a:t>
            </a:r>
            <a:r>
              <a:rPr sz="1950" spc="110" dirty="0">
                <a:latin typeface="+mn-lt"/>
                <a:cs typeface="Times New Roman"/>
              </a:rPr>
              <a:t>or</a:t>
            </a:r>
            <a:r>
              <a:rPr sz="1950" spc="135" dirty="0">
                <a:latin typeface="+mn-lt"/>
                <a:cs typeface="Times New Roman"/>
              </a:rPr>
              <a:t> </a:t>
            </a:r>
            <a:r>
              <a:rPr sz="1950" dirty="0">
                <a:latin typeface="+mn-lt"/>
                <a:cs typeface="Times New Roman"/>
              </a:rPr>
              <a:t>specialized</a:t>
            </a:r>
            <a:r>
              <a:rPr sz="1950" spc="135" dirty="0">
                <a:latin typeface="+mn-lt"/>
                <a:cs typeface="Times New Roman"/>
              </a:rPr>
              <a:t> </a:t>
            </a:r>
            <a:r>
              <a:rPr sz="1950" spc="-10" dirty="0">
                <a:latin typeface="+mn-lt"/>
                <a:cs typeface="Times New Roman"/>
              </a:rPr>
              <a:t>expertise).</a:t>
            </a:r>
            <a:endParaRPr sz="1950" dirty="0">
              <a:latin typeface="+mn-lt"/>
              <a:cs typeface="Times New Roman"/>
            </a:endParaRPr>
          </a:p>
          <a:p>
            <a:pPr marL="12700">
              <a:lnSpc>
                <a:spcPts val="2035"/>
              </a:lnSpc>
            </a:pPr>
            <a:r>
              <a:rPr sz="1950" spc="200" dirty="0">
                <a:latin typeface="+mn-lt"/>
                <a:cs typeface="Times New Roman"/>
              </a:rPr>
              <a:t>MURC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sz="1950" spc="95" dirty="0">
                <a:latin typeface="+mn-lt"/>
                <a:cs typeface="Times New Roman"/>
              </a:rPr>
              <a:t>Addendum</a:t>
            </a:r>
            <a:r>
              <a:rPr sz="1950" spc="15" dirty="0">
                <a:latin typeface="+mn-lt"/>
                <a:cs typeface="Times New Roman"/>
              </a:rPr>
              <a:t> </a:t>
            </a:r>
            <a:r>
              <a:rPr lang="en-US" sz="1950" spc="15" dirty="0">
                <a:latin typeface="+mn-lt"/>
                <a:cs typeface="Times New Roman"/>
              </a:rPr>
              <a:t>required.</a:t>
            </a:r>
            <a:endParaRPr sz="1950" dirty="0">
              <a:latin typeface="+mn-lt"/>
              <a:cs typeface="Times New Roman"/>
            </a:endParaRPr>
          </a:p>
          <a:p>
            <a:pPr marL="12700">
              <a:lnSpc>
                <a:spcPts val="2039"/>
              </a:lnSpc>
            </a:pPr>
            <a:r>
              <a:rPr sz="1950" spc="70" dirty="0">
                <a:latin typeface="+mn-lt"/>
                <a:cs typeface="Times New Roman"/>
              </a:rPr>
              <a:t>Requisition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70" dirty="0">
                <a:latin typeface="+mn-lt"/>
                <a:cs typeface="Times New Roman"/>
              </a:rPr>
              <a:t>created</a:t>
            </a:r>
            <a:r>
              <a:rPr sz="1950" spc="25" dirty="0">
                <a:latin typeface="+mn-lt"/>
                <a:cs typeface="Times New Roman"/>
              </a:rPr>
              <a:t> </a:t>
            </a:r>
            <a:r>
              <a:rPr sz="1950" spc="60" dirty="0">
                <a:latin typeface="+mn-lt"/>
                <a:cs typeface="Times New Roman"/>
              </a:rPr>
              <a:t>in</a:t>
            </a:r>
            <a:r>
              <a:rPr sz="1950" spc="20" dirty="0">
                <a:latin typeface="+mn-lt"/>
                <a:cs typeface="Times New Roman"/>
              </a:rPr>
              <a:t> </a:t>
            </a:r>
            <a:r>
              <a:rPr sz="1950" spc="65" dirty="0">
                <a:latin typeface="+mn-lt"/>
                <a:cs typeface="Times New Roman"/>
              </a:rPr>
              <a:t>Banner.</a:t>
            </a:r>
            <a:endParaRPr lang="en-US" sz="1950" spc="65" dirty="0">
              <a:latin typeface="+mn-lt"/>
              <a:cs typeface="Times New Roman"/>
            </a:endParaRPr>
          </a:p>
          <a:p>
            <a:pPr marL="784859" marR="92075" indent="-342900">
              <a:lnSpc>
                <a:spcPts val="2180"/>
              </a:lnSpc>
              <a:spcBef>
                <a:spcPts val="125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950" dirty="0">
                <a:latin typeface="+mn-lt"/>
                <a:cs typeface="Times New Roman"/>
              </a:rPr>
              <a:t>The requisition # should be  referenced on the top right hand corner of the quote.</a:t>
            </a:r>
          </a:p>
          <a:p>
            <a:pPr marL="784859" marR="92075" indent="-342900">
              <a:lnSpc>
                <a:spcPts val="2180"/>
              </a:lnSpc>
              <a:spcBef>
                <a:spcPts val="125"/>
              </a:spcBef>
              <a:buSzPct val="50000"/>
              <a:buFont typeface="Courier New" panose="02070309020205020404" pitchFamily="49" charset="0"/>
              <a:buChar char="o"/>
            </a:pPr>
            <a:r>
              <a:rPr lang="en-US" sz="1950" dirty="0">
                <a:latin typeface="+mn-lt"/>
                <a:cs typeface="Times New Roman"/>
              </a:rPr>
              <a:t>Submit referenced documentation to MURC Compliance.</a:t>
            </a:r>
          </a:p>
          <a:p>
            <a:pPr marL="12700">
              <a:lnSpc>
                <a:spcPts val="2039"/>
              </a:lnSpc>
            </a:pPr>
            <a:endParaRPr sz="1950" dirty="0">
              <a:latin typeface="+mn-lt"/>
              <a:cs typeface="Times New Roman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40" name="object 40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6" y="842073"/>
                  </a:moveTo>
                  <a:lnTo>
                    <a:pt x="0" y="842073"/>
                  </a:lnTo>
                  <a:lnTo>
                    <a:pt x="0" y="3528"/>
                  </a:lnTo>
                  <a:lnTo>
                    <a:pt x="7008" y="2458"/>
                  </a:lnTo>
                  <a:lnTo>
                    <a:pt x="55702" y="0"/>
                  </a:lnTo>
                  <a:lnTo>
                    <a:pt x="9505236" y="0"/>
                  </a:lnTo>
                  <a:lnTo>
                    <a:pt x="9553930" y="2458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0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50" y="209974"/>
                  </a:lnTo>
                  <a:lnTo>
                    <a:pt x="9924005" y="249241"/>
                  </a:lnTo>
                  <a:lnTo>
                    <a:pt x="9944060" y="290872"/>
                  </a:lnTo>
                  <a:lnTo>
                    <a:pt x="9960075" y="334628"/>
                  </a:lnTo>
                  <a:lnTo>
                    <a:pt x="9971810" y="380269"/>
                  </a:lnTo>
                  <a:lnTo>
                    <a:pt x="9979027" y="427556"/>
                  </a:lnTo>
                  <a:lnTo>
                    <a:pt x="9981080" y="468202"/>
                  </a:lnTo>
                  <a:lnTo>
                    <a:pt x="9981080" y="638538"/>
                  </a:lnTo>
                  <a:lnTo>
                    <a:pt x="9979027" y="679184"/>
                  </a:lnTo>
                  <a:lnTo>
                    <a:pt x="9971810" y="726471"/>
                  </a:lnTo>
                  <a:lnTo>
                    <a:pt x="9960075" y="772112"/>
                  </a:lnTo>
                  <a:lnTo>
                    <a:pt x="9944060" y="815868"/>
                  </a:lnTo>
                  <a:lnTo>
                    <a:pt x="9931436" y="842073"/>
                  </a:lnTo>
                  <a:close/>
                </a:path>
              </a:pathLst>
            </a:custGeom>
            <a:solidFill>
              <a:srgbClr val="0096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7"/>
                  </a:lnTo>
                  <a:lnTo>
                    <a:pt x="267366" y="573746"/>
                  </a:lnTo>
                  <a:lnTo>
                    <a:pt x="217456" y="558915"/>
                  </a:lnTo>
                  <a:lnTo>
                    <a:pt x="171239" y="538937"/>
                  </a:lnTo>
                  <a:lnTo>
                    <a:pt x="129297" y="514267"/>
                  </a:lnTo>
                  <a:lnTo>
                    <a:pt x="92213" y="485357"/>
                  </a:lnTo>
                  <a:lnTo>
                    <a:pt x="60567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6"/>
                  </a:lnTo>
                  <a:lnTo>
                    <a:pt x="0" y="293077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2"/>
                  </a:lnTo>
                  <a:lnTo>
                    <a:pt x="60567" y="133492"/>
                  </a:lnTo>
                  <a:lnTo>
                    <a:pt x="92213" y="100796"/>
                  </a:lnTo>
                  <a:lnTo>
                    <a:pt x="129297" y="71886"/>
                  </a:lnTo>
                  <a:lnTo>
                    <a:pt x="171239" y="47216"/>
                  </a:lnTo>
                  <a:lnTo>
                    <a:pt x="217456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7" y="3177"/>
                  </a:lnTo>
                  <a:lnTo>
                    <a:pt x="484520" y="12408"/>
                  </a:lnTo>
                  <a:lnTo>
                    <a:pt x="534431" y="27239"/>
                  </a:lnTo>
                  <a:lnTo>
                    <a:pt x="580648" y="47216"/>
                  </a:lnTo>
                  <a:lnTo>
                    <a:pt x="622589" y="71886"/>
                  </a:lnTo>
                  <a:lnTo>
                    <a:pt x="659674" y="100796"/>
                  </a:lnTo>
                  <a:lnTo>
                    <a:pt x="691320" y="133492"/>
                  </a:lnTo>
                  <a:lnTo>
                    <a:pt x="716945" y="169522"/>
                  </a:lnTo>
                  <a:lnTo>
                    <a:pt x="735970" y="208432"/>
                  </a:lnTo>
                  <a:lnTo>
                    <a:pt x="747810" y="249768"/>
                  </a:lnTo>
                  <a:lnTo>
                    <a:pt x="751009" y="283754"/>
                  </a:lnTo>
                  <a:lnTo>
                    <a:pt x="751009" y="302400"/>
                  </a:lnTo>
                  <a:lnTo>
                    <a:pt x="735970" y="377721"/>
                  </a:lnTo>
                  <a:lnTo>
                    <a:pt x="716945" y="416630"/>
                  </a:lnTo>
                  <a:lnTo>
                    <a:pt x="691320" y="452660"/>
                  </a:lnTo>
                  <a:lnTo>
                    <a:pt x="659674" y="485357"/>
                  </a:lnTo>
                  <a:lnTo>
                    <a:pt x="622589" y="514267"/>
                  </a:lnTo>
                  <a:lnTo>
                    <a:pt x="580648" y="538937"/>
                  </a:lnTo>
                  <a:lnTo>
                    <a:pt x="534431" y="558915"/>
                  </a:lnTo>
                  <a:lnTo>
                    <a:pt x="484520" y="573746"/>
                  </a:lnTo>
                  <a:lnTo>
                    <a:pt x="431497" y="582977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2" name="object 42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183902" y="9732425"/>
            <a:ext cx="8599492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  <p:sp>
        <p:nvSpPr>
          <p:cNvPr id="44" name="object 27">
            <a:extLst>
              <a:ext uri="{FF2B5EF4-FFF2-40B4-BE49-F238E27FC236}">
                <a16:creationId xmlns:a16="http://schemas.microsoft.com/office/drawing/2014/main" id="{9AEEADD9-FCB4-CE38-6876-FA9F27912E3D}"/>
              </a:ext>
            </a:extLst>
          </p:cNvPr>
          <p:cNvSpPr/>
          <p:nvPr/>
        </p:nvSpPr>
        <p:spPr>
          <a:xfrm>
            <a:off x="6570317" y="7873914"/>
            <a:ext cx="57150" cy="57150"/>
          </a:xfrm>
          <a:custGeom>
            <a:avLst/>
            <a:gdLst/>
            <a:ahLst/>
            <a:cxnLst/>
            <a:rect l="l" t="t" r="r" b="b"/>
            <a:pathLst>
              <a:path w="57150" h="57150">
                <a:moveTo>
                  <a:pt x="32365" y="57150"/>
                </a:moveTo>
                <a:lnTo>
                  <a:pt x="24784" y="57150"/>
                </a:lnTo>
                <a:lnTo>
                  <a:pt x="21135" y="56426"/>
                </a:lnTo>
                <a:lnTo>
                  <a:pt x="0" y="32365"/>
                </a:lnTo>
                <a:lnTo>
                  <a:pt x="0" y="24784"/>
                </a:lnTo>
                <a:lnTo>
                  <a:pt x="24784" y="0"/>
                </a:lnTo>
                <a:lnTo>
                  <a:pt x="32365" y="0"/>
                </a:lnTo>
                <a:lnTo>
                  <a:pt x="57150" y="24784"/>
                </a:lnTo>
                <a:lnTo>
                  <a:pt x="57150" y="28575"/>
                </a:lnTo>
                <a:lnTo>
                  <a:pt x="57150" y="32365"/>
                </a:lnTo>
                <a:lnTo>
                  <a:pt x="36014" y="56426"/>
                </a:lnTo>
                <a:lnTo>
                  <a:pt x="32365" y="571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91B94413-3CA1-91FE-9332-E584BF4662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B7FA1578-F4C6-EB03-F2E5-0D7E25B01342}"/>
              </a:ext>
            </a:extLst>
          </p:cNvPr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FF2B5EF4-FFF2-40B4-BE49-F238E27FC236}">
                <a16:creationId xmlns:a16="http://schemas.microsoft.com/office/drawing/2014/main" id="{3249C046-288A-A90B-4447-115087B025A9}"/>
              </a:ext>
            </a:extLst>
          </p:cNvPr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4" name="object 4">
              <a:extLst>
                <a:ext uri="{FF2B5EF4-FFF2-40B4-BE49-F238E27FC236}">
                  <a16:creationId xmlns:a16="http://schemas.microsoft.com/office/drawing/2014/main" id="{D09B97BE-310A-AB2E-1862-9CFC5BEC8A39}"/>
                </a:ext>
              </a:extLst>
            </p:cNvPr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>
              <a:extLst>
                <a:ext uri="{FF2B5EF4-FFF2-40B4-BE49-F238E27FC236}">
                  <a16:creationId xmlns:a16="http://schemas.microsoft.com/office/drawing/2014/main" id="{50F7EDE9-02A6-2632-9335-8856EC3C1FFA}"/>
                </a:ext>
              </a:extLst>
            </p:cNvPr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>
            <a:extLst>
              <a:ext uri="{FF2B5EF4-FFF2-40B4-BE49-F238E27FC236}">
                <a16:creationId xmlns:a16="http://schemas.microsoft.com/office/drawing/2014/main" id="{39648B15-8B4F-3443-81A0-A3F75751436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2515">
              <a:lnSpc>
                <a:spcPct val="100000"/>
              </a:lnSpc>
              <a:spcBef>
                <a:spcPts val="100"/>
              </a:spcBef>
            </a:pPr>
            <a:r>
              <a:rPr lang="en-US" b="1" spc="-280" dirty="0">
                <a:latin typeface="Tahoma"/>
                <a:cs typeface="Tahoma"/>
              </a:rPr>
              <a:t>After The Fact Purchases</a:t>
            </a:r>
            <a:endParaRPr b="1" spc="-350" dirty="0">
              <a:latin typeface="Tahoma"/>
              <a:cs typeface="Tahoma"/>
            </a:endParaRPr>
          </a:p>
        </p:txBody>
      </p:sp>
      <p:sp>
        <p:nvSpPr>
          <p:cNvPr id="9" name="object 9">
            <a:extLst>
              <a:ext uri="{FF2B5EF4-FFF2-40B4-BE49-F238E27FC236}">
                <a16:creationId xmlns:a16="http://schemas.microsoft.com/office/drawing/2014/main" id="{605A2973-028E-1F0A-7022-389206BC4340}"/>
              </a:ext>
            </a:extLst>
          </p:cNvPr>
          <p:cNvSpPr txBox="1"/>
          <p:nvPr/>
        </p:nvSpPr>
        <p:spPr>
          <a:xfrm>
            <a:off x="856669" y="2424584"/>
            <a:ext cx="9549130" cy="62452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50" dirty="0">
                <a:latin typeface="+mn-lt"/>
                <a:cs typeface="Times New Roman"/>
              </a:rPr>
              <a:t>After the fact purchases (non-compliant purchases) are made without prior approval of MURC Compliance. These orders are against policy. Payment of such orders will be reviewed on a case by case basis and payment is subject to the department cost recovery account. </a:t>
            </a: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endParaRPr lang="en-US" sz="2500" spc="50" dirty="0">
              <a:latin typeface="+mn-lt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2500" spc="50" dirty="0">
                <a:latin typeface="+mn-lt"/>
                <a:cs typeface="Times New Roman"/>
              </a:rPr>
              <a:t>Required Documentation: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50" dirty="0">
                <a:latin typeface="+mn-lt"/>
                <a:cs typeface="Times New Roman"/>
              </a:rPr>
              <a:t>Non-Compliant Purchases Memorandum Form complete detailing:</a:t>
            </a:r>
          </a:p>
          <a:p>
            <a:pPr marL="899159" indent="-457200">
              <a:buSzPct val="100000"/>
              <a:buFont typeface="+mj-lt"/>
              <a:buAutoNum type="arabicParenR"/>
            </a:pPr>
            <a:r>
              <a:rPr lang="en-US" sz="2500" spc="50" dirty="0">
                <a:latin typeface="+mn-lt"/>
                <a:cs typeface="Times New Roman"/>
              </a:rPr>
              <a:t>Why this order was purchased outside of the required purchasing procedures.</a:t>
            </a:r>
          </a:p>
          <a:p>
            <a:pPr marL="899159" indent="-457200">
              <a:buSzPct val="100000"/>
              <a:buFont typeface="+mj-lt"/>
              <a:buAutoNum type="arabicParenR"/>
            </a:pPr>
            <a:r>
              <a:rPr lang="en-US" sz="2500" spc="50" dirty="0">
                <a:latin typeface="+mn-lt"/>
                <a:cs typeface="Times New Roman"/>
              </a:rPr>
              <a:t>The steps the department will take going forward to prevent the situation from reoccurring.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50" dirty="0">
                <a:latin typeface="+mn-lt"/>
                <a:cs typeface="Times New Roman"/>
              </a:rPr>
              <a:t>Invoice from vendor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50" dirty="0">
                <a:latin typeface="+mn-lt"/>
                <a:cs typeface="Times New Roman"/>
              </a:rPr>
              <a:t>Requisition created in Banner. The requisition # should be referenced on the top right hand corner of the invoice. </a:t>
            </a:r>
          </a:p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lang="en-US" sz="2500" spc="50" dirty="0">
                <a:latin typeface="+mn-lt"/>
                <a:cs typeface="Times New Roman"/>
              </a:rPr>
              <a:t>Submit all referenced documentation via email to MURC Compliance.</a:t>
            </a:r>
          </a:p>
        </p:txBody>
      </p:sp>
      <p:sp>
        <p:nvSpPr>
          <p:cNvPr id="13" name="object 13">
            <a:extLst>
              <a:ext uri="{FF2B5EF4-FFF2-40B4-BE49-F238E27FC236}">
                <a16:creationId xmlns:a16="http://schemas.microsoft.com/office/drawing/2014/main" id="{9288D777-BB40-A7AE-C789-36F94D13BC8C}"/>
              </a:ext>
            </a:extLst>
          </p:cNvPr>
          <p:cNvSpPr/>
          <p:nvPr/>
        </p:nvSpPr>
        <p:spPr>
          <a:xfrm>
            <a:off x="13756073" y="9253456"/>
            <a:ext cx="2311400" cy="373380"/>
          </a:xfrm>
          <a:custGeom>
            <a:avLst/>
            <a:gdLst/>
            <a:ahLst/>
            <a:cxnLst/>
            <a:rect l="l" t="t" r="r" b="b"/>
            <a:pathLst>
              <a:path w="2311400" h="373379">
                <a:moveTo>
                  <a:pt x="2217895" y="373379"/>
                </a:moveTo>
                <a:lnTo>
                  <a:pt x="93344" y="373379"/>
                </a:lnTo>
                <a:lnTo>
                  <a:pt x="57010" y="366044"/>
                </a:lnTo>
                <a:lnTo>
                  <a:pt x="27340" y="346039"/>
                </a:lnTo>
                <a:lnTo>
                  <a:pt x="7335" y="316369"/>
                </a:lnTo>
                <a:lnTo>
                  <a:pt x="0" y="280034"/>
                </a:lnTo>
                <a:lnTo>
                  <a:pt x="0" y="93344"/>
                </a:lnTo>
                <a:lnTo>
                  <a:pt x="7335" y="57010"/>
                </a:lnTo>
                <a:lnTo>
                  <a:pt x="27340" y="27340"/>
                </a:lnTo>
                <a:lnTo>
                  <a:pt x="57010" y="7335"/>
                </a:lnTo>
                <a:lnTo>
                  <a:pt x="93344" y="0"/>
                </a:lnTo>
                <a:lnTo>
                  <a:pt x="2217895" y="0"/>
                </a:lnTo>
                <a:lnTo>
                  <a:pt x="2269683" y="15683"/>
                </a:lnTo>
                <a:lnTo>
                  <a:pt x="2304135" y="57623"/>
                </a:lnTo>
                <a:lnTo>
                  <a:pt x="2311241" y="93344"/>
                </a:lnTo>
                <a:lnTo>
                  <a:pt x="2311241" y="280034"/>
                </a:lnTo>
                <a:lnTo>
                  <a:pt x="2295558" y="331822"/>
                </a:lnTo>
                <a:lnTo>
                  <a:pt x="2253617" y="366274"/>
                </a:lnTo>
                <a:lnTo>
                  <a:pt x="2217895" y="373379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>
            <a:extLst>
              <a:ext uri="{FF2B5EF4-FFF2-40B4-BE49-F238E27FC236}">
                <a16:creationId xmlns:a16="http://schemas.microsoft.com/office/drawing/2014/main" id="{7F8CF36D-0818-DF02-D268-741C496CDCD5}"/>
              </a:ext>
            </a:extLst>
          </p:cNvPr>
          <p:cNvSpPr txBox="1"/>
          <p:nvPr/>
        </p:nvSpPr>
        <p:spPr>
          <a:xfrm>
            <a:off x="13850053" y="9253456"/>
            <a:ext cx="21234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sz="2100" b="1" u="heavy" spc="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b="1" u="heavy" spc="1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sz="2100" b="1" u="heavy" spc="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b="1" u="heavy" spc="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2100" b="1" dirty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5" name="object 15">
            <a:extLst>
              <a:ext uri="{FF2B5EF4-FFF2-40B4-BE49-F238E27FC236}">
                <a16:creationId xmlns:a16="http://schemas.microsoft.com/office/drawing/2014/main" id="{EFE61C61-D38A-CF11-CA06-8D06F269DB4B}"/>
              </a:ext>
            </a:extLst>
          </p:cNvPr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6" name="object 16">
            <a:extLst>
              <a:ext uri="{FF2B5EF4-FFF2-40B4-BE49-F238E27FC236}">
                <a16:creationId xmlns:a16="http://schemas.microsoft.com/office/drawing/2014/main" id="{2D19F93A-9F5A-575C-D6DA-BD630997A2DE}"/>
              </a:ext>
            </a:extLst>
          </p:cNvPr>
          <p:cNvSpPr txBox="1"/>
          <p:nvPr/>
        </p:nvSpPr>
        <p:spPr>
          <a:xfrm>
            <a:off x="1183902" y="9732425"/>
            <a:ext cx="84934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CB85281-A86D-10C9-E05F-18E38E3D85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50593" y="1949084"/>
            <a:ext cx="5522360" cy="7163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00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4300"/>
            <a:ext cx="18288000" cy="400050"/>
          </a:xfrm>
          <a:custGeom>
            <a:avLst/>
            <a:gdLst/>
            <a:ahLst/>
            <a:cxnLst/>
            <a:rect l="l" t="t" r="r" b="b"/>
            <a:pathLst>
              <a:path w="18288000" h="400050">
                <a:moveTo>
                  <a:pt x="0" y="0"/>
                </a:moveTo>
                <a:lnTo>
                  <a:pt x="18287998" y="0"/>
                </a:lnTo>
                <a:lnTo>
                  <a:pt x="18287998" y="400049"/>
                </a:lnTo>
                <a:lnTo>
                  <a:pt x="0" y="400049"/>
                </a:lnTo>
                <a:lnTo>
                  <a:pt x="0" y="0"/>
                </a:lnTo>
                <a:close/>
              </a:path>
            </a:pathLst>
          </a:custGeom>
          <a:solidFill>
            <a:srgbClr val="0097B1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9444925"/>
            <a:ext cx="9981565" cy="842644"/>
            <a:chOff x="0" y="9444925"/>
            <a:chExt cx="9981565" cy="842644"/>
          </a:xfrm>
        </p:grpSpPr>
        <p:sp>
          <p:nvSpPr>
            <p:cNvPr id="4" name="object 4"/>
            <p:cNvSpPr/>
            <p:nvPr/>
          </p:nvSpPr>
          <p:spPr>
            <a:xfrm>
              <a:off x="0" y="9444925"/>
              <a:ext cx="9981565" cy="842644"/>
            </a:xfrm>
            <a:custGeom>
              <a:avLst/>
              <a:gdLst/>
              <a:ahLst/>
              <a:cxnLst/>
              <a:rect l="l" t="t" r="r" b="b"/>
              <a:pathLst>
                <a:path w="9981565" h="842645">
                  <a:moveTo>
                    <a:pt x="9931435" y="842074"/>
                  </a:moveTo>
                  <a:lnTo>
                    <a:pt x="0" y="842074"/>
                  </a:lnTo>
                  <a:lnTo>
                    <a:pt x="0" y="3528"/>
                  </a:lnTo>
                  <a:lnTo>
                    <a:pt x="7006" y="2459"/>
                  </a:lnTo>
                  <a:lnTo>
                    <a:pt x="55700" y="0"/>
                  </a:lnTo>
                  <a:lnTo>
                    <a:pt x="9505236" y="0"/>
                  </a:lnTo>
                  <a:lnTo>
                    <a:pt x="9553930" y="2459"/>
                  </a:lnTo>
                  <a:lnTo>
                    <a:pt x="9601217" y="9675"/>
                  </a:lnTo>
                  <a:lnTo>
                    <a:pt x="9646858" y="21411"/>
                  </a:lnTo>
                  <a:lnTo>
                    <a:pt x="9690614" y="37426"/>
                  </a:lnTo>
                  <a:lnTo>
                    <a:pt x="9732245" y="57481"/>
                  </a:lnTo>
                  <a:lnTo>
                    <a:pt x="9771511" y="81336"/>
                  </a:lnTo>
                  <a:lnTo>
                    <a:pt x="9808175" y="108752"/>
                  </a:lnTo>
                  <a:lnTo>
                    <a:pt x="9841995" y="139490"/>
                  </a:lnTo>
                  <a:lnTo>
                    <a:pt x="9872733" y="173311"/>
                  </a:lnTo>
                  <a:lnTo>
                    <a:pt x="9900149" y="209974"/>
                  </a:lnTo>
                  <a:lnTo>
                    <a:pt x="9924004" y="249241"/>
                  </a:lnTo>
                  <a:lnTo>
                    <a:pt x="9944059" y="290872"/>
                  </a:lnTo>
                  <a:lnTo>
                    <a:pt x="9960074" y="334628"/>
                  </a:lnTo>
                  <a:lnTo>
                    <a:pt x="9971809" y="380269"/>
                  </a:lnTo>
                  <a:lnTo>
                    <a:pt x="9979026" y="427556"/>
                  </a:lnTo>
                  <a:lnTo>
                    <a:pt x="9981079" y="468209"/>
                  </a:lnTo>
                  <a:lnTo>
                    <a:pt x="9981079" y="638531"/>
                  </a:lnTo>
                  <a:lnTo>
                    <a:pt x="9979026" y="679184"/>
                  </a:lnTo>
                  <a:lnTo>
                    <a:pt x="9971809" y="726471"/>
                  </a:lnTo>
                  <a:lnTo>
                    <a:pt x="9960074" y="772112"/>
                  </a:lnTo>
                  <a:lnTo>
                    <a:pt x="9944059" y="815868"/>
                  </a:lnTo>
                  <a:lnTo>
                    <a:pt x="9931435" y="842074"/>
                  </a:lnTo>
                  <a:close/>
                </a:path>
              </a:pathLst>
            </a:custGeom>
            <a:solidFill>
              <a:srgbClr val="0097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9114" y="9567906"/>
              <a:ext cx="751205" cy="586740"/>
            </a:xfrm>
            <a:custGeom>
              <a:avLst/>
              <a:gdLst/>
              <a:ahLst/>
              <a:cxnLst/>
              <a:rect l="l" t="t" r="r" b="b"/>
              <a:pathLst>
                <a:path w="751205" h="586740">
                  <a:moveTo>
                    <a:pt x="375943" y="586153"/>
                  </a:moveTo>
                  <a:lnTo>
                    <a:pt x="320389" y="582976"/>
                  </a:lnTo>
                  <a:lnTo>
                    <a:pt x="267366" y="573745"/>
                  </a:lnTo>
                  <a:lnTo>
                    <a:pt x="217455" y="558914"/>
                  </a:lnTo>
                  <a:lnTo>
                    <a:pt x="171238" y="538937"/>
                  </a:lnTo>
                  <a:lnTo>
                    <a:pt x="129297" y="514266"/>
                  </a:lnTo>
                  <a:lnTo>
                    <a:pt x="92212" y="485356"/>
                  </a:lnTo>
                  <a:lnTo>
                    <a:pt x="60566" y="452660"/>
                  </a:lnTo>
                  <a:lnTo>
                    <a:pt x="34941" y="416630"/>
                  </a:lnTo>
                  <a:lnTo>
                    <a:pt x="15917" y="377721"/>
                  </a:lnTo>
                  <a:lnTo>
                    <a:pt x="4076" y="336385"/>
                  </a:lnTo>
                  <a:lnTo>
                    <a:pt x="0" y="293076"/>
                  </a:lnTo>
                  <a:lnTo>
                    <a:pt x="4076" y="249768"/>
                  </a:lnTo>
                  <a:lnTo>
                    <a:pt x="15917" y="208432"/>
                  </a:lnTo>
                  <a:lnTo>
                    <a:pt x="34941" y="169523"/>
                  </a:lnTo>
                  <a:lnTo>
                    <a:pt x="60566" y="133493"/>
                  </a:lnTo>
                  <a:lnTo>
                    <a:pt x="92212" y="100797"/>
                  </a:lnTo>
                  <a:lnTo>
                    <a:pt x="129297" y="71887"/>
                  </a:lnTo>
                  <a:lnTo>
                    <a:pt x="171238" y="47216"/>
                  </a:lnTo>
                  <a:lnTo>
                    <a:pt x="217455" y="27239"/>
                  </a:lnTo>
                  <a:lnTo>
                    <a:pt x="267366" y="12408"/>
                  </a:lnTo>
                  <a:lnTo>
                    <a:pt x="320389" y="3177"/>
                  </a:lnTo>
                  <a:lnTo>
                    <a:pt x="375943" y="0"/>
                  </a:lnTo>
                  <a:lnTo>
                    <a:pt x="431498" y="3177"/>
                  </a:lnTo>
                  <a:lnTo>
                    <a:pt x="484521" y="12408"/>
                  </a:lnTo>
                  <a:lnTo>
                    <a:pt x="534432" y="27239"/>
                  </a:lnTo>
                  <a:lnTo>
                    <a:pt x="580649" y="47216"/>
                  </a:lnTo>
                  <a:lnTo>
                    <a:pt x="622590" y="71887"/>
                  </a:lnTo>
                  <a:lnTo>
                    <a:pt x="659675" y="100797"/>
                  </a:lnTo>
                  <a:lnTo>
                    <a:pt x="691320" y="133493"/>
                  </a:lnTo>
                  <a:lnTo>
                    <a:pt x="716946" y="169523"/>
                  </a:lnTo>
                  <a:lnTo>
                    <a:pt x="735970" y="208432"/>
                  </a:lnTo>
                  <a:lnTo>
                    <a:pt x="747811" y="249768"/>
                  </a:lnTo>
                  <a:lnTo>
                    <a:pt x="751009" y="283746"/>
                  </a:lnTo>
                  <a:lnTo>
                    <a:pt x="751009" y="302407"/>
                  </a:lnTo>
                  <a:lnTo>
                    <a:pt x="735970" y="377721"/>
                  </a:lnTo>
                  <a:lnTo>
                    <a:pt x="716946" y="416630"/>
                  </a:lnTo>
                  <a:lnTo>
                    <a:pt x="691320" y="452660"/>
                  </a:lnTo>
                  <a:lnTo>
                    <a:pt x="659675" y="485356"/>
                  </a:lnTo>
                  <a:lnTo>
                    <a:pt x="622590" y="514266"/>
                  </a:lnTo>
                  <a:lnTo>
                    <a:pt x="580649" y="538937"/>
                  </a:lnTo>
                  <a:lnTo>
                    <a:pt x="534432" y="558914"/>
                  </a:lnTo>
                  <a:lnTo>
                    <a:pt x="484521" y="573745"/>
                  </a:lnTo>
                  <a:lnTo>
                    <a:pt x="431498" y="582976"/>
                  </a:lnTo>
                  <a:lnTo>
                    <a:pt x="375943" y="58615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6" name="object 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55570" y="2401403"/>
            <a:ext cx="5170059" cy="6675024"/>
          </a:xfrm>
          <a:prstGeom prst="rect">
            <a:avLst/>
          </a:prstGeom>
        </p:spPr>
      </p:pic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152515">
              <a:lnSpc>
                <a:spcPct val="100000"/>
              </a:lnSpc>
              <a:spcBef>
                <a:spcPts val="100"/>
              </a:spcBef>
            </a:pPr>
            <a:r>
              <a:rPr b="1" spc="-280" dirty="0">
                <a:latin typeface="Tahoma"/>
                <a:cs typeface="Tahoma"/>
              </a:rPr>
              <a:t>Direct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340" dirty="0">
                <a:latin typeface="Tahoma"/>
                <a:cs typeface="Tahoma"/>
              </a:rPr>
              <a:t>Award</a:t>
            </a:r>
            <a:r>
              <a:rPr b="1" spc="-459" dirty="0">
                <a:latin typeface="Tahoma"/>
                <a:cs typeface="Tahoma"/>
              </a:rPr>
              <a:t> </a:t>
            </a:r>
            <a:r>
              <a:rPr b="1" spc="-350" dirty="0">
                <a:latin typeface="Tahoma"/>
                <a:cs typeface="Tahoma"/>
              </a:rPr>
              <a:t>Form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183902" y="2401403"/>
            <a:ext cx="9549130" cy="418063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r>
              <a:rPr sz="2500" spc="50" dirty="0">
                <a:latin typeface="+mn-lt"/>
                <a:cs typeface="Times New Roman"/>
              </a:rPr>
              <a:t>This</a:t>
            </a:r>
            <a:r>
              <a:rPr sz="2500" spc="90" dirty="0">
                <a:latin typeface="+mn-lt"/>
                <a:cs typeface="Times New Roman"/>
              </a:rPr>
              <a:t> </a:t>
            </a:r>
            <a:r>
              <a:rPr sz="2500" spc="80" dirty="0">
                <a:latin typeface="+mn-lt"/>
                <a:cs typeface="Times New Roman"/>
              </a:rPr>
              <a:t>form</a:t>
            </a:r>
            <a:r>
              <a:rPr sz="2500" spc="90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replaced</a:t>
            </a:r>
            <a:r>
              <a:rPr sz="2500" spc="90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the</a:t>
            </a:r>
            <a:r>
              <a:rPr sz="2500" spc="90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previous</a:t>
            </a:r>
            <a:r>
              <a:rPr lang="en-US" sz="2500" spc="100" dirty="0">
                <a:latin typeface="+mn-lt"/>
                <a:cs typeface="Times New Roman"/>
              </a:rPr>
              <a:t>ly used </a:t>
            </a:r>
            <a:r>
              <a:rPr sz="2500" b="1" spc="-25" dirty="0">
                <a:latin typeface="+mn-lt"/>
                <a:cs typeface="Times New Roman"/>
              </a:rPr>
              <a:t>sole/single</a:t>
            </a:r>
            <a:r>
              <a:rPr sz="2500" b="1" spc="90" dirty="0">
                <a:latin typeface="+mn-lt"/>
                <a:cs typeface="Times New Roman"/>
              </a:rPr>
              <a:t> </a:t>
            </a:r>
            <a:r>
              <a:rPr sz="2500" b="1" spc="-55" dirty="0">
                <a:latin typeface="+mn-lt"/>
                <a:cs typeface="Times New Roman"/>
              </a:rPr>
              <a:t>source</a:t>
            </a:r>
            <a:r>
              <a:rPr sz="2500" b="1" spc="90" dirty="0">
                <a:latin typeface="+mn-lt"/>
                <a:cs typeface="Times New Roman"/>
              </a:rPr>
              <a:t> </a:t>
            </a:r>
            <a:r>
              <a:rPr sz="2500" b="1" spc="-10" dirty="0">
                <a:latin typeface="+mn-lt"/>
                <a:cs typeface="Times New Roman"/>
              </a:rPr>
              <a:t>form.</a:t>
            </a:r>
            <a:endParaRPr sz="2500" dirty="0">
              <a:latin typeface="+mn-lt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135"/>
              </a:spcBef>
              <a:buFont typeface="Arial" panose="020B0604020202020204" pitchFamily="34" charset="0"/>
              <a:buChar char="•"/>
            </a:pPr>
            <a:endParaRPr sz="2500" dirty="0">
              <a:latin typeface="+mn-lt"/>
              <a:cs typeface="Times New Roman"/>
            </a:endParaRPr>
          </a:p>
          <a:p>
            <a:pPr marL="355600" marR="437515" indent="-342900">
              <a:lnSpc>
                <a:spcPts val="2920"/>
              </a:lnSpc>
              <a:buFont typeface="Arial" panose="020B0604020202020204" pitchFamily="34" charset="0"/>
              <a:buChar char="•"/>
              <a:tabLst>
                <a:tab pos="1163320" algn="l"/>
              </a:tabLst>
            </a:pPr>
            <a:r>
              <a:rPr sz="2500" spc="70" dirty="0">
                <a:latin typeface="+mn-lt"/>
                <a:cs typeface="Times New Roman"/>
              </a:rPr>
              <a:t>Should</a:t>
            </a:r>
            <a:r>
              <a:rPr sz="2500" spc="50" dirty="0">
                <a:latin typeface="+mn-lt"/>
                <a:cs typeface="Times New Roman"/>
              </a:rPr>
              <a:t> only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be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used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when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50" dirty="0">
                <a:latin typeface="+mn-lt"/>
                <a:cs typeface="Times New Roman"/>
              </a:rPr>
              <a:t>only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one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vendor</a:t>
            </a:r>
            <a:r>
              <a:rPr sz="2500" spc="50" dirty="0">
                <a:latin typeface="+mn-lt"/>
                <a:cs typeface="Times New Roman"/>
              </a:rPr>
              <a:t> </a:t>
            </a:r>
            <a:r>
              <a:rPr sz="2500" spc="75" dirty="0">
                <a:latin typeface="+mn-lt"/>
                <a:cs typeface="Times New Roman"/>
              </a:rPr>
              <a:t>can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55" dirty="0">
                <a:latin typeface="+mn-lt"/>
                <a:cs typeface="Times New Roman"/>
              </a:rPr>
              <a:t>provide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the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90" dirty="0">
                <a:latin typeface="+mn-lt"/>
                <a:cs typeface="Times New Roman"/>
              </a:rPr>
              <a:t>good</a:t>
            </a:r>
            <a:r>
              <a:rPr sz="2500" spc="45" dirty="0">
                <a:latin typeface="+mn-lt"/>
                <a:cs typeface="Times New Roman"/>
              </a:rPr>
              <a:t> </a:t>
            </a:r>
            <a:r>
              <a:rPr sz="2500" spc="90" dirty="0">
                <a:latin typeface="+mn-lt"/>
                <a:cs typeface="Times New Roman"/>
              </a:rPr>
              <a:t>or </a:t>
            </a:r>
            <a:r>
              <a:rPr sz="2500" spc="-10" dirty="0">
                <a:latin typeface="+mn-lt"/>
                <a:cs typeface="Times New Roman"/>
              </a:rPr>
              <a:t>service.</a:t>
            </a:r>
            <a:r>
              <a:rPr lang="en-US" sz="2500" spc="-10" dirty="0">
                <a:latin typeface="+mn-lt"/>
                <a:cs typeface="Times New Roman"/>
              </a:rPr>
              <a:t> </a:t>
            </a:r>
          </a:p>
          <a:p>
            <a:pPr marL="12700" marR="437515">
              <a:lnSpc>
                <a:spcPts val="2920"/>
              </a:lnSpc>
              <a:tabLst>
                <a:tab pos="1163320" algn="l"/>
              </a:tabLst>
            </a:pPr>
            <a:r>
              <a:rPr lang="en-US" sz="2500" b="1" spc="-10" dirty="0">
                <a:latin typeface="+mn-lt"/>
                <a:cs typeface="Times New Roman"/>
              </a:rPr>
              <a:t>     Note: </a:t>
            </a:r>
            <a:r>
              <a:rPr sz="2500" spc="114" dirty="0">
                <a:latin typeface="+mn-lt"/>
                <a:cs typeface="Times New Roman"/>
              </a:rPr>
              <a:t>It</a:t>
            </a:r>
            <a:r>
              <a:rPr sz="2500" spc="-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is</a:t>
            </a:r>
            <a:r>
              <a:rPr sz="2500" spc="-5" dirty="0">
                <a:latin typeface="+mn-lt"/>
                <a:cs typeface="Times New Roman"/>
              </a:rPr>
              <a:t> </a:t>
            </a:r>
            <a:r>
              <a:rPr sz="2500" spc="120" dirty="0">
                <a:latin typeface="+mn-lt"/>
                <a:cs typeface="Times New Roman"/>
              </a:rPr>
              <a:t>not</a:t>
            </a:r>
            <a:r>
              <a:rPr sz="2500" spc="-5" dirty="0">
                <a:latin typeface="+mn-lt"/>
                <a:cs typeface="Times New Roman"/>
              </a:rPr>
              <a:t> </a:t>
            </a:r>
            <a:r>
              <a:rPr sz="2500" spc="130" dirty="0">
                <a:latin typeface="+mn-lt"/>
                <a:cs typeface="Times New Roman"/>
              </a:rPr>
              <a:t>a</a:t>
            </a:r>
            <a:r>
              <a:rPr sz="2500" spc="-5" dirty="0">
                <a:latin typeface="+mn-lt"/>
                <a:cs typeface="Times New Roman"/>
              </a:rPr>
              <a:t> </a:t>
            </a:r>
            <a:r>
              <a:rPr sz="2500" spc="75" dirty="0">
                <a:latin typeface="+mn-lt"/>
                <a:cs typeface="Times New Roman"/>
              </a:rPr>
              <a:t>shorter</a:t>
            </a:r>
            <a:r>
              <a:rPr sz="2500" spc="-5" dirty="0">
                <a:latin typeface="+mn-lt"/>
                <a:cs typeface="Times New Roman"/>
              </a:rPr>
              <a:t> </a:t>
            </a:r>
            <a:r>
              <a:rPr sz="2500" spc="75" dirty="0">
                <a:latin typeface="+mn-lt"/>
                <a:cs typeface="Times New Roman"/>
              </a:rPr>
              <a:t>procurement</a:t>
            </a:r>
            <a:r>
              <a:rPr sz="2500" dirty="0">
                <a:latin typeface="+mn-lt"/>
                <a:cs typeface="Times New Roman"/>
              </a:rPr>
              <a:t> </a:t>
            </a:r>
            <a:r>
              <a:rPr sz="2500" spc="-10" dirty="0">
                <a:latin typeface="+mn-lt"/>
                <a:cs typeface="Times New Roman"/>
              </a:rPr>
              <a:t>process.</a:t>
            </a:r>
            <a:endParaRPr sz="2500" dirty="0">
              <a:latin typeface="+mn-lt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55"/>
              </a:spcBef>
              <a:buFont typeface="Arial" panose="020B0604020202020204" pitchFamily="34" charset="0"/>
              <a:buChar char="•"/>
            </a:pPr>
            <a:endParaRPr lang="en-US" sz="2500" dirty="0">
              <a:latin typeface="+mn-lt"/>
              <a:cs typeface="Times New Roman"/>
            </a:endParaRPr>
          </a:p>
          <a:p>
            <a:pPr marL="355600" marR="5080" indent="-342900">
              <a:lnSpc>
                <a:spcPts val="2930"/>
              </a:lnSpc>
              <a:buFont typeface="Arial" panose="020B0604020202020204" pitchFamily="34" charset="0"/>
              <a:buChar char="•"/>
            </a:pPr>
            <a:r>
              <a:rPr sz="2500" spc="60" dirty="0">
                <a:latin typeface="+mn-lt"/>
                <a:cs typeface="Times New Roman"/>
              </a:rPr>
              <a:t>There</a:t>
            </a:r>
            <a:r>
              <a:rPr sz="2500" spc="2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is</a:t>
            </a:r>
            <a:r>
              <a:rPr sz="2500" spc="30" dirty="0">
                <a:latin typeface="+mn-lt"/>
                <a:cs typeface="Times New Roman"/>
              </a:rPr>
              <a:t> </a:t>
            </a:r>
            <a:r>
              <a:rPr sz="2500" spc="130" dirty="0">
                <a:latin typeface="+mn-lt"/>
                <a:cs typeface="Times New Roman"/>
              </a:rPr>
              <a:t>a</a:t>
            </a:r>
            <a:r>
              <a:rPr sz="2500" spc="25" dirty="0">
                <a:latin typeface="+mn-lt"/>
                <a:cs typeface="Times New Roman"/>
              </a:rPr>
              <a:t> </a:t>
            </a:r>
            <a:r>
              <a:rPr sz="2500" spc="-10" dirty="0">
                <a:latin typeface="+mn-lt"/>
                <a:cs typeface="Times New Roman"/>
              </a:rPr>
              <a:t>5-</a:t>
            </a:r>
            <a:r>
              <a:rPr sz="2500" spc="80" dirty="0">
                <a:latin typeface="+mn-lt"/>
                <a:cs typeface="Times New Roman"/>
              </a:rPr>
              <a:t>day</a:t>
            </a:r>
            <a:r>
              <a:rPr sz="2500" spc="30" dirty="0">
                <a:latin typeface="+mn-lt"/>
                <a:cs typeface="Times New Roman"/>
              </a:rPr>
              <a:t> </a:t>
            </a:r>
            <a:r>
              <a:rPr sz="2500" spc="50" dirty="0">
                <a:latin typeface="+mn-lt"/>
                <a:cs typeface="Times New Roman"/>
              </a:rPr>
              <a:t>advertisement</a:t>
            </a:r>
            <a:r>
              <a:rPr sz="2500" spc="25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period</a:t>
            </a:r>
            <a:r>
              <a:rPr sz="2500" spc="30" dirty="0">
                <a:latin typeface="+mn-lt"/>
                <a:cs typeface="Times New Roman"/>
              </a:rPr>
              <a:t> </a:t>
            </a:r>
            <a:r>
              <a:rPr sz="2500" spc="45" dirty="0">
                <a:latin typeface="+mn-lt"/>
                <a:cs typeface="Times New Roman"/>
              </a:rPr>
              <a:t>associated</a:t>
            </a:r>
            <a:r>
              <a:rPr sz="2500" spc="2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with</a:t>
            </a:r>
            <a:r>
              <a:rPr sz="2500" spc="30" dirty="0">
                <a:latin typeface="+mn-lt"/>
                <a:cs typeface="Times New Roman"/>
              </a:rPr>
              <a:t> </a:t>
            </a:r>
            <a:r>
              <a:rPr sz="2500" spc="65" dirty="0">
                <a:latin typeface="+mn-lt"/>
                <a:cs typeface="Times New Roman"/>
              </a:rPr>
              <a:t>orders</a:t>
            </a:r>
            <a:r>
              <a:rPr sz="2500" spc="25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procured </a:t>
            </a:r>
            <a:r>
              <a:rPr lang="en-US" sz="2500" spc="100" dirty="0">
                <a:latin typeface="+mn-lt"/>
                <a:cs typeface="Times New Roman"/>
              </a:rPr>
              <a:t>using the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65" dirty="0">
                <a:latin typeface="+mn-lt"/>
                <a:cs typeface="Times New Roman"/>
              </a:rPr>
              <a:t>Direct</a:t>
            </a:r>
            <a:r>
              <a:rPr sz="2500" spc="10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Award</a:t>
            </a:r>
            <a:r>
              <a:rPr lang="en-US" sz="2500" spc="70" dirty="0">
                <a:latin typeface="+mn-lt"/>
                <a:cs typeface="Times New Roman"/>
              </a:rPr>
              <a:t> form</a:t>
            </a:r>
            <a:r>
              <a:rPr sz="2500" spc="70" dirty="0">
                <a:latin typeface="+mn-lt"/>
                <a:cs typeface="Times New Roman"/>
              </a:rPr>
              <a:t>.</a:t>
            </a:r>
            <a:endParaRPr sz="2500" dirty="0">
              <a:latin typeface="+mn-lt"/>
              <a:cs typeface="Times New Roman"/>
            </a:endParaRPr>
          </a:p>
          <a:p>
            <a:pPr marL="342900" indent="-342900">
              <a:lnSpc>
                <a:spcPct val="100000"/>
              </a:lnSpc>
              <a:spcBef>
                <a:spcPts val="40"/>
              </a:spcBef>
              <a:buFont typeface="Arial" panose="020B0604020202020204" pitchFamily="34" charset="0"/>
              <a:buChar char="•"/>
            </a:pPr>
            <a:endParaRPr sz="2500" dirty="0">
              <a:latin typeface="+mn-lt"/>
              <a:cs typeface="Times New Roman"/>
            </a:endParaRPr>
          </a:p>
          <a:p>
            <a:pPr marL="355600" marR="913765" indent="-342900">
              <a:lnSpc>
                <a:spcPts val="2930"/>
              </a:lnSpc>
              <a:buFont typeface="Arial" panose="020B0604020202020204" pitchFamily="34" charset="0"/>
              <a:buChar char="•"/>
            </a:pPr>
            <a:r>
              <a:rPr sz="2500" spc="65" dirty="0">
                <a:latin typeface="+mn-lt"/>
                <a:cs typeface="Times New Roman"/>
              </a:rPr>
              <a:t>Direct</a:t>
            </a:r>
            <a:r>
              <a:rPr sz="2500" spc="15" dirty="0">
                <a:latin typeface="+mn-lt"/>
                <a:cs typeface="Times New Roman"/>
              </a:rPr>
              <a:t> </a:t>
            </a:r>
            <a:r>
              <a:rPr sz="2500" spc="90" dirty="0">
                <a:latin typeface="+mn-lt"/>
                <a:cs typeface="Times New Roman"/>
              </a:rPr>
              <a:t>Award</a:t>
            </a:r>
            <a:r>
              <a:rPr sz="2500" spc="15" dirty="0">
                <a:latin typeface="+mn-lt"/>
                <a:cs typeface="Times New Roman"/>
              </a:rPr>
              <a:t> </a:t>
            </a:r>
            <a:r>
              <a:rPr sz="2500" spc="55" dirty="0">
                <a:latin typeface="+mn-lt"/>
                <a:cs typeface="Times New Roman"/>
              </a:rPr>
              <a:t>forms</a:t>
            </a:r>
            <a:r>
              <a:rPr sz="2500" spc="20" dirty="0">
                <a:latin typeface="+mn-lt"/>
                <a:cs typeface="Times New Roman"/>
              </a:rPr>
              <a:t> </a:t>
            </a:r>
            <a:r>
              <a:rPr sz="2500" spc="70" dirty="0">
                <a:latin typeface="+mn-lt"/>
                <a:cs typeface="Times New Roman"/>
              </a:rPr>
              <a:t>are</a:t>
            </a:r>
            <a:r>
              <a:rPr sz="2500" spc="15" dirty="0">
                <a:latin typeface="+mn-lt"/>
                <a:cs typeface="Times New Roman"/>
              </a:rPr>
              <a:t> </a:t>
            </a:r>
            <a:r>
              <a:rPr sz="2500" dirty="0">
                <a:latin typeface="+mn-lt"/>
                <a:cs typeface="Times New Roman"/>
              </a:rPr>
              <a:t>reviewed</a:t>
            </a:r>
            <a:r>
              <a:rPr sz="2500" spc="20" dirty="0">
                <a:latin typeface="+mn-lt"/>
                <a:cs typeface="Times New Roman"/>
              </a:rPr>
              <a:t> </a:t>
            </a:r>
            <a:r>
              <a:rPr sz="2500" spc="120" dirty="0">
                <a:latin typeface="+mn-lt"/>
                <a:cs typeface="Times New Roman"/>
              </a:rPr>
              <a:t>and</a:t>
            </a:r>
            <a:r>
              <a:rPr sz="2500" spc="15" dirty="0">
                <a:latin typeface="+mn-lt"/>
                <a:cs typeface="Times New Roman"/>
              </a:rPr>
              <a:t> </a:t>
            </a:r>
            <a:r>
              <a:rPr sz="2500" spc="85" dirty="0">
                <a:latin typeface="+mn-lt"/>
                <a:cs typeface="Times New Roman"/>
              </a:rPr>
              <a:t>approved</a:t>
            </a:r>
            <a:r>
              <a:rPr sz="2500" spc="20" dirty="0">
                <a:latin typeface="+mn-lt"/>
                <a:cs typeface="Times New Roman"/>
              </a:rPr>
              <a:t> </a:t>
            </a:r>
            <a:r>
              <a:rPr sz="2500" spc="60" dirty="0">
                <a:latin typeface="+mn-lt"/>
                <a:cs typeface="Times New Roman"/>
              </a:rPr>
              <a:t>by</a:t>
            </a:r>
            <a:r>
              <a:rPr sz="2500" spc="15" dirty="0">
                <a:latin typeface="+mn-lt"/>
                <a:cs typeface="Times New Roman"/>
              </a:rPr>
              <a:t> </a:t>
            </a:r>
            <a:r>
              <a:rPr lang="en-US" sz="2500" spc="70" dirty="0">
                <a:latin typeface="+mn-lt"/>
                <a:cs typeface="Times New Roman"/>
              </a:rPr>
              <a:t>Procurement Services.</a:t>
            </a:r>
            <a:endParaRPr sz="2500" dirty="0">
              <a:latin typeface="+mn-lt"/>
              <a:cs typeface="Times New Roman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3756073" y="9253456"/>
            <a:ext cx="2311400" cy="373380"/>
          </a:xfrm>
          <a:custGeom>
            <a:avLst/>
            <a:gdLst/>
            <a:ahLst/>
            <a:cxnLst/>
            <a:rect l="l" t="t" r="r" b="b"/>
            <a:pathLst>
              <a:path w="2311400" h="373379">
                <a:moveTo>
                  <a:pt x="2217895" y="373379"/>
                </a:moveTo>
                <a:lnTo>
                  <a:pt x="93344" y="373379"/>
                </a:lnTo>
                <a:lnTo>
                  <a:pt x="57010" y="366044"/>
                </a:lnTo>
                <a:lnTo>
                  <a:pt x="27340" y="346039"/>
                </a:lnTo>
                <a:lnTo>
                  <a:pt x="7335" y="316369"/>
                </a:lnTo>
                <a:lnTo>
                  <a:pt x="0" y="280034"/>
                </a:lnTo>
                <a:lnTo>
                  <a:pt x="0" y="93344"/>
                </a:lnTo>
                <a:lnTo>
                  <a:pt x="7335" y="57010"/>
                </a:lnTo>
                <a:lnTo>
                  <a:pt x="27340" y="27340"/>
                </a:lnTo>
                <a:lnTo>
                  <a:pt x="57010" y="7335"/>
                </a:lnTo>
                <a:lnTo>
                  <a:pt x="93344" y="0"/>
                </a:lnTo>
                <a:lnTo>
                  <a:pt x="2217895" y="0"/>
                </a:lnTo>
                <a:lnTo>
                  <a:pt x="2269683" y="15683"/>
                </a:lnTo>
                <a:lnTo>
                  <a:pt x="2304135" y="57623"/>
                </a:lnTo>
                <a:lnTo>
                  <a:pt x="2311241" y="93344"/>
                </a:lnTo>
                <a:lnTo>
                  <a:pt x="2311241" y="280034"/>
                </a:lnTo>
                <a:lnTo>
                  <a:pt x="2295558" y="331822"/>
                </a:lnTo>
                <a:lnTo>
                  <a:pt x="2253617" y="366274"/>
                </a:lnTo>
                <a:lnTo>
                  <a:pt x="2217895" y="373379"/>
                </a:lnTo>
                <a:close/>
              </a:path>
            </a:pathLst>
          </a:custGeom>
          <a:solidFill>
            <a:srgbClr val="00B0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3850053" y="9253456"/>
            <a:ext cx="2123440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u="heavy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Access</a:t>
            </a:r>
            <a:r>
              <a:rPr sz="2100" b="1" u="heavy" spc="1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b="1" u="heavy" spc="13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Form</a:t>
            </a:r>
            <a:r>
              <a:rPr sz="2100" b="1" u="heavy" spc="20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sz="2100" b="1" u="heavy" spc="45" dirty="0">
                <a:solidFill>
                  <a:schemeClr val="bg1"/>
                </a:solidFill>
                <a:uFill>
                  <a:solidFill>
                    <a:srgbClr val="FFFFFF"/>
                  </a:solidFill>
                </a:uFill>
                <a:latin typeface="+mn-lt"/>
                <a:cs typeface="Times New Roman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Here</a:t>
            </a:r>
            <a:endParaRPr sz="2100" b="1" dirty="0">
              <a:solidFill>
                <a:schemeClr val="bg1"/>
              </a:solidFill>
              <a:latin typeface="+mn-lt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64900" y="9632167"/>
            <a:ext cx="240029" cy="43688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5"/>
              </a:spcBef>
            </a:pPr>
            <a:r>
              <a:rPr sz="2700" b="1" spc="-50" dirty="0">
                <a:latin typeface="Microsoft YaHei UI"/>
                <a:cs typeface="Microsoft YaHei UI"/>
              </a:rPr>
              <a:t>1</a:t>
            </a:r>
            <a:endParaRPr sz="2700">
              <a:latin typeface="Microsoft YaHei UI"/>
              <a:cs typeface="Microsoft YaHei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83902" y="9732425"/>
            <a:ext cx="8493498" cy="263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25"/>
              </a:lnSpc>
            </a:pP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Department</a:t>
            </a:r>
            <a:r>
              <a:rPr sz="2100" spc="155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complete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s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requisition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" dirty="0">
                <a:solidFill>
                  <a:srgbClr val="FFFFFF"/>
                </a:solidFill>
                <a:latin typeface="+mn-lt"/>
                <a:cs typeface="Times New Roman"/>
              </a:rPr>
              <a:t>pack</a:t>
            </a:r>
            <a:r>
              <a:rPr lang="en-US" sz="2100" spc="10" dirty="0">
                <a:solidFill>
                  <a:srgbClr val="FFFFFF"/>
                </a:solidFill>
                <a:latin typeface="+mn-lt"/>
                <a:cs typeface="Times New Roman"/>
              </a:rPr>
              <a:t>et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based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105" dirty="0">
                <a:solidFill>
                  <a:srgbClr val="FFFFFF"/>
                </a:solidFill>
                <a:latin typeface="+mn-lt"/>
                <a:cs typeface="Times New Roman"/>
              </a:rPr>
              <a:t>on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55" dirty="0">
                <a:solidFill>
                  <a:srgbClr val="FFFFFF"/>
                </a:solidFill>
                <a:latin typeface="+mn-lt"/>
                <a:cs typeface="Times New Roman"/>
              </a:rPr>
              <a:t>purchase</a:t>
            </a:r>
            <a:r>
              <a:rPr sz="2100" spc="160" dirty="0">
                <a:solidFill>
                  <a:srgbClr val="FFFFFF"/>
                </a:solidFill>
                <a:latin typeface="+mn-lt"/>
                <a:cs typeface="Times New Roman"/>
              </a:rPr>
              <a:t> </a:t>
            </a:r>
            <a:r>
              <a:rPr sz="2100" spc="85" dirty="0">
                <a:solidFill>
                  <a:srgbClr val="FFFFFF"/>
                </a:solidFill>
                <a:latin typeface="+mn-lt"/>
                <a:cs typeface="Times New Roman"/>
              </a:rPr>
              <a:t>amount.</a:t>
            </a:r>
            <a:endParaRPr sz="2100" dirty="0">
              <a:latin typeface="+mn-lt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656</TotalTime>
  <Words>3295</Words>
  <Application>Microsoft Office PowerPoint</Application>
  <PresentationFormat>Custom</PresentationFormat>
  <Paragraphs>308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Microsoft YaHei UI</vt:lpstr>
      <vt:lpstr>Arial</vt:lpstr>
      <vt:lpstr>Arial Black</vt:lpstr>
      <vt:lpstr>Courier New</vt:lpstr>
      <vt:lpstr>Lucida Sans</vt:lpstr>
      <vt:lpstr>Tahoma</vt:lpstr>
      <vt:lpstr>Times New Roman</vt:lpstr>
      <vt:lpstr>Wingdings</vt:lpstr>
      <vt:lpstr>Office Theme</vt:lpstr>
      <vt:lpstr>MASTERING REQUISITIONS</vt:lpstr>
      <vt:lpstr>Training Objectives</vt:lpstr>
      <vt:lpstr>IMPORTANT</vt:lpstr>
      <vt:lpstr>What is a Requisition?</vt:lpstr>
      <vt:lpstr>MURC Contact: Grants Compliance Administrators</vt:lpstr>
      <vt:lpstr>Lifecycle of a Requisition</vt:lpstr>
      <vt:lpstr>Requisition Packet: What Documentation is Required?</vt:lpstr>
      <vt:lpstr>After The Fact Purchases</vt:lpstr>
      <vt:lpstr>Direct Award Form</vt:lpstr>
      <vt:lpstr>Technology Procurement Form</vt:lpstr>
      <vt:lpstr>MURC Addendum</vt:lpstr>
      <vt:lpstr>Vendor Setup in Banner</vt:lpstr>
      <vt:lpstr>Banner Screen FTIIDEN</vt:lpstr>
      <vt:lpstr>Banner Screen FTMVEND</vt:lpstr>
      <vt:lpstr>If Vendor Is Not in Banner – Initiate Setup</vt:lpstr>
      <vt:lpstr>Creating the Requisition in Banner</vt:lpstr>
      <vt:lpstr>Requisition Packet</vt:lpstr>
      <vt:lpstr>Compliance Review/Signatures/Submission to Procurement Services</vt:lpstr>
      <vt:lpstr>Procurement Services: Purchase Order Creation</vt:lpstr>
      <vt:lpstr>PO Notification: Final Confirmation and Communication</vt:lpstr>
      <vt:lpstr>Next Step: Invoicing Can Begin – Moving into the Payment Phase</vt:lpstr>
      <vt:lpstr>Next Step: Invoicing Can Begin – Moving into the Payment Phase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Post-Award Essentials</dc:title>
  <dc:creator>Brittany Bruce</dc:creator>
  <cp:keywords>DAGiXPZsrjk,BAEn8AB86GM,0</cp:keywords>
  <cp:lastModifiedBy>Hunter, Sydney</cp:lastModifiedBy>
  <cp:revision>1</cp:revision>
  <dcterms:created xsi:type="dcterms:W3CDTF">2025-11-03T21:13:03Z</dcterms:created>
  <dcterms:modified xsi:type="dcterms:W3CDTF">2025-11-12T20:50:07Z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2025-04-17T00:00:00Z</vt:filetime>
  </property>
  <property fmtid="{D5CDD505-2E9C-101B-9397-08002B2CF9AE}" pid="3" name="Creator">
    <vt:lpwstr>Canva</vt:lpwstr>
  </property>
  <property fmtid="{D5CDD505-2E9C-101B-9397-08002B2CF9AE}" pid="4" name="LastSaved">
    <vt:filetime>2025-11-03T00:00:00Z</vt:filetime>
  </property>
  <property fmtid="{D5CDD505-2E9C-101B-9397-08002B2CF9AE}" pid="5" name="Producer">
    <vt:lpwstr>Canva</vt:lpwstr>
  </property>
</Properties>
</file>