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9" r:id="rId3"/>
    <p:sldId id="260" r:id="rId4"/>
    <p:sldId id="258" r:id="rId5"/>
    <p:sldId id="257" r:id="rId6"/>
    <p:sldId id="277" r:id="rId7"/>
    <p:sldId id="278" r:id="rId8"/>
    <p:sldId id="261" r:id="rId9"/>
    <p:sldId id="262" r:id="rId10"/>
    <p:sldId id="264"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95" r:id="rId25"/>
    <p:sldId id="281" r:id="rId26"/>
    <p:sldId id="282" r:id="rId27"/>
    <p:sldId id="284" r:id="rId28"/>
    <p:sldId id="283" r:id="rId29"/>
    <p:sldId id="286" r:id="rId30"/>
    <p:sldId id="287" r:id="rId31"/>
    <p:sldId id="288" r:id="rId32"/>
    <p:sldId id="289" r:id="rId33"/>
    <p:sldId id="290" r:id="rId34"/>
    <p:sldId id="291" r:id="rId35"/>
    <p:sldId id="292" r:id="rId36"/>
    <p:sldId id="280" r:id="rId37"/>
    <p:sldId id="293" r:id="rId38"/>
    <p:sldId id="294" r:id="rId39"/>
  </p:sldIdLst>
  <p:sldSz cx="18288000" cy="10287000"/>
  <p:notesSz cx="6858000" cy="9144000"/>
  <p:embeddedFontLst>
    <p:embeddedFont>
      <p:font typeface="Aileron" panose="020B0604020202020204" charset="0"/>
      <p:regular r:id="rId41"/>
    </p:embeddedFont>
    <p:embeddedFont>
      <p:font typeface="Aileron Bold" panose="020B0604020202020204" charset="0"/>
      <p:regular r:id="rId42"/>
    </p:embeddedFont>
    <p:embeddedFont>
      <p:font typeface="Arimo" panose="020B0604020202020204" charset="0"/>
      <p:regular r:id="rId43"/>
    </p:embeddedFont>
    <p:embeddedFont>
      <p:font typeface="Arimo Bold" panose="020B0604020202020204" charset="0"/>
      <p:regular r:id="rId44"/>
    </p:embeddedFont>
    <p:embeddedFont>
      <p:font typeface="Montserrat" panose="00000500000000000000" pitchFamily="2" charset="0"/>
      <p:regular r:id="rId45"/>
      <p:bold r:id="rId46"/>
      <p:italic r:id="rId47"/>
      <p:boldItalic r:id="rId48"/>
    </p:embeddedFont>
    <p:embeddedFont>
      <p:font typeface="Open Sans 1" panose="020B0604020202020204" charset="0"/>
      <p:regular r:id="rId49"/>
    </p:embeddedFont>
    <p:embeddedFont>
      <p:font typeface="Open Sans 1 Bold" panose="020B0604020202020204" charset="0"/>
      <p:regular r:id="rId50"/>
    </p:embeddedFont>
    <p:embeddedFont>
      <p:font typeface="Open Sans 1 Bold Italics" panose="020B0604020202020204" charset="0"/>
      <p:regular r:id="rId51"/>
    </p:embeddedFont>
    <p:embeddedFont>
      <p:font typeface="Open Sans 1 Italics" panose="020B0604020202020204" charset="0"/>
      <p:regular r:id="rId52"/>
    </p:embeddedFont>
    <p:embeddedFont>
      <p:font typeface="Open Sans 2" panose="020B0604020202020204" charset="0"/>
      <p:regular r:id="rId53"/>
    </p:embeddedFont>
    <p:embeddedFont>
      <p:font typeface="Open Sans 2 Bold" panose="020B0604020202020204" charset="0"/>
      <p:regular r:id="rId54"/>
    </p:embeddedFont>
    <p:embeddedFont>
      <p:font typeface="Open Sans 2 Bold Italics" panose="020B0604020202020204" charset="0"/>
      <p:regular r:id="rId55"/>
    </p:embeddedFont>
    <p:embeddedFont>
      <p:font typeface="Open Sans 2 Light" panose="020B0604020202020204" charset="0"/>
      <p:regular r:id="rId56"/>
    </p:embeddedFont>
    <p:embeddedFont>
      <p:font typeface="Poppins Bold" panose="020B0604020202020204" charset="0"/>
      <p:regular r:id="rId57"/>
      <p:bold r:id="rId58"/>
    </p:embeddedFont>
    <p:embeddedFont>
      <p:font typeface="Proxima Nova" panose="020B0604020202020204" charset="0"/>
      <p:regular r:id="rId59"/>
    </p:embeddedFont>
    <p:embeddedFont>
      <p:font typeface="Proxima Nova Bold" panose="020B0604020202020204" charset="0"/>
      <p:regular r:id="rId60"/>
    </p:embeddedFont>
    <p:embeddedFont>
      <p:font typeface="Proxima Nova Heavy"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17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D209B-19DD-4F47-9288-30011E2BDDE3}"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D90F6-6011-4245-8571-6728B4B93B4F}" type="slidenum">
              <a:rPr lang="en-US" smtClean="0"/>
              <a:t>‹#›</a:t>
            </a:fld>
            <a:endParaRPr lang="en-US"/>
          </a:p>
        </p:txBody>
      </p:sp>
    </p:spTree>
    <p:extLst>
      <p:ext uri="{BB962C8B-B14F-4D97-AF65-F5344CB8AC3E}">
        <p14:creationId xmlns:p14="http://schemas.microsoft.com/office/powerpoint/2010/main" val="468791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not an existing banner user, you must get a banner account established first before you can request access to your fund in banner.  To do this you will complete banner basic navigation </a:t>
            </a:r>
            <a:r>
              <a:rPr lang="en-US" dirty="0" err="1"/>
              <a:t>rainining</a:t>
            </a:r>
            <a:r>
              <a:rPr lang="en-US" dirty="0"/>
              <a:t> which is an online course through MU IT.  After the training is completed, you will complete the form linked here and submit to MU IT.  </a:t>
            </a:r>
          </a:p>
          <a:p>
            <a:endParaRPr lang="en-US" dirty="0"/>
          </a:p>
        </p:txBody>
      </p:sp>
      <p:sp>
        <p:nvSpPr>
          <p:cNvPr id="4" name="Slide Number Placeholder 3"/>
          <p:cNvSpPr>
            <a:spLocks noGrp="1"/>
          </p:cNvSpPr>
          <p:nvPr>
            <p:ph type="sldNum" sz="quarter" idx="5"/>
          </p:nvPr>
        </p:nvSpPr>
        <p:spPr/>
        <p:txBody>
          <a:bodyPr/>
          <a:lstStyle/>
          <a:p>
            <a:fld id="{43BD90F6-6011-4245-8571-6728B4B93B4F}" type="slidenum">
              <a:rPr lang="en-US" smtClean="0"/>
              <a:t>10</a:t>
            </a:fld>
            <a:endParaRPr lang="en-US"/>
          </a:p>
        </p:txBody>
      </p:sp>
    </p:spTree>
    <p:extLst>
      <p:ext uri="{BB962C8B-B14F-4D97-AF65-F5344CB8AC3E}">
        <p14:creationId xmlns:p14="http://schemas.microsoft.com/office/powerpoint/2010/main" val="167525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an existing banner user, you must get a banner account established first before you can request access to your fund in banner </a:t>
            </a:r>
          </a:p>
        </p:txBody>
      </p:sp>
      <p:sp>
        <p:nvSpPr>
          <p:cNvPr id="4" name="Slide Number Placeholder 3"/>
          <p:cNvSpPr>
            <a:spLocks noGrp="1"/>
          </p:cNvSpPr>
          <p:nvPr>
            <p:ph type="sldNum" sz="quarter" idx="5"/>
          </p:nvPr>
        </p:nvSpPr>
        <p:spPr/>
        <p:txBody>
          <a:bodyPr/>
          <a:lstStyle/>
          <a:p>
            <a:fld id="{43BD90F6-6011-4245-8571-6728B4B93B4F}" type="slidenum">
              <a:rPr lang="en-US" smtClean="0"/>
              <a:t>11</a:t>
            </a:fld>
            <a:endParaRPr lang="en-US"/>
          </a:p>
        </p:txBody>
      </p:sp>
    </p:spTree>
    <p:extLst>
      <p:ext uri="{BB962C8B-B14F-4D97-AF65-F5344CB8AC3E}">
        <p14:creationId xmlns:p14="http://schemas.microsoft.com/office/powerpoint/2010/main" val="1335491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hyperlink" Target="http://muweb-new.marshall.edu/murc/frs" TargetMode="External"/><Relationship Id="rId3" Type="http://schemas.openxmlformats.org/officeDocument/2006/relationships/hyperlink" Target="https://www.marshall.edu/human-resources/training/training-schedule/banner-basic-navigation/" TargetMode="External"/><Relationship Id="rId7" Type="http://schemas.openxmlformats.org/officeDocument/2006/relationships/hyperlink" Target="mailto:itservicedesk@marshall.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marshall.edu/it/vpn/" TargetMode="External"/><Relationship Id="rId5" Type="http://schemas.openxmlformats.org/officeDocument/2006/relationships/hyperlink" Target="https://dynamicforms.ngwebsolutions.com/casAuthentication.ashx?InstID=cade935a-cfad-4410-b039-e0d18d946b0d&amp;targetURL=https%3A%2F%2Fdynamicforms.ngwebsolutions.com%2FSubmit%2FStart%2Fe0680d04-da85-4e3d-a669-3e60140cfbaa" TargetMode="External"/><Relationship Id="rId10" Type="http://schemas.openxmlformats.org/officeDocument/2006/relationships/image" Target="../media/image43.png"/><Relationship Id="rId4" Type="http://schemas.openxmlformats.org/officeDocument/2006/relationships/hyperlink" Target="https://dynamicforms.ngwebsolutions.com/casAuthentication.ashx?InstID=cade935a-cfad-4410-b039-e0d18d946b0d&amp;targetURL=https%3A%2F%2Fdynamicforms.ngwebsolutions.com%2FSubmit%2FForm%2FStart%2F9c623403-1d97-4a22-825a-31a975fdccb9" TargetMode="External"/><Relationship Id="rId9" Type="http://schemas.openxmlformats.org/officeDocument/2006/relationships/hyperlink" Target="https://www.marshall.edu/murc/files/2012/08/MURC-Informational-Reports-Request.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www.marshall.edu/human-resources/training/training-schedule/banner-basic-navigation/"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rshall.edu/murc/files/Cardholder-Application-and-Agreement.pdf"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marshall.edu/murc/files/Travel-Authorization-Direct-Bill-Request-Form-UPDATED-060524-1.xl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hyperlink" Target="https://www.gsa.gov/travel/plan-book/per-diem-rates"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marshall.edu/murc/files/Travel-Settlement-Form-Updated-060524.xl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marshall.edu/purchasing/resources/vendor-registration/" TargetMode="External"/><Relationship Id="rId2" Type="http://schemas.openxmlformats.org/officeDocument/2006/relationships/hyperlink" Target="https://mubanapp.marshall.edu/applicationNavigator/seamless"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marshall.edu/murc/files/MURC-010-Purchasing-and-Receiving-Guidelines-1.pdf"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hyperlink" Target="https://www.marshall.edu/murc/files/MURC-010-Purchasing-and-Receiving-Guidelines-1.pdf" TargetMode="Externa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3.sv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marshall.edu/human-resources/forms-2/"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nam02.safelinks.protection.outlook.com/?url=https%3A%2F%2Ffederation.ngwebsolutions.com%2Fsp%2FstartSSO.ping%3FPartnerIdpId%3Dhttps%3A%2F%2Fsts.windows.net%2F239ab278-3bba-4c78-b41d-8508a541e025%2F%26SpSessionAuthnAdapterId%3DmarshallDF%26TargetResource%3Dhttps%253a%252f%252fdynamicforms.ngwebsolutions.com%252fSubmit%252fStart%252f8c42d06a-5a11-4566-9b91-06eead201b6c&amp;data=05%7C02%7Cbrittany.bruce%40marshall.edu%7Cfaef1d3c09764ce5341a08dceec0c41d%7C239ab2783bba4c78b41d8508a541e025%7C0%7C0%7C638647758906398805%7CUnknown%7CTWFpbGZsb3d8eyJWIjoiMC4wLjAwMDAiLCJQIjoiV2luMzIiLCJBTiI6Ik1haWwiLCJXVCI6Mn0%3D%7C0%7C%7C%7C&amp;sdata=RgzQ5%2FYI7UKJNb9nvLeuqVe4%2BqKewfwPT11FIHS4Awg%3D&amp;reserved=0" TargetMode="External"/><Relationship Id="rId2" Type="http://schemas.openxmlformats.org/officeDocument/2006/relationships/hyperlink" Target="https://nam02.safelinks.protection.outlook.com/?url=https%3A%2F%2Ffederation.ngwebsolutions.com%2Fsp%2FstartSSO.ping%3FPartnerIdpId%3Dhttps%3A%2F%2Fsts.windows.net%2F239ab278-3bba-4c78-b41d-8508a541e025%2F%26SpSessionAuthnAdapterId%3DmarshallDF%26TargetResource%3Dhttps%253a%252f%252fdynamicforms.ngwebsolutions.com%252fSubmit%252fStart%252f5624b780-bea0-4af7-bcd4-375770438f47&amp;data=05%7C02%7Cbrittany.bruce%40marshall.edu%7Cfaef1d3c09764ce5341a08dceec0c41d%7C239ab2783bba4c78b41d8508a541e025%7C0%7C0%7C638647758906376431%7CUnknown%7CTWFpbGZsb3d8eyJWIjoiMC4wLjAwMDAiLCJQIjoiV2luMzIiLCJBTiI6Ik1haWwiLCJXVCI6Mn0%3D%7C0%7C%7C%7C&amp;sdata=M37XNqWKxh4Gat%2Fx2kfnCzHuVVAqUSLfzCcln%2FpJ3PU%3D&amp;reserved=0" TargetMode="External"/><Relationship Id="rId1" Type="http://schemas.openxmlformats.org/officeDocument/2006/relationships/slideLayout" Target="../slideLayouts/slideLayout7.xml"/><Relationship Id="rId4" Type="http://schemas.openxmlformats.org/officeDocument/2006/relationships/hyperlink" Target="http://www.marshall.edu/murc"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muweb-new.marshall.edu/murc/frs/index.cfm?page=Home&amp;disc=1"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murcapps.marshall.edu/murc-frs/prod/login.php"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marshall.edu/murc/policies-procedures-and-guidelines/" TargetMode="External"/><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marshall.edu/murc/our-staff-new/" TargetMode="External"/><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image" Target="../media/image90.svg"/><Relationship Id="rId10" Type="http://schemas.openxmlformats.org/officeDocument/2006/relationships/hyperlink" Target="https://marshall.az1.qualtrics.com/jfe/form/SV_4H3jfebbv8W4ZrE" TargetMode="External"/><Relationship Id="rId4" Type="http://schemas.openxmlformats.org/officeDocument/2006/relationships/image" Target="../media/image89.png"/><Relationship Id="rId9" Type="http://schemas.openxmlformats.org/officeDocument/2006/relationships/image" Target="../media/image94.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jpeg"/><Relationship Id="rId12"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jpeg"/><Relationship Id="rId5" Type="http://schemas.openxmlformats.org/officeDocument/2006/relationships/image" Target="../media/image24.jpeg"/><Relationship Id="rId10" Type="http://schemas.openxmlformats.org/officeDocument/2006/relationships/image" Target="../media/image22.svg"/><Relationship Id="rId4" Type="http://schemas.openxmlformats.org/officeDocument/2006/relationships/image" Target="../media/image23.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jpeg"/><Relationship Id="rId3" Type="http://schemas.openxmlformats.org/officeDocument/2006/relationships/image" Target="../media/image18.png"/><Relationship Id="rId7" Type="http://schemas.openxmlformats.org/officeDocument/2006/relationships/image" Target="../media/image24.jpeg"/><Relationship Id="rId12" Type="http://schemas.openxmlformats.org/officeDocument/2006/relationships/image" Target="../media/image37.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6.jpeg"/><Relationship Id="rId5" Type="http://schemas.openxmlformats.org/officeDocument/2006/relationships/image" Target="../media/image33.jpeg"/><Relationship Id="rId15" Type="http://schemas.openxmlformats.org/officeDocument/2006/relationships/image" Target="../media/image40.svg"/><Relationship Id="rId10" Type="http://schemas.openxmlformats.org/officeDocument/2006/relationships/image" Target="../media/image22.svg"/><Relationship Id="rId4" Type="http://schemas.openxmlformats.org/officeDocument/2006/relationships/image" Target="../media/image32.jpeg"/><Relationship Id="rId9" Type="http://schemas.openxmlformats.org/officeDocument/2006/relationships/image" Target="../media/image21.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ynamicforms.ngwebsolutions.com/casAuthentication.ashx?InstID=cade935a-cfad-4410-b039-e0d18d946b0d&amp;targetURL=https%3a%2f%2fdynamicforms.ngwebsolutions.com%2fSubmit%2fStart%2fe0680d04-da85-4e3d-a669-3e60140cfbaa"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868" t="-21042" b="-10118"/>
            </a:stretch>
          </a:blipFill>
        </p:spPr>
        <p:txBody>
          <a:bodyPr/>
          <a:lstStyle/>
          <a:p>
            <a:endParaRPr lang="en-US"/>
          </a:p>
        </p:txBody>
      </p:sp>
      <p:sp>
        <p:nvSpPr>
          <p:cNvPr id="3" name="TextBox 3"/>
          <p:cNvSpPr txBox="1"/>
          <p:nvPr/>
        </p:nvSpPr>
        <p:spPr>
          <a:xfrm>
            <a:off x="1028700" y="2018182"/>
            <a:ext cx="11459272" cy="1219796"/>
          </a:xfrm>
          <a:prstGeom prst="rect">
            <a:avLst/>
          </a:prstGeom>
        </p:spPr>
        <p:txBody>
          <a:bodyPr lIns="0" tIns="0" rIns="0" bIns="0" rtlCol="0" anchor="t">
            <a:spAutoFit/>
          </a:bodyPr>
          <a:lstStyle/>
          <a:p>
            <a:pPr marL="0" lvl="0" indent="0" algn="l">
              <a:lnSpc>
                <a:spcPts val="9250"/>
              </a:lnSpc>
              <a:spcBef>
                <a:spcPct val="0"/>
              </a:spcBef>
            </a:pPr>
            <a:r>
              <a:rPr lang="en-US" sz="7116" b="1">
                <a:solidFill>
                  <a:srgbClr val="00B140"/>
                </a:solidFill>
                <a:latin typeface="Poppins Bold"/>
                <a:ea typeface="Poppins Bold"/>
                <a:cs typeface="Poppins Bold"/>
                <a:sym typeface="Poppins Bold"/>
              </a:rPr>
              <a:t>Post-Award Essentials</a:t>
            </a:r>
          </a:p>
        </p:txBody>
      </p:sp>
      <p:grpSp>
        <p:nvGrpSpPr>
          <p:cNvPr id="4" name="Group 4"/>
          <p:cNvGrpSpPr>
            <a:grpSpLocks noChangeAspect="1"/>
          </p:cNvGrpSpPr>
          <p:nvPr/>
        </p:nvGrpSpPr>
        <p:grpSpPr>
          <a:xfrm>
            <a:off x="14666721" y="-284246"/>
            <a:ext cx="2408457" cy="2085615"/>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b="-35135"/>
              </a:stretch>
            </a:blipFill>
          </p:spPr>
          <p:txBody>
            <a:bodyPr/>
            <a:lstStyle/>
            <a:p>
              <a:endParaRPr lang="en-US"/>
            </a:p>
          </p:txBody>
        </p:sp>
      </p:grpSp>
      <p:grpSp>
        <p:nvGrpSpPr>
          <p:cNvPr id="6" name="Group 6"/>
          <p:cNvGrpSpPr>
            <a:grpSpLocks noChangeAspect="1"/>
          </p:cNvGrpSpPr>
          <p:nvPr/>
        </p:nvGrpSpPr>
        <p:grpSpPr>
          <a:xfrm>
            <a:off x="16525657" y="797636"/>
            <a:ext cx="2408457" cy="2085615"/>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4981" r="-6224"/>
              </a:stretch>
            </a:blipFill>
          </p:spPr>
          <p:txBody>
            <a:bodyPr/>
            <a:lstStyle/>
            <a:p>
              <a:endParaRPr lang="en-US"/>
            </a:p>
          </p:txBody>
        </p:sp>
      </p:grpSp>
      <p:grpSp>
        <p:nvGrpSpPr>
          <p:cNvPr id="8" name="Group 8"/>
          <p:cNvGrpSpPr>
            <a:grpSpLocks noChangeAspect="1"/>
          </p:cNvGrpSpPr>
          <p:nvPr/>
        </p:nvGrpSpPr>
        <p:grpSpPr>
          <a:xfrm>
            <a:off x="14666721" y="1840443"/>
            <a:ext cx="2408457" cy="2085615"/>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4030"/>
              </a:stretch>
            </a:blipFill>
          </p:spPr>
          <p:txBody>
            <a:bodyPr/>
            <a:lstStyle/>
            <a:p>
              <a:endParaRPr lang="en-US"/>
            </a:p>
          </p:txBody>
        </p:sp>
      </p:grpSp>
      <p:grpSp>
        <p:nvGrpSpPr>
          <p:cNvPr id="10" name="Group 10"/>
          <p:cNvGrpSpPr>
            <a:grpSpLocks noChangeAspect="1"/>
          </p:cNvGrpSpPr>
          <p:nvPr/>
        </p:nvGrpSpPr>
        <p:grpSpPr>
          <a:xfrm>
            <a:off x="16527361" y="2909515"/>
            <a:ext cx="2408457" cy="2085615"/>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31085" t="-17618" r="-27159"/>
              </a:stretch>
            </a:blipFill>
          </p:spPr>
          <p:txBody>
            <a:bodyPr/>
            <a:lstStyle/>
            <a:p>
              <a:endParaRPr lang="en-US"/>
            </a:p>
          </p:txBody>
        </p:sp>
      </p:grpSp>
      <p:grpSp>
        <p:nvGrpSpPr>
          <p:cNvPr id="12" name="Group 12"/>
          <p:cNvGrpSpPr>
            <a:grpSpLocks noChangeAspect="1"/>
          </p:cNvGrpSpPr>
          <p:nvPr/>
        </p:nvGrpSpPr>
        <p:grpSpPr>
          <a:xfrm>
            <a:off x="16525657" y="-1357306"/>
            <a:ext cx="2408457" cy="2085615"/>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l="-83470" r="-7684" b="-45290"/>
              </a:stretch>
            </a:blipFill>
          </p:spPr>
          <p:txBody>
            <a:bodyPr/>
            <a:lstStyle/>
            <a:p>
              <a:endParaRPr lang="en-US"/>
            </a:p>
          </p:txBody>
        </p:sp>
      </p:grpSp>
      <p:grpSp>
        <p:nvGrpSpPr>
          <p:cNvPr id="14" name="Group 14"/>
          <p:cNvGrpSpPr>
            <a:grpSpLocks noChangeAspect="1"/>
          </p:cNvGrpSpPr>
          <p:nvPr/>
        </p:nvGrpSpPr>
        <p:grpSpPr>
          <a:xfrm>
            <a:off x="14666721" y="3968657"/>
            <a:ext cx="2408457" cy="2085615"/>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15243" r="-15243"/>
              </a:stretch>
            </a:blipFill>
          </p:spPr>
          <p:txBody>
            <a:bodyPr/>
            <a:lstStyle/>
            <a:p>
              <a:endParaRPr lang="en-US"/>
            </a:p>
          </p:txBody>
        </p:sp>
      </p:grpSp>
      <p:grpSp>
        <p:nvGrpSpPr>
          <p:cNvPr id="16" name="Group 16"/>
          <p:cNvGrpSpPr>
            <a:grpSpLocks noChangeAspect="1"/>
          </p:cNvGrpSpPr>
          <p:nvPr/>
        </p:nvGrpSpPr>
        <p:grpSpPr>
          <a:xfrm>
            <a:off x="16527361" y="5063992"/>
            <a:ext cx="2408457" cy="2085615"/>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l="-14188" r="-14188"/>
              </a:stretch>
            </a:blipFill>
          </p:spPr>
          <p:txBody>
            <a:bodyPr/>
            <a:lstStyle/>
            <a:p>
              <a:endParaRPr lang="en-US"/>
            </a:p>
          </p:txBody>
        </p:sp>
      </p:grpSp>
      <p:grpSp>
        <p:nvGrpSpPr>
          <p:cNvPr id="18" name="Group 18"/>
          <p:cNvGrpSpPr>
            <a:grpSpLocks noChangeAspect="1"/>
          </p:cNvGrpSpPr>
          <p:nvPr/>
        </p:nvGrpSpPr>
        <p:grpSpPr>
          <a:xfrm>
            <a:off x="14666721" y="6106800"/>
            <a:ext cx="2408457" cy="2085615"/>
            <a:chOff x="0" y="0"/>
            <a:chExt cx="4282440" cy="3708400"/>
          </a:xfrm>
        </p:grpSpPr>
        <p:sp>
          <p:nvSpPr>
            <p:cNvPr id="19" name="Freeform 1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41774" t="-67089" r="-75658"/>
              </a:stretch>
            </a:blipFill>
          </p:spPr>
          <p:txBody>
            <a:bodyPr/>
            <a:lstStyle/>
            <a:p>
              <a:endParaRPr lang="en-US"/>
            </a:p>
          </p:txBody>
        </p:sp>
      </p:grpSp>
      <p:grpSp>
        <p:nvGrpSpPr>
          <p:cNvPr id="20" name="Group 20"/>
          <p:cNvGrpSpPr>
            <a:grpSpLocks noChangeAspect="1"/>
          </p:cNvGrpSpPr>
          <p:nvPr/>
        </p:nvGrpSpPr>
        <p:grpSpPr>
          <a:xfrm>
            <a:off x="16525657" y="7228399"/>
            <a:ext cx="2408457" cy="2085615"/>
            <a:chOff x="0" y="0"/>
            <a:chExt cx="4282440" cy="3708400"/>
          </a:xfrm>
        </p:grpSpPr>
        <p:sp>
          <p:nvSpPr>
            <p:cNvPr id="21" name="Freeform 2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l="-67430" t="-28880" r="-11938" b="-8958"/>
              </a:stretch>
            </a:blipFill>
          </p:spPr>
          <p:txBody>
            <a:bodyPr/>
            <a:lstStyle/>
            <a:p>
              <a:endParaRPr lang="en-US"/>
            </a:p>
          </p:txBody>
        </p:sp>
      </p:grpSp>
      <p:grpSp>
        <p:nvGrpSpPr>
          <p:cNvPr id="22" name="Group 22"/>
          <p:cNvGrpSpPr>
            <a:grpSpLocks noChangeAspect="1"/>
          </p:cNvGrpSpPr>
          <p:nvPr/>
        </p:nvGrpSpPr>
        <p:grpSpPr>
          <a:xfrm>
            <a:off x="14666721" y="8271645"/>
            <a:ext cx="2408457" cy="2085615"/>
            <a:chOff x="0" y="0"/>
            <a:chExt cx="4282440" cy="3708400"/>
          </a:xfrm>
        </p:grpSpPr>
        <p:sp>
          <p:nvSpPr>
            <p:cNvPr id="23" name="Freeform 2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23818" r="-6311"/>
              </a:stretch>
            </a:blipFill>
          </p:spPr>
          <p:txBody>
            <a:bodyPr/>
            <a:lstStyle/>
            <a:p>
              <a:endParaRPr lang="en-US"/>
            </a:p>
          </p:txBody>
        </p:sp>
      </p:grpSp>
      <p:grpSp>
        <p:nvGrpSpPr>
          <p:cNvPr id="24" name="Group 24"/>
          <p:cNvGrpSpPr>
            <a:grpSpLocks noChangeAspect="1"/>
          </p:cNvGrpSpPr>
          <p:nvPr/>
        </p:nvGrpSpPr>
        <p:grpSpPr>
          <a:xfrm>
            <a:off x="16525657" y="9393245"/>
            <a:ext cx="2408457" cy="2085615"/>
            <a:chOff x="0" y="0"/>
            <a:chExt cx="4282440" cy="3708400"/>
          </a:xfrm>
        </p:grpSpPr>
        <p:sp>
          <p:nvSpPr>
            <p:cNvPr id="25" name="Freeform 2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3"/>
              <a:stretch>
                <a:fillRect l="-149345" t="-114806" r="-30181"/>
              </a:stretch>
            </a:blipFill>
          </p:spPr>
          <p:txBody>
            <a:bodyPr/>
            <a:lstStyle/>
            <a:p>
              <a:endParaRPr lang="en-US"/>
            </a:p>
          </p:txBody>
        </p:sp>
      </p:grpSp>
      <p:sp>
        <p:nvSpPr>
          <p:cNvPr id="26" name="Freeform 26"/>
          <p:cNvSpPr/>
          <p:nvPr/>
        </p:nvSpPr>
        <p:spPr>
          <a:xfrm>
            <a:off x="1028700" y="8777796"/>
            <a:ext cx="4275094" cy="1072436"/>
          </a:xfrm>
          <a:custGeom>
            <a:avLst/>
            <a:gdLst/>
            <a:ahLst/>
            <a:cxnLst/>
            <a:rect l="l" t="t" r="r" b="b"/>
            <a:pathLst>
              <a:path w="4275094" h="1072436">
                <a:moveTo>
                  <a:pt x="0" y="0"/>
                </a:moveTo>
                <a:lnTo>
                  <a:pt x="4275094" y="0"/>
                </a:lnTo>
                <a:lnTo>
                  <a:pt x="4275094" y="1072437"/>
                </a:lnTo>
                <a:lnTo>
                  <a:pt x="0" y="1072437"/>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69595" y="1521569"/>
            <a:ext cx="2389410" cy="2400862"/>
          </a:xfrm>
          <a:prstGeom prst="rect">
            <a:avLst/>
          </a:prstGeom>
          <a:solidFill>
            <a:srgbClr val="FFFFFF"/>
          </a:solidFill>
        </p:spPr>
        <p:txBody>
          <a:bodyPr/>
          <a:lstStyle/>
          <a:p>
            <a:endParaRPr lang="en-US"/>
          </a:p>
        </p:txBody>
      </p:sp>
      <p:grpSp>
        <p:nvGrpSpPr>
          <p:cNvPr id="3" name="Group 3"/>
          <p:cNvGrpSpPr/>
          <p:nvPr/>
        </p:nvGrpSpPr>
        <p:grpSpPr>
          <a:xfrm>
            <a:off x="15477865" y="-21481"/>
            <a:ext cx="2796778" cy="3086100"/>
            <a:chOff x="0" y="0"/>
            <a:chExt cx="736600" cy="812800"/>
          </a:xfrm>
        </p:grpSpPr>
        <p:sp>
          <p:nvSpPr>
            <p:cNvPr id="4" name="Freeform 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B140"/>
            </a:solidFill>
          </p:spPr>
          <p:txBody>
            <a:bodyPr/>
            <a:lstStyle/>
            <a:p>
              <a:endParaRPr lang="en-US"/>
            </a:p>
          </p:txBody>
        </p:sp>
        <p:sp>
          <p:nvSpPr>
            <p:cNvPr id="5" name="TextBox 5"/>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6" name="TextBox 6"/>
          <p:cNvSpPr txBox="1"/>
          <p:nvPr/>
        </p:nvSpPr>
        <p:spPr>
          <a:xfrm>
            <a:off x="650937" y="2398685"/>
            <a:ext cx="17437598" cy="6312690"/>
          </a:xfrm>
          <a:prstGeom prst="rect">
            <a:avLst/>
          </a:prstGeom>
        </p:spPr>
        <p:txBody>
          <a:bodyPr lIns="0" tIns="0" rIns="0" bIns="0" rtlCol="0" anchor="t">
            <a:spAutoFit/>
          </a:bodyPr>
          <a:lstStyle/>
          <a:p>
            <a:pPr algn="l">
              <a:lnSpc>
                <a:spcPts val="2579"/>
              </a:lnSpc>
            </a:pPr>
            <a:r>
              <a:rPr lang="en-US" sz="1842" b="1" spc="-55" dirty="0">
                <a:solidFill>
                  <a:srgbClr val="000000"/>
                </a:solidFill>
                <a:latin typeface="Open Sans 1 Bold"/>
                <a:ea typeface="Open Sans 1 Bold"/>
                <a:cs typeface="Open Sans 1 Bold"/>
                <a:sym typeface="Open Sans 1 Bold"/>
              </a:rPr>
              <a:t>To obtain access to Banner you need:</a:t>
            </a:r>
          </a:p>
          <a:p>
            <a:pPr algn="l">
              <a:lnSpc>
                <a:spcPts val="2579"/>
              </a:lnSpc>
            </a:pPr>
            <a:r>
              <a:rPr lang="en-US" sz="1842" spc="-55" dirty="0">
                <a:solidFill>
                  <a:srgbClr val="000000"/>
                </a:solidFill>
                <a:latin typeface="Open Sans 1"/>
                <a:ea typeface="Open Sans 1"/>
                <a:cs typeface="Open Sans 1"/>
                <a:sym typeface="Open Sans 1"/>
              </a:rPr>
              <a:t>1.</a:t>
            </a:r>
            <a:r>
              <a:rPr lang="en-US" sz="1842" b="1" spc="-55" dirty="0">
                <a:solidFill>
                  <a:srgbClr val="000000"/>
                </a:solidFill>
                <a:latin typeface="Open Sans 1 Bold"/>
                <a:ea typeface="Open Sans 1 Bold"/>
                <a:cs typeface="Open Sans 1 Bold"/>
                <a:sym typeface="Open Sans 1 Bold"/>
              </a:rPr>
              <a:t> </a:t>
            </a:r>
            <a:r>
              <a:rPr lang="en-US" sz="1842" i="1" spc="-55" dirty="0">
                <a:solidFill>
                  <a:srgbClr val="000000"/>
                </a:solidFill>
                <a:latin typeface="Open Sans 1 Italics"/>
                <a:ea typeface="Open Sans 1 Italics"/>
                <a:cs typeface="Open Sans 1 Italics"/>
                <a:sym typeface="Open Sans 1 Italics"/>
              </a:rPr>
              <a:t>If you are a first-time Banner user:</a:t>
            </a:r>
            <a:r>
              <a:rPr lang="en-US" sz="1842" spc="-55" dirty="0">
                <a:solidFill>
                  <a:srgbClr val="000000"/>
                </a:solidFill>
                <a:latin typeface="Open Sans 1"/>
                <a:ea typeface="Open Sans 1"/>
                <a:cs typeface="Open Sans 1"/>
                <a:sym typeface="Open Sans 1"/>
              </a:rPr>
              <a:t> Complete the </a:t>
            </a:r>
            <a:r>
              <a:rPr lang="en-US" sz="1842" u="sng" spc="-55" dirty="0">
                <a:solidFill>
                  <a:srgbClr val="04A950"/>
                </a:solidFill>
                <a:latin typeface="Open Sans 1"/>
                <a:ea typeface="Open Sans 1"/>
                <a:cs typeface="Open Sans 1"/>
                <a:sym typeface="Open Sans 1"/>
                <a:hlinkClick r:id="rId3" tooltip="https://www.marshall.edu/human-resources/training/training-schedule/banner-basic-navigation/"/>
              </a:rPr>
              <a:t>Banner Basic Navigation Course</a:t>
            </a:r>
            <a:r>
              <a:rPr lang="en-US" sz="1842" spc="-55" dirty="0">
                <a:solidFill>
                  <a:srgbClr val="000000"/>
                </a:solidFill>
                <a:latin typeface="Open Sans 1"/>
                <a:ea typeface="Open Sans 1"/>
                <a:cs typeface="Open Sans 1"/>
                <a:sym typeface="Open Sans 1"/>
              </a:rPr>
              <a:t>. </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This is a virtual training. </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After you have completed Banner Navigation, you have to complete the required document </a:t>
            </a:r>
            <a:r>
              <a:rPr lang="en-US" sz="1842" u="sng" spc="-55" dirty="0">
                <a:solidFill>
                  <a:srgbClr val="04A950"/>
                </a:solidFill>
                <a:latin typeface="Open Sans 1"/>
                <a:ea typeface="Open Sans 1"/>
                <a:cs typeface="Open Sans 1"/>
                <a:sym typeface="Open Sans 1"/>
                <a:hlinkClick r:id="rId4" tooltip="https://dynamicforms.ngwebsolutions.com/casAuthentication.ashx?InstID=cade935a-cfad-4410-b039-e0d18d946b0d&amp;targetURL=https%3A%2F%2Fdynamicforms.ngwebsolutions.com%2FSubmit%2FForm%2FStart%2F9c623403-1d97-4a22-825a-31a975fdccb9"/>
              </a:rPr>
              <a:t>here</a:t>
            </a:r>
            <a:r>
              <a:rPr lang="en-US" sz="1842" spc="-55" dirty="0">
                <a:solidFill>
                  <a:srgbClr val="000000"/>
                </a:solidFill>
                <a:latin typeface="Open Sans 1"/>
                <a:ea typeface="Open Sans 1"/>
                <a:cs typeface="Open Sans 1"/>
                <a:sym typeface="Open Sans 1"/>
              </a:rPr>
              <a:t>. Be sure to follow directions for appropriate signatures.</a:t>
            </a:r>
          </a:p>
          <a:p>
            <a:pPr algn="l">
              <a:lnSpc>
                <a:spcPts val="2579"/>
              </a:lnSpc>
            </a:pPr>
            <a:endParaRPr lang="en-US" sz="1842" spc="-55" dirty="0">
              <a:solidFill>
                <a:srgbClr val="000000"/>
              </a:solidFill>
              <a:latin typeface="Open Sans 1"/>
              <a:ea typeface="Open Sans 1"/>
              <a:cs typeface="Open Sans 1"/>
              <a:sym typeface="Open Sans 1"/>
            </a:endParaRPr>
          </a:p>
          <a:p>
            <a:pPr algn="l">
              <a:lnSpc>
                <a:spcPts val="2579"/>
              </a:lnSpc>
            </a:pPr>
            <a:r>
              <a:rPr lang="en-US" sz="1842" spc="-55" dirty="0">
                <a:solidFill>
                  <a:srgbClr val="000000"/>
                </a:solidFill>
                <a:latin typeface="Open Sans 1"/>
                <a:ea typeface="Open Sans 1"/>
                <a:cs typeface="Open Sans 1"/>
                <a:sym typeface="Open Sans 1"/>
              </a:rPr>
              <a:t>2.</a:t>
            </a:r>
            <a:r>
              <a:rPr lang="en-US" sz="1842" b="1" spc="-55" dirty="0">
                <a:solidFill>
                  <a:srgbClr val="000000"/>
                </a:solidFill>
                <a:latin typeface="Open Sans 1 Bold"/>
                <a:ea typeface="Open Sans 1 Bold"/>
                <a:cs typeface="Open Sans 1 Bold"/>
                <a:sym typeface="Open Sans 1 Bold"/>
              </a:rPr>
              <a:t> </a:t>
            </a:r>
            <a:r>
              <a:rPr lang="en-US" sz="1842" i="1" spc="-55" dirty="0">
                <a:solidFill>
                  <a:srgbClr val="000000"/>
                </a:solidFill>
                <a:latin typeface="Open Sans 1 Italics"/>
                <a:ea typeface="Open Sans 1 Italics"/>
                <a:cs typeface="Open Sans 1 Italics"/>
                <a:sym typeface="Open Sans 1 Italics"/>
              </a:rPr>
              <a:t>Anytime you get a new fund this step needs to be completed</a:t>
            </a:r>
            <a:r>
              <a:rPr lang="en-US" sz="1842" b="1" spc="-55" dirty="0">
                <a:solidFill>
                  <a:srgbClr val="000000"/>
                </a:solidFill>
                <a:latin typeface="Open Sans 1 Bold"/>
                <a:ea typeface="Open Sans 1 Bold"/>
                <a:cs typeface="Open Sans 1 Bold"/>
                <a:sym typeface="Open Sans 1 Bold"/>
              </a:rPr>
              <a:t>: </a:t>
            </a:r>
            <a:r>
              <a:rPr lang="en-US" sz="1842" spc="-55" dirty="0">
                <a:solidFill>
                  <a:srgbClr val="000000"/>
                </a:solidFill>
                <a:latin typeface="Open Sans 1"/>
                <a:ea typeface="Open Sans 1"/>
                <a:cs typeface="Open Sans 1"/>
                <a:sym typeface="Open Sans 1"/>
              </a:rPr>
              <a:t>Complete the Banner Privilege Request Form</a:t>
            </a:r>
            <a:r>
              <a:rPr lang="en-US" sz="1842" b="1" spc="-55" dirty="0">
                <a:solidFill>
                  <a:srgbClr val="000000"/>
                </a:solidFill>
                <a:latin typeface="Open Sans 1 Bold"/>
                <a:ea typeface="Open Sans 1 Bold"/>
                <a:cs typeface="Open Sans 1 Bold"/>
                <a:sym typeface="Open Sans 1 Bold"/>
              </a:rPr>
              <a:t> </a:t>
            </a:r>
            <a:r>
              <a:rPr lang="en-US" sz="1842" u="sng" spc="-55" dirty="0">
                <a:solidFill>
                  <a:srgbClr val="04A950"/>
                </a:solidFill>
                <a:latin typeface="Open Sans 1"/>
                <a:ea typeface="Open Sans 1"/>
                <a:cs typeface="Open Sans 1"/>
                <a:sym typeface="Open Sans 1"/>
                <a:hlinkClick r:id="rId5" tooltip="https://dynamicforms.ngwebsolutions.com/casAuthentication.ashx?InstID=cade935a-cfad-4410-b039-e0d18d946b0d&amp;targetURL=https%3A%2F%2Fdynamicforms.ngwebsolutions.com%2FSubmit%2FStart%2Fe0680d04-da85-4e3d-a669-3e60140cfbaa"/>
              </a:rPr>
              <a:t>here.</a:t>
            </a:r>
            <a:r>
              <a:rPr lang="en-US" sz="1842" b="1" spc="-55" dirty="0">
                <a:solidFill>
                  <a:srgbClr val="000000"/>
                </a:solidFill>
                <a:latin typeface="Open Sans 1 Bold"/>
                <a:ea typeface="Open Sans 1 Bold"/>
                <a:cs typeface="Open Sans 1 Bold"/>
                <a:sym typeface="Open Sans 1 Bold"/>
              </a:rPr>
              <a:t> </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This is a dynamic form that will be routed to your supervisor for approval. </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You will need the fund number, org, and PI email. </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Once you sign it will be routed for signature and approval. </a:t>
            </a:r>
          </a:p>
          <a:p>
            <a:pPr algn="l">
              <a:lnSpc>
                <a:spcPts val="2579"/>
              </a:lnSpc>
            </a:pPr>
            <a:endParaRPr lang="en-US" sz="1842" spc="-55" dirty="0">
              <a:solidFill>
                <a:srgbClr val="000000"/>
              </a:solidFill>
              <a:latin typeface="Open Sans 1"/>
              <a:ea typeface="Open Sans 1"/>
              <a:cs typeface="Open Sans 1"/>
              <a:sym typeface="Open Sans 1"/>
            </a:endParaRPr>
          </a:p>
          <a:p>
            <a:pPr algn="l">
              <a:lnSpc>
                <a:spcPts val="2579"/>
              </a:lnSpc>
            </a:pPr>
            <a:r>
              <a:rPr lang="en-US" sz="1842" spc="-55" dirty="0">
                <a:solidFill>
                  <a:srgbClr val="000000"/>
                </a:solidFill>
                <a:latin typeface="Open Sans 1"/>
                <a:ea typeface="Open Sans 1"/>
                <a:cs typeface="Open Sans 1"/>
                <a:sym typeface="Open Sans 1"/>
              </a:rPr>
              <a:t>3. Those working remotely: The Virtual Private Network (VPN) service is required to connect you to the Marshall University Network (</a:t>
            </a:r>
            <a:r>
              <a:rPr lang="en-US" sz="1842" spc="-55" dirty="0" err="1">
                <a:solidFill>
                  <a:srgbClr val="000000"/>
                </a:solidFill>
                <a:latin typeface="Open Sans 1"/>
                <a:ea typeface="Open Sans 1"/>
                <a:cs typeface="Open Sans 1"/>
                <a:sym typeface="Open Sans 1"/>
              </a:rPr>
              <a:t>MUNet</a:t>
            </a:r>
            <a:r>
              <a:rPr lang="en-US" sz="1842" spc="-55" dirty="0">
                <a:solidFill>
                  <a:srgbClr val="000000"/>
                </a:solidFill>
                <a:latin typeface="Open Sans 1"/>
                <a:ea typeface="Open Sans 1"/>
                <a:cs typeface="Open Sans 1"/>
                <a:sym typeface="Open Sans 1"/>
              </a:rPr>
              <a:t>). This is needed to access: </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Banner-related services not available thru </a:t>
            </a:r>
            <a:r>
              <a:rPr lang="en-US" sz="1842" spc="-55" dirty="0" err="1">
                <a:solidFill>
                  <a:srgbClr val="000000"/>
                </a:solidFill>
                <a:latin typeface="Open Sans 1"/>
                <a:ea typeface="Open Sans 1"/>
                <a:cs typeface="Open Sans 1"/>
                <a:sym typeface="Open Sans 1"/>
              </a:rPr>
              <a:t>myMU</a:t>
            </a:r>
            <a:r>
              <a:rPr lang="en-US" sz="1842" spc="-55" dirty="0">
                <a:solidFill>
                  <a:srgbClr val="000000"/>
                </a:solidFill>
                <a:latin typeface="Open Sans 1"/>
                <a:ea typeface="Open Sans 1"/>
                <a:cs typeface="Open Sans 1"/>
                <a:sym typeface="Open Sans 1"/>
              </a:rPr>
              <a:t> (e.g. Banner Production and Pre-prod environments)</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Network Shares</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Internal SharePoint sites</a:t>
            </a:r>
          </a:p>
          <a:p>
            <a:pPr marL="795455" lvl="2" indent="-265152" algn="l">
              <a:lnSpc>
                <a:spcPts val="2579"/>
              </a:lnSpc>
              <a:buFont typeface="Arial"/>
              <a:buChar char="⚬"/>
            </a:pPr>
            <a:r>
              <a:rPr lang="en-US" sz="1842" spc="-55" dirty="0">
                <a:solidFill>
                  <a:srgbClr val="000000"/>
                </a:solidFill>
                <a:latin typeface="Open Sans 1"/>
                <a:ea typeface="Open Sans 1"/>
                <a:cs typeface="Open Sans 1"/>
                <a:sym typeface="Open Sans 1"/>
              </a:rPr>
              <a:t>Remote Desktop Access to a computer or server</a:t>
            </a:r>
          </a:p>
          <a:p>
            <a:pPr algn="l">
              <a:lnSpc>
                <a:spcPts val="2579"/>
              </a:lnSpc>
            </a:pPr>
            <a:r>
              <a:rPr lang="en-US" sz="1842" spc="-55" dirty="0">
                <a:solidFill>
                  <a:srgbClr val="000000"/>
                </a:solidFill>
                <a:latin typeface="Open Sans 1"/>
                <a:ea typeface="Open Sans 1"/>
                <a:cs typeface="Open Sans 1"/>
                <a:sym typeface="Open Sans 1"/>
              </a:rPr>
              <a:t>To access and view installation instructions visit the VPN page </a:t>
            </a:r>
            <a:r>
              <a:rPr lang="en-US" sz="1842" u="sng" spc="-55" dirty="0">
                <a:solidFill>
                  <a:srgbClr val="04A950"/>
                </a:solidFill>
                <a:latin typeface="Open Sans 1"/>
                <a:ea typeface="Open Sans 1"/>
                <a:cs typeface="Open Sans 1"/>
                <a:sym typeface="Open Sans 1"/>
                <a:hlinkClick r:id="rId6" tooltip="https://www.marshall.edu/it/vpn/"/>
              </a:rPr>
              <a:t>here.</a:t>
            </a:r>
            <a:r>
              <a:rPr lang="en-US" sz="1842" spc="-55" dirty="0">
                <a:solidFill>
                  <a:srgbClr val="000000"/>
                </a:solidFill>
                <a:latin typeface="Open Sans 1"/>
                <a:ea typeface="Open Sans 1"/>
                <a:cs typeface="Open Sans 1"/>
                <a:sym typeface="Open Sans 1"/>
              </a:rPr>
              <a:t> For any issues with installation contact IT at </a:t>
            </a:r>
            <a:r>
              <a:rPr lang="en-US" sz="1842" u="sng" spc="-55" dirty="0">
                <a:solidFill>
                  <a:srgbClr val="000000"/>
                </a:solidFill>
                <a:latin typeface="Open Sans 1"/>
                <a:ea typeface="Open Sans 1"/>
                <a:cs typeface="Open Sans 1"/>
                <a:sym typeface="Open Sans 1"/>
                <a:hlinkClick r:id="rId7" tooltip="mailto:itservicedesk@marshall.edu"/>
              </a:rPr>
              <a:t>itservicedesk@marshall.edu</a:t>
            </a:r>
            <a:r>
              <a:rPr lang="en-US" sz="1842" spc="-55" dirty="0">
                <a:solidFill>
                  <a:srgbClr val="000000"/>
                </a:solidFill>
                <a:latin typeface="Open Sans 1"/>
                <a:ea typeface="Open Sans 1"/>
                <a:cs typeface="Open Sans 1"/>
                <a:sym typeface="Open Sans 1"/>
              </a:rPr>
              <a:t> or 304-696-3200</a:t>
            </a:r>
          </a:p>
          <a:p>
            <a:pPr algn="l">
              <a:lnSpc>
                <a:spcPts val="2579"/>
              </a:lnSpc>
            </a:pPr>
            <a:endParaRPr lang="en-US" sz="1842" spc="-55" dirty="0">
              <a:solidFill>
                <a:srgbClr val="000000"/>
              </a:solidFill>
              <a:latin typeface="Open Sans 1"/>
              <a:ea typeface="Open Sans 1"/>
              <a:cs typeface="Open Sans 1"/>
              <a:sym typeface="Open Sans 1"/>
            </a:endParaRPr>
          </a:p>
          <a:p>
            <a:pPr algn="l">
              <a:lnSpc>
                <a:spcPts val="2579"/>
              </a:lnSpc>
            </a:pPr>
            <a:r>
              <a:rPr lang="en-US" sz="1842" spc="-55" dirty="0">
                <a:solidFill>
                  <a:srgbClr val="000000"/>
                </a:solidFill>
                <a:latin typeface="Open Sans 1"/>
                <a:ea typeface="Open Sans 1"/>
                <a:cs typeface="Open Sans 1"/>
                <a:sym typeface="Open Sans 1"/>
              </a:rPr>
              <a:t>It is also recommended to obtain access to </a:t>
            </a:r>
            <a:r>
              <a:rPr lang="en-US" sz="1842" u="sng" spc="-55" dirty="0">
                <a:solidFill>
                  <a:srgbClr val="04A950"/>
                </a:solidFill>
                <a:latin typeface="Open Sans 1"/>
                <a:ea typeface="Open Sans 1"/>
                <a:cs typeface="Open Sans 1"/>
                <a:sym typeface="Open Sans 1"/>
                <a:hlinkClick r:id="rId8" tooltip="http://muweb-new.marshall.edu/murc/frs"/>
              </a:rPr>
              <a:t>MURC Informational Reports</a:t>
            </a:r>
            <a:r>
              <a:rPr lang="en-US" sz="1842" spc="-55" dirty="0">
                <a:solidFill>
                  <a:srgbClr val="000000"/>
                </a:solidFill>
                <a:latin typeface="Open Sans 1"/>
                <a:ea typeface="Open Sans 1"/>
                <a:cs typeface="Open Sans 1"/>
                <a:sym typeface="Open Sans 1"/>
              </a:rPr>
              <a:t>. This allows you to view payroll and P-card information. Payroll is helpful during grant reporting. This form is provided by your assigned Post-Award Officer during fund set-up. You can also access </a:t>
            </a:r>
            <a:r>
              <a:rPr lang="en-US" sz="1842" u="sng" spc="-55" dirty="0">
                <a:solidFill>
                  <a:srgbClr val="04A950"/>
                </a:solidFill>
                <a:latin typeface="Open Sans 1"/>
                <a:ea typeface="Open Sans 1"/>
                <a:cs typeface="Open Sans 1"/>
                <a:sym typeface="Open Sans 1"/>
                <a:hlinkClick r:id="rId9" tooltip="https://www.marshall.edu/murc/files/2012/08/MURC-Informational-Reports-Request.pdf"/>
              </a:rPr>
              <a:t>here</a:t>
            </a:r>
            <a:r>
              <a:rPr lang="en-US" sz="1842" spc="-55" dirty="0">
                <a:solidFill>
                  <a:srgbClr val="000000"/>
                </a:solidFill>
                <a:latin typeface="Open Sans 1"/>
                <a:ea typeface="Open Sans 1"/>
                <a:cs typeface="Open Sans 1"/>
                <a:sym typeface="Open Sans 1"/>
              </a:rPr>
              <a:t>. </a:t>
            </a:r>
          </a:p>
        </p:txBody>
      </p:sp>
      <p:sp>
        <p:nvSpPr>
          <p:cNvPr id="7" name="Freeform 7"/>
          <p:cNvSpPr/>
          <p:nvPr/>
        </p:nvSpPr>
        <p:spPr>
          <a:xfrm>
            <a:off x="15697292" y="518451"/>
            <a:ext cx="2357925" cy="1792023"/>
          </a:xfrm>
          <a:custGeom>
            <a:avLst/>
            <a:gdLst/>
            <a:ahLst/>
            <a:cxnLst/>
            <a:rect l="l" t="t" r="r" b="b"/>
            <a:pathLst>
              <a:path w="2357925" h="1792023">
                <a:moveTo>
                  <a:pt x="0" y="0"/>
                </a:moveTo>
                <a:lnTo>
                  <a:pt x="2357925" y="0"/>
                </a:lnTo>
                <a:lnTo>
                  <a:pt x="2357925" y="1792023"/>
                </a:lnTo>
                <a:lnTo>
                  <a:pt x="0" y="1792023"/>
                </a:lnTo>
                <a:lnTo>
                  <a:pt x="0" y="0"/>
                </a:lnTo>
                <a:close/>
              </a:path>
            </a:pathLst>
          </a:custGeom>
          <a:blipFill>
            <a:blip r:embed="rId10"/>
            <a:stretch>
              <a:fillRect/>
            </a:stretch>
          </a:blipFill>
        </p:spPr>
        <p:txBody>
          <a:bodyPr/>
          <a:lstStyle/>
          <a:p>
            <a:endParaRPr lang="en-US"/>
          </a:p>
        </p:txBody>
      </p:sp>
      <p:sp>
        <p:nvSpPr>
          <p:cNvPr id="8" name="TextBox 8"/>
          <p:cNvSpPr txBox="1"/>
          <p:nvPr/>
        </p:nvSpPr>
        <p:spPr>
          <a:xfrm>
            <a:off x="650937" y="633413"/>
            <a:ext cx="13349178" cy="781050"/>
          </a:xfrm>
          <a:prstGeom prst="rect">
            <a:avLst/>
          </a:prstGeom>
        </p:spPr>
        <p:txBody>
          <a:bodyPr lIns="0" tIns="0" rIns="0" bIns="0" rtlCol="0" anchor="t">
            <a:spAutoFit/>
          </a:bodyPr>
          <a:lstStyle/>
          <a:p>
            <a:pPr algn="l">
              <a:lnSpc>
                <a:spcPts val="6120"/>
              </a:lnSpc>
            </a:pPr>
            <a:r>
              <a:rPr lang="en-US" sz="5100" b="1">
                <a:solidFill>
                  <a:srgbClr val="00A950"/>
                </a:solidFill>
                <a:latin typeface="Open Sans 2 Bold"/>
                <a:ea typeface="Open Sans 2 Bold"/>
                <a:cs typeface="Open Sans 2 Bold"/>
                <a:sym typeface="Open Sans 2 Bold"/>
              </a:rPr>
              <a:t>Getting Started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B140"/>
          </a:solidFill>
        </p:spPr>
        <p:txBody>
          <a:bodyPr/>
          <a:lstStyle/>
          <a:p>
            <a:endParaRPr lang="en-US"/>
          </a:p>
        </p:txBody>
      </p:sp>
      <p:grpSp>
        <p:nvGrpSpPr>
          <p:cNvPr id="3" name="Group 3"/>
          <p:cNvGrpSpPr/>
          <p:nvPr/>
        </p:nvGrpSpPr>
        <p:grpSpPr>
          <a:xfrm>
            <a:off x="1398888" y="3714914"/>
            <a:ext cx="3783220" cy="378322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140"/>
            </a:solidFill>
          </p:spPr>
          <p:txBody>
            <a:bodyPr/>
            <a:lstStyle/>
            <a:p>
              <a:endParaRPr lang="en-US"/>
            </a:p>
          </p:txBody>
        </p:sp>
        <p:sp>
          <p:nvSpPr>
            <p:cNvPr id="5" name="TextBox 5"/>
            <p:cNvSpPr txBox="1"/>
            <p:nvPr/>
          </p:nvSpPr>
          <p:spPr>
            <a:xfrm>
              <a:off x="76200" y="57150"/>
              <a:ext cx="660400" cy="679450"/>
            </a:xfrm>
            <a:prstGeom prst="rect">
              <a:avLst/>
            </a:prstGeom>
          </p:spPr>
          <p:txBody>
            <a:bodyPr lIns="50800" tIns="50800" rIns="50800" bIns="50800" rtlCol="0" anchor="ctr"/>
            <a:lstStyle/>
            <a:p>
              <a:pPr algn="ctr">
                <a:lnSpc>
                  <a:spcPts val="2966"/>
                </a:lnSpc>
              </a:pPr>
              <a:endParaRPr/>
            </a:p>
          </p:txBody>
        </p:sp>
      </p:grpSp>
      <p:grpSp>
        <p:nvGrpSpPr>
          <p:cNvPr id="6" name="Group 6"/>
          <p:cNvGrpSpPr/>
          <p:nvPr/>
        </p:nvGrpSpPr>
        <p:grpSpPr>
          <a:xfrm>
            <a:off x="6959880" y="3736474"/>
            <a:ext cx="3783220" cy="378322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140"/>
            </a:solidFill>
          </p:spPr>
          <p:txBody>
            <a:bodyPr/>
            <a:lstStyle/>
            <a:p>
              <a:endParaRPr lang="en-US"/>
            </a:p>
          </p:txBody>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966"/>
                </a:lnSpc>
              </a:pPr>
              <a:endParaRPr/>
            </a:p>
          </p:txBody>
        </p:sp>
      </p:grpSp>
      <p:grpSp>
        <p:nvGrpSpPr>
          <p:cNvPr id="9" name="Group 9"/>
          <p:cNvGrpSpPr/>
          <p:nvPr/>
        </p:nvGrpSpPr>
        <p:grpSpPr>
          <a:xfrm>
            <a:off x="12514750" y="3714914"/>
            <a:ext cx="3783220" cy="378322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140"/>
            </a:solidFill>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966"/>
                </a:lnSpc>
              </a:pPr>
              <a:endParaRPr/>
            </a:p>
          </p:txBody>
        </p:sp>
      </p:grpSp>
      <p:sp>
        <p:nvSpPr>
          <p:cNvPr id="12" name="Freeform 12"/>
          <p:cNvSpPr/>
          <p:nvPr/>
        </p:nvSpPr>
        <p:spPr>
          <a:xfrm>
            <a:off x="11059167" y="5269136"/>
            <a:ext cx="1139517" cy="717895"/>
          </a:xfrm>
          <a:custGeom>
            <a:avLst/>
            <a:gdLst/>
            <a:ahLst/>
            <a:cxnLst/>
            <a:rect l="l" t="t" r="r" b="b"/>
            <a:pathLst>
              <a:path w="1139517" h="717895">
                <a:moveTo>
                  <a:pt x="0" y="0"/>
                </a:moveTo>
                <a:lnTo>
                  <a:pt x="1139516" y="0"/>
                </a:lnTo>
                <a:lnTo>
                  <a:pt x="1139516" y="717895"/>
                </a:lnTo>
                <a:lnTo>
                  <a:pt x="0" y="717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5372609" y="4907310"/>
            <a:ext cx="1398428" cy="1398428"/>
          </a:xfrm>
          <a:custGeom>
            <a:avLst/>
            <a:gdLst/>
            <a:ahLst/>
            <a:cxnLst/>
            <a:rect l="l" t="t" r="r" b="b"/>
            <a:pathLst>
              <a:path w="1398428" h="1398428">
                <a:moveTo>
                  <a:pt x="0" y="0"/>
                </a:moveTo>
                <a:lnTo>
                  <a:pt x="1398427" y="0"/>
                </a:lnTo>
                <a:lnTo>
                  <a:pt x="1398427" y="1398428"/>
                </a:lnTo>
                <a:lnTo>
                  <a:pt x="0" y="1398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651193" y="651724"/>
            <a:ext cx="12116736" cy="87437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Banner Access: New User </a:t>
            </a:r>
          </a:p>
        </p:txBody>
      </p:sp>
      <p:sp>
        <p:nvSpPr>
          <p:cNvPr id="15" name="TextBox 15"/>
          <p:cNvSpPr txBox="1"/>
          <p:nvPr/>
        </p:nvSpPr>
        <p:spPr>
          <a:xfrm>
            <a:off x="1941540" y="4923741"/>
            <a:ext cx="2697918" cy="1145807"/>
          </a:xfrm>
          <a:prstGeom prst="rect">
            <a:avLst/>
          </a:prstGeom>
        </p:spPr>
        <p:txBody>
          <a:bodyPr lIns="0" tIns="0" rIns="0" bIns="0" rtlCol="0" anchor="t">
            <a:spAutoFit/>
          </a:bodyPr>
          <a:lstStyle/>
          <a:p>
            <a:pPr marL="0" lvl="0" indent="0" algn="ctr">
              <a:lnSpc>
                <a:spcPts val="4578"/>
              </a:lnSpc>
              <a:spcBef>
                <a:spcPct val="0"/>
              </a:spcBef>
            </a:pPr>
            <a:r>
              <a:rPr lang="en-US" sz="3522" b="1">
                <a:solidFill>
                  <a:srgbClr val="FFFFFF"/>
                </a:solidFill>
                <a:latin typeface="Open Sans 2 Bold"/>
                <a:ea typeface="Open Sans 2 Bold"/>
                <a:cs typeface="Open Sans 2 Bold"/>
                <a:sym typeface="Open Sans 2 Bold"/>
              </a:rPr>
              <a:t>MU Banner Trainings</a:t>
            </a:r>
          </a:p>
        </p:txBody>
      </p:sp>
      <p:sp>
        <p:nvSpPr>
          <p:cNvPr id="16" name="TextBox 16"/>
          <p:cNvSpPr txBox="1"/>
          <p:nvPr/>
        </p:nvSpPr>
        <p:spPr>
          <a:xfrm>
            <a:off x="7468886" y="5040893"/>
            <a:ext cx="2697918" cy="1145807"/>
          </a:xfrm>
          <a:prstGeom prst="rect">
            <a:avLst/>
          </a:prstGeom>
        </p:spPr>
        <p:txBody>
          <a:bodyPr lIns="0" tIns="0" rIns="0" bIns="0" rtlCol="0" anchor="t">
            <a:spAutoFit/>
          </a:bodyPr>
          <a:lstStyle/>
          <a:p>
            <a:pPr algn="ctr">
              <a:lnSpc>
                <a:spcPts val="4578"/>
              </a:lnSpc>
            </a:pPr>
            <a:r>
              <a:rPr lang="en-US" sz="3522" b="1">
                <a:solidFill>
                  <a:srgbClr val="FFFFFF"/>
                </a:solidFill>
                <a:latin typeface="Open Sans 2 Bold"/>
                <a:ea typeface="Open Sans 2 Bold"/>
                <a:cs typeface="Open Sans 2 Bold"/>
                <a:sym typeface="Open Sans 2 Bold"/>
              </a:rPr>
              <a:t>MU Access</a:t>
            </a:r>
          </a:p>
          <a:p>
            <a:pPr marL="0" lvl="0" indent="0" algn="ctr">
              <a:lnSpc>
                <a:spcPts val="4578"/>
              </a:lnSpc>
              <a:spcBef>
                <a:spcPct val="0"/>
              </a:spcBef>
            </a:pPr>
            <a:r>
              <a:rPr lang="en-US" sz="3522" b="1">
                <a:solidFill>
                  <a:srgbClr val="FFFFFF"/>
                </a:solidFill>
                <a:latin typeface="Open Sans 2 Bold"/>
                <a:ea typeface="Open Sans 2 Bold"/>
                <a:cs typeface="Open Sans 2 Bold"/>
                <a:sym typeface="Open Sans 2 Bold"/>
              </a:rPr>
              <a:t>Form</a:t>
            </a:r>
          </a:p>
        </p:txBody>
      </p:sp>
      <p:sp>
        <p:nvSpPr>
          <p:cNvPr id="17" name="TextBox 17"/>
          <p:cNvSpPr txBox="1"/>
          <p:nvPr/>
        </p:nvSpPr>
        <p:spPr>
          <a:xfrm>
            <a:off x="13125680" y="5093365"/>
            <a:ext cx="2697918" cy="1145807"/>
          </a:xfrm>
          <a:prstGeom prst="rect">
            <a:avLst/>
          </a:prstGeom>
        </p:spPr>
        <p:txBody>
          <a:bodyPr lIns="0" tIns="0" rIns="0" bIns="0" rtlCol="0" anchor="t">
            <a:spAutoFit/>
          </a:bodyPr>
          <a:lstStyle/>
          <a:p>
            <a:pPr marL="0" lvl="0" indent="0" algn="ctr">
              <a:lnSpc>
                <a:spcPts val="4578"/>
              </a:lnSpc>
              <a:spcBef>
                <a:spcPct val="0"/>
              </a:spcBef>
            </a:pPr>
            <a:r>
              <a:rPr lang="en-US" sz="3522" b="1">
                <a:solidFill>
                  <a:srgbClr val="FFFFFF"/>
                </a:solidFill>
                <a:latin typeface="Open Sans 2 Bold"/>
                <a:ea typeface="Open Sans 2 Bold"/>
                <a:cs typeface="Open Sans 2 Bold"/>
                <a:sym typeface="Open Sans 2 Bold"/>
              </a:rPr>
              <a:t>New User Set Up</a:t>
            </a:r>
          </a:p>
        </p:txBody>
      </p:sp>
      <p:sp>
        <p:nvSpPr>
          <p:cNvPr id="18" name="TextBox 18"/>
          <p:cNvSpPr txBox="1"/>
          <p:nvPr/>
        </p:nvSpPr>
        <p:spPr>
          <a:xfrm>
            <a:off x="1398888" y="8232971"/>
            <a:ext cx="13007472" cy="406461"/>
          </a:xfrm>
          <a:prstGeom prst="rect">
            <a:avLst/>
          </a:prstGeom>
        </p:spPr>
        <p:txBody>
          <a:bodyPr lIns="0" tIns="0" rIns="0" bIns="0" rtlCol="0" anchor="t">
            <a:spAutoFit/>
          </a:bodyPr>
          <a:lstStyle/>
          <a:p>
            <a:pPr algn="l">
              <a:lnSpc>
                <a:spcPts val="3318"/>
              </a:lnSpc>
            </a:pPr>
            <a:r>
              <a:rPr lang="en-US" sz="2370" u="sng">
                <a:solidFill>
                  <a:srgbClr val="191919"/>
                </a:solidFill>
                <a:latin typeface="Open Sans 2 Light"/>
                <a:ea typeface="Open Sans 2 Light"/>
                <a:cs typeface="Open Sans 2 Light"/>
                <a:sym typeface="Open Sans 2 Light"/>
                <a:hlinkClick r:id="rId7" tooltip="http://www.marshall.edu/human-resources/training/training-schedule/banner-basic-navigation/"/>
              </a:rPr>
              <a:t>http://www.marshall.edu/human-resources/training/training-schedule/banner-basic-navigation/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747169" cy="1984917"/>
          </a:xfrm>
          <a:prstGeom prst="rect">
            <a:avLst/>
          </a:prstGeom>
          <a:solidFill>
            <a:srgbClr val="00B140"/>
          </a:solidFill>
        </p:spPr>
        <p:txBody>
          <a:bodyPr/>
          <a:lstStyle/>
          <a:p>
            <a:endParaRPr lang="en-US"/>
          </a:p>
        </p:txBody>
      </p:sp>
      <p:grpSp>
        <p:nvGrpSpPr>
          <p:cNvPr id="3" name="Group 3"/>
          <p:cNvGrpSpPr/>
          <p:nvPr/>
        </p:nvGrpSpPr>
        <p:grpSpPr>
          <a:xfrm>
            <a:off x="15544117" y="-138320"/>
            <a:ext cx="2796778" cy="3086100"/>
            <a:chOff x="0" y="0"/>
            <a:chExt cx="736600" cy="812800"/>
          </a:xfrm>
        </p:grpSpPr>
        <p:sp>
          <p:nvSpPr>
            <p:cNvPr id="4" name="Freeform 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B140"/>
            </a:solidFill>
          </p:spPr>
          <p:txBody>
            <a:bodyPr/>
            <a:lstStyle/>
            <a:p>
              <a:endParaRPr lang="en-US"/>
            </a:p>
          </p:txBody>
        </p:sp>
        <p:sp>
          <p:nvSpPr>
            <p:cNvPr id="5" name="TextBox 5"/>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6" name="Freeform 6"/>
          <p:cNvSpPr/>
          <p:nvPr/>
        </p:nvSpPr>
        <p:spPr>
          <a:xfrm>
            <a:off x="15988798" y="460733"/>
            <a:ext cx="1907415" cy="1456172"/>
          </a:xfrm>
          <a:custGeom>
            <a:avLst/>
            <a:gdLst/>
            <a:ahLst/>
            <a:cxnLst/>
            <a:rect l="l" t="t" r="r" b="b"/>
            <a:pathLst>
              <a:path w="1907415" h="1456172">
                <a:moveTo>
                  <a:pt x="0" y="0"/>
                </a:moveTo>
                <a:lnTo>
                  <a:pt x="1907415" y="0"/>
                </a:lnTo>
                <a:lnTo>
                  <a:pt x="1907415" y="1456172"/>
                </a:lnTo>
                <a:lnTo>
                  <a:pt x="0" y="1456172"/>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651193" y="651780"/>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dirty="0">
                <a:solidFill>
                  <a:srgbClr val="FFFFFF"/>
                </a:solidFill>
                <a:latin typeface="Open Sans 2 Bold"/>
                <a:ea typeface="Open Sans 2 Bold"/>
                <a:cs typeface="Open Sans 2 Bold"/>
                <a:sym typeface="Open Sans 2 Bold"/>
              </a:rPr>
              <a:t>New Award Quick Start Guide</a:t>
            </a:r>
          </a:p>
        </p:txBody>
      </p:sp>
      <p:graphicFrame>
        <p:nvGraphicFramePr>
          <p:cNvPr id="8" name="Object 7">
            <a:extLst>
              <a:ext uri="{FF2B5EF4-FFF2-40B4-BE49-F238E27FC236}">
                <a16:creationId xmlns:a16="http://schemas.microsoft.com/office/drawing/2014/main" id="{0B05B928-6366-A5DC-DA33-B3635319708B}"/>
              </a:ext>
            </a:extLst>
          </p:cNvPr>
          <p:cNvGraphicFramePr>
            <a:graphicFrameLocks noChangeAspect="1"/>
          </p:cNvGraphicFramePr>
          <p:nvPr>
            <p:extLst>
              <p:ext uri="{D42A27DB-BD31-4B8C-83A1-F6EECF244321}">
                <p14:modId xmlns:p14="http://schemas.microsoft.com/office/powerpoint/2010/main" val="2680216371"/>
              </p:ext>
            </p:extLst>
          </p:nvPr>
        </p:nvGraphicFramePr>
        <p:xfrm>
          <a:off x="762000" y="2012507"/>
          <a:ext cx="7391400" cy="8194693"/>
        </p:xfrm>
        <a:graphic>
          <a:graphicData uri="http://schemas.openxmlformats.org/presentationml/2006/ole">
            <mc:AlternateContent xmlns:mc="http://schemas.openxmlformats.org/markup-compatibility/2006">
              <mc:Choice xmlns:v="urn:schemas-microsoft-com:vml" Requires="v">
                <p:oleObj name="Acrobat Document" r:id="rId3" imgW="4663405" imgH="6034855" progId="Acrobat.Document.DC">
                  <p:embed/>
                </p:oleObj>
              </mc:Choice>
              <mc:Fallback>
                <p:oleObj name="Acrobat Document" r:id="rId3" imgW="4663405" imgH="6034855" progId="Acrobat.Document.DC">
                  <p:embed/>
                  <p:pic>
                    <p:nvPicPr>
                      <p:cNvPr id="8" name="Object 7">
                        <a:extLst>
                          <a:ext uri="{FF2B5EF4-FFF2-40B4-BE49-F238E27FC236}">
                            <a16:creationId xmlns:a16="http://schemas.microsoft.com/office/drawing/2014/main" id="{0B05B928-6366-A5DC-DA33-B3635319708B}"/>
                          </a:ext>
                        </a:extLst>
                      </p:cNvPr>
                      <p:cNvPicPr/>
                      <p:nvPr/>
                    </p:nvPicPr>
                    <p:blipFill>
                      <a:blip r:embed="rId4"/>
                      <a:stretch>
                        <a:fillRect/>
                      </a:stretch>
                    </p:blipFill>
                    <p:spPr>
                      <a:xfrm>
                        <a:off x="762000" y="2012507"/>
                        <a:ext cx="7391400" cy="8194693"/>
                      </a:xfrm>
                      <a:prstGeom prst="rect">
                        <a:avLst/>
                      </a:prstGeom>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099855" y="459664"/>
            <a:ext cx="6046401" cy="8653167"/>
          </a:xfrm>
          <a:custGeom>
            <a:avLst/>
            <a:gdLst/>
            <a:ahLst/>
            <a:cxnLst/>
            <a:rect l="l" t="t" r="r" b="b"/>
            <a:pathLst>
              <a:path w="6046401" h="8653167">
                <a:moveTo>
                  <a:pt x="0" y="0"/>
                </a:moveTo>
                <a:lnTo>
                  <a:pt x="6046401" y="0"/>
                </a:lnTo>
                <a:lnTo>
                  <a:pt x="6046401" y="8653167"/>
                </a:lnTo>
                <a:lnTo>
                  <a:pt x="0" y="86531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flipH="1">
            <a:off x="7703737" y="459664"/>
            <a:ext cx="6046401" cy="8653167"/>
          </a:xfrm>
          <a:custGeom>
            <a:avLst/>
            <a:gdLst/>
            <a:ahLst/>
            <a:cxnLst/>
            <a:rect l="l" t="t" r="r" b="b"/>
            <a:pathLst>
              <a:path w="6046401" h="8653167">
                <a:moveTo>
                  <a:pt x="6046400" y="0"/>
                </a:moveTo>
                <a:lnTo>
                  <a:pt x="0" y="0"/>
                </a:lnTo>
                <a:lnTo>
                  <a:pt x="0" y="8653167"/>
                </a:lnTo>
                <a:lnTo>
                  <a:pt x="6046400" y="8653167"/>
                </a:lnTo>
                <a:lnTo>
                  <a:pt x="60464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rot="-7974226">
            <a:off x="10230859" y="504976"/>
            <a:ext cx="1708644" cy="2697461"/>
            <a:chOff x="0" y="0"/>
            <a:chExt cx="298953" cy="471961"/>
          </a:xfrm>
        </p:grpSpPr>
        <p:sp>
          <p:nvSpPr>
            <p:cNvPr id="5" name="Freeform 5"/>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US"/>
            </a:p>
          </p:txBody>
        </p:sp>
        <p:sp>
          <p:nvSpPr>
            <p:cNvPr id="6" name="TextBox 6"/>
            <p:cNvSpPr txBox="1"/>
            <p:nvPr/>
          </p:nvSpPr>
          <p:spPr>
            <a:xfrm>
              <a:off x="0" y="-38100"/>
              <a:ext cx="298953" cy="510061"/>
            </a:xfrm>
            <a:prstGeom prst="rect">
              <a:avLst/>
            </a:prstGeom>
          </p:spPr>
          <p:txBody>
            <a:bodyPr lIns="52212" tIns="52212" rIns="52212" bIns="52212" rtlCol="0" anchor="ctr"/>
            <a:lstStyle/>
            <a:p>
              <a:pPr algn="ctr">
                <a:lnSpc>
                  <a:spcPts val="3359"/>
                </a:lnSpc>
              </a:pPr>
              <a:endParaRPr/>
            </a:p>
          </p:txBody>
        </p:sp>
      </p:grpSp>
      <p:grpSp>
        <p:nvGrpSpPr>
          <p:cNvPr id="7" name="Group 7"/>
          <p:cNvGrpSpPr/>
          <p:nvPr/>
        </p:nvGrpSpPr>
        <p:grpSpPr>
          <a:xfrm rot="10468371">
            <a:off x="7865121" y="69298"/>
            <a:ext cx="1708644" cy="2697461"/>
            <a:chOff x="0" y="0"/>
            <a:chExt cx="298953" cy="471961"/>
          </a:xfrm>
        </p:grpSpPr>
        <p:sp>
          <p:nvSpPr>
            <p:cNvPr id="8" name="Freeform 8"/>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US"/>
            </a:p>
          </p:txBody>
        </p:sp>
        <p:sp>
          <p:nvSpPr>
            <p:cNvPr id="9" name="TextBox 9"/>
            <p:cNvSpPr txBox="1"/>
            <p:nvPr/>
          </p:nvSpPr>
          <p:spPr>
            <a:xfrm>
              <a:off x="0" y="-38100"/>
              <a:ext cx="298953" cy="510061"/>
            </a:xfrm>
            <a:prstGeom prst="rect">
              <a:avLst/>
            </a:prstGeom>
          </p:spPr>
          <p:txBody>
            <a:bodyPr lIns="52212" tIns="52212" rIns="52212" bIns="52212" rtlCol="0" anchor="ctr"/>
            <a:lstStyle/>
            <a:p>
              <a:pPr algn="ctr">
                <a:lnSpc>
                  <a:spcPts val="3359"/>
                </a:lnSpc>
              </a:pPr>
              <a:endParaRPr/>
            </a:p>
          </p:txBody>
        </p:sp>
      </p:grpSp>
      <p:grpSp>
        <p:nvGrpSpPr>
          <p:cNvPr id="10" name="Group 10"/>
          <p:cNvGrpSpPr/>
          <p:nvPr/>
        </p:nvGrpSpPr>
        <p:grpSpPr>
          <a:xfrm rot="-10216402">
            <a:off x="9298979" y="199398"/>
            <a:ext cx="1708644" cy="2697461"/>
            <a:chOff x="0" y="0"/>
            <a:chExt cx="298953" cy="471961"/>
          </a:xfrm>
        </p:grpSpPr>
        <p:sp>
          <p:nvSpPr>
            <p:cNvPr id="11" name="Freeform 11"/>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US"/>
            </a:p>
          </p:txBody>
        </p:sp>
        <p:sp>
          <p:nvSpPr>
            <p:cNvPr id="12" name="TextBox 12"/>
            <p:cNvSpPr txBox="1"/>
            <p:nvPr/>
          </p:nvSpPr>
          <p:spPr>
            <a:xfrm>
              <a:off x="0" y="-38100"/>
              <a:ext cx="298953" cy="510061"/>
            </a:xfrm>
            <a:prstGeom prst="rect">
              <a:avLst/>
            </a:prstGeom>
          </p:spPr>
          <p:txBody>
            <a:bodyPr lIns="52212" tIns="52212" rIns="52212" bIns="52212" rtlCol="0" anchor="ctr"/>
            <a:lstStyle/>
            <a:p>
              <a:pPr algn="ctr">
                <a:lnSpc>
                  <a:spcPts val="3359"/>
                </a:lnSpc>
              </a:pPr>
              <a:endParaRPr/>
            </a:p>
          </p:txBody>
        </p:sp>
      </p:grpSp>
      <p:grpSp>
        <p:nvGrpSpPr>
          <p:cNvPr id="13" name="Group 13"/>
          <p:cNvGrpSpPr/>
          <p:nvPr/>
        </p:nvGrpSpPr>
        <p:grpSpPr>
          <a:xfrm rot="8226195">
            <a:off x="6941669" y="501681"/>
            <a:ext cx="1643073" cy="2697461"/>
            <a:chOff x="0" y="0"/>
            <a:chExt cx="287480" cy="471961"/>
          </a:xfrm>
        </p:grpSpPr>
        <p:sp>
          <p:nvSpPr>
            <p:cNvPr id="14" name="Freeform 14"/>
            <p:cNvSpPr/>
            <p:nvPr/>
          </p:nvSpPr>
          <p:spPr>
            <a:xfrm>
              <a:off x="0" y="0"/>
              <a:ext cx="287480" cy="471961"/>
            </a:xfrm>
            <a:custGeom>
              <a:avLst/>
              <a:gdLst/>
              <a:ahLst/>
              <a:cxnLst/>
              <a:rect l="l" t="t" r="r" b="b"/>
              <a:pathLst>
                <a:path w="287480" h="471961">
                  <a:moveTo>
                    <a:pt x="0" y="0"/>
                  </a:moveTo>
                  <a:lnTo>
                    <a:pt x="287480" y="0"/>
                  </a:lnTo>
                  <a:lnTo>
                    <a:pt x="287480" y="471961"/>
                  </a:lnTo>
                  <a:lnTo>
                    <a:pt x="0" y="471961"/>
                  </a:lnTo>
                  <a:close/>
                </a:path>
              </a:pathLst>
            </a:custGeom>
            <a:solidFill>
              <a:srgbClr val="FFFFFF"/>
            </a:solidFill>
          </p:spPr>
          <p:txBody>
            <a:bodyPr/>
            <a:lstStyle/>
            <a:p>
              <a:endParaRPr lang="en-US"/>
            </a:p>
          </p:txBody>
        </p:sp>
        <p:sp>
          <p:nvSpPr>
            <p:cNvPr id="15" name="TextBox 15"/>
            <p:cNvSpPr txBox="1"/>
            <p:nvPr/>
          </p:nvSpPr>
          <p:spPr>
            <a:xfrm>
              <a:off x="0" y="-38100"/>
              <a:ext cx="287480" cy="510061"/>
            </a:xfrm>
            <a:prstGeom prst="rect">
              <a:avLst/>
            </a:prstGeom>
          </p:spPr>
          <p:txBody>
            <a:bodyPr lIns="52212" tIns="52212" rIns="52212" bIns="52212" rtlCol="0" anchor="ctr"/>
            <a:lstStyle/>
            <a:p>
              <a:pPr algn="ctr">
                <a:lnSpc>
                  <a:spcPts val="3359"/>
                </a:lnSpc>
              </a:pPr>
              <a:endParaRPr/>
            </a:p>
          </p:txBody>
        </p:sp>
      </p:grpSp>
      <p:grpSp>
        <p:nvGrpSpPr>
          <p:cNvPr id="16" name="Group 16"/>
          <p:cNvGrpSpPr/>
          <p:nvPr/>
        </p:nvGrpSpPr>
        <p:grpSpPr>
          <a:xfrm rot="5681587">
            <a:off x="4781807" y="1800509"/>
            <a:ext cx="3131926" cy="2849833"/>
            <a:chOff x="0" y="0"/>
            <a:chExt cx="547977" cy="498621"/>
          </a:xfrm>
        </p:grpSpPr>
        <p:sp>
          <p:nvSpPr>
            <p:cNvPr id="17" name="Freeform 17"/>
            <p:cNvSpPr/>
            <p:nvPr/>
          </p:nvSpPr>
          <p:spPr>
            <a:xfrm>
              <a:off x="0" y="0"/>
              <a:ext cx="547977" cy="498621"/>
            </a:xfrm>
            <a:custGeom>
              <a:avLst/>
              <a:gdLst/>
              <a:ahLst/>
              <a:cxnLst/>
              <a:rect l="l" t="t" r="r" b="b"/>
              <a:pathLst>
                <a:path w="547977" h="498621">
                  <a:moveTo>
                    <a:pt x="0" y="0"/>
                  </a:moveTo>
                  <a:lnTo>
                    <a:pt x="547977" y="0"/>
                  </a:lnTo>
                  <a:lnTo>
                    <a:pt x="547977" y="498621"/>
                  </a:lnTo>
                  <a:lnTo>
                    <a:pt x="0" y="498621"/>
                  </a:lnTo>
                  <a:close/>
                </a:path>
              </a:pathLst>
            </a:custGeom>
            <a:solidFill>
              <a:srgbClr val="FFFFFF"/>
            </a:solidFill>
          </p:spPr>
          <p:txBody>
            <a:bodyPr/>
            <a:lstStyle/>
            <a:p>
              <a:endParaRPr lang="en-US"/>
            </a:p>
          </p:txBody>
        </p:sp>
        <p:sp>
          <p:nvSpPr>
            <p:cNvPr id="18" name="TextBox 18"/>
            <p:cNvSpPr txBox="1"/>
            <p:nvPr/>
          </p:nvSpPr>
          <p:spPr>
            <a:xfrm>
              <a:off x="0" y="-38100"/>
              <a:ext cx="547977" cy="536721"/>
            </a:xfrm>
            <a:prstGeom prst="rect">
              <a:avLst/>
            </a:prstGeom>
          </p:spPr>
          <p:txBody>
            <a:bodyPr lIns="52212" tIns="52212" rIns="52212" bIns="52212" rtlCol="0" anchor="ctr"/>
            <a:lstStyle/>
            <a:p>
              <a:pPr algn="ctr">
                <a:lnSpc>
                  <a:spcPts val="3359"/>
                </a:lnSpc>
              </a:pPr>
              <a:endParaRPr/>
            </a:p>
          </p:txBody>
        </p:sp>
      </p:grpSp>
      <p:grpSp>
        <p:nvGrpSpPr>
          <p:cNvPr id="19" name="Group 19"/>
          <p:cNvGrpSpPr/>
          <p:nvPr/>
        </p:nvGrpSpPr>
        <p:grpSpPr>
          <a:xfrm rot="5214098">
            <a:off x="10747339" y="1421248"/>
            <a:ext cx="3629327" cy="2958792"/>
            <a:chOff x="0" y="0"/>
            <a:chExt cx="635005" cy="517685"/>
          </a:xfrm>
        </p:grpSpPr>
        <p:sp>
          <p:nvSpPr>
            <p:cNvPr id="20" name="Freeform 20"/>
            <p:cNvSpPr/>
            <p:nvPr/>
          </p:nvSpPr>
          <p:spPr>
            <a:xfrm>
              <a:off x="0" y="0"/>
              <a:ext cx="635005" cy="517685"/>
            </a:xfrm>
            <a:custGeom>
              <a:avLst/>
              <a:gdLst/>
              <a:ahLst/>
              <a:cxnLst/>
              <a:rect l="l" t="t" r="r" b="b"/>
              <a:pathLst>
                <a:path w="635005" h="517685">
                  <a:moveTo>
                    <a:pt x="0" y="0"/>
                  </a:moveTo>
                  <a:lnTo>
                    <a:pt x="635005" y="0"/>
                  </a:lnTo>
                  <a:lnTo>
                    <a:pt x="635005" y="517685"/>
                  </a:lnTo>
                  <a:lnTo>
                    <a:pt x="0" y="517685"/>
                  </a:lnTo>
                  <a:close/>
                </a:path>
              </a:pathLst>
            </a:custGeom>
            <a:solidFill>
              <a:srgbClr val="FFFFFF"/>
            </a:solidFill>
          </p:spPr>
          <p:txBody>
            <a:bodyPr/>
            <a:lstStyle/>
            <a:p>
              <a:endParaRPr lang="en-US"/>
            </a:p>
          </p:txBody>
        </p:sp>
        <p:sp>
          <p:nvSpPr>
            <p:cNvPr id="21" name="TextBox 21"/>
            <p:cNvSpPr txBox="1"/>
            <p:nvPr/>
          </p:nvSpPr>
          <p:spPr>
            <a:xfrm>
              <a:off x="0" y="-38100"/>
              <a:ext cx="635005" cy="555785"/>
            </a:xfrm>
            <a:prstGeom prst="rect">
              <a:avLst/>
            </a:prstGeom>
          </p:spPr>
          <p:txBody>
            <a:bodyPr lIns="52212" tIns="52212" rIns="52212" bIns="52212" rtlCol="0" anchor="ctr"/>
            <a:lstStyle/>
            <a:p>
              <a:pPr algn="ctr">
                <a:lnSpc>
                  <a:spcPts val="3359"/>
                </a:lnSpc>
              </a:pPr>
              <a:endParaRPr/>
            </a:p>
          </p:txBody>
        </p:sp>
      </p:grpSp>
      <p:sp>
        <p:nvSpPr>
          <p:cNvPr id="22" name="Freeform 22"/>
          <p:cNvSpPr/>
          <p:nvPr/>
        </p:nvSpPr>
        <p:spPr>
          <a:xfrm>
            <a:off x="8776454" y="3759335"/>
            <a:ext cx="1376847" cy="2066563"/>
          </a:xfrm>
          <a:custGeom>
            <a:avLst/>
            <a:gdLst/>
            <a:ahLst/>
            <a:cxnLst/>
            <a:rect l="l" t="t" r="r" b="b"/>
            <a:pathLst>
              <a:path w="1376847" h="2066563">
                <a:moveTo>
                  <a:pt x="0" y="0"/>
                </a:moveTo>
                <a:lnTo>
                  <a:pt x="1376847" y="0"/>
                </a:lnTo>
                <a:lnTo>
                  <a:pt x="1376847" y="2066563"/>
                </a:lnTo>
                <a:lnTo>
                  <a:pt x="0" y="20665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5467942" y="5255741"/>
            <a:ext cx="1759656" cy="1328643"/>
          </a:xfrm>
          <a:custGeom>
            <a:avLst/>
            <a:gdLst/>
            <a:ahLst/>
            <a:cxnLst/>
            <a:rect l="l" t="t" r="r" b="b"/>
            <a:pathLst>
              <a:path w="1759656" h="1328643">
                <a:moveTo>
                  <a:pt x="0" y="0"/>
                </a:moveTo>
                <a:lnTo>
                  <a:pt x="1759656" y="0"/>
                </a:lnTo>
                <a:lnTo>
                  <a:pt x="1759656" y="1328643"/>
                </a:lnTo>
                <a:lnTo>
                  <a:pt x="0" y="1328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7364569" y="7029910"/>
            <a:ext cx="1516972" cy="1516972"/>
          </a:xfrm>
          <a:custGeom>
            <a:avLst/>
            <a:gdLst/>
            <a:ahLst/>
            <a:cxnLst/>
            <a:rect l="l" t="t" r="r" b="b"/>
            <a:pathLst>
              <a:path w="1516972" h="1516972">
                <a:moveTo>
                  <a:pt x="0" y="0"/>
                </a:moveTo>
                <a:lnTo>
                  <a:pt x="1516972" y="0"/>
                </a:lnTo>
                <a:lnTo>
                  <a:pt x="1516972" y="1516972"/>
                </a:lnTo>
                <a:lnTo>
                  <a:pt x="0" y="15169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11716834" y="5245221"/>
            <a:ext cx="1520769" cy="1349683"/>
          </a:xfrm>
          <a:custGeom>
            <a:avLst/>
            <a:gdLst/>
            <a:ahLst/>
            <a:cxnLst/>
            <a:rect l="l" t="t" r="r" b="b"/>
            <a:pathLst>
              <a:path w="1520769" h="1349683">
                <a:moveTo>
                  <a:pt x="0" y="0"/>
                </a:moveTo>
                <a:lnTo>
                  <a:pt x="1520769" y="0"/>
                </a:lnTo>
                <a:lnTo>
                  <a:pt x="1520769" y="1349683"/>
                </a:lnTo>
                <a:lnTo>
                  <a:pt x="0" y="1349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a:off x="9956520" y="7029910"/>
            <a:ext cx="1540834" cy="1516972"/>
          </a:xfrm>
          <a:custGeom>
            <a:avLst/>
            <a:gdLst/>
            <a:ahLst/>
            <a:cxnLst/>
            <a:rect l="l" t="t" r="r" b="b"/>
            <a:pathLst>
              <a:path w="1540834" h="1516972">
                <a:moveTo>
                  <a:pt x="0" y="0"/>
                </a:moveTo>
                <a:lnTo>
                  <a:pt x="1540834" y="0"/>
                </a:lnTo>
                <a:lnTo>
                  <a:pt x="1540834" y="1516972"/>
                </a:lnTo>
                <a:lnTo>
                  <a:pt x="0" y="15169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7" name="TextBox 27"/>
          <p:cNvSpPr txBox="1"/>
          <p:nvPr/>
        </p:nvSpPr>
        <p:spPr>
          <a:xfrm>
            <a:off x="318200" y="5304379"/>
            <a:ext cx="4481306" cy="909692"/>
          </a:xfrm>
          <a:prstGeom prst="rect">
            <a:avLst/>
          </a:prstGeom>
        </p:spPr>
        <p:txBody>
          <a:bodyPr lIns="0" tIns="0" rIns="0" bIns="0" rtlCol="0" anchor="t">
            <a:spAutoFit/>
          </a:bodyPr>
          <a:lstStyle/>
          <a:p>
            <a:pPr algn="r">
              <a:lnSpc>
                <a:spcPts val="3634"/>
              </a:lnSpc>
            </a:pPr>
            <a:r>
              <a:rPr lang="en-US" sz="2596" b="1">
                <a:solidFill>
                  <a:srgbClr val="3C4C59"/>
                </a:solidFill>
                <a:latin typeface="Open Sans 1 Bold"/>
                <a:ea typeface="Open Sans 1 Bold"/>
                <a:cs typeface="Open Sans 1 Bold"/>
                <a:sym typeface="Open Sans 1 Bold"/>
              </a:rPr>
              <a:t>MURC Purchase Card (Pcard)</a:t>
            </a:r>
          </a:p>
        </p:txBody>
      </p:sp>
      <p:sp>
        <p:nvSpPr>
          <p:cNvPr id="28" name="TextBox 28"/>
          <p:cNvSpPr txBox="1"/>
          <p:nvPr/>
        </p:nvSpPr>
        <p:spPr>
          <a:xfrm>
            <a:off x="1861278" y="8826975"/>
            <a:ext cx="4828002" cy="906137"/>
          </a:xfrm>
          <a:prstGeom prst="rect">
            <a:avLst/>
          </a:prstGeom>
        </p:spPr>
        <p:txBody>
          <a:bodyPr lIns="0" tIns="0" rIns="0" bIns="0" rtlCol="0" anchor="t">
            <a:spAutoFit/>
          </a:bodyPr>
          <a:lstStyle/>
          <a:p>
            <a:pPr algn="r">
              <a:lnSpc>
                <a:spcPts val="3628"/>
              </a:lnSpc>
            </a:pPr>
            <a:r>
              <a:rPr lang="en-US" sz="2592" b="1">
                <a:solidFill>
                  <a:srgbClr val="3C4C59"/>
                </a:solidFill>
                <a:latin typeface="Open Sans 1 Bold"/>
                <a:ea typeface="Open Sans 1 Bold"/>
                <a:cs typeface="Open Sans 1 Bold"/>
                <a:sym typeface="Open Sans 1 Bold"/>
              </a:rPr>
              <a:t>Encumbrance/Requisition</a:t>
            </a:r>
          </a:p>
          <a:p>
            <a:pPr algn="r">
              <a:lnSpc>
                <a:spcPts val="3628"/>
              </a:lnSpc>
            </a:pPr>
            <a:endParaRPr lang="en-US" sz="2592" b="1">
              <a:solidFill>
                <a:srgbClr val="3C4C59"/>
              </a:solidFill>
              <a:latin typeface="Open Sans 1 Bold"/>
              <a:ea typeface="Open Sans 1 Bold"/>
              <a:cs typeface="Open Sans 1 Bold"/>
              <a:sym typeface="Open Sans 1 Bold"/>
            </a:endParaRPr>
          </a:p>
        </p:txBody>
      </p:sp>
      <p:sp>
        <p:nvSpPr>
          <p:cNvPr id="29" name="TextBox 29"/>
          <p:cNvSpPr txBox="1"/>
          <p:nvPr/>
        </p:nvSpPr>
        <p:spPr>
          <a:xfrm>
            <a:off x="12252922" y="8826975"/>
            <a:ext cx="4318461" cy="448724"/>
          </a:xfrm>
          <a:prstGeom prst="rect">
            <a:avLst/>
          </a:prstGeom>
        </p:spPr>
        <p:txBody>
          <a:bodyPr lIns="0" tIns="0" rIns="0" bIns="0" rtlCol="0" anchor="t">
            <a:spAutoFit/>
          </a:bodyPr>
          <a:lstStyle/>
          <a:p>
            <a:pPr algn="l">
              <a:lnSpc>
                <a:spcPts val="3628"/>
              </a:lnSpc>
            </a:pPr>
            <a:r>
              <a:rPr lang="en-US" sz="2592" b="1">
                <a:solidFill>
                  <a:srgbClr val="3C4C59"/>
                </a:solidFill>
                <a:latin typeface="Open Sans 1 Bold"/>
                <a:ea typeface="Open Sans 1 Bold"/>
                <a:cs typeface="Open Sans 1 Bold"/>
                <a:sym typeface="Open Sans 1 Bold"/>
              </a:rPr>
              <a:t>PAR Forms</a:t>
            </a:r>
          </a:p>
        </p:txBody>
      </p:sp>
      <p:sp>
        <p:nvSpPr>
          <p:cNvPr id="30" name="TextBox 30"/>
          <p:cNvSpPr txBox="1"/>
          <p:nvPr/>
        </p:nvSpPr>
        <p:spPr>
          <a:xfrm>
            <a:off x="14137319" y="5304379"/>
            <a:ext cx="3832481" cy="448614"/>
          </a:xfrm>
          <a:prstGeom prst="rect">
            <a:avLst/>
          </a:prstGeom>
        </p:spPr>
        <p:txBody>
          <a:bodyPr lIns="0" tIns="0" rIns="0" bIns="0" rtlCol="0" anchor="t">
            <a:spAutoFit/>
          </a:bodyPr>
          <a:lstStyle/>
          <a:p>
            <a:pPr marL="0" lvl="0" indent="0" algn="just">
              <a:lnSpc>
                <a:spcPts val="3634"/>
              </a:lnSpc>
              <a:spcBef>
                <a:spcPct val="0"/>
              </a:spcBef>
            </a:pPr>
            <a:r>
              <a:rPr lang="en-US" sz="2596" b="1" u="none" strike="noStrike">
                <a:solidFill>
                  <a:srgbClr val="3C4C59"/>
                </a:solidFill>
                <a:latin typeface="Open Sans 1 Bold"/>
                <a:ea typeface="Open Sans 1 Bold"/>
                <a:cs typeface="Open Sans 1 Bold"/>
                <a:sym typeface="Open Sans 1 Bold"/>
              </a:rPr>
              <a:t>Travel</a:t>
            </a:r>
          </a:p>
        </p:txBody>
      </p:sp>
      <p:sp>
        <p:nvSpPr>
          <p:cNvPr id="31" name="AutoShape 31"/>
          <p:cNvSpPr/>
          <p:nvPr/>
        </p:nvSpPr>
        <p:spPr>
          <a:xfrm>
            <a:off x="0" y="-6717"/>
            <a:ext cx="18288000" cy="1984917"/>
          </a:xfrm>
          <a:prstGeom prst="rect">
            <a:avLst/>
          </a:prstGeom>
          <a:solidFill>
            <a:srgbClr val="00B140"/>
          </a:solidFill>
        </p:spPr>
        <p:txBody>
          <a:bodyPr/>
          <a:lstStyle/>
          <a:p>
            <a:endParaRPr lang="en-US"/>
          </a:p>
        </p:txBody>
      </p:sp>
      <p:sp>
        <p:nvSpPr>
          <p:cNvPr id="32" name="TextBox 32"/>
          <p:cNvSpPr txBox="1"/>
          <p:nvPr/>
        </p:nvSpPr>
        <p:spPr>
          <a:xfrm>
            <a:off x="651193" y="645062"/>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Spending Award Funds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B140"/>
          </a:solidFill>
        </p:spPr>
        <p:txBody>
          <a:bodyPr/>
          <a:lstStyle/>
          <a:p>
            <a:endParaRPr lang="en-US"/>
          </a:p>
        </p:txBody>
      </p:sp>
      <p:sp>
        <p:nvSpPr>
          <p:cNvPr id="3" name="Freeform 3"/>
          <p:cNvSpPr/>
          <p:nvPr/>
        </p:nvSpPr>
        <p:spPr>
          <a:xfrm>
            <a:off x="10609817" y="2094797"/>
            <a:ext cx="6240369" cy="8192203"/>
          </a:xfrm>
          <a:custGeom>
            <a:avLst/>
            <a:gdLst/>
            <a:ahLst/>
            <a:cxnLst/>
            <a:rect l="l" t="t" r="r" b="b"/>
            <a:pathLst>
              <a:path w="6240369" h="8192203">
                <a:moveTo>
                  <a:pt x="0" y="0"/>
                </a:moveTo>
                <a:lnTo>
                  <a:pt x="6240370" y="0"/>
                </a:lnTo>
                <a:lnTo>
                  <a:pt x="6240370" y="8192203"/>
                </a:lnTo>
                <a:lnTo>
                  <a:pt x="0" y="819220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51193" y="651780"/>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PCARD: Purchasing Card</a:t>
            </a:r>
          </a:p>
        </p:txBody>
      </p:sp>
      <p:sp>
        <p:nvSpPr>
          <p:cNvPr id="5" name="TextBox 5"/>
          <p:cNvSpPr txBox="1"/>
          <p:nvPr/>
        </p:nvSpPr>
        <p:spPr>
          <a:xfrm>
            <a:off x="301041" y="3072119"/>
            <a:ext cx="9251212" cy="3558154"/>
          </a:xfrm>
          <a:prstGeom prst="rect">
            <a:avLst/>
          </a:prstGeom>
        </p:spPr>
        <p:txBody>
          <a:bodyPr lIns="0" tIns="0" rIns="0" bIns="0" rtlCol="0" anchor="t">
            <a:spAutoFit/>
          </a:bodyPr>
          <a:lstStyle/>
          <a:p>
            <a:pPr marL="623749" lvl="1" indent="-311875" algn="l">
              <a:lnSpc>
                <a:spcPts val="4044"/>
              </a:lnSpc>
              <a:buFont typeface="Arial"/>
              <a:buChar char="•"/>
            </a:pPr>
            <a:r>
              <a:rPr lang="en-US" sz="2889" dirty="0">
                <a:solidFill>
                  <a:srgbClr val="191919"/>
                </a:solidFill>
                <a:latin typeface="Open Sans 2 Light"/>
                <a:ea typeface="Open Sans 2 Light"/>
                <a:cs typeface="Open Sans 2 Light"/>
                <a:sym typeface="Open Sans 2 Light"/>
              </a:rPr>
              <a:t>To make small purchases throughout your award, you can apply for a MURC PCARD.</a:t>
            </a:r>
          </a:p>
          <a:p>
            <a:pPr algn="l">
              <a:lnSpc>
                <a:spcPts val="4044"/>
              </a:lnSpc>
            </a:pPr>
            <a:endParaRPr lang="en-US" sz="2889" dirty="0">
              <a:solidFill>
                <a:srgbClr val="191919"/>
              </a:solidFill>
              <a:latin typeface="Open Sans 2 Light"/>
              <a:ea typeface="Open Sans 2 Light"/>
              <a:cs typeface="Open Sans 2 Light"/>
              <a:sym typeface="Open Sans 2 Light"/>
            </a:endParaRPr>
          </a:p>
          <a:p>
            <a:pPr marL="623749" lvl="1" indent="-311875" algn="l">
              <a:lnSpc>
                <a:spcPts val="4044"/>
              </a:lnSpc>
              <a:buFont typeface="Arial"/>
              <a:buChar char="•"/>
            </a:pPr>
            <a:r>
              <a:rPr lang="en-US" sz="2889" dirty="0">
                <a:solidFill>
                  <a:srgbClr val="191919"/>
                </a:solidFill>
                <a:latin typeface="Open Sans 2 Light"/>
                <a:ea typeface="Open Sans 2 Light"/>
                <a:cs typeface="Open Sans 2 Light"/>
                <a:sym typeface="Open Sans 2 Light"/>
              </a:rPr>
              <a:t>You must be a full-time MURC or MU employee to be a PCARD holder.</a:t>
            </a:r>
          </a:p>
          <a:p>
            <a:pPr marL="623749" lvl="1" indent="-311875" algn="l">
              <a:lnSpc>
                <a:spcPts val="4044"/>
              </a:lnSpc>
              <a:buFont typeface="Arial"/>
              <a:buChar char="•"/>
            </a:pPr>
            <a:r>
              <a:rPr lang="en-US" sz="2889" dirty="0">
                <a:solidFill>
                  <a:srgbClr val="191919"/>
                </a:solidFill>
                <a:latin typeface="Open Sans 2 Light"/>
                <a:ea typeface="Open Sans 2 Light"/>
                <a:cs typeface="Open Sans 2 Light"/>
                <a:sym typeface="Open Sans 2 Light"/>
                <a:hlinkClick r:id="rId3"/>
              </a:rPr>
              <a:t>MURC Pcard Application</a:t>
            </a:r>
            <a:r>
              <a:rPr lang="en-US" sz="2889" dirty="0">
                <a:solidFill>
                  <a:srgbClr val="191919"/>
                </a:solidFill>
                <a:latin typeface="Open Sans 2 Light"/>
                <a:ea typeface="Open Sans 2 Light"/>
                <a:cs typeface="Open Sans 2 Light"/>
                <a:sym typeface="Open Sans 2 Light"/>
              </a:rPr>
              <a:t> </a:t>
            </a:r>
          </a:p>
          <a:p>
            <a:pPr algn="l">
              <a:lnSpc>
                <a:spcPts val="4044"/>
              </a:lnSpc>
              <a:spcBef>
                <a:spcPct val="0"/>
              </a:spcBef>
            </a:pPr>
            <a:endParaRPr lang="en-US" sz="2889" dirty="0">
              <a:solidFill>
                <a:srgbClr val="191919"/>
              </a:solidFill>
              <a:latin typeface="Open Sans 2 Light"/>
              <a:ea typeface="Open Sans 2 Light"/>
              <a:cs typeface="Open Sans 2 Light"/>
              <a:sym typeface="Open Sans 2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B140"/>
          </a:solidFill>
        </p:spPr>
        <p:txBody>
          <a:bodyPr/>
          <a:lstStyle/>
          <a:p>
            <a:endParaRPr lang="en-US"/>
          </a:p>
        </p:txBody>
      </p:sp>
      <p:sp>
        <p:nvSpPr>
          <p:cNvPr id="3" name="Freeform 3"/>
          <p:cNvSpPr/>
          <p:nvPr/>
        </p:nvSpPr>
        <p:spPr>
          <a:xfrm flipH="1">
            <a:off x="3463903" y="3506247"/>
            <a:ext cx="1195972" cy="1366826"/>
          </a:xfrm>
          <a:custGeom>
            <a:avLst/>
            <a:gdLst/>
            <a:ahLst/>
            <a:cxnLst/>
            <a:rect l="l" t="t" r="r" b="b"/>
            <a:pathLst>
              <a:path w="1195972" h="1366826">
                <a:moveTo>
                  <a:pt x="1195972" y="0"/>
                </a:moveTo>
                <a:lnTo>
                  <a:pt x="0" y="0"/>
                </a:lnTo>
                <a:lnTo>
                  <a:pt x="0" y="1366825"/>
                </a:lnTo>
                <a:lnTo>
                  <a:pt x="1195972" y="1366825"/>
                </a:lnTo>
                <a:lnTo>
                  <a:pt x="11959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2571534" y="2322710"/>
            <a:ext cx="3663532" cy="1375909"/>
            <a:chOff x="0" y="0"/>
            <a:chExt cx="1375835" cy="516721"/>
          </a:xfrm>
        </p:grpSpPr>
        <p:sp>
          <p:nvSpPr>
            <p:cNvPr id="5" name="Freeform 5"/>
            <p:cNvSpPr/>
            <p:nvPr/>
          </p:nvSpPr>
          <p:spPr>
            <a:xfrm>
              <a:off x="0" y="0"/>
              <a:ext cx="1375835" cy="516721"/>
            </a:xfrm>
            <a:custGeom>
              <a:avLst/>
              <a:gdLst/>
              <a:ahLst/>
              <a:cxnLst/>
              <a:rect l="l" t="t" r="r" b="b"/>
              <a:pathLst>
                <a:path w="1375835" h="516721">
                  <a:moveTo>
                    <a:pt x="107775" y="0"/>
                  </a:moveTo>
                  <a:lnTo>
                    <a:pt x="1268060" y="0"/>
                  </a:lnTo>
                  <a:cubicBezTo>
                    <a:pt x="1327583" y="0"/>
                    <a:pt x="1375835" y="48253"/>
                    <a:pt x="1375835" y="107775"/>
                  </a:cubicBezTo>
                  <a:lnTo>
                    <a:pt x="1375835" y="408946"/>
                  </a:lnTo>
                  <a:cubicBezTo>
                    <a:pt x="1375835" y="468468"/>
                    <a:pt x="1327583" y="516721"/>
                    <a:pt x="1268060" y="516721"/>
                  </a:cubicBezTo>
                  <a:lnTo>
                    <a:pt x="107775" y="516721"/>
                  </a:lnTo>
                  <a:cubicBezTo>
                    <a:pt x="48253" y="516721"/>
                    <a:pt x="0" y="468468"/>
                    <a:pt x="0" y="408946"/>
                  </a:cubicBezTo>
                  <a:lnTo>
                    <a:pt x="0" y="107775"/>
                  </a:lnTo>
                  <a:cubicBezTo>
                    <a:pt x="0" y="48253"/>
                    <a:pt x="48253" y="0"/>
                    <a:pt x="107775" y="0"/>
                  </a:cubicBezTo>
                  <a:close/>
                </a:path>
              </a:pathLst>
            </a:custGeom>
            <a:solidFill>
              <a:srgbClr val="00B140"/>
            </a:solidFill>
          </p:spPr>
          <p:txBody>
            <a:bodyPr/>
            <a:lstStyle/>
            <a:p>
              <a:endParaRPr lang="en-US"/>
            </a:p>
          </p:txBody>
        </p:sp>
        <p:sp>
          <p:nvSpPr>
            <p:cNvPr id="6" name="TextBox 6"/>
            <p:cNvSpPr txBox="1"/>
            <p:nvPr/>
          </p:nvSpPr>
          <p:spPr>
            <a:xfrm>
              <a:off x="0" y="-19050"/>
              <a:ext cx="1375835" cy="535771"/>
            </a:xfrm>
            <a:prstGeom prst="rect">
              <a:avLst/>
            </a:prstGeom>
          </p:spPr>
          <p:txBody>
            <a:bodyPr lIns="50800" tIns="50800" rIns="50800" bIns="50800" rtlCol="0" anchor="ctr"/>
            <a:lstStyle/>
            <a:p>
              <a:pPr algn="ctr">
                <a:lnSpc>
                  <a:spcPts val="2966"/>
                </a:lnSpc>
              </a:pPr>
              <a:endParaRPr/>
            </a:p>
          </p:txBody>
        </p:sp>
      </p:grpSp>
      <p:sp>
        <p:nvSpPr>
          <p:cNvPr id="7" name="TextBox 7"/>
          <p:cNvSpPr txBox="1"/>
          <p:nvPr/>
        </p:nvSpPr>
        <p:spPr>
          <a:xfrm>
            <a:off x="651193" y="651780"/>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PCARD: Processing Time </a:t>
            </a:r>
          </a:p>
        </p:txBody>
      </p:sp>
      <p:sp>
        <p:nvSpPr>
          <p:cNvPr id="8" name="Freeform 8"/>
          <p:cNvSpPr/>
          <p:nvPr/>
        </p:nvSpPr>
        <p:spPr>
          <a:xfrm flipH="1">
            <a:off x="5677463" y="5125283"/>
            <a:ext cx="1195972" cy="1366826"/>
          </a:xfrm>
          <a:custGeom>
            <a:avLst/>
            <a:gdLst/>
            <a:ahLst/>
            <a:cxnLst/>
            <a:rect l="l" t="t" r="r" b="b"/>
            <a:pathLst>
              <a:path w="1195972" h="1366826">
                <a:moveTo>
                  <a:pt x="1195972" y="0"/>
                </a:moveTo>
                <a:lnTo>
                  <a:pt x="0" y="0"/>
                </a:lnTo>
                <a:lnTo>
                  <a:pt x="0" y="1366826"/>
                </a:lnTo>
                <a:lnTo>
                  <a:pt x="1195972" y="1366826"/>
                </a:lnTo>
                <a:lnTo>
                  <a:pt x="11959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4785094" y="3941747"/>
            <a:ext cx="3663532" cy="1375909"/>
            <a:chOff x="0" y="0"/>
            <a:chExt cx="1375835" cy="516721"/>
          </a:xfrm>
        </p:grpSpPr>
        <p:sp>
          <p:nvSpPr>
            <p:cNvPr id="10" name="Freeform 10"/>
            <p:cNvSpPr/>
            <p:nvPr/>
          </p:nvSpPr>
          <p:spPr>
            <a:xfrm>
              <a:off x="0" y="0"/>
              <a:ext cx="1375835" cy="516721"/>
            </a:xfrm>
            <a:custGeom>
              <a:avLst/>
              <a:gdLst/>
              <a:ahLst/>
              <a:cxnLst/>
              <a:rect l="l" t="t" r="r" b="b"/>
              <a:pathLst>
                <a:path w="1375835" h="516721">
                  <a:moveTo>
                    <a:pt x="107775" y="0"/>
                  </a:moveTo>
                  <a:lnTo>
                    <a:pt x="1268060" y="0"/>
                  </a:lnTo>
                  <a:cubicBezTo>
                    <a:pt x="1327583" y="0"/>
                    <a:pt x="1375835" y="48253"/>
                    <a:pt x="1375835" y="107775"/>
                  </a:cubicBezTo>
                  <a:lnTo>
                    <a:pt x="1375835" y="408946"/>
                  </a:lnTo>
                  <a:cubicBezTo>
                    <a:pt x="1375835" y="468468"/>
                    <a:pt x="1327583" y="516721"/>
                    <a:pt x="1268060" y="516721"/>
                  </a:cubicBezTo>
                  <a:lnTo>
                    <a:pt x="107775" y="516721"/>
                  </a:lnTo>
                  <a:cubicBezTo>
                    <a:pt x="48253" y="516721"/>
                    <a:pt x="0" y="468468"/>
                    <a:pt x="0" y="408946"/>
                  </a:cubicBezTo>
                  <a:lnTo>
                    <a:pt x="0" y="107775"/>
                  </a:lnTo>
                  <a:cubicBezTo>
                    <a:pt x="0" y="48253"/>
                    <a:pt x="48253" y="0"/>
                    <a:pt x="107775" y="0"/>
                  </a:cubicBezTo>
                  <a:close/>
                </a:path>
              </a:pathLst>
            </a:custGeom>
            <a:solidFill>
              <a:srgbClr val="00B140"/>
            </a:solidFill>
          </p:spPr>
          <p:txBody>
            <a:bodyPr/>
            <a:lstStyle/>
            <a:p>
              <a:endParaRPr lang="en-US"/>
            </a:p>
          </p:txBody>
        </p:sp>
        <p:sp>
          <p:nvSpPr>
            <p:cNvPr id="11" name="TextBox 11"/>
            <p:cNvSpPr txBox="1"/>
            <p:nvPr/>
          </p:nvSpPr>
          <p:spPr>
            <a:xfrm>
              <a:off x="0" y="-19050"/>
              <a:ext cx="1375835" cy="535771"/>
            </a:xfrm>
            <a:prstGeom prst="rect">
              <a:avLst/>
            </a:prstGeom>
          </p:spPr>
          <p:txBody>
            <a:bodyPr lIns="50800" tIns="50800" rIns="50800" bIns="50800" rtlCol="0" anchor="ctr"/>
            <a:lstStyle/>
            <a:p>
              <a:pPr algn="ctr">
                <a:lnSpc>
                  <a:spcPts val="2966"/>
                </a:lnSpc>
              </a:pPr>
              <a:endParaRPr/>
            </a:p>
          </p:txBody>
        </p:sp>
      </p:grpSp>
      <p:sp>
        <p:nvSpPr>
          <p:cNvPr id="12" name="Freeform 12"/>
          <p:cNvSpPr/>
          <p:nvPr/>
        </p:nvSpPr>
        <p:spPr>
          <a:xfrm flipH="1">
            <a:off x="7929204" y="6681790"/>
            <a:ext cx="1195972" cy="1366826"/>
          </a:xfrm>
          <a:custGeom>
            <a:avLst/>
            <a:gdLst/>
            <a:ahLst/>
            <a:cxnLst/>
            <a:rect l="l" t="t" r="r" b="b"/>
            <a:pathLst>
              <a:path w="1195972" h="1366826">
                <a:moveTo>
                  <a:pt x="1195972" y="0"/>
                </a:moveTo>
                <a:lnTo>
                  <a:pt x="0" y="0"/>
                </a:lnTo>
                <a:lnTo>
                  <a:pt x="0" y="1366826"/>
                </a:lnTo>
                <a:lnTo>
                  <a:pt x="1195972" y="1366826"/>
                </a:lnTo>
                <a:lnTo>
                  <a:pt x="11959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7036835" y="5498254"/>
            <a:ext cx="3663532" cy="1375909"/>
            <a:chOff x="0" y="0"/>
            <a:chExt cx="1375835" cy="516721"/>
          </a:xfrm>
        </p:grpSpPr>
        <p:sp>
          <p:nvSpPr>
            <p:cNvPr id="14" name="Freeform 14"/>
            <p:cNvSpPr/>
            <p:nvPr/>
          </p:nvSpPr>
          <p:spPr>
            <a:xfrm>
              <a:off x="0" y="0"/>
              <a:ext cx="1375835" cy="516721"/>
            </a:xfrm>
            <a:custGeom>
              <a:avLst/>
              <a:gdLst/>
              <a:ahLst/>
              <a:cxnLst/>
              <a:rect l="l" t="t" r="r" b="b"/>
              <a:pathLst>
                <a:path w="1375835" h="516721">
                  <a:moveTo>
                    <a:pt x="107775" y="0"/>
                  </a:moveTo>
                  <a:lnTo>
                    <a:pt x="1268060" y="0"/>
                  </a:lnTo>
                  <a:cubicBezTo>
                    <a:pt x="1327583" y="0"/>
                    <a:pt x="1375835" y="48253"/>
                    <a:pt x="1375835" y="107775"/>
                  </a:cubicBezTo>
                  <a:lnTo>
                    <a:pt x="1375835" y="408946"/>
                  </a:lnTo>
                  <a:cubicBezTo>
                    <a:pt x="1375835" y="468468"/>
                    <a:pt x="1327583" y="516721"/>
                    <a:pt x="1268060" y="516721"/>
                  </a:cubicBezTo>
                  <a:lnTo>
                    <a:pt x="107775" y="516721"/>
                  </a:lnTo>
                  <a:cubicBezTo>
                    <a:pt x="48253" y="516721"/>
                    <a:pt x="0" y="468468"/>
                    <a:pt x="0" y="408946"/>
                  </a:cubicBezTo>
                  <a:lnTo>
                    <a:pt x="0" y="107775"/>
                  </a:lnTo>
                  <a:cubicBezTo>
                    <a:pt x="0" y="48253"/>
                    <a:pt x="48253" y="0"/>
                    <a:pt x="107775" y="0"/>
                  </a:cubicBezTo>
                  <a:close/>
                </a:path>
              </a:pathLst>
            </a:custGeom>
            <a:solidFill>
              <a:srgbClr val="00B140"/>
            </a:solidFill>
          </p:spPr>
          <p:txBody>
            <a:bodyPr/>
            <a:lstStyle/>
            <a:p>
              <a:endParaRPr lang="en-US"/>
            </a:p>
          </p:txBody>
        </p:sp>
        <p:sp>
          <p:nvSpPr>
            <p:cNvPr id="15" name="TextBox 15"/>
            <p:cNvSpPr txBox="1"/>
            <p:nvPr/>
          </p:nvSpPr>
          <p:spPr>
            <a:xfrm>
              <a:off x="0" y="-19050"/>
              <a:ext cx="1375835" cy="535771"/>
            </a:xfrm>
            <a:prstGeom prst="rect">
              <a:avLst/>
            </a:prstGeom>
          </p:spPr>
          <p:txBody>
            <a:bodyPr lIns="50800" tIns="50800" rIns="50800" bIns="50800" rtlCol="0" anchor="ctr"/>
            <a:lstStyle/>
            <a:p>
              <a:pPr algn="ctr">
                <a:lnSpc>
                  <a:spcPts val="2966"/>
                </a:lnSpc>
              </a:pPr>
              <a:endParaRPr/>
            </a:p>
          </p:txBody>
        </p:sp>
      </p:grpSp>
      <p:sp>
        <p:nvSpPr>
          <p:cNvPr id="16" name="Freeform 16"/>
          <p:cNvSpPr/>
          <p:nvPr/>
        </p:nvSpPr>
        <p:spPr>
          <a:xfrm flipH="1">
            <a:off x="10488140" y="8176583"/>
            <a:ext cx="1195972" cy="1366826"/>
          </a:xfrm>
          <a:custGeom>
            <a:avLst/>
            <a:gdLst/>
            <a:ahLst/>
            <a:cxnLst/>
            <a:rect l="l" t="t" r="r" b="b"/>
            <a:pathLst>
              <a:path w="1195972" h="1366826">
                <a:moveTo>
                  <a:pt x="1195973" y="0"/>
                </a:moveTo>
                <a:lnTo>
                  <a:pt x="0" y="0"/>
                </a:lnTo>
                <a:lnTo>
                  <a:pt x="0" y="1366825"/>
                </a:lnTo>
                <a:lnTo>
                  <a:pt x="1195973" y="1366825"/>
                </a:lnTo>
                <a:lnTo>
                  <a:pt x="11959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7"/>
          <p:cNvGrpSpPr/>
          <p:nvPr/>
        </p:nvGrpSpPr>
        <p:grpSpPr>
          <a:xfrm>
            <a:off x="9595771" y="6993046"/>
            <a:ext cx="3663532" cy="1375909"/>
            <a:chOff x="0" y="0"/>
            <a:chExt cx="1375835" cy="516721"/>
          </a:xfrm>
        </p:grpSpPr>
        <p:sp>
          <p:nvSpPr>
            <p:cNvPr id="18" name="Freeform 18"/>
            <p:cNvSpPr/>
            <p:nvPr/>
          </p:nvSpPr>
          <p:spPr>
            <a:xfrm>
              <a:off x="0" y="0"/>
              <a:ext cx="1375835" cy="516721"/>
            </a:xfrm>
            <a:custGeom>
              <a:avLst/>
              <a:gdLst/>
              <a:ahLst/>
              <a:cxnLst/>
              <a:rect l="l" t="t" r="r" b="b"/>
              <a:pathLst>
                <a:path w="1375835" h="516721">
                  <a:moveTo>
                    <a:pt x="107775" y="0"/>
                  </a:moveTo>
                  <a:lnTo>
                    <a:pt x="1268060" y="0"/>
                  </a:lnTo>
                  <a:cubicBezTo>
                    <a:pt x="1327583" y="0"/>
                    <a:pt x="1375835" y="48253"/>
                    <a:pt x="1375835" y="107775"/>
                  </a:cubicBezTo>
                  <a:lnTo>
                    <a:pt x="1375835" y="408946"/>
                  </a:lnTo>
                  <a:cubicBezTo>
                    <a:pt x="1375835" y="468468"/>
                    <a:pt x="1327583" y="516721"/>
                    <a:pt x="1268060" y="516721"/>
                  </a:cubicBezTo>
                  <a:lnTo>
                    <a:pt x="107775" y="516721"/>
                  </a:lnTo>
                  <a:cubicBezTo>
                    <a:pt x="48253" y="516721"/>
                    <a:pt x="0" y="468468"/>
                    <a:pt x="0" y="408946"/>
                  </a:cubicBezTo>
                  <a:lnTo>
                    <a:pt x="0" y="107775"/>
                  </a:lnTo>
                  <a:cubicBezTo>
                    <a:pt x="0" y="48253"/>
                    <a:pt x="48253" y="0"/>
                    <a:pt x="107775" y="0"/>
                  </a:cubicBezTo>
                  <a:close/>
                </a:path>
              </a:pathLst>
            </a:custGeom>
            <a:solidFill>
              <a:srgbClr val="00B140"/>
            </a:solidFill>
          </p:spPr>
          <p:txBody>
            <a:bodyPr/>
            <a:lstStyle/>
            <a:p>
              <a:endParaRPr lang="en-US"/>
            </a:p>
          </p:txBody>
        </p:sp>
        <p:sp>
          <p:nvSpPr>
            <p:cNvPr id="19" name="TextBox 19"/>
            <p:cNvSpPr txBox="1"/>
            <p:nvPr/>
          </p:nvSpPr>
          <p:spPr>
            <a:xfrm>
              <a:off x="0" y="-19050"/>
              <a:ext cx="1375835" cy="535771"/>
            </a:xfrm>
            <a:prstGeom prst="rect">
              <a:avLst/>
            </a:prstGeom>
          </p:spPr>
          <p:txBody>
            <a:bodyPr lIns="50800" tIns="50800" rIns="50800" bIns="50800" rtlCol="0" anchor="ctr"/>
            <a:lstStyle/>
            <a:p>
              <a:pPr algn="ctr">
                <a:lnSpc>
                  <a:spcPts val="2966"/>
                </a:lnSpc>
              </a:pPr>
              <a:endParaRPr/>
            </a:p>
          </p:txBody>
        </p:sp>
      </p:grpSp>
      <p:grpSp>
        <p:nvGrpSpPr>
          <p:cNvPr id="20" name="Group 20"/>
          <p:cNvGrpSpPr/>
          <p:nvPr/>
        </p:nvGrpSpPr>
        <p:grpSpPr>
          <a:xfrm>
            <a:off x="12052934" y="8521902"/>
            <a:ext cx="3663532" cy="1375909"/>
            <a:chOff x="0" y="0"/>
            <a:chExt cx="1375835" cy="516721"/>
          </a:xfrm>
        </p:grpSpPr>
        <p:sp>
          <p:nvSpPr>
            <p:cNvPr id="21" name="Freeform 21"/>
            <p:cNvSpPr/>
            <p:nvPr/>
          </p:nvSpPr>
          <p:spPr>
            <a:xfrm>
              <a:off x="0" y="0"/>
              <a:ext cx="1375835" cy="516721"/>
            </a:xfrm>
            <a:custGeom>
              <a:avLst/>
              <a:gdLst/>
              <a:ahLst/>
              <a:cxnLst/>
              <a:rect l="l" t="t" r="r" b="b"/>
              <a:pathLst>
                <a:path w="1375835" h="516721">
                  <a:moveTo>
                    <a:pt x="107775" y="0"/>
                  </a:moveTo>
                  <a:lnTo>
                    <a:pt x="1268060" y="0"/>
                  </a:lnTo>
                  <a:cubicBezTo>
                    <a:pt x="1327583" y="0"/>
                    <a:pt x="1375835" y="48253"/>
                    <a:pt x="1375835" y="107775"/>
                  </a:cubicBezTo>
                  <a:lnTo>
                    <a:pt x="1375835" y="408946"/>
                  </a:lnTo>
                  <a:cubicBezTo>
                    <a:pt x="1375835" y="468468"/>
                    <a:pt x="1327583" y="516721"/>
                    <a:pt x="1268060" y="516721"/>
                  </a:cubicBezTo>
                  <a:lnTo>
                    <a:pt x="107775" y="516721"/>
                  </a:lnTo>
                  <a:cubicBezTo>
                    <a:pt x="48253" y="516721"/>
                    <a:pt x="0" y="468468"/>
                    <a:pt x="0" y="408946"/>
                  </a:cubicBezTo>
                  <a:lnTo>
                    <a:pt x="0" y="107775"/>
                  </a:lnTo>
                  <a:cubicBezTo>
                    <a:pt x="0" y="48253"/>
                    <a:pt x="48253" y="0"/>
                    <a:pt x="107775" y="0"/>
                  </a:cubicBezTo>
                  <a:close/>
                </a:path>
              </a:pathLst>
            </a:custGeom>
            <a:solidFill>
              <a:srgbClr val="00B140"/>
            </a:solidFill>
          </p:spPr>
          <p:txBody>
            <a:bodyPr/>
            <a:lstStyle/>
            <a:p>
              <a:endParaRPr lang="en-US"/>
            </a:p>
          </p:txBody>
        </p:sp>
        <p:sp>
          <p:nvSpPr>
            <p:cNvPr id="22" name="TextBox 22"/>
            <p:cNvSpPr txBox="1"/>
            <p:nvPr/>
          </p:nvSpPr>
          <p:spPr>
            <a:xfrm>
              <a:off x="0" y="-19050"/>
              <a:ext cx="1375835" cy="535771"/>
            </a:xfrm>
            <a:prstGeom prst="rect">
              <a:avLst/>
            </a:prstGeom>
          </p:spPr>
          <p:txBody>
            <a:bodyPr lIns="50800" tIns="50800" rIns="50800" bIns="50800" rtlCol="0" anchor="ctr"/>
            <a:lstStyle/>
            <a:p>
              <a:pPr algn="ctr">
                <a:lnSpc>
                  <a:spcPts val="2966"/>
                </a:lnSpc>
              </a:pPr>
              <a:endParaRPr/>
            </a:p>
          </p:txBody>
        </p:sp>
      </p:grpSp>
      <p:sp>
        <p:nvSpPr>
          <p:cNvPr id="23" name="TextBox 23"/>
          <p:cNvSpPr txBox="1"/>
          <p:nvPr/>
        </p:nvSpPr>
        <p:spPr>
          <a:xfrm>
            <a:off x="2779232" y="2540765"/>
            <a:ext cx="3248136" cy="871071"/>
          </a:xfrm>
          <a:prstGeom prst="rect">
            <a:avLst/>
          </a:prstGeom>
        </p:spPr>
        <p:txBody>
          <a:bodyPr lIns="0" tIns="0" rIns="0" bIns="0" rtlCol="0" anchor="t">
            <a:spAutoFit/>
          </a:bodyPr>
          <a:lstStyle/>
          <a:p>
            <a:pPr algn="ctr">
              <a:lnSpc>
                <a:spcPts val="2371"/>
              </a:lnSpc>
              <a:spcBef>
                <a:spcPct val="0"/>
              </a:spcBef>
            </a:pPr>
            <a:r>
              <a:rPr lang="en-US" sz="1694" b="1">
                <a:solidFill>
                  <a:srgbClr val="FFFFFF"/>
                </a:solidFill>
                <a:latin typeface="Open Sans 2 Bold"/>
                <a:ea typeface="Open Sans 2 Bold"/>
                <a:cs typeface="Open Sans 2 Bold"/>
                <a:sym typeface="Open Sans 2 Bold"/>
              </a:rPr>
              <a:t>Cardholder submits signed Application &amp; Agreement to MURC</a:t>
            </a:r>
          </a:p>
        </p:txBody>
      </p:sp>
      <p:sp>
        <p:nvSpPr>
          <p:cNvPr id="24" name="TextBox 24"/>
          <p:cNvSpPr txBox="1"/>
          <p:nvPr/>
        </p:nvSpPr>
        <p:spPr>
          <a:xfrm>
            <a:off x="4992792" y="4161084"/>
            <a:ext cx="3248136" cy="871071"/>
          </a:xfrm>
          <a:prstGeom prst="rect">
            <a:avLst/>
          </a:prstGeom>
        </p:spPr>
        <p:txBody>
          <a:bodyPr lIns="0" tIns="0" rIns="0" bIns="0" rtlCol="0" anchor="t">
            <a:spAutoFit/>
          </a:bodyPr>
          <a:lstStyle/>
          <a:p>
            <a:pPr algn="ctr">
              <a:lnSpc>
                <a:spcPts val="2371"/>
              </a:lnSpc>
              <a:spcBef>
                <a:spcPct val="0"/>
              </a:spcBef>
            </a:pPr>
            <a:r>
              <a:rPr lang="en-US" sz="1694" b="1">
                <a:solidFill>
                  <a:srgbClr val="FFFFFF"/>
                </a:solidFill>
                <a:latin typeface="Open Sans 2 Bold"/>
                <a:ea typeface="Open Sans 2 Bold"/>
                <a:cs typeface="Open Sans 2 Bold"/>
                <a:sym typeface="Open Sans 2 Bold"/>
              </a:rPr>
              <a:t>MURC receives and reviews application for completion &amp; eligibility</a:t>
            </a:r>
          </a:p>
        </p:txBody>
      </p:sp>
      <p:sp>
        <p:nvSpPr>
          <p:cNvPr id="25" name="TextBox 25"/>
          <p:cNvSpPr txBox="1"/>
          <p:nvPr/>
        </p:nvSpPr>
        <p:spPr>
          <a:xfrm>
            <a:off x="7244532" y="5736385"/>
            <a:ext cx="3248136" cy="575895"/>
          </a:xfrm>
          <a:prstGeom prst="rect">
            <a:avLst/>
          </a:prstGeom>
        </p:spPr>
        <p:txBody>
          <a:bodyPr lIns="0" tIns="0" rIns="0" bIns="0" rtlCol="0" anchor="t">
            <a:spAutoFit/>
          </a:bodyPr>
          <a:lstStyle/>
          <a:p>
            <a:pPr algn="ctr">
              <a:lnSpc>
                <a:spcPts val="2371"/>
              </a:lnSpc>
              <a:spcBef>
                <a:spcPct val="0"/>
              </a:spcBef>
            </a:pPr>
            <a:r>
              <a:rPr lang="en-US" sz="1694" b="1">
                <a:solidFill>
                  <a:srgbClr val="FFFFFF"/>
                </a:solidFill>
                <a:latin typeface="Open Sans 2 Bold"/>
                <a:ea typeface="Open Sans 2 Bold"/>
                <a:cs typeface="Open Sans 2 Bold"/>
                <a:sym typeface="Open Sans 2 Bold"/>
              </a:rPr>
              <a:t>MURC contacts applicant for training</a:t>
            </a:r>
          </a:p>
        </p:txBody>
      </p:sp>
      <p:sp>
        <p:nvSpPr>
          <p:cNvPr id="26" name="TextBox 26"/>
          <p:cNvSpPr txBox="1"/>
          <p:nvPr/>
        </p:nvSpPr>
        <p:spPr>
          <a:xfrm>
            <a:off x="9803469" y="7336628"/>
            <a:ext cx="3248136" cy="575895"/>
          </a:xfrm>
          <a:prstGeom prst="rect">
            <a:avLst/>
          </a:prstGeom>
        </p:spPr>
        <p:txBody>
          <a:bodyPr lIns="0" tIns="0" rIns="0" bIns="0" rtlCol="0" anchor="t">
            <a:spAutoFit/>
          </a:bodyPr>
          <a:lstStyle/>
          <a:p>
            <a:pPr algn="ctr">
              <a:lnSpc>
                <a:spcPts val="2371"/>
              </a:lnSpc>
            </a:pPr>
            <a:r>
              <a:rPr lang="en-US" sz="1694" b="1">
                <a:solidFill>
                  <a:srgbClr val="FFFFFF"/>
                </a:solidFill>
                <a:latin typeface="Open Sans 2 Bold"/>
                <a:ea typeface="Open Sans 2 Bold"/>
                <a:cs typeface="Open Sans 2 Bold"/>
                <a:sym typeface="Open Sans 2 Bold"/>
              </a:rPr>
              <a:t>MURC issues new card to </a:t>
            </a:r>
          </a:p>
          <a:p>
            <a:pPr algn="ctr">
              <a:lnSpc>
                <a:spcPts val="2371"/>
              </a:lnSpc>
              <a:spcBef>
                <a:spcPct val="0"/>
              </a:spcBef>
            </a:pPr>
            <a:r>
              <a:rPr lang="en-US" sz="1694" b="1">
                <a:solidFill>
                  <a:srgbClr val="FFFFFF"/>
                </a:solidFill>
                <a:latin typeface="Open Sans 2 Bold"/>
                <a:ea typeface="Open Sans 2 Bold"/>
                <a:cs typeface="Open Sans 2 Bold"/>
                <a:sym typeface="Open Sans 2 Bold"/>
              </a:rPr>
              <a:t>P-Cardholder</a:t>
            </a:r>
          </a:p>
        </p:txBody>
      </p:sp>
      <p:sp>
        <p:nvSpPr>
          <p:cNvPr id="27" name="TextBox 27"/>
          <p:cNvSpPr txBox="1"/>
          <p:nvPr/>
        </p:nvSpPr>
        <p:spPr>
          <a:xfrm>
            <a:off x="12260632" y="8907622"/>
            <a:ext cx="3248136" cy="280719"/>
          </a:xfrm>
          <a:prstGeom prst="rect">
            <a:avLst/>
          </a:prstGeom>
        </p:spPr>
        <p:txBody>
          <a:bodyPr lIns="0" tIns="0" rIns="0" bIns="0" rtlCol="0" anchor="t">
            <a:spAutoFit/>
          </a:bodyPr>
          <a:lstStyle/>
          <a:p>
            <a:pPr algn="ctr">
              <a:lnSpc>
                <a:spcPts val="2371"/>
              </a:lnSpc>
              <a:spcBef>
                <a:spcPct val="0"/>
              </a:spcBef>
            </a:pPr>
            <a:r>
              <a:rPr lang="en-US" sz="1694" b="1">
                <a:solidFill>
                  <a:srgbClr val="FFFFFF"/>
                </a:solidFill>
                <a:latin typeface="Open Sans 2 Bold"/>
                <a:ea typeface="Open Sans 2 Bold"/>
                <a:cs typeface="Open Sans 2 Bold"/>
                <a:sym typeface="Open Sans 2 Bold"/>
              </a:rPr>
              <a:t>P-Cardholder activates card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9998" y="3947541"/>
            <a:ext cx="16421076" cy="1503612"/>
            <a:chOff x="0" y="0"/>
            <a:chExt cx="4731289" cy="433225"/>
          </a:xfrm>
        </p:grpSpPr>
        <p:sp>
          <p:nvSpPr>
            <p:cNvPr id="3" name="Freeform 3"/>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03AC55"/>
            </a:solidFill>
          </p:spPr>
          <p:txBody>
            <a:bodyPr/>
            <a:lstStyle/>
            <a:p>
              <a:endParaRPr lang="en-US"/>
            </a:p>
          </p:txBody>
        </p:sp>
        <p:sp>
          <p:nvSpPr>
            <p:cNvPr id="4" name="TextBox 4"/>
            <p:cNvSpPr txBox="1"/>
            <p:nvPr/>
          </p:nvSpPr>
          <p:spPr>
            <a:xfrm>
              <a:off x="0" y="9525"/>
              <a:ext cx="4731289" cy="423700"/>
            </a:xfrm>
            <a:prstGeom prst="rect">
              <a:avLst/>
            </a:prstGeom>
          </p:spPr>
          <p:txBody>
            <a:bodyPr lIns="254000" tIns="254000" rIns="254000" bIns="254000" rtlCol="0" anchor="ctr"/>
            <a:lstStyle/>
            <a:p>
              <a:pPr algn="just">
                <a:lnSpc>
                  <a:spcPts val="2160"/>
                </a:lnSpc>
              </a:pPr>
              <a:r>
                <a:rPr lang="en-US" sz="1800">
                  <a:solidFill>
                    <a:srgbClr val="FFFFFF"/>
                  </a:solidFill>
                  <a:latin typeface="Open Sans 1"/>
                  <a:ea typeface="Open Sans 1"/>
                  <a:cs typeface="Open Sans 1"/>
                  <a:sym typeface="Open Sans 1"/>
                </a:rPr>
                <a:t>                       </a:t>
              </a:r>
            </a:p>
          </p:txBody>
        </p:sp>
      </p:grpSp>
      <p:grpSp>
        <p:nvGrpSpPr>
          <p:cNvPr id="5" name="Group 5"/>
          <p:cNvGrpSpPr/>
          <p:nvPr/>
        </p:nvGrpSpPr>
        <p:grpSpPr>
          <a:xfrm>
            <a:off x="1276316" y="4413737"/>
            <a:ext cx="773307" cy="571221"/>
            <a:chOff x="0" y="0"/>
            <a:chExt cx="1100351" cy="812800"/>
          </a:xfrm>
        </p:grpSpPr>
        <p:sp>
          <p:nvSpPr>
            <p:cNvPr id="6" name="Freeform 6"/>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7" name="TextBox 7"/>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1</a:t>
              </a:r>
            </a:p>
          </p:txBody>
        </p:sp>
      </p:grpSp>
      <p:grpSp>
        <p:nvGrpSpPr>
          <p:cNvPr id="8" name="Group 8"/>
          <p:cNvGrpSpPr/>
          <p:nvPr/>
        </p:nvGrpSpPr>
        <p:grpSpPr>
          <a:xfrm>
            <a:off x="719998" y="5477058"/>
            <a:ext cx="16421076" cy="1503612"/>
            <a:chOff x="0" y="0"/>
            <a:chExt cx="4731289" cy="433225"/>
          </a:xfrm>
        </p:grpSpPr>
        <p:sp>
          <p:nvSpPr>
            <p:cNvPr id="9" name="Freeform 9"/>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7ED957"/>
            </a:solidFill>
          </p:spPr>
          <p:txBody>
            <a:bodyPr/>
            <a:lstStyle/>
            <a:p>
              <a:endParaRPr lang="en-US"/>
            </a:p>
          </p:txBody>
        </p:sp>
        <p:sp>
          <p:nvSpPr>
            <p:cNvPr id="10" name="TextBox 10"/>
            <p:cNvSpPr txBox="1"/>
            <p:nvPr/>
          </p:nvSpPr>
          <p:spPr>
            <a:xfrm>
              <a:off x="0" y="9525"/>
              <a:ext cx="4731289" cy="423700"/>
            </a:xfrm>
            <a:prstGeom prst="rect">
              <a:avLst/>
            </a:prstGeom>
          </p:spPr>
          <p:txBody>
            <a:bodyPr lIns="254000" tIns="254000" rIns="254000" bIns="254000" rtlCol="0" anchor="ctr"/>
            <a:lstStyle/>
            <a:p>
              <a:pPr algn="l">
                <a:lnSpc>
                  <a:spcPts val="2160"/>
                </a:lnSpc>
              </a:pPr>
              <a:endParaRPr/>
            </a:p>
          </p:txBody>
        </p:sp>
      </p:grpSp>
      <p:grpSp>
        <p:nvGrpSpPr>
          <p:cNvPr id="11" name="Group 11"/>
          <p:cNvGrpSpPr/>
          <p:nvPr/>
        </p:nvGrpSpPr>
        <p:grpSpPr>
          <a:xfrm>
            <a:off x="1276316" y="5943254"/>
            <a:ext cx="773307" cy="571221"/>
            <a:chOff x="0" y="0"/>
            <a:chExt cx="1100351" cy="812800"/>
          </a:xfrm>
        </p:grpSpPr>
        <p:sp>
          <p:nvSpPr>
            <p:cNvPr id="12" name="Freeform 12"/>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13" name="TextBox 13"/>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2</a:t>
              </a:r>
            </a:p>
          </p:txBody>
        </p:sp>
      </p:grpSp>
      <p:grpSp>
        <p:nvGrpSpPr>
          <p:cNvPr id="14" name="Group 14"/>
          <p:cNvGrpSpPr/>
          <p:nvPr/>
        </p:nvGrpSpPr>
        <p:grpSpPr>
          <a:xfrm>
            <a:off x="719998" y="7008901"/>
            <a:ext cx="16421076" cy="1503612"/>
            <a:chOff x="0" y="0"/>
            <a:chExt cx="4731289" cy="433225"/>
          </a:xfrm>
        </p:grpSpPr>
        <p:sp>
          <p:nvSpPr>
            <p:cNvPr id="15" name="Freeform 15"/>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03AC55"/>
            </a:solidFill>
          </p:spPr>
          <p:txBody>
            <a:bodyPr/>
            <a:lstStyle/>
            <a:p>
              <a:endParaRPr lang="en-US"/>
            </a:p>
          </p:txBody>
        </p:sp>
        <p:sp>
          <p:nvSpPr>
            <p:cNvPr id="16" name="TextBox 16"/>
            <p:cNvSpPr txBox="1"/>
            <p:nvPr/>
          </p:nvSpPr>
          <p:spPr>
            <a:xfrm>
              <a:off x="0" y="9525"/>
              <a:ext cx="4731289" cy="423700"/>
            </a:xfrm>
            <a:prstGeom prst="rect">
              <a:avLst/>
            </a:prstGeom>
          </p:spPr>
          <p:txBody>
            <a:bodyPr lIns="254000" tIns="254000" rIns="254000" bIns="254000" rtlCol="0" anchor="ctr"/>
            <a:lstStyle/>
            <a:p>
              <a:pPr algn="l">
                <a:lnSpc>
                  <a:spcPts val="2160"/>
                </a:lnSpc>
              </a:pPr>
              <a:r>
                <a:rPr lang="en-US" sz="1800" b="1">
                  <a:solidFill>
                    <a:srgbClr val="FFFFFF"/>
                  </a:solidFill>
                  <a:latin typeface="Open Sans 1 Bold"/>
                  <a:ea typeface="Open Sans 1 Bold"/>
                  <a:cs typeface="Open Sans 1 Bold"/>
                  <a:sym typeface="Open Sans 1 Bold"/>
                </a:rPr>
                <a:t>              </a:t>
              </a:r>
            </a:p>
          </p:txBody>
        </p:sp>
      </p:grpSp>
      <p:grpSp>
        <p:nvGrpSpPr>
          <p:cNvPr id="17" name="Group 17"/>
          <p:cNvGrpSpPr/>
          <p:nvPr/>
        </p:nvGrpSpPr>
        <p:grpSpPr>
          <a:xfrm>
            <a:off x="1276316" y="7476961"/>
            <a:ext cx="773307" cy="571221"/>
            <a:chOff x="0" y="0"/>
            <a:chExt cx="1100351" cy="812800"/>
          </a:xfrm>
        </p:grpSpPr>
        <p:sp>
          <p:nvSpPr>
            <p:cNvPr id="18" name="Freeform 18"/>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19" name="TextBox 19"/>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3</a:t>
              </a:r>
            </a:p>
          </p:txBody>
        </p:sp>
      </p:grpSp>
      <p:grpSp>
        <p:nvGrpSpPr>
          <p:cNvPr id="20" name="Group 20"/>
          <p:cNvGrpSpPr/>
          <p:nvPr/>
        </p:nvGrpSpPr>
        <p:grpSpPr>
          <a:xfrm>
            <a:off x="719998" y="8538634"/>
            <a:ext cx="16421076" cy="1503612"/>
            <a:chOff x="0" y="0"/>
            <a:chExt cx="4731289" cy="433225"/>
          </a:xfrm>
        </p:grpSpPr>
        <p:sp>
          <p:nvSpPr>
            <p:cNvPr id="21" name="Freeform 21"/>
            <p:cNvSpPr/>
            <p:nvPr/>
          </p:nvSpPr>
          <p:spPr>
            <a:xfrm>
              <a:off x="0" y="0"/>
              <a:ext cx="4731289" cy="433225"/>
            </a:xfrm>
            <a:custGeom>
              <a:avLst/>
              <a:gdLst/>
              <a:ahLst/>
              <a:cxnLst/>
              <a:rect l="l" t="t" r="r" b="b"/>
              <a:pathLst>
                <a:path w="4731289" h="433225">
                  <a:moveTo>
                    <a:pt x="0" y="0"/>
                  </a:moveTo>
                  <a:lnTo>
                    <a:pt x="4731289" y="0"/>
                  </a:lnTo>
                  <a:lnTo>
                    <a:pt x="4731289" y="433225"/>
                  </a:lnTo>
                  <a:lnTo>
                    <a:pt x="0" y="433225"/>
                  </a:lnTo>
                  <a:close/>
                </a:path>
              </a:pathLst>
            </a:custGeom>
            <a:solidFill>
              <a:srgbClr val="7ED957"/>
            </a:solidFill>
          </p:spPr>
          <p:txBody>
            <a:bodyPr/>
            <a:lstStyle/>
            <a:p>
              <a:endParaRPr lang="en-US"/>
            </a:p>
          </p:txBody>
        </p:sp>
        <p:sp>
          <p:nvSpPr>
            <p:cNvPr id="22" name="TextBox 22"/>
            <p:cNvSpPr txBox="1"/>
            <p:nvPr/>
          </p:nvSpPr>
          <p:spPr>
            <a:xfrm>
              <a:off x="0" y="9525"/>
              <a:ext cx="4731289" cy="423700"/>
            </a:xfrm>
            <a:prstGeom prst="rect">
              <a:avLst/>
            </a:prstGeom>
          </p:spPr>
          <p:txBody>
            <a:bodyPr lIns="254000" tIns="254000" rIns="254000" bIns="254000" rtlCol="0" anchor="ctr"/>
            <a:lstStyle/>
            <a:p>
              <a:pPr algn="l">
                <a:lnSpc>
                  <a:spcPts val="2160"/>
                </a:lnSpc>
              </a:pPr>
              <a:r>
                <a:rPr lang="en-US" sz="1800" b="1">
                  <a:solidFill>
                    <a:srgbClr val="FFFFFF"/>
                  </a:solidFill>
                  <a:latin typeface="Open Sans 1 Bold"/>
                  <a:ea typeface="Open Sans 1 Bold"/>
                  <a:cs typeface="Open Sans 1 Bold"/>
                  <a:sym typeface="Open Sans 1 Bold"/>
                </a:rPr>
                <a:t>                    </a:t>
              </a:r>
            </a:p>
          </p:txBody>
        </p:sp>
      </p:grpSp>
      <p:grpSp>
        <p:nvGrpSpPr>
          <p:cNvPr id="23" name="Group 23"/>
          <p:cNvGrpSpPr/>
          <p:nvPr/>
        </p:nvGrpSpPr>
        <p:grpSpPr>
          <a:xfrm>
            <a:off x="1276316" y="9008804"/>
            <a:ext cx="773307" cy="571221"/>
            <a:chOff x="0" y="0"/>
            <a:chExt cx="1100351" cy="812800"/>
          </a:xfrm>
        </p:grpSpPr>
        <p:sp>
          <p:nvSpPr>
            <p:cNvPr id="24" name="Freeform 24"/>
            <p:cNvSpPr/>
            <p:nvPr/>
          </p:nvSpPr>
          <p:spPr>
            <a:xfrm>
              <a:off x="0" y="0"/>
              <a:ext cx="1100351" cy="812800"/>
            </a:xfrm>
            <a:custGeom>
              <a:avLst/>
              <a:gdLst/>
              <a:ahLst/>
              <a:cxnLst/>
              <a:rect l="l" t="t" r="r" b="b"/>
              <a:pathLst>
                <a:path w="1100351" h="812800">
                  <a:moveTo>
                    <a:pt x="550176" y="0"/>
                  </a:moveTo>
                  <a:cubicBezTo>
                    <a:pt x="246322" y="0"/>
                    <a:pt x="0" y="181951"/>
                    <a:pt x="0" y="406400"/>
                  </a:cubicBezTo>
                  <a:cubicBezTo>
                    <a:pt x="0" y="630849"/>
                    <a:pt x="246322" y="812800"/>
                    <a:pt x="550176" y="812800"/>
                  </a:cubicBezTo>
                  <a:cubicBezTo>
                    <a:pt x="854029" y="812800"/>
                    <a:pt x="1100351" y="630849"/>
                    <a:pt x="1100351" y="406400"/>
                  </a:cubicBezTo>
                  <a:cubicBezTo>
                    <a:pt x="1100351" y="181951"/>
                    <a:pt x="854029" y="0"/>
                    <a:pt x="550176" y="0"/>
                  </a:cubicBezTo>
                  <a:close/>
                </a:path>
              </a:pathLst>
            </a:custGeom>
            <a:solidFill>
              <a:srgbClr val="FFFFFF"/>
            </a:solidFill>
          </p:spPr>
          <p:txBody>
            <a:bodyPr/>
            <a:lstStyle/>
            <a:p>
              <a:endParaRPr lang="en-US"/>
            </a:p>
          </p:txBody>
        </p:sp>
        <p:sp>
          <p:nvSpPr>
            <p:cNvPr id="25" name="TextBox 25"/>
            <p:cNvSpPr txBox="1"/>
            <p:nvPr/>
          </p:nvSpPr>
          <p:spPr>
            <a:xfrm>
              <a:off x="103158" y="28575"/>
              <a:ext cx="894036"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4</a:t>
              </a:r>
            </a:p>
          </p:txBody>
        </p:sp>
      </p:grpSp>
      <p:sp>
        <p:nvSpPr>
          <p:cNvPr id="26" name="TextBox 26"/>
          <p:cNvSpPr txBox="1"/>
          <p:nvPr/>
        </p:nvSpPr>
        <p:spPr>
          <a:xfrm>
            <a:off x="719998" y="2279950"/>
            <a:ext cx="12785579" cy="438051"/>
          </a:xfrm>
          <a:prstGeom prst="rect">
            <a:avLst/>
          </a:prstGeom>
        </p:spPr>
        <p:txBody>
          <a:bodyPr lIns="0" tIns="0" rIns="0" bIns="0" rtlCol="0" anchor="t">
            <a:spAutoFit/>
          </a:bodyPr>
          <a:lstStyle/>
          <a:p>
            <a:pPr algn="l">
              <a:lnSpc>
                <a:spcPts val="3480"/>
              </a:lnSpc>
            </a:pPr>
            <a:r>
              <a:rPr lang="en-US" sz="2900" b="1">
                <a:solidFill>
                  <a:srgbClr val="00A950"/>
                </a:solidFill>
                <a:latin typeface="Open Sans 2 Bold"/>
                <a:ea typeface="Open Sans 2 Bold"/>
                <a:cs typeface="Open Sans 2 Bold"/>
                <a:sym typeface="Open Sans 2 Bold"/>
              </a:rPr>
              <a:t>Complete before the trip:</a:t>
            </a:r>
          </a:p>
        </p:txBody>
      </p:sp>
      <p:sp>
        <p:nvSpPr>
          <p:cNvPr id="27" name="TextBox 27"/>
          <p:cNvSpPr txBox="1"/>
          <p:nvPr/>
        </p:nvSpPr>
        <p:spPr>
          <a:xfrm>
            <a:off x="2579554" y="7476874"/>
            <a:ext cx="14209198" cy="533135"/>
          </a:xfrm>
          <a:prstGeom prst="rect">
            <a:avLst/>
          </a:prstGeom>
        </p:spPr>
        <p:txBody>
          <a:bodyPr lIns="0" tIns="0" rIns="0" bIns="0" rtlCol="0" anchor="t">
            <a:spAutoFit/>
          </a:bodyPr>
          <a:lstStyle/>
          <a:p>
            <a:pPr algn="l">
              <a:lnSpc>
                <a:spcPts val="2160"/>
              </a:lnSpc>
            </a:pPr>
            <a:r>
              <a:rPr lang="en-US" sz="1800" spc="26" dirty="0">
                <a:solidFill>
                  <a:srgbClr val="FFFFFF"/>
                </a:solidFill>
                <a:latin typeface="Aileron"/>
                <a:ea typeface="Aileron"/>
                <a:cs typeface="Aileron"/>
                <a:sym typeface="Aileron"/>
              </a:rPr>
              <a:t>Once signed, create an encumbrance (FGAENCB) in Banner. This encumbrance number will be noted on the Travel Authorization/Direct Bill Request Form and your P-Card reconciliation at the end of the month.</a:t>
            </a:r>
          </a:p>
        </p:txBody>
      </p:sp>
      <p:sp>
        <p:nvSpPr>
          <p:cNvPr id="28" name="TextBox 28"/>
          <p:cNvSpPr txBox="1"/>
          <p:nvPr/>
        </p:nvSpPr>
        <p:spPr>
          <a:xfrm>
            <a:off x="2579554" y="4432669"/>
            <a:ext cx="14209198" cy="533356"/>
          </a:xfrm>
          <a:prstGeom prst="rect">
            <a:avLst/>
          </a:prstGeom>
        </p:spPr>
        <p:txBody>
          <a:bodyPr lIns="0" tIns="0" rIns="0" bIns="0" rtlCol="0" anchor="t">
            <a:spAutoFit/>
          </a:bodyPr>
          <a:lstStyle/>
          <a:p>
            <a:pPr algn="l">
              <a:lnSpc>
                <a:spcPts val="2160"/>
              </a:lnSpc>
            </a:pPr>
            <a:r>
              <a:rPr lang="en-US" sz="1800" spc="26">
                <a:solidFill>
                  <a:srgbClr val="FFFFFF"/>
                </a:solidFill>
                <a:latin typeface="Aileron"/>
                <a:ea typeface="Aileron"/>
                <a:cs typeface="Aileron"/>
                <a:sym typeface="Aileron"/>
              </a:rPr>
              <a:t>Complete a </a:t>
            </a:r>
            <a:r>
              <a:rPr lang="en-US" sz="1800" u="sng" spc="26">
                <a:solidFill>
                  <a:srgbClr val="FFFFFF"/>
                </a:solidFill>
                <a:latin typeface="Aileron"/>
                <a:ea typeface="Aileron"/>
                <a:cs typeface="Aileron"/>
                <a:sym typeface="Aileron"/>
                <a:hlinkClick r:id="rId2" tooltip="https://www.marshall.edu/murc/files/Travel-Authorization-Direct-Bill-Request-Form-UPDATED-060524-1.xls"/>
              </a:rPr>
              <a:t>MURC Travel Authorization/Direct Bill Request Form </a:t>
            </a:r>
            <a:r>
              <a:rPr lang="en-US" sz="1800" spc="26">
                <a:solidFill>
                  <a:srgbClr val="FFFFFF"/>
                </a:solidFill>
                <a:latin typeface="Aileron"/>
                <a:ea typeface="Aileron"/>
                <a:cs typeface="Aileron"/>
                <a:sym typeface="Aileron"/>
              </a:rPr>
              <a:t>and attach any relevant documents for the trip such as a map, agenda, hotel reservation, plane ticket, car rental reservation, etc. </a:t>
            </a:r>
          </a:p>
        </p:txBody>
      </p:sp>
      <p:sp>
        <p:nvSpPr>
          <p:cNvPr id="29" name="TextBox 29"/>
          <p:cNvSpPr txBox="1"/>
          <p:nvPr/>
        </p:nvSpPr>
        <p:spPr>
          <a:xfrm>
            <a:off x="2579554" y="6095581"/>
            <a:ext cx="14126040" cy="266568"/>
          </a:xfrm>
          <a:prstGeom prst="rect">
            <a:avLst/>
          </a:prstGeom>
        </p:spPr>
        <p:txBody>
          <a:bodyPr lIns="0" tIns="0" rIns="0" bIns="0" rtlCol="0" anchor="t">
            <a:spAutoFit/>
          </a:bodyPr>
          <a:lstStyle/>
          <a:p>
            <a:pPr algn="l">
              <a:lnSpc>
                <a:spcPts val="2160"/>
              </a:lnSpc>
            </a:pPr>
            <a:r>
              <a:rPr lang="en-US" sz="1800" spc="26" dirty="0">
                <a:solidFill>
                  <a:srgbClr val="FFFFFF"/>
                </a:solidFill>
                <a:latin typeface="Aileron"/>
                <a:ea typeface="Aileron"/>
                <a:cs typeface="Aileron"/>
                <a:sym typeface="Aileron"/>
              </a:rPr>
              <a:t>Send to PI for approval and signature. The traveler only needs to sign if a cash advance is being requested. </a:t>
            </a:r>
          </a:p>
        </p:txBody>
      </p:sp>
      <p:sp>
        <p:nvSpPr>
          <p:cNvPr id="30" name="TextBox 30"/>
          <p:cNvSpPr txBox="1"/>
          <p:nvPr/>
        </p:nvSpPr>
        <p:spPr>
          <a:xfrm>
            <a:off x="2579554" y="8894562"/>
            <a:ext cx="14126040" cy="799703"/>
          </a:xfrm>
          <a:prstGeom prst="rect">
            <a:avLst/>
          </a:prstGeom>
        </p:spPr>
        <p:txBody>
          <a:bodyPr lIns="0" tIns="0" rIns="0" bIns="0" rtlCol="0" anchor="t">
            <a:spAutoFit/>
          </a:bodyPr>
          <a:lstStyle/>
          <a:p>
            <a:pPr algn="l">
              <a:lnSpc>
                <a:spcPts val="2160"/>
              </a:lnSpc>
            </a:pPr>
            <a:r>
              <a:rPr lang="en-US" sz="1800" spc="26">
                <a:solidFill>
                  <a:srgbClr val="FFFFFF"/>
                </a:solidFill>
                <a:latin typeface="Aileron"/>
                <a:ea typeface="Aileron"/>
                <a:cs typeface="Aileron"/>
                <a:sym typeface="Aileron"/>
              </a:rPr>
              <a:t>Submit the form to Bradley Smith for MURC approval and processing. Travel requests should be submitted to Bradley 10 days before your trip, or 30 days in advance if you need a cash advance. Keep these documents for your records, as you will need the encumbrance number to complete the MURC Travel Settlement Form upon your return.</a:t>
            </a:r>
          </a:p>
        </p:txBody>
      </p:sp>
      <p:sp>
        <p:nvSpPr>
          <p:cNvPr id="31" name="TextBox 31"/>
          <p:cNvSpPr txBox="1"/>
          <p:nvPr/>
        </p:nvSpPr>
        <p:spPr>
          <a:xfrm>
            <a:off x="719998" y="2918026"/>
            <a:ext cx="16421076" cy="872192"/>
          </a:xfrm>
          <a:prstGeom prst="rect">
            <a:avLst/>
          </a:prstGeom>
        </p:spPr>
        <p:txBody>
          <a:bodyPr lIns="0" tIns="0" rIns="0" bIns="0" rtlCol="0" anchor="t">
            <a:spAutoFit/>
          </a:bodyPr>
          <a:lstStyle/>
          <a:p>
            <a:pPr algn="l">
              <a:lnSpc>
                <a:spcPts val="2340"/>
              </a:lnSpc>
              <a:spcBef>
                <a:spcPct val="0"/>
              </a:spcBef>
            </a:pPr>
            <a:r>
              <a:rPr lang="en-US" sz="1800" spc="-53" dirty="0">
                <a:solidFill>
                  <a:srgbClr val="000000"/>
                </a:solidFill>
                <a:latin typeface="Open Sans 1"/>
                <a:ea typeface="Open Sans 1"/>
                <a:cs typeface="Open Sans 1"/>
                <a:sym typeface="Open Sans 1"/>
              </a:rPr>
              <a:t>The </a:t>
            </a:r>
            <a:r>
              <a:rPr lang="en-US" sz="1800" u="sng" spc="-53" dirty="0">
                <a:solidFill>
                  <a:srgbClr val="000000"/>
                </a:solidFill>
                <a:latin typeface="Open Sans 1"/>
                <a:ea typeface="Open Sans 1"/>
                <a:cs typeface="Open Sans 1"/>
                <a:sym typeface="Open Sans 1"/>
                <a:hlinkClick r:id="rId2" tooltip="https://www.marshall.edu/murc/files/Travel-Authorization-Direct-Bill-Request-Form-UPDATED-060524-1.xls"/>
              </a:rPr>
              <a:t>Travel Authorization/Direct Bill Request Form</a:t>
            </a:r>
            <a:r>
              <a:rPr lang="en-US" sz="1800" spc="-53" dirty="0">
                <a:solidFill>
                  <a:srgbClr val="000000"/>
                </a:solidFill>
                <a:latin typeface="Open Sans 1"/>
                <a:ea typeface="Open Sans 1"/>
                <a:cs typeface="Open Sans 1"/>
                <a:sym typeface="Open Sans 1"/>
              </a:rPr>
              <a:t> must be submitted and approved in advance for all out-of-state, overnight, and international travel, as well as for any expenses of the trip to be directly billed to MURC by way of invoice or charged to the MURC P-Card. </a:t>
            </a:r>
            <a:r>
              <a:rPr lang="en-US" sz="1800" b="1" spc="-53" dirty="0">
                <a:solidFill>
                  <a:srgbClr val="000000"/>
                </a:solidFill>
                <a:latin typeface="Open Sans 1 Bold"/>
                <a:ea typeface="Open Sans 1 Bold"/>
                <a:cs typeface="Open Sans 1 Bold"/>
                <a:sym typeface="Open Sans 1 Bold"/>
              </a:rPr>
              <a:t>Travel Authorization/Direct Bill Request Form was updated on 6/5/2024, please make sure to use the new form. </a:t>
            </a:r>
          </a:p>
        </p:txBody>
      </p:sp>
      <p:sp>
        <p:nvSpPr>
          <p:cNvPr id="32" name="AutoShape 32"/>
          <p:cNvSpPr/>
          <p:nvPr/>
        </p:nvSpPr>
        <p:spPr>
          <a:xfrm>
            <a:off x="0" y="69133"/>
            <a:ext cx="18288000" cy="1829817"/>
          </a:xfrm>
          <a:prstGeom prst="rect">
            <a:avLst/>
          </a:prstGeom>
          <a:solidFill>
            <a:srgbClr val="00B140"/>
          </a:solidFill>
        </p:spPr>
        <p:txBody>
          <a:bodyPr/>
          <a:lstStyle/>
          <a:p>
            <a:endParaRPr lang="en-US"/>
          </a:p>
        </p:txBody>
      </p:sp>
      <p:sp>
        <p:nvSpPr>
          <p:cNvPr id="33" name="TextBox 33"/>
          <p:cNvSpPr txBox="1"/>
          <p:nvPr/>
        </p:nvSpPr>
        <p:spPr>
          <a:xfrm>
            <a:off x="619183" y="518335"/>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dirty="0">
                <a:solidFill>
                  <a:srgbClr val="FFFFFF"/>
                </a:solidFill>
                <a:latin typeface="Open Sans 2 Bold"/>
                <a:ea typeface="Open Sans 2 Bold"/>
                <a:cs typeface="Open Sans 2 Bold"/>
                <a:sym typeface="Open Sans 2 Bold"/>
              </a:rPr>
              <a:t>Travel Authorization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5707" y="865764"/>
            <a:ext cx="17001107" cy="638142"/>
          </a:xfrm>
          <a:prstGeom prst="rect">
            <a:avLst/>
          </a:prstGeom>
        </p:spPr>
        <p:txBody>
          <a:bodyPr lIns="0" tIns="0" rIns="0" bIns="0" rtlCol="0" anchor="t">
            <a:spAutoFit/>
          </a:bodyPr>
          <a:lstStyle/>
          <a:p>
            <a:pPr algn="l">
              <a:lnSpc>
                <a:spcPts val="5040"/>
              </a:lnSpc>
            </a:pPr>
            <a:r>
              <a:rPr lang="en-US" sz="4200" b="1">
                <a:solidFill>
                  <a:srgbClr val="00A950"/>
                </a:solidFill>
                <a:latin typeface="Open Sans 2 Bold"/>
                <a:ea typeface="Open Sans 2 Bold"/>
                <a:cs typeface="Open Sans 2 Bold"/>
                <a:sym typeface="Open Sans 2 Bold"/>
              </a:rPr>
              <a:t>Things to know: Travel Authorization/Direct Bill Request Form</a:t>
            </a:r>
          </a:p>
        </p:txBody>
      </p:sp>
      <p:sp>
        <p:nvSpPr>
          <p:cNvPr id="3" name="TextBox 3"/>
          <p:cNvSpPr txBox="1"/>
          <p:nvPr/>
        </p:nvSpPr>
        <p:spPr>
          <a:xfrm>
            <a:off x="1072700" y="2647021"/>
            <a:ext cx="12395557" cy="268059"/>
          </a:xfrm>
          <a:prstGeom prst="rect">
            <a:avLst/>
          </a:prstGeom>
        </p:spPr>
        <p:txBody>
          <a:bodyPr lIns="0" tIns="0" rIns="0" bIns="0" rtlCol="0" anchor="t">
            <a:spAutoFit/>
          </a:bodyPr>
          <a:lstStyle/>
          <a:p>
            <a:pPr algn="l">
              <a:lnSpc>
                <a:spcPts val="2271"/>
              </a:lnSpc>
              <a:spcBef>
                <a:spcPct val="0"/>
              </a:spcBef>
            </a:pPr>
            <a:r>
              <a:rPr lang="en-US" sz="1747" spc="-52" dirty="0">
                <a:solidFill>
                  <a:srgbClr val="000000"/>
                </a:solidFill>
                <a:latin typeface="Open Sans 1"/>
                <a:ea typeface="Open Sans 1"/>
                <a:cs typeface="Open Sans 1"/>
                <a:sym typeface="Open Sans 1"/>
              </a:rPr>
              <a:t>Travel Authorization must be approved by MURC prior to using your PCard. </a:t>
            </a:r>
          </a:p>
        </p:txBody>
      </p:sp>
      <p:sp>
        <p:nvSpPr>
          <p:cNvPr id="4" name="Freeform 4"/>
          <p:cNvSpPr/>
          <p:nvPr/>
        </p:nvSpPr>
        <p:spPr>
          <a:xfrm>
            <a:off x="535707" y="2494506"/>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072700" y="3203968"/>
            <a:ext cx="16609829" cy="279051"/>
          </a:xfrm>
          <a:prstGeom prst="rect">
            <a:avLst/>
          </a:prstGeom>
        </p:spPr>
        <p:txBody>
          <a:bodyPr lIns="0" tIns="0" rIns="0" bIns="0" rtlCol="0" anchor="t">
            <a:spAutoFit/>
          </a:bodyPr>
          <a:lstStyle/>
          <a:p>
            <a:pPr algn="l">
              <a:lnSpc>
                <a:spcPts val="2271"/>
              </a:lnSpc>
              <a:spcBef>
                <a:spcPct val="0"/>
              </a:spcBef>
            </a:pPr>
            <a:r>
              <a:rPr lang="en-US" sz="1747" spc="-52" dirty="0">
                <a:solidFill>
                  <a:srgbClr val="000000"/>
                </a:solidFill>
                <a:latin typeface="Open Sans 1"/>
                <a:ea typeface="Open Sans 1"/>
                <a:cs typeface="Open Sans 1"/>
                <a:sym typeface="Open Sans 1"/>
              </a:rPr>
              <a:t>MURC allows the use of third-party booking sites</a:t>
            </a:r>
          </a:p>
        </p:txBody>
      </p:sp>
      <p:sp>
        <p:nvSpPr>
          <p:cNvPr id="6" name="Freeform 6"/>
          <p:cNvSpPr/>
          <p:nvPr/>
        </p:nvSpPr>
        <p:spPr>
          <a:xfrm>
            <a:off x="535707" y="3272834"/>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072700" y="4098257"/>
            <a:ext cx="12395557" cy="268059"/>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1"/>
                <a:ea typeface="Open Sans 1"/>
                <a:cs typeface="Open Sans 1"/>
                <a:sym typeface="Open Sans 1"/>
              </a:rPr>
              <a:t>We are tax exempt, make sure to take a paper copy of the tax exempt form to provide to the hotel. </a:t>
            </a:r>
          </a:p>
        </p:txBody>
      </p:sp>
      <p:sp>
        <p:nvSpPr>
          <p:cNvPr id="8" name="Freeform 8"/>
          <p:cNvSpPr/>
          <p:nvPr/>
        </p:nvSpPr>
        <p:spPr>
          <a:xfrm>
            <a:off x="535707" y="4026762"/>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072700" y="4852185"/>
            <a:ext cx="12395557" cy="268059"/>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1"/>
                <a:ea typeface="Open Sans 1"/>
                <a:cs typeface="Open Sans 1"/>
                <a:sym typeface="Open Sans 1"/>
              </a:rPr>
              <a:t>For Enterprise car rentals: Marshall University has a discount code that needs to be used. </a:t>
            </a:r>
            <a:r>
              <a:rPr lang="en-US" sz="1747" b="1" spc="-52">
                <a:solidFill>
                  <a:srgbClr val="000000"/>
                </a:solidFill>
                <a:latin typeface="Open Sans 1 Bold"/>
                <a:ea typeface="Open Sans 1 Bold"/>
                <a:cs typeface="Open Sans 1 Bold"/>
                <a:sym typeface="Open Sans 1 Bold"/>
              </a:rPr>
              <a:t>Code: #XZ687MU</a:t>
            </a:r>
          </a:p>
        </p:txBody>
      </p:sp>
      <p:sp>
        <p:nvSpPr>
          <p:cNvPr id="10" name="Freeform 10"/>
          <p:cNvSpPr/>
          <p:nvPr/>
        </p:nvSpPr>
        <p:spPr>
          <a:xfrm>
            <a:off x="535707" y="4780690"/>
            <a:ext cx="444465" cy="420575"/>
          </a:xfrm>
          <a:custGeom>
            <a:avLst/>
            <a:gdLst/>
            <a:ahLst/>
            <a:cxnLst/>
            <a:rect l="l" t="t" r="r" b="b"/>
            <a:pathLst>
              <a:path w="444465" h="420575">
                <a:moveTo>
                  <a:pt x="0" y="0"/>
                </a:moveTo>
                <a:lnTo>
                  <a:pt x="444465" y="0"/>
                </a:lnTo>
                <a:lnTo>
                  <a:pt x="444465" y="420574"/>
                </a:lnTo>
                <a:lnTo>
                  <a:pt x="0" y="420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072700" y="5548985"/>
            <a:ext cx="16811256" cy="844256"/>
          </a:xfrm>
          <a:prstGeom prst="rect">
            <a:avLst/>
          </a:prstGeom>
        </p:spPr>
        <p:txBody>
          <a:bodyPr lIns="0" tIns="0" rIns="0" bIns="0" rtlCol="0" anchor="t">
            <a:spAutoFit/>
          </a:bodyPr>
          <a:lstStyle/>
          <a:p>
            <a:pPr algn="l">
              <a:lnSpc>
                <a:spcPts val="2271"/>
              </a:lnSpc>
            </a:pPr>
            <a:r>
              <a:rPr lang="en-US" sz="1747" spc="-52">
                <a:solidFill>
                  <a:srgbClr val="000000"/>
                </a:solidFill>
                <a:latin typeface="Open Sans 1"/>
                <a:ea typeface="Open Sans 1"/>
                <a:cs typeface="Open Sans 1"/>
                <a:sym typeface="Open Sans 1"/>
              </a:rPr>
              <a:t>If meals are not being provided, use the GSA Rates found </a:t>
            </a:r>
            <a:r>
              <a:rPr lang="en-US" sz="1747" u="sng" spc="-52">
                <a:solidFill>
                  <a:srgbClr val="000000"/>
                </a:solidFill>
                <a:latin typeface="Open Sans 1"/>
                <a:ea typeface="Open Sans 1"/>
                <a:cs typeface="Open Sans 1"/>
                <a:sym typeface="Open Sans 1"/>
                <a:hlinkClick r:id="rId4" tooltip="https://www.gsa.gov/travel/plan-book/per-diem-rates"/>
              </a:rPr>
              <a:t>here.</a:t>
            </a:r>
            <a:r>
              <a:rPr lang="en-US" sz="1747" spc="-52">
                <a:solidFill>
                  <a:srgbClr val="000000"/>
                </a:solidFill>
                <a:latin typeface="Open Sans 1"/>
                <a:ea typeface="Open Sans 1"/>
                <a:cs typeface="Open Sans 1"/>
                <a:sym typeface="Open Sans 1"/>
              </a:rPr>
              <a:t> Meals are not provided for single day travel. The GSA rate sheet must be included with your travel authorization, this included WV. </a:t>
            </a:r>
          </a:p>
          <a:p>
            <a:pPr algn="l">
              <a:lnSpc>
                <a:spcPts val="2271"/>
              </a:lnSpc>
              <a:spcBef>
                <a:spcPct val="0"/>
              </a:spcBef>
            </a:pPr>
            <a:r>
              <a:rPr lang="en-US" sz="1747" i="1" spc="-52">
                <a:solidFill>
                  <a:srgbClr val="000000"/>
                </a:solidFill>
                <a:latin typeface="Open Sans 1 Italics"/>
                <a:ea typeface="Open Sans 1 Italics"/>
                <a:cs typeface="Open Sans 1 Italics"/>
                <a:sym typeface="Open Sans 1 Italics"/>
              </a:rPr>
              <a:t>NOTE: If breakfast is provided by the hotel and not the conference; it does not need to be counted in the per diem amount.</a:t>
            </a:r>
          </a:p>
        </p:txBody>
      </p:sp>
      <p:sp>
        <p:nvSpPr>
          <p:cNvPr id="12" name="Freeform 12"/>
          <p:cNvSpPr/>
          <p:nvPr/>
        </p:nvSpPr>
        <p:spPr>
          <a:xfrm>
            <a:off x="535707" y="5477489"/>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1072700" y="6693666"/>
            <a:ext cx="16702182" cy="548782"/>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1"/>
                <a:ea typeface="Open Sans 1"/>
                <a:cs typeface="Open Sans 1"/>
                <a:sym typeface="Open Sans 1"/>
              </a:rPr>
              <a:t>You can only receive a cash advance for meals, tolls, taxis, &amp; misc. costs prior to the trip. This does not apply to mileage.  Receipts must be turned in for all cash advanced expenditures. Unused cash advance amounts will need to be returned to MURC. </a:t>
            </a:r>
          </a:p>
        </p:txBody>
      </p:sp>
      <p:sp>
        <p:nvSpPr>
          <p:cNvPr id="14" name="Freeform 14"/>
          <p:cNvSpPr/>
          <p:nvPr/>
        </p:nvSpPr>
        <p:spPr>
          <a:xfrm>
            <a:off x="535707" y="6622171"/>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1072700" y="7498944"/>
            <a:ext cx="16609829" cy="548668"/>
          </a:xfrm>
          <a:prstGeom prst="rect">
            <a:avLst/>
          </a:prstGeom>
        </p:spPr>
        <p:txBody>
          <a:bodyPr lIns="0" tIns="0" rIns="0" bIns="0" rtlCol="0" anchor="t">
            <a:spAutoFit/>
          </a:bodyPr>
          <a:lstStyle/>
          <a:p>
            <a:pPr algn="l">
              <a:lnSpc>
                <a:spcPts val="2271"/>
              </a:lnSpc>
              <a:spcBef>
                <a:spcPct val="0"/>
              </a:spcBef>
            </a:pPr>
            <a:r>
              <a:rPr lang="en-US" sz="1747" spc="-52">
                <a:solidFill>
                  <a:srgbClr val="000000"/>
                </a:solidFill>
                <a:latin typeface="Open Sans 1"/>
                <a:ea typeface="Open Sans 1"/>
                <a:cs typeface="Open Sans 1"/>
                <a:sym typeface="Open Sans 1"/>
              </a:rPr>
              <a:t>When submitting the Travel Authorization/Direct Bill Request Form, please include all travel documents in a single combined PDF and make sure you have obtained all necessary signatures.</a:t>
            </a:r>
          </a:p>
        </p:txBody>
      </p:sp>
      <p:sp>
        <p:nvSpPr>
          <p:cNvPr id="16" name="Freeform 16"/>
          <p:cNvSpPr/>
          <p:nvPr/>
        </p:nvSpPr>
        <p:spPr>
          <a:xfrm>
            <a:off x="535707" y="7427448"/>
            <a:ext cx="444465" cy="420575"/>
          </a:xfrm>
          <a:custGeom>
            <a:avLst/>
            <a:gdLst/>
            <a:ahLst/>
            <a:cxnLst/>
            <a:rect l="l" t="t" r="r" b="b"/>
            <a:pathLst>
              <a:path w="444465" h="420575">
                <a:moveTo>
                  <a:pt x="0" y="0"/>
                </a:moveTo>
                <a:lnTo>
                  <a:pt x="444465" y="0"/>
                </a:lnTo>
                <a:lnTo>
                  <a:pt x="444465" y="420575"/>
                </a:lnTo>
                <a:lnTo>
                  <a:pt x="0" y="42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3988" y="2345392"/>
            <a:ext cx="12785579" cy="438051"/>
          </a:xfrm>
          <a:prstGeom prst="rect">
            <a:avLst/>
          </a:prstGeom>
        </p:spPr>
        <p:txBody>
          <a:bodyPr lIns="0" tIns="0" rIns="0" bIns="0" rtlCol="0" anchor="t">
            <a:spAutoFit/>
          </a:bodyPr>
          <a:lstStyle/>
          <a:p>
            <a:pPr marL="0" lvl="0" indent="0" algn="l">
              <a:lnSpc>
                <a:spcPts val="3480"/>
              </a:lnSpc>
              <a:spcBef>
                <a:spcPct val="0"/>
              </a:spcBef>
            </a:pPr>
            <a:r>
              <a:rPr lang="en-US" sz="2900" b="1" u="none" strike="noStrike">
                <a:solidFill>
                  <a:srgbClr val="00A950"/>
                </a:solidFill>
                <a:latin typeface="Open Sans 2 Bold"/>
                <a:ea typeface="Open Sans 2 Bold"/>
                <a:cs typeface="Open Sans 2 Bold"/>
                <a:sym typeface="Open Sans 2 Bold"/>
              </a:rPr>
              <a:t>After the trip:</a:t>
            </a:r>
          </a:p>
        </p:txBody>
      </p:sp>
      <p:grpSp>
        <p:nvGrpSpPr>
          <p:cNvPr id="3" name="Group 3"/>
          <p:cNvGrpSpPr/>
          <p:nvPr/>
        </p:nvGrpSpPr>
        <p:grpSpPr>
          <a:xfrm>
            <a:off x="923988" y="3748600"/>
            <a:ext cx="16440024" cy="1503612"/>
            <a:chOff x="0" y="0"/>
            <a:chExt cx="4736749" cy="433225"/>
          </a:xfrm>
        </p:grpSpPr>
        <p:sp>
          <p:nvSpPr>
            <p:cNvPr id="4" name="Freeform 4"/>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03AC55"/>
            </a:solidFill>
          </p:spPr>
          <p:txBody>
            <a:bodyPr/>
            <a:lstStyle/>
            <a:p>
              <a:endParaRPr lang="en-US"/>
            </a:p>
          </p:txBody>
        </p:sp>
        <p:sp>
          <p:nvSpPr>
            <p:cNvPr id="5" name="TextBox 5"/>
            <p:cNvSpPr txBox="1"/>
            <p:nvPr/>
          </p:nvSpPr>
          <p:spPr>
            <a:xfrm>
              <a:off x="0" y="9525"/>
              <a:ext cx="4736749" cy="423700"/>
            </a:xfrm>
            <a:prstGeom prst="rect">
              <a:avLst/>
            </a:prstGeom>
          </p:spPr>
          <p:txBody>
            <a:bodyPr lIns="254000" tIns="254000" rIns="254000" bIns="254000" rtlCol="0" anchor="ctr"/>
            <a:lstStyle/>
            <a:p>
              <a:pPr algn="just">
                <a:lnSpc>
                  <a:spcPts val="2160"/>
                </a:lnSpc>
              </a:pPr>
              <a:r>
                <a:rPr lang="en-US" sz="1800">
                  <a:solidFill>
                    <a:srgbClr val="FFFFFF"/>
                  </a:solidFill>
                  <a:latin typeface="Open Sans 1"/>
                  <a:ea typeface="Open Sans 1"/>
                  <a:cs typeface="Open Sans 1"/>
                  <a:sym typeface="Open Sans 1"/>
                </a:rPr>
                <a:t>                       </a:t>
              </a:r>
            </a:p>
          </p:txBody>
        </p:sp>
      </p:grpSp>
      <p:grpSp>
        <p:nvGrpSpPr>
          <p:cNvPr id="6" name="Group 6"/>
          <p:cNvGrpSpPr/>
          <p:nvPr/>
        </p:nvGrpSpPr>
        <p:grpSpPr>
          <a:xfrm>
            <a:off x="1474667" y="4214795"/>
            <a:ext cx="765469" cy="571221"/>
            <a:chOff x="0" y="0"/>
            <a:chExt cx="1089199" cy="812800"/>
          </a:xfrm>
        </p:grpSpPr>
        <p:sp>
          <p:nvSpPr>
            <p:cNvPr id="7" name="Freeform 7"/>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8" name="TextBox 8"/>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1</a:t>
              </a:r>
            </a:p>
          </p:txBody>
        </p:sp>
      </p:grpSp>
      <p:grpSp>
        <p:nvGrpSpPr>
          <p:cNvPr id="9" name="Group 9"/>
          <p:cNvGrpSpPr/>
          <p:nvPr/>
        </p:nvGrpSpPr>
        <p:grpSpPr>
          <a:xfrm>
            <a:off x="923988" y="5278117"/>
            <a:ext cx="16440024" cy="1503612"/>
            <a:chOff x="0" y="0"/>
            <a:chExt cx="4736749" cy="433225"/>
          </a:xfrm>
        </p:grpSpPr>
        <p:sp>
          <p:nvSpPr>
            <p:cNvPr id="10" name="Freeform 10"/>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7ED957"/>
            </a:solidFill>
          </p:spPr>
          <p:txBody>
            <a:bodyPr/>
            <a:lstStyle/>
            <a:p>
              <a:endParaRPr lang="en-US"/>
            </a:p>
          </p:txBody>
        </p:sp>
        <p:sp>
          <p:nvSpPr>
            <p:cNvPr id="11" name="TextBox 11"/>
            <p:cNvSpPr txBox="1"/>
            <p:nvPr/>
          </p:nvSpPr>
          <p:spPr>
            <a:xfrm>
              <a:off x="0" y="9525"/>
              <a:ext cx="4736749" cy="423700"/>
            </a:xfrm>
            <a:prstGeom prst="rect">
              <a:avLst/>
            </a:prstGeom>
          </p:spPr>
          <p:txBody>
            <a:bodyPr lIns="254000" tIns="254000" rIns="254000" bIns="254000" rtlCol="0" anchor="ctr"/>
            <a:lstStyle/>
            <a:p>
              <a:pPr algn="l">
                <a:lnSpc>
                  <a:spcPts val="2880"/>
                </a:lnSpc>
              </a:pPr>
              <a:endParaRPr/>
            </a:p>
          </p:txBody>
        </p:sp>
      </p:grpSp>
      <p:grpSp>
        <p:nvGrpSpPr>
          <p:cNvPr id="12" name="Group 12"/>
          <p:cNvGrpSpPr/>
          <p:nvPr/>
        </p:nvGrpSpPr>
        <p:grpSpPr>
          <a:xfrm>
            <a:off x="1474667" y="5744312"/>
            <a:ext cx="765469" cy="571221"/>
            <a:chOff x="0" y="0"/>
            <a:chExt cx="1089199" cy="812800"/>
          </a:xfrm>
        </p:grpSpPr>
        <p:sp>
          <p:nvSpPr>
            <p:cNvPr id="13" name="Freeform 13"/>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14" name="TextBox 14"/>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2</a:t>
              </a:r>
            </a:p>
          </p:txBody>
        </p:sp>
      </p:grpSp>
      <p:grpSp>
        <p:nvGrpSpPr>
          <p:cNvPr id="15" name="Group 15"/>
          <p:cNvGrpSpPr/>
          <p:nvPr/>
        </p:nvGrpSpPr>
        <p:grpSpPr>
          <a:xfrm>
            <a:off x="923988" y="6809959"/>
            <a:ext cx="16440024" cy="1503612"/>
            <a:chOff x="0" y="0"/>
            <a:chExt cx="4736749" cy="433225"/>
          </a:xfrm>
        </p:grpSpPr>
        <p:sp>
          <p:nvSpPr>
            <p:cNvPr id="16" name="Freeform 16"/>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03AC55"/>
            </a:solidFill>
          </p:spPr>
          <p:txBody>
            <a:bodyPr/>
            <a:lstStyle/>
            <a:p>
              <a:endParaRPr lang="en-US"/>
            </a:p>
          </p:txBody>
        </p:sp>
        <p:sp>
          <p:nvSpPr>
            <p:cNvPr id="17" name="TextBox 17"/>
            <p:cNvSpPr txBox="1"/>
            <p:nvPr/>
          </p:nvSpPr>
          <p:spPr>
            <a:xfrm>
              <a:off x="0" y="9525"/>
              <a:ext cx="4736749" cy="423700"/>
            </a:xfrm>
            <a:prstGeom prst="rect">
              <a:avLst/>
            </a:prstGeom>
          </p:spPr>
          <p:txBody>
            <a:bodyPr lIns="254000" tIns="254000" rIns="254000" bIns="254000" rtlCol="0" anchor="ctr"/>
            <a:lstStyle/>
            <a:p>
              <a:pPr algn="l">
                <a:lnSpc>
                  <a:spcPts val="2880"/>
                </a:lnSpc>
              </a:pPr>
              <a:r>
                <a:rPr lang="en-US" sz="2400" b="1">
                  <a:solidFill>
                    <a:srgbClr val="FFFFFF"/>
                  </a:solidFill>
                  <a:latin typeface="Open Sans 1 Bold"/>
                  <a:ea typeface="Open Sans 1 Bold"/>
                  <a:cs typeface="Open Sans 1 Bold"/>
                  <a:sym typeface="Open Sans 1 Bold"/>
                </a:rPr>
                <a:t>              </a:t>
              </a:r>
            </a:p>
          </p:txBody>
        </p:sp>
      </p:grpSp>
      <p:grpSp>
        <p:nvGrpSpPr>
          <p:cNvPr id="18" name="Group 18"/>
          <p:cNvGrpSpPr/>
          <p:nvPr/>
        </p:nvGrpSpPr>
        <p:grpSpPr>
          <a:xfrm>
            <a:off x="1474667" y="7278019"/>
            <a:ext cx="765469" cy="571221"/>
            <a:chOff x="0" y="0"/>
            <a:chExt cx="1089199" cy="812800"/>
          </a:xfrm>
        </p:grpSpPr>
        <p:sp>
          <p:nvSpPr>
            <p:cNvPr id="19" name="Freeform 19"/>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20" name="TextBox 20"/>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3</a:t>
              </a:r>
            </a:p>
          </p:txBody>
        </p:sp>
      </p:grpSp>
      <p:grpSp>
        <p:nvGrpSpPr>
          <p:cNvPr id="21" name="Group 21"/>
          <p:cNvGrpSpPr/>
          <p:nvPr/>
        </p:nvGrpSpPr>
        <p:grpSpPr>
          <a:xfrm>
            <a:off x="923988" y="8339692"/>
            <a:ext cx="16440024" cy="1503612"/>
            <a:chOff x="0" y="0"/>
            <a:chExt cx="4736749" cy="433225"/>
          </a:xfrm>
        </p:grpSpPr>
        <p:sp>
          <p:nvSpPr>
            <p:cNvPr id="22" name="Freeform 22"/>
            <p:cNvSpPr/>
            <p:nvPr/>
          </p:nvSpPr>
          <p:spPr>
            <a:xfrm>
              <a:off x="0" y="0"/>
              <a:ext cx="4736749" cy="433225"/>
            </a:xfrm>
            <a:custGeom>
              <a:avLst/>
              <a:gdLst/>
              <a:ahLst/>
              <a:cxnLst/>
              <a:rect l="l" t="t" r="r" b="b"/>
              <a:pathLst>
                <a:path w="4736749" h="433225">
                  <a:moveTo>
                    <a:pt x="0" y="0"/>
                  </a:moveTo>
                  <a:lnTo>
                    <a:pt x="4736749" y="0"/>
                  </a:lnTo>
                  <a:lnTo>
                    <a:pt x="4736749" y="433225"/>
                  </a:lnTo>
                  <a:lnTo>
                    <a:pt x="0" y="433225"/>
                  </a:lnTo>
                  <a:close/>
                </a:path>
              </a:pathLst>
            </a:custGeom>
            <a:solidFill>
              <a:srgbClr val="7ED957"/>
            </a:solidFill>
          </p:spPr>
          <p:txBody>
            <a:bodyPr/>
            <a:lstStyle/>
            <a:p>
              <a:endParaRPr lang="en-US"/>
            </a:p>
          </p:txBody>
        </p:sp>
        <p:sp>
          <p:nvSpPr>
            <p:cNvPr id="23" name="TextBox 23"/>
            <p:cNvSpPr txBox="1"/>
            <p:nvPr/>
          </p:nvSpPr>
          <p:spPr>
            <a:xfrm>
              <a:off x="0" y="9525"/>
              <a:ext cx="4736749" cy="423700"/>
            </a:xfrm>
            <a:prstGeom prst="rect">
              <a:avLst/>
            </a:prstGeom>
          </p:spPr>
          <p:txBody>
            <a:bodyPr lIns="254000" tIns="254000" rIns="254000" bIns="254000" rtlCol="0" anchor="ctr"/>
            <a:lstStyle/>
            <a:p>
              <a:pPr algn="l">
                <a:lnSpc>
                  <a:spcPts val="2880"/>
                </a:lnSpc>
              </a:pPr>
              <a:r>
                <a:rPr lang="en-US" sz="2400" b="1">
                  <a:solidFill>
                    <a:srgbClr val="FFFFFF"/>
                  </a:solidFill>
                  <a:latin typeface="Open Sans 1 Bold"/>
                  <a:ea typeface="Open Sans 1 Bold"/>
                  <a:cs typeface="Open Sans 1 Bold"/>
                  <a:sym typeface="Open Sans 1 Bold"/>
                </a:rPr>
                <a:t>                    </a:t>
              </a:r>
            </a:p>
          </p:txBody>
        </p:sp>
      </p:grpSp>
      <p:grpSp>
        <p:nvGrpSpPr>
          <p:cNvPr id="24" name="Group 24"/>
          <p:cNvGrpSpPr/>
          <p:nvPr/>
        </p:nvGrpSpPr>
        <p:grpSpPr>
          <a:xfrm>
            <a:off x="1474667" y="8809862"/>
            <a:ext cx="765469" cy="571221"/>
            <a:chOff x="0" y="0"/>
            <a:chExt cx="1089199" cy="812800"/>
          </a:xfrm>
        </p:grpSpPr>
        <p:sp>
          <p:nvSpPr>
            <p:cNvPr id="25" name="Freeform 25"/>
            <p:cNvSpPr/>
            <p:nvPr/>
          </p:nvSpPr>
          <p:spPr>
            <a:xfrm>
              <a:off x="0" y="0"/>
              <a:ext cx="1089199" cy="812800"/>
            </a:xfrm>
            <a:custGeom>
              <a:avLst/>
              <a:gdLst/>
              <a:ahLst/>
              <a:cxnLst/>
              <a:rect l="l" t="t" r="r" b="b"/>
              <a:pathLst>
                <a:path w="1089199" h="812800">
                  <a:moveTo>
                    <a:pt x="544599" y="0"/>
                  </a:moveTo>
                  <a:cubicBezTo>
                    <a:pt x="243825" y="0"/>
                    <a:pt x="0" y="181951"/>
                    <a:pt x="0" y="406400"/>
                  </a:cubicBezTo>
                  <a:cubicBezTo>
                    <a:pt x="0" y="630849"/>
                    <a:pt x="243825" y="812800"/>
                    <a:pt x="544599" y="812800"/>
                  </a:cubicBezTo>
                  <a:cubicBezTo>
                    <a:pt x="845373" y="812800"/>
                    <a:pt x="1089199" y="630849"/>
                    <a:pt x="1089199" y="406400"/>
                  </a:cubicBezTo>
                  <a:cubicBezTo>
                    <a:pt x="1089199" y="181951"/>
                    <a:pt x="845373" y="0"/>
                    <a:pt x="544599" y="0"/>
                  </a:cubicBezTo>
                  <a:close/>
                </a:path>
              </a:pathLst>
            </a:custGeom>
            <a:solidFill>
              <a:srgbClr val="FFFFFF"/>
            </a:solidFill>
          </p:spPr>
          <p:txBody>
            <a:bodyPr/>
            <a:lstStyle/>
            <a:p>
              <a:endParaRPr lang="en-US"/>
            </a:p>
          </p:txBody>
        </p:sp>
        <p:sp>
          <p:nvSpPr>
            <p:cNvPr id="26" name="TextBox 26"/>
            <p:cNvSpPr txBox="1"/>
            <p:nvPr/>
          </p:nvSpPr>
          <p:spPr>
            <a:xfrm>
              <a:off x="102112" y="28575"/>
              <a:ext cx="884974" cy="708025"/>
            </a:xfrm>
            <a:prstGeom prst="rect">
              <a:avLst/>
            </a:prstGeom>
          </p:spPr>
          <p:txBody>
            <a:bodyPr lIns="0" tIns="0" rIns="0" bIns="0" rtlCol="0" anchor="ctr"/>
            <a:lstStyle/>
            <a:p>
              <a:pPr algn="ctr">
                <a:lnSpc>
                  <a:spcPts val="3360"/>
                </a:lnSpc>
              </a:pPr>
              <a:r>
                <a:rPr lang="en-US" sz="2400" b="1">
                  <a:solidFill>
                    <a:srgbClr val="000000"/>
                  </a:solidFill>
                  <a:latin typeface="Aileron Bold"/>
                  <a:ea typeface="Aileron Bold"/>
                  <a:cs typeface="Aileron Bold"/>
                  <a:sym typeface="Aileron Bold"/>
                </a:rPr>
                <a:t>4</a:t>
              </a:r>
            </a:p>
          </p:txBody>
        </p:sp>
      </p:grpSp>
      <p:sp>
        <p:nvSpPr>
          <p:cNvPr id="27" name="TextBox 27"/>
          <p:cNvSpPr txBox="1"/>
          <p:nvPr/>
        </p:nvSpPr>
        <p:spPr>
          <a:xfrm>
            <a:off x="2764696" y="7382606"/>
            <a:ext cx="13987981" cy="314265"/>
          </a:xfrm>
          <a:prstGeom prst="rect">
            <a:avLst/>
          </a:prstGeom>
        </p:spPr>
        <p:txBody>
          <a:bodyPr lIns="0" tIns="0" rIns="0" bIns="0" rtlCol="0" anchor="t">
            <a:spAutoFit/>
          </a:bodyPr>
          <a:lstStyle/>
          <a:p>
            <a:pPr algn="l">
              <a:lnSpc>
                <a:spcPts val="2413"/>
              </a:lnSpc>
            </a:pPr>
            <a:r>
              <a:rPr lang="en-US" sz="2011" spc="30" dirty="0">
                <a:solidFill>
                  <a:srgbClr val="FFFFFF"/>
                </a:solidFill>
                <a:latin typeface="Aileron"/>
                <a:ea typeface="Aileron"/>
                <a:cs typeface="Aileron"/>
                <a:sym typeface="Aileron"/>
              </a:rPr>
              <a:t>The traveler will sign and send it to PI for approval and signature. </a:t>
            </a:r>
          </a:p>
        </p:txBody>
      </p:sp>
      <p:sp>
        <p:nvSpPr>
          <p:cNvPr id="28" name="TextBox 28"/>
          <p:cNvSpPr txBox="1"/>
          <p:nvPr/>
        </p:nvSpPr>
        <p:spPr>
          <a:xfrm>
            <a:off x="2764696" y="4186169"/>
            <a:ext cx="14308451" cy="618949"/>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Prepare a </a:t>
            </a:r>
            <a:r>
              <a:rPr lang="en-US" sz="2011" u="sng" spc="30">
                <a:solidFill>
                  <a:srgbClr val="FFFFFF"/>
                </a:solidFill>
                <a:latin typeface="Aileron"/>
                <a:ea typeface="Aileron"/>
                <a:cs typeface="Aileron"/>
                <a:sym typeface="Aileron"/>
                <a:hlinkClick r:id="rId2" tooltip="https://www.marshall.edu/murc/files/Travel-Settlement-Form-Updated-060524.xls"/>
              </a:rPr>
              <a:t>MURC Travel Settlement Form</a:t>
            </a:r>
            <a:r>
              <a:rPr lang="en-US" sz="2011" spc="30">
                <a:solidFill>
                  <a:srgbClr val="FFFFFF"/>
                </a:solidFill>
                <a:latin typeface="Aileron"/>
                <a:ea typeface="Aileron"/>
                <a:cs typeface="Aileron"/>
                <a:sym typeface="Aileron"/>
              </a:rPr>
              <a:t> for all travel expenses and reference the encumbrance number obtained from the Travel Authorization/Direct Bill Request Form that was previously submitted by Bradley. </a:t>
            </a:r>
          </a:p>
        </p:txBody>
      </p:sp>
      <p:sp>
        <p:nvSpPr>
          <p:cNvPr id="29" name="TextBox 29"/>
          <p:cNvSpPr txBox="1"/>
          <p:nvPr/>
        </p:nvSpPr>
        <p:spPr>
          <a:xfrm>
            <a:off x="2764696" y="5715658"/>
            <a:ext cx="14308451" cy="619004"/>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Attach all required original receipts to the Travel Settlement Form. Copies of receipts for all MURC P-Card transactions must be submitted with the monthly PCard reconciliation in accordance with P-Card policies and procedures.</a:t>
            </a:r>
          </a:p>
        </p:txBody>
      </p:sp>
      <p:sp>
        <p:nvSpPr>
          <p:cNvPr id="30" name="TextBox 30"/>
          <p:cNvSpPr txBox="1"/>
          <p:nvPr/>
        </p:nvSpPr>
        <p:spPr>
          <a:xfrm>
            <a:off x="2764696" y="8933578"/>
            <a:ext cx="11018000" cy="314265"/>
          </a:xfrm>
          <a:prstGeom prst="rect">
            <a:avLst/>
          </a:prstGeom>
        </p:spPr>
        <p:txBody>
          <a:bodyPr lIns="0" tIns="0" rIns="0" bIns="0" rtlCol="0" anchor="t">
            <a:spAutoFit/>
          </a:bodyPr>
          <a:lstStyle/>
          <a:p>
            <a:pPr algn="l">
              <a:lnSpc>
                <a:spcPts val="2413"/>
              </a:lnSpc>
            </a:pPr>
            <a:r>
              <a:rPr lang="en-US" sz="2011" spc="30">
                <a:solidFill>
                  <a:srgbClr val="FFFFFF"/>
                </a:solidFill>
                <a:latin typeface="Aileron"/>
                <a:ea typeface="Aileron"/>
                <a:cs typeface="Aileron"/>
                <a:sym typeface="Aileron"/>
              </a:rPr>
              <a:t>Once signed submit the form to Bradley Smith for MURC approval and processing. </a:t>
            </a:r>
          </a:p>
        </p:txBody>
      </p:sp>
      <p:sp>
        <p:nvSpPr>
          <p:cNvPr id="31" name="TextBox 31"/>
          <p:cNvSpPr txBox="1"/>
          <p:nvPr/>
        </p:nvSpPr>
        <p:spPr>
          <a:xfrm>
            <a:off x="923988" y="2973943"/>
            <a:ext cx="16491286" cy="577017"/>
          </a:xfrm>
          <a:prstGeom prst="rect">
            <a:avLst/>
          </a:prstGeom>
        </p:spPr>
        <p:txBody>
          <a:bodyPr lIns="0" tIns="0" rIns="0" bIns="0" rtlCol="0" anchor="t">
            <a:spAutoFit/>
          </a:bodyPr>
          <a:lstStyle/>
          <a:p>
            <a:pPr algn="l">
              <a:lnSpc>
                <a:spcPts val="2340"/>
              </a:lnSpc>
              <a:spcBef>
                <a:spcPct val="0"/>
              </a:spcBef>
            </a:pPr>
            <a:r>
              <a:rPr lang="en-US" sz="1800" spc="-53">
                <a:solidFill>
                  <a:srgbClr val="000000"/>
                </a:solidFill>
                <a:latin typeface="Open Sans 1"/>
                <a:ea typeface="Open Sans 1"/>
                <a:cs typeface="Open Sans 1"/>
                <a:sym typeface="Open Sans 1"/>
              </a:rPr>
              <a:t>Staff are responsible for submitting for reimbursement a </a:t>
            </a:r>
            <a:r>
              <a:rPr lang="en-US" sz="1800" u="sng" spc="-53">
                <a:solidFill>
                  <a:srgbClr val="000000"/>
                </a:solidFill>
                <a:latin typeface="Open Sans 1"/>
                <a:ea typeface="Open Sans 1"/>
                <a:cs typeface="Open Sans 1"/>
                <a:sym typeface="Open Sans 1"/>
                <a:hlinkClick r:id="rId2" tooltip="https://www.marshall.edu/murc/files/Travel-Settlement-Form-Updated-060524.xls"/>
              </a:rPr>
              <a:t>Travel Settlement Form</a:t>
            </a:r>
            <a:r>
              <a:rPr lang="en-US" sz="1800" spc="-53">
                <a:solidFill>
                  <a:srgbClr val="000000"/>
                </a:solidFill>
                <a:latin typeface="Open Sans 1"/>
                <a:ea typeface="Open Sans 1"/>
                <a:cs typeface="Open Sans 1"/>
                <a:sym typeface="Open Sans 1"/>
              </a:rPr>
              <a:t> with all required attachments to qualify for reimbursement of expenses. The Travel Settlement Form with the required documentation must be submitted to MURC within ten (10) business days following the last day of the approved travel. </a:t>
            </a:r>
          </a:p>
        </p:txBody>
      </p:sp>
      <p:sp>
        <p:nvSpPr>
          <p:cNvPr id="32" name="AutoShape 32"/>
          <p:cNvSpPr/>
          <p:nvPr/>
        </p:nvSpPr>
        <p:spPr>
          <a:xfrm>
            <a:off x="0" y="61541"/>
            <a:ext cx="18288000" cy="1829817"/>
          </a:xfrm>
          <a:prstGeom prst="rect">
            <a:avLst/>
          </a:prstGeom>
          <a:solidFill>
            <a:srgbClr val="00B140"/>
          </a:solidFill>
        </p:spPr>
        <p:txBody>
          <a:bodyPr/>
          <a:lstStyle/>
          <a:p>
            <a:endParaRPr lang="en-US" dirty="0"/>
          </a:p>
        </p:txBody>
      </p:sp>
      <p:sp>
        <p:nvSpPr>
          <p:cNvPr id="33" name="TextBox 33"/>
          <p:cNvSpPr txBox="1"/>
          <p:nvPr/>
        </p:nvSpPr>
        <p:spPr>
          <a:xfrm>
            <a:off x="619183" y="510743"/>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dirty="0">
                <a:solidFill>
                  <a:srgbClr val="FFFFFF"/>
                </a:solidFill>
                <a:latin typeface="Open Sans 2 Bold"/>
                <a:ea typeface="Open Sans 2 Bold"/>
                <a:cs typeface="Open Sans 2 Bold"/>
                <a:sym typeface="Open Sans 2 Bold"/>
              </a:rPr>
              <a:t>Travel Settlement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4729" y="546989"/>
            <a:ext cx="17813798" cy="638142"/>
          </a:xfrm>
          <a:prstGeom prst="rect">
            <a:avLst/>
          </a:prstGeom>
        </p:spPr>
        <p:txBody>
          <a:bodyPr lIns="0" tIns="0" rIns="0" bIns="0" rtlCol="0" anchor="t">
            <a:spAutoFit/>
          </a:bodyPr>
          <a:lstStyle/>
          <a:p>
            <a:pPr algn="l">
              <a:lnSpc>
                <a:spcPts val="5040"/>
              </a:lnSpc>
            </a:pPr>
            <a:r>
              <a:rPr lang="en-US" sz="4200" b="1">
                <a:solidFill>
                  <a:srgbClr val="00A950"/>
                </a:solidFill>
                <a:latin typeface="Open Sans 2 Bold"/>
                <a:ea typeface="Open Sans 2 Bold"/>
                <a:cs typeface="Open Sans 2 Bold"/>
                <a:sym typeface="Open Sans 2 Bold"/>
              </a:rPr>
              <a:t>Things to know: Travel Settlement Form</a:t>
            </a:r>
          </a:p>
        </p:txBody>
      </p:sp>
      <p:sp>
        <p:nvSpPr>
          <p:cNvPr id="3" name="TextBox 3"/>
          <p:cNvSpPr txBox="1"/>
          <p:nvPr/>
        </p:nvSpPr>
        <p:spPr>
          <a:xfrm>
            <a:off x="1123906" y="1800278"/>
            <a:ext cx="13648537" cy="550975"/>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1"/>
                <a:ea typeface="Open Sans 1"/>
                <a:cs typeface="Open Sans 1"/>
                <a:sym typeface="Open Sans 1"/>
              </a:rPr>
              <a:t>The Travel Settlement Form with required documentation must be submitted to MURC within ten (10) business days following the last day of the approved travel. </a:t>
            </a:r>
          </a:p>
        </p:txBody>
      </p:sp>
      <p:sp>
        <p:nvSpPr>
          <p:cNvPr id="4" name="Freeform 4"/>
          <p:cNvSpPr/>
          <p:nvPr/>
        </p:nvSpPr>
        <p:spPr>
          <a:xfrm>
            <a:off x="584729" y="1697897"/>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123906" y="3370407"/>
            <a:ext cx="16579365" cy="279307"/>
          </a:xfrm>
          <a:prstGeom prst="rect">
            <a:avLst/>
          </a:prstGeom>
        </p:spPr>
        <p:txBody>
          <a:bodyPr lIns="0" tIns="0" rIns="0" bIns="0" rtlCol="0" anchor="t">
            <a:spAutoFit/>
          </a:bodyPr>
          <a:lstStyle/>
          <a:p>
            <a:pPr algn="l">
              <a:lnSpc>
                <a:spcPts val="2280"/>
              </a:lnSpc>
              <a:spcBef>
                <a:spcPct val="0"/>
              </a:spcBef>
            </a:pPr>
            <a:r>
              <a:rPr lang="en-US" sz="1754" spc="-52" dirty="0">
                <a:solidFill>
                  <a:srgbClr val="000000"/>
                </a:solidFill>
                <a:latin typeface="Open Sans 1"/>
                <a:ea typeface="Open Sans 1"/>
                <a:cs typeface="Open Sans 1"/>
                <a:sym typeface="Open Sans 1"/>
              </a:rPr>
              <a:t>The encumbrance number on the Travel Settlement Form </a:t>
            </a:r>
            <a:r>
              <a:rPr lang="en-US" sz="1754" b="1" spc="-52" dirty="0">
                <a:solidFill>
                  <a:srgbClr val="000000"/>
                </a:solidFill>
                <a:latin typeface="Open Sans 1"/>
                <a:ea typeface="Open Sans 1"/>
                <a:cs typeface="Open Sans 1"/>
                <a:sym typeface="Open Sans 1"/>
              </a:rPr>
              <a:t>must match </a:t>
            </a:r>
            <a:r>
              <a:rPr lang="en-US" sz="1754" spc="-52" dirty="0">
                <a:solidFill>
                  <a:srgbClr val="000000"/>
                </a:solidFill>
                <a:latin typeface="Open Sans 1"/>
                <a:ea typeface="Open Sans 1"/>
                <a:cs typeface="Open Sans 1"/>
                <a:sym typeface="Open Sans 1"/>
              </a:rPr>
              <a:t>the one listed on the Travel Authorization/Direct Bill Request Form that was previously submitted.</a:t>
            </a:r>
          </a:p>
        </p:txBody>
      </p:sp>
      <p:sp>
        <p:nvSpPr>
          <p:cNvPr id="6" name="Freeform 6"/>
          <p:cNvSpPr/>
          <p:nvPr/>
        </p:nvSpPr>
        <p:spPr>
          <a:xfrm>
            <a:off x="584729" y="3323452"/>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123906" y="4152271"/>
            <a:ext cx="16579365" cy="832840"/>
          </a:xfrm>
          <a:prstGeom prst="rect">
            <a:avLst/>
          </a:prstGeom>
        </p:spPr>
        <p:txBody>
          <a:bodyPr lIns="0" tIns="0" rIns="0" bIns="0" rtlCol="0" anchor="t">
            <a:spAutoFit/>
          </a:bodyPr>
          <a:lstStyle/>
          <a:p>
            <a:pPr algn="l">
              <a:lnSpc>
                <a:spcPts val="2280"/>
              </a:lnSpc>
            </a:pPr>
            <a:r>
              <a:rPr lang="en-US" sz="1754" spc="-52" dirty="0">
                <a:solidFill>
                  <a:srgbClr val="000000"/>
                </a:solidFill>
                <a:latin typeface="Open Sans 1"/>
                <a:ea typeface="Open Sans 1"/>
                <a:cs typeface="Open Sans 1"/>
                <a:sym typeface="Open Sans 1"/>
              </a:rPr>
              <a:t>The miles listed in the Google Maps directions must match the "to" and "from" addresses specified on the form to verify the mileage. The travel office will not accept round trips starting and ending at home.</a:t>
            </a:r>
          </a:p>
          <a:p>
            <a:pPr algn="l">
              <a:lnSpc>
                <a:spcPts val="2280"/>
              </a:lnSpc>
              <a:spcBef>
                <a:spcPct val="0"/>
              </a:spcBef>
            </a:pPr>
            <a:endParaRPr lang="en-US" sz="1754" spc="-52" dirty="0">
              <a:solidFill>
                <a:srgbClr val="000000"/>
              </a:solidFill>
              <a:latin typeface="Open Sans 1"/>
              <a:ea typeface="Open Sans 1"/>
              <a:cs typeface="Open Sans 1"/>
              <a:sym typeface="Open Sans 1"/>
            </a:endParaRPr>
          </a:p>
        </p:txBody>
      </p:sp>
      <p:sp>
        <p:nvSpPr>
          <p:cNvPr id="8" name="Freeform 8"/>
          <p:cNvSpPr/>
          <p:nvPr/>
        </p:nvSpPr>
        <p:spPr>
          <a:xfrm>
            <a:off x="584729" y="4080446"/>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123906" y="4909264"/>
            <a:ext cx="13648537" cy="558746"/>
          </a:xfrm>
          <a:prstGeom prst="rect">
            <a:avLst/>
          </a:prstGeom>
        </p:spPr>
        <p:txBody>
          <a:bodyPr lIns="0" tIns="0" rIns="0" bIns="0" rtlCol="0" anchor="t">
            <a:spAutoFit/>
          </a:bodyPr>
          <a:lstStyle/>
          <a:p>
            <a:pPr algn="l">
              <a:lnSpc>
                <a:spcPts val="2280"/>
              </a:lnSpc>
            </a:pPr>
            <a:r>
              <a:rPr lang="en-US" sz="1754" spc="-52" dirty="0">
                <a:solidFill>
                  <a:srgbClr val="000000"/>
                </a:solidFill>
                <a:latin typeface="Open Sans 1"/>
                <a:ea typeface="Open Sans 1"/>
                <a:cs typeface="Open Sans 1"/>
                <a:sym typeface="Open Sans 1"/>
              </a:rPr>
              <a:t>Per diem must be itemized daily, excluding any provided meals. Please include the GSA per diem rate sheet.</a:t>
            </a:r>
          </a:p>
          <a:p>
            <a:pPr algn="l">
              <a:lnSpc>
                <a:spcPts val="2280"/>
              </a:lnSpc>
              <a:spcBef>
                <a:spcPct val="0"/>
              </a:spcBef>
            </a:pPr>
            <a:r>
              <a:rPr lang="en-US" sz="1754" i="1" spc="-52" dirty="0">
                <a:solidFill>
                  <a:srgbClr val="000000"/>
                </a:solidFill>
                <a:latin typeface="Open Sans 1 Italics"/>
                <a:ea typeface="Open Sans 1 Italics"/>
                <a:cs typeface="Open Sans 1 Italics"/>
                <a:sym typeface="Open Sans 1 Italics"/>
              </a:rPr>
              <a:t>NOTE: If breakfast is provided by the hotel and not the conference; it does not need to be counted in the per diem amount.</a:t>
            </a:r>
          </a:p>
        </p:txBody>
      </p:sp>
      <p:sp>
        <p:nvSpPr>
          <p:cNvPr id="10" name="Freeform 10"/>
          <p:cNvSpPr/>
          <p:nvPr/>
        </p:nvSpPr>
        <p:spPr>
          <a:xfrm>
            <a:off x="584729" y="4837440"/>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123906" y="5701760"/>
            <a:ext cx="14319259" cy="269111"/>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1"/>
                <a:ea typeface="Open Sans 1"/>
                <a:cs typeface="Open Sans 1"/>
                <a:sym typeface="Open Sans 1"/>
              </a:rPr>
              <a:t>When listing your lodging expenses, you can provide the total sum on the first or last day rather than breaking it down by daily expenses.</a:t>
            </a:r>
          </a:p>
        </p:txBody>
      </p:sp>
      <p:sp>
        <p:nvSpPr>
          <p:cNvPr id="12" name="Freeform 12"/>
          <p:cNvSpPr/>
          <p:nvPr/>
        </p:nvSpPr>
        <p:spPr>
          <a:xfrm>
            <a:off x="584729" y="5629936"/>
            <a:ext cx="446272" cy="422285"/>
          </a:xfrm>
          <a:custGeom>
            <a:avLst/>
            <a:gdLst/>
            <a:ahLst/>
            <a:cxnLst/>
            <a:rect l="l" t="t" r="r" b="b"/>
            <a:pathLst>
              <a:path w="446272" h="422285">
                <a:moveTo>
                  <a:pt x="0" y="0"/>
                </a:moveTo>
                <a:lnTo>
                  <a:pt x="446272" y="0"/>
                </a:lnTo>
                <a:lnTo>
                  <a:pt x="446272" y="422284"/>
                </a:lnTo>
                <a:lnTo>
                  <a:pt x="0" y="422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1123906" y="6482073"/>
            <a:ext cx="16101478" cy="269111"/>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1"/>
                <a:ea typeface="Open Sans 1"/>
                <a:cs typeface="Open Sans 1"/>
                <a:sym typeface="Open Sans 1"/>
              </a:rPr>
              <a:t>Entries in the "other" column must be explained in the "other expenses" section at the bottom left. This includes items paid by p-card or a personal card. </a:t>
            </a:r>
          </a:p>
        </p:txBody>
      </p:sp>
      <p:sp>
        <p:nvSpPr>
          <p:cNvPr id="14" name="Freeform 14"/>
          <p:cNvSpPr/>
          <p:nvPr/>
        </p:nvSpPr>
        <p:spPr>
          <a:xfrm>
            <a:off x="584729" y="6410248"/>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1123906" y="7123004"/>
            <a:ext cx="16579365" cy="269111"/>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1"/>
                <a:ea typeface="Open Sans 1"/>
                <a:cs typeface="Open Sans 1"/>
                <a:sym typeface="Open Sans 1"/>
              </a:rPr>
              <a:t>Subtract any expenses paid by the P-card (non-reimbursable) under the "Direct Billed Expenses" section. If paid by another individual's P-card, please make a note here.</a:t>
            </a:r>
          </a:p>
        </p:txBody>
      </p:sp>
      <p:sp>
        <p:nvSpPr>
          <p:cNvPr id="16" name="Freeform 16"/>
          <p:cNvSpPr/>
          <p:nvPr/>
        </p:nvSpPr>
        <p:spPr>
          <a:xfrm>
            <a:off x="584729" y="7130978"/>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p:cNvSpPr txBox="1"/>
          <p:nvPr/>
        </p:nvSpPr>
        <p:spPr>
          <a:xfrm>
            <a:off x="1123906" y="7840631"/>
            <a:ext cx="16408462" cy="574260"/>
          </a:xfrm>
          <a:prstGeom prst="rect">
            <a:avLst/>
          </a:prstGeom>
        </p:spPr>
        <p:txBody>
          <a:bodyPr lIns="0" tIns="0" rIns="0" bIns="0" rtlCol="0" anchor="t">
            <a:spAutoFit/>
          </a:bodyPr>
          <a:lstStyle/>
          <a:p>
            <a:pPr algn="l">
              <a:lnSpc>
                <a:spcPts val="2280"/>
              </a:lnSpc>
              <a:spcBef>
                <a:spcPct val="0"/>
              </a:spcBef>
            </a:pPr>
            <a:r>
              <a:rPr lang="en-US" sz="1754" spc="-52" dirty="0">
                <a:solidFill>
                  <a:srgbClr val="000000"/>
                </a:solidFill>
                <a:latin typeface="Open Sans 1"/>
                <a:ea typeface="Open Sans 1"/>
                <a:cs typeface="Open Sans 1"/>
                <a:sym typeface="Open Sans 1"/>
              </a:rPr>
              <a:t>The MURC Travel Settlement Form must be signed by the traveler and the PI or approved project director. If the traveler is the PI/PD, the applicable supervisor should sign </a:t>
            </a:r>
          </a:p>
        </p:txBody>
      </p:sp>
      <p:sp>
        <p:nvSpPr>
          <p:cNvPr id="18" name="Freeform 18"/>
          <p:cNvSpPr/>
          <p:nvPr/>
        </p:nvSpPr>
        <p:spPr>
          <a:xfrm>
            <a:off x="584729" y="7768806"/>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1123906" y="2610552"/>
            <a:ext cx="16101478" cy="550975"/>
          </a:xfrm>
          <a:prstGeom prst="rect">
            <a:avLst/>
          </a:prstGeom>
        </p:spPr>
        <p:txBody>
          <a:bodyPr lIns="0" tIns="0" rIns="0" bIns="0" rtlCol="0" anchor="t">
            <a:spAutoFit/>
          </a:bodyPr>
          <a:lstStyle/>
          <a:p>
            <a:pPr algn="l">
              <a:lnSpc>
                <a:spcPts val="2280"/>
              </a:lnSpc>
              <a:spcBef>
                <a:spcPct val="0"/>
              </a:spcBef>
            </a:pPr>
            <a:r>
              <a:rPr lang="en-US" sz="1754" spc="-52">
                <a:solidFill>
                  <a:srgbClr val="000000"/>
                </a:solidFill>
                <a:latin typeface="Open Sans 1"/>
                <a:ea typeface="Open Sans 1"/>
                <a:cs typeface="Open Sans 1"/>
                <a:sym typeface="Open Sans 1"/>
              </a:rPr>
              <a:t>When submitting the Travel Settlement Form, please make sure you are using a new form. Often forms are being reused with an encumbrance number from a previous trip.  </a:t>
            </a:r>
          </a:p>
        </p:txBody>
      </p:sp>
      <p:sp>
        <p:nvSpPr>
          <p:cNvPr id="20" name="Freeform 20"/>
          <p:cNvSpPr/>
          <p:nvPr/>
        </p:nvSpPr>
        <p:spPr>
          <a:xfrm>
            <a:off x="584729" y="2508171"/>
            <a:ext cx="446272" cy="422285"/>
          </a:xfrm>
          <a:custGeom>
            <a:avLst/>
            <a:gdLst/>
            <a:ahLst/>
            <a:cxnLst/>
            <a:rect l="l" t="t" r="r" b="b"/>
            <a:pathLst>
              <a:path w="446272" h="422285">
                <a:moveTo>
                  <a:pt x="0" y="0"/>
                </a:moveTo>
                <a:lnTo>
                  <a:pt x="446272" y="0"/>
                </a:lnTo>
                <a:lnTo>
                  <a:pt x="446272" y="422285"/>
                </a:lnTo>
                <a:lnTo>
                  <a:pt x="0" y="422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747169" cy="1984917"/>
          </a:xfrm>
          <a:prstGeom prst="rect">
            <a:avLst/>
          </a:prstGeom>
          <a:solidFill>
            <a:srgbClr val="00B140"/>
          </a:solidFill>
        </p:spPr>
        <p:txBody>
          <a:bodyPr/>
          <a:lstStyle/>
          <a:p>
            <a:endParaRPr lang="en-US"/>
          </a:p>
        </p:txBody>
      </p:sp>
      <p:grpSp>
        <p:nvGrpSpPr>
          <p:cNvPr id="3" name="Group 3"/>
          <p:cNvGrpSpPr/>
          <p:nvPr/>
        </p:nvGrpSpPr>
        <p:grpSpPr>
          <a:xfrm>
            <a:off x="15544117" y="-138320"/>
            <a:ext cx="2796778" cy="3086100"/>
            <a:chOff x="0" y="0"/>
            <a:chExt cx="736600" cy="812800"/>
          </a:xfrm>
        </p:grpSpPr>
        <p:sp>
          <p:nvSpPr>
            <p:cNvPr id="4" name="Freeform 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B140"/>
            </a:solidFill>
          </p:spPr>
          <p:txBody>
            <a:bodyPr/>
            <a:lstStyle/>
            <a:p>
              <a:endParaRPr lang="en-US"/>
            </a:p>
          </p:txBody>
        </p:sp>
        <p:sp>
          <p:nvSpPr>
            <p:cNvPr id="5" name="TextBox 5"/>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6" name="Freeform 6"/>
          <p:cNvSpPr/>
          <p:nvPr/>
        </p:nvSpPr>
        <p:spPr>
          <a:xfrm>
            <a:off x="15988798" y="460733"/>
            <a:ext cx="1907415" cy="1456172"/>
          </a:xfrm>
          <a:custGeom>
            <a:avLst/>
            <a:gdLst/>
            <a:ahLst/>
            <a:cxnLst/>
            <a:rect l="l" t="t" r="r" b="b"/>
            <a:pathLst>
              <a:path w="1907415" h="1456172">
                <a:moveTo>
                  <a:pt x="0" y="0"/>
                </a:moveTo>
                <a:lnTo>
                  <a:pt x="1907415" y="0"/>
                </a:lnTo>
                <a:lnTo>
                  <a:pt x="1907415" y="1456172"/>
                </a:lnTo>
                <a:lnTo>
                  <a:pt x="0" y="1456172"/>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651193" y="651780"/>
            <a:ext cx="12116736" cy="87426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Topics</a:t>
            </a:r>
          </a:p>
        </p:txBody>
      </p:sp>
      <p:sp>
        <p:nvSpPr>
          <p:cNvPr id="8" name="Freeform 8"/>
          <p:cNvSpPr/>
          <p:nvPr/>
        </p:nvSpPr>
        <p:spPr>
          <a:xfrm>
            <a:off x="651193" y="3369917"/>
            <a:ext cx="500139" cy="469222"/>
          </a:xfrm>
          <a:custGeom>
            <a:avLst/>
            <a:gdLst/>
            <a:ahLst/>
            <a:cxnLst/>
            <a:rect l="l" t="t" r="r" b="b"/>
            <a:pathLst>
              <a:path w="500139" h="469222">
                <a:moveTo>
                  <a:pt x="0" y="0"/>
                </a:moveTo>
                <a:lnTo>
                  <a:pt x="500140" y="0"/>
                </a:lnTo>
                <a:lnTo>
                  <a:pt x="500140" y="469222"/>
                </a:lnTo>
                <a:lnTo>
                  <a:pt x="0" y="469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250359" y="3420502"/>
            <a:ext cx="6531169" cy="343749"/>
          </a:xfrm>
          <a:prstGeom prst="rect">
            <a:avLst/>
          </a:prstGeom>
        </p:spPr>
        <p:txBody>
          <a:bodyPr lIns="0" tIns="0" rIns="0" bIns="0" rtlCol="0" anchor="t">
            <a:spAutoFit/>
          </a:bodyPr>
          <a:lstStyle/>
          <a:p>
            <a:pPr algn="l">
              <a:lnSpc>
                <a:spcPts val="2834"/>
              </a:lnSpc>
            </a:pPr>
            <a:r>
              <a:rPr lang="en-US" sz="2180">
                <a:solidFill>
                  <a:srgbClr val="000000"/>
                </a:solidFill>
                <a:latin typeface="Open Sans 2"/>
                <a:ea typeface="Open Sans 2"/>
                <a:cs typeface="Open Sans 2"/>
                <a:sym typeface="Open Sans 2"/>
              </a:rPr>
              <a:t>Process Overview</a:t>
            </a:r>
          </a:p>
        </p:txBody>
      </p:sp>
      <p:sp>
        <p:nvSpPr>
          <p:cNvPr id="10" name="Freeform 10"/>
          <p:cNvSpPr/>
          <p:nvPr/>
        </p:nvSpPr>
        <p:spPr>
          <a:xfrm>
            <a:off x="651193" y="3967949"/>
            <a:ext cx="500139" cy="469222"/>
          </a:xfrm>
          <a:custGeom>
            <a:avLst/>
            <a:gdLst/>
            <a:ahLst/>
            <a:cxnLst/>
            <a:rect l="l" t="t" r="r" b="b"/>
            <a:pathLst>
              <a:path w="500139" h="469222">
                <a:moveTo>
                  <a:pt x="0" y="0"/>
                </a:moveTo>
                <a:lnTo>
                  <a:pt x="500140" y="0"/>
                </a:lnTo>
                <a:lnTo>
                  <a:pt x="500140" y="469222"/>
                </a:lnTo>
                <a:lnTo>
                  <a:pt x="0" y="469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250359" y="4018534"/>
            <a:ext cx="9061901" cy="343749"/>
          </a:xfrm>
          <a:prstGeom prst="rect">
            <a:avLst/>
          </a:prstGeom>
        </p:spPr>
        <p:txBody>
          <a:bodyPr lIns="0" tIns="0" rIns="0" bIns="0" rtlCol="0" anchor="t">
            <a:spAutoFit/>
          </a:bodyPr>
          <a:lstStyle/>
          <a:p>
            <a:pPr algn="l">
              <a:lnSpc>
                <a:spcPts val="2834"/>
              </a:lnSpc>
            </a:pPr>
            <a:r>
              <a:rPr lang="en-US" sz="2180">
                <a:solidFill>
                  <a:srgbClr val="000000"/>
                </a:solidFill>
                <a:latin typeface="Open Sans 2"/>
                <a:ea typeface="Open Sans 2"/>
                <a:cs typeface="Open Sans 2"/>
                <a:sym typeface="Open Sans 2"/>
              </a:rPr>
              <a:t>Banner Fund Number and Access</a:t>
            </a:r>
          </a:p>
        </p:txBody>
      </p:sp>
      <p:sp>
        <p:nvSpPr>
          <p:cNvPr id="12" name="Freeform 12"/>
          <p:cNvSpPr/>
          <p:nvPr/>
        </p:nvSpPr>
        <p:spPr>
          <a:xfrm>
            <a:off x="651193" y="4570521"/>
            <a:ext cx="500139" cy="469222"/>
          </a:xfrm>
          <a:custGeom>
            <a:avLst/>
            <a:gdLst/>
            <a:ahLst/>
            <a:cxnLst/>
            <a:rect l="l" t="t" r="r" b="b"/>
            <a:pathLst>
              <a:path w="500139" h="469222">
                <a:moveTo>
                  <a:pt x="0" y="0"/>
                </a:moveTo>
                <a:lnTo>
                  <a:pt x="500140" y="0"/>
                </a:lnTo>
                <a:lnTo>
                  <a:pt x="500140" y="469221"/>
                </a:lnTo>
                <a:lnTo>
                  <a:pt x="0" y="469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250359" y="4621106"/>
            <a:ext cx="9061901" cy="343749"/>
          </a:xfrm>
          <a:prstGeom prst="rect">
            <a:avLst/>
          </a:prstGeom>
        </p:spPr>
        <p:txBody>
          <a:bodyPr lIns="0" tIns="0" rIns="0" bIns="0" rtlCol="0" anchor="t">
            <a:spAutoFit/>
          </a:bodyPr>
          <a:lstStyle/>
          <a:p>
            <a:pPr algn="l">
              <a:lnSpc>
                <a:spcPts val="2834"/>
              </a:lnSpc>
            </a:pPr>
            <a:r>
              <a:rPr lang="en-US" sz="2180">
                <a:solidFill>
                  <a:srgbClr val="000000"/>
                </a:solidFill>
                <a:latin typeface="Open Sans 2"/>
                <a:ea typeface="Open Sans 2"/>
                <a:cs typeface="Open Sans 2"/>
                <a:sym typeface="Open Sans 2"/>
              </a:rPr>
              <a:t>New Award Quick Start Guide</a:t>
            </a:r>
          </a:p>
        </p:txBody>
      </p:sp>
      <p:sp>
        <p:nvSpPr>
          <p:cNvPr id="14" name="Freeform 14"/>
          <p:cNvSpPr/>
          <p:nvPr/>
        </p:nvSpPr>
        <p:spPr>
          <a:xfrm>
            <a:off x="651193" y="5173092"/>
            <a:ext cx="500139" cy="469222"/>
          </a:xfrm>
          <a:custGeom>
            <a:avLst/>
            <a:gdLst/>
            <a:ahLst/>
            <a:cxnLst/>
            <a:rect l="l" t="t" r="r" b="b"/>
            <a:pathLst>
              <a:path w="500139" h="469222">
                <a:moveTo>
                  <a:pt x="0" y="0"/>
                </a:moveTo>
                <a:lnTo>
                  <a:pt x="500140" y="0"/>
                </a:lnTo>
                <a:lnTo>
                  <a:pt x="500140" y="469222"/>
                </a:lnTo>
                <a:lnTo>
                  <a:pt x="0" y="469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250359" y="5223677"/>
            <a:ext cx="9061901" cy="343749"/>
          </a:xfrm>
          <a:prstGeom prst="rect">
            <a:avLst/>
          </a:prstGeom>
        </p:spPr>
        <p:txBody>
          <a:bodyPr lIns="0" tIns="0" rIns="0" bIns="0" rtlCol="0" anchor="t">
            <a:spAutoFit/>
          </a:bodyPr>
          <a:lstStyle/>
          <a:p>
            <a:pPr algn="l">
              <a:lnSpc>
                <a:spcPts val="2834"/>
              </a:lnSpc>
            </a:pPr>
            <a:r>
              <a:rPr lang="en-US" sz="2180" dirty="0">
                <a:solidFill>
                  <a:srgbClr val="000000"/>
                </a:solidFill>
                <a:latin typeface="Open Sans 2"/>
                <a:ea typeface="Open Sans 2"/>
                <a:cs typeface="Open Sans 2"/>
                <a:sym typeface="Open Sans 2"/>
              </a:rPr>
              <a:t>Spending Funds</a:t>
            </a:r>
          </a:p>
        </p:txBody>
      </p:sp>
      <p:sp>
        <p:nvSpPr>
          <p:cNvPr id="16" name="Freeform 16"/>
          <p:cNvSpPr/>
          <p:nvPr/>
        </p:nvSpPr>
        <p:spPr>
          <a:xfrm>
            <a:off x="651193" y="5775664"/>
            <a:ext cx="500139" cy="469222"/>
          </a:xfrm>
          <a:custGeom>
            <a:avLst/>
            <a:gdLst/>
            <a:ahLst/>
            <a:cxnLst/>
            <a:rect l="l" t="t" r="r" b="b"/>
            <a:pathLst>
              <a:path w="500139" h="469222">
                <a:moveTo>
                  <a:pt x="0" y="0"/>
                </a:moveTo>
                <a:lnTo>
                  <a:pt x="500140" y="0"/>
                </a:lnTo>
                <a:lnTo>
                  <a:pt x="500140" y="469221"/>
                </a:lnTo>
                <a:lnTo>
                  <a:pt x="0" y="469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1250359" y="5826249"/>
            <a:ext cx="9061901" cy="343749"/>
          </a:xfrm>
          <a:prstGeom prst="rect">
            <a:avLst/>
          </a:prstGeom>
        </p:spPr>
        <p:txBody>
          <a:bodyPr lIns="0" tIns="0" rIns="0" bIns="0" rtlCol="0" anchor="t">
            <a:spAutoFit/>
          </a:bodyPr>
          <a:lstStyle/>
          <a:p>
            <a:pPr algn="l">
              <a:lnSpc>
                <a:spcPts val="2834"/>
              </a:lnSpc>
            </a:pPr>
            <a:r>
              <a:rPr lang="en-US" sz="2180" dirty="0">
                <a:solidFill>
                  <a:srgbClr val="000000"/>
                </a:solidFill>
                <a:latin typeface="Open Sans 2"/>
                <a:ea typeface="Open Sans 2"/>
                <a:cs typeface="Open Sans 2"/>
                <a:sym typeface="Open Sans 2"/>
              </a:rPr>
              <a:t>Traveling on your Grant </a:t>
            </a:r>
          </a:p>
        </p:txBody>
      </p:sp>
      <p:sp>
        <p:nvSpPr>
          <p:cNvPr id="18" name="Freeform 18"/>
          <p:cNvSpPr/>
          <p:nvPr/>
        </p:nvSpPr>
        <p:spPr>
          <a:xfrm>
            <a:off x="651193" y="6378235"/>
            <a:ext cx="500139" cy="469222"/>
          </a:xfrm>
          <a:custGeom>
            <a:avLst/>
            <a:gdLst/>
            <a:ahLst/>
            <a:cxnLst/>
            <a:rect l="l" t="t" r="r" b="b"/>
            <a:pathLst>
              <a:path w="500139" h="469222">
                <a:moveTo>
                  <a:pt x="0" y="0"/>
                </a:moveTo>
                <a:lnTo>
                  <a:pt x="500140" y="0"/>
                </a:lnTo>
                <a:lnTo>
                  <a:pt x="500140" y="469222"/>
                </a:lnTo>
                <a:lnTo>
                  <a:pt x="0" y="469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9"/>
          <p:cNvSpPr txBox="1"/>
          <p:nvPr/>
        </p:nvSpPr>
        <p:spPr>
          <a:xfrm>
            <a:off x="1250359" y="6428820"/>
            <a:ext cx="9061901" cy="343749"/>
          </a:xfrm>
          <a:prstGeom prst="rect">
            <a:avLst/>
          </a:prstGeom>
        </p:spPr>
        <p:txBody>
          <a:bodyPr lIns="0" tIns="0" rIns="0" bIns="0" rtlCol="0" anchor="t">
            <a:spAutoFit/>
          </a:bodyPr>
          <a:lstStyle/>
          <a:p>
            <a:pPr algn="l">
              <a:lnSpc>
                <a:spcPts val="2834"/>
              </a:lnSpc>
            </a:pPr>
            <a:r>
              <a:rPr lang="en-US" sz="2180" dirty="0">
                <a:solidFill>
                  <a:srgbClr val="000000"/>
                </a:solidFill>
                <a:latin typeface="Open Sans 2"/>
                <a:ea typeface="Open Sans 2"/>
                <a:cs typeface="Open Sans 2"/>
                <a:sym typeface="Open Sans 2"/>
              </a:rPr>
              <a:t>Creating an Encumbrance </a:t>
            </a:r>
          </a:p>
        </p:txBody>
      </p:sp>
      <p:sp>
        <p:nvSpPr>
          <p:cNvPr id="20" name="Freeform 20"/>
          <p:cNvSpPr/>
          <p:nvPr/>
        </p:nvSpPr>
        <p:spPr>
          <a:xfrm>
            <a:off x="651193" y="6980807"/>
            <a:ext cx="500139" cy="469222"/>
          </a:xfrm>
          <a:custGeom>
            <a:avLst/>
            <a:gdLst/>
            <a:ahLst/>
            <a:cxnLst/>
            <a:rect l="l" t="t" r="r" b="b"/>
            <a:pathLst>
              <a:path w="500139" h="469222">
                <a:moveTo>
                  <a:pt x="0" y="0"/>
                </a:moveTo>
                <a:lnTo>
                  <a:pt x="500140" y="0"/>
                </a:lnTo>
                <a:lnTo>
                  <a:pt x="500140" y="469222"/>
                </a:lnTo>
                <a:lnTo>
                  <a:pt x="0" y="469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1"/>
          <p:cNvSpPr txBox="1"/>
          <p:nvPr/>
        </p:nvSpPr>
        <p:spPr>
          <a:xfrm>
            <a:off x="1250359" y="7031392"/>
            <a:ext cx="9061901" cy="343749"/>
          </a:xfrm>
          <a:prstGeom prst="rect">
            <a:avLst/>
          </a:prstGeom>
        </p:spPr>
        <p:txBody>
          <a:bodyPr lIns="0" tIns="0" rIns="0" bIns="0" rtlCol="0" anchor="t">
            <a:spAutoFit/>
          </a:bodyPr>
          <a:lstStyle/>
          <a:p>
            <a:pPr algn="l">
              <a:lnSpc>
                <a:spcPts val="2834"/>
              </a:lnSpc>
            </a:pPr>
            <a:r>
              <a:rPr lang="en-US" sz="2180" dirty="0">
                <a:solidFill>
                  <a:srgbClr val="000000"/>
                </a:solidFill>
                <a:latin typeface="Open Sans 2"/>
                <a:ea typeface="Open Sans 2"/>
                <a:cs typeface="Open Sans 2"/>
                <a:sym typeface="Open Sans 2"/>
              </a:rPr>
              <a:t>Invoicing and Setting up a Vendor in Banner </a:t>
            </a:r>
          </a:p>
        </p:txBody>
      </p:sp>
      <p:sp>
        <p:nvSpPr>
          <p:cNvPr id="22" name="Freeform 22"/>
          <p:cNvSpPr/>
          <p:nvPr/>
        </p:nvSpPr>
        <p:spPr>
          <a:xfrm>
            <a:off x="651193" y="7583379"/>
            <a:ext cx="500139" cy="469222"/>
          </a:xfrm>
          <a:custGeom>
            <a:avLst/>
            <a:gdLst/>
            <a:ahLst/>
            <a:cxnLst/>
            <a:rect l="l" t="t" r="r" b="b"/>
            <a:pathLst>
              <a:path w="500139" h="469222">
                <a:moveTo>
                  <a:pt x="0" y="0"/>
                </a:moveTo>
                <a:lnTo>
                  <a:pt x="500140" y="0"/>
                </a:lnTo>
                <a:lnTo>
                  <a:pt x="500140" y="469221"/>
                </a:lnTo>
                <a:lnTo>
                  <a:pt x="0" y="469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1250359" y="7633963"/>
            <a:ext cx="10003010" cy="343749"/>
          </a:xfrm>
          <a:prstGeom prst="rect">
            <a:avLst/>
          </a:prstGeom>
        </p:spPr>
        <p:txBody>
          <a:bodyPr lIns="0" tIns="0" rIns="0" bIns="0" rtlCol="0" anchor="t">
            <a:spAutoFit/>
          </a:bodyPr>
          <a:lstStyle/>
          <a:p>
            <a:pPr algn="l">
              <a:lnSpc>
                <a:spcPts val="2834"/>
              </a:lnSpc>
            </a:pPr>
            <a:r>
              <a:rPr lang="en-US" sz="2180" dirty="0">
                <a:solidFill>
                  <a:srgbClr val="000000"/>
                </a:solidFill>
                <a:latin typeface="Open Sans 2"/>
                <a:ea typeface="Open Sans 2"/>
                <a:cs typeface="Open Sans 2"/>
                <a:sym typeface="Open Sans 2"/>
              </a:rPr>
              <a:t>PAR: Personnel Action Request </a:t>
            </a:r>
          </a:p>
        </p:txBody>
      </p:sp>
      <p:sp>
        <p:nvSpPr>
          <p:cNvPr id="24" name="Freeform 24"/>
          <p:cNvSpPr/>
          <p:nvPr/>
        </p:nvSpPr>
        <p:spPr>
          <a:xfrm>
            <a:off x="651193" y="8185950"/>
            <a:ext cx="500139" cy="469222"/>
          </a:xfrm>
          <a:custGeom>
            <a:avLst/>
            <a:gdLst/>
            <a:ahLst/>
            <a:cxnLst/>
            <a:rect l="l" t="t" r="r" b="b"/>
            <a:pathLst>
              <a:path w="500139" h="469222">
                <a:moveTo>
                  <a:pt x="0" y="0"/>
                </a:moveTo>
                <a:lnTo>
                  <a:pt x="500140" y="0"/>
                </a:lnTo>
                <a:lnTo>
                  <a:pt x="500140" y="469222"/>
                </a:lnTo>
                <a:lnTo>
                  <a:pt x="0" y="469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25"/>
          <p:cNvSpPr txBox="1"/>
          <p:nvPr/>
        </p:nvSpPr>
        <p:spPr>
          <a:xfrm>
            <a:off x="1250359" y="8236535"/>
            <a:ext cx="11794152" cy="343749"/>
          </a:xfrm>
          <a:prstGeom prst="rect">
            <a:avLst/>
          </a:prstGeom>
        </p:spPr>
        <p:txBody>
          <a:bodyPr lIns="0" tIns="0" rIns="0" bIns="0" rtlCol="0" anchor="t">
            <a:spAutoFit/>
          </a:bodyPr>
          <a:lstStyle/>
          <a:p>
            <a:pPr algn="l">
              <a:lnSpc>
                <a:spcPts val="2834"/>
              </a:lnSpc>
            </a:pPr>
            <a:r>
              <a:rPr lang="en-US" sz="2180" dirty="0">
                <a:solidFill>
                  <a:srgbClr val="000000"/>
                </a:solidFill>
                <a:latin typeface="Open Sans 2"/>
                <a:ea typeface="Open Sans 2"/>
                <a:cs typeface="Open Sans 2"/>
                <a:sym typeface="Open Sans 2"/>
              </a:rPr>
              <a:t>Managing your Grant Finances </a:t>
            </a:r>
          </a:p>
        </p:txBody>
      </p:sp>
      <p:sp>
        <p:nvSpPr>
          <p:cNvPr id="26" name="Freeform 26"/>
          <p:cNvSpPr/>
          <p:nvPr/>
        </p:nvSpPr>
        <p:spPr>
          <a:xfrm>
            <a:off x="651193" y="2767346"/>
            <a:ext cx="500139" cy="469222"/>
          </a:xfrm>
          <a:custGeom>
            <a:avLst/>
            <a:gdLst/>
            <a:ahLst/>
            <a:cxnLst/>
            <a:rect l="l" t="t" r="r" b="b"/>
            <a:pathLst>
              <a:path w="500139" h="469222">
                <a:moveTo>
                  <a:pt x="0" y="0"/>
                </a:moveTo>
                <a:lnTo>
                  <a:pt x="500140" y="0"/>
                </a:lnTo>
                <a:lnTo>
                  <a:pt x="500140" y="469221"/>
                </a:lnTo>
                <a:lnTo>
                  <a:pt x="0" y="469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1250359" y="2817931"/>
            <a:ext cx="6531169" cy="343749"/>
          </a:xfrm>
          <a:prstGeom prst="rect">
            <a:avLst/>
          </a:prstGeom>
        </p:spPr>
        <p:txBody>
          <a:bodyPr lIns="0" tIns="0" rIns="0" bIns="0" rtlCol="0" anchor="t">
            <a:spAutoFit/>
          </a:bodyPr>
          <a:lstStyle/>
          <a:p>
            <a:pPr algn="l">
              <a:lnSpc>
                <a:spcPts val="2834"/>
              </a:lnSpc>
            </a:pPr>
            <a:r>
              <a:rPr lang="en-US" sz="2180">
                <a:solidFill>
                  <a:srgbClr val="000000"/>
                </a:solidFill>
                <a:latin typeface="Open Sans 2"/>
                <a:ea typeface="Open Sans 2"/>
                <a:cs typeface="Open Sans 2"/>
                <a:sym typeface="Open Sans 2"/>
              </a:rPr>
              <a:t>What is Post-Award?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2980"/>
          </a:xfrm>
          <a:prstGeom prst="rect">
            <a:avLst/>
          </a:prstGeom>
          <a:solidFill>
            <a:srgbClr val="00B140"/>
          </a:solidFill>
        </p:spPr>
        <p:txBody>
          <a:bodyPr/>
          <a:lstStyle/>
          <a:p>
            <a:endParaRPr lang="en-US"/>
          </a:p>
        </p:txBody>
      </p:sp>
      <p:sp>
        <p:nvSpPr>
          <p:cNvPr id="3" name="Freeform 3"/>
          <p:cNvSpPr/>
          <p:nvPr/>
        </p:nvSpPr>
        <p:spPr>
          <a:xfrm>
            <a:off x="8286418" y="3673381"/>
            <a:ext cx="9439156" cy="898771"/>
          </a:xfrm>
          <a:custGeom>
            <a:avLst/>
            <a:gdLst/>
            <a:ahLst/>
            <a:cxnLst/>
            <a:rect l="l" t="t" r="r" b="b"/>
            <a:pathLst>
              <a:path w="9439156" h="898771">
                <a:moveTo>
                  <a:pt x="0" y="0"/>
                </a:moveTo>
                <a:lnTo>
                  <a:pt x="9439156" y="0"/>
                </a:lnTo>
                <a:lnTo>
                  <a:pt x="9439156" y="898771"/>
                </a:lnTo>
                <a:lnTo>
                  <a:pt x="0" y="898771"/>
                </a:lnTo>
                <a:lnTo>
                  <a:pt x="0" y="0"/>
                </a:lnTo>
                <a:close/>
              </a:path>
            </a:pathLst>
          </a:custGeom>
          <a:blipFill>
            <a:blip r:embed="rId2"/>
            <a:stretch>
              <a:fillRect l="-28687" t="-354385" r="-24368" b="-513754"/>
            </a:stretch>
          </a:blipFill>
        </p:spPr>
        <p:txBody>
          <a:bodyPr/>
          <a:lstStyle/>
          <a:p>
            <a:endParaRPr lang="en-US"/>
          </a:p>
        </p:txBody>
      </p:sp>
      <p:grpSp>
        <p:nvGrpSpPr>
          <p:cNvPr id="4" name="Group 4"/>
          <p:cNvGrpSpPr/>
          <p:nvPr/>
        </p:nvGrpSpPr>
        <p:grpSpPr>
          <a:xfrm>
            <a:off x="11644759" y="3888288"/>
            <a:ext cx="3149241" cy="232141"/>
            <a:chOff x="0" y="0"/>
            <a:chExt cx="829430" cy="61140"/>
          </a:xfrm>
        </p:grpSpPr>
        <p:sp>
          <p:nvSpPr>
            <p:cNvPr id="5" name="Freeform 5"/>
            <p:cNvSpPr/>
            <p:nvPr/>
          </p:nvSpPr>
          <p:spPr>
            <a:xfrm>
              <a:off x="0" y="0"/>
              <a:ext cx="829430" cy="61140"/>
            </a:xfrm>
            <a:custGeom>
              <a:avLst/>
              <a:gdLst/>
              <a:ahLst/>
              <a:cxnLst/>
              <a:rect l="l" t="t" r="r" b="b"/>
              <a:pathLst>
                <a:path w="829430" h="61140">
                  <a:moveTo>
                    <a:pt x="0" y="0"/>
                  </a:moveTo>
                  <a:lnTo>
                    <a:pt x="829430" y="0"/>
                  </a:lnTo>
                  <a:lnTo>
                    <a:pt x="829430" y="61140"/>
                  </a:lnTo>
                  <a:lnTo>
                    <a:pt x="0" y="61140"/>
                  </a:lnTo>
                  <a:close/>
                </a:path>
              </a:pathLst>
            </a:custGeom>
            <a:solidFill>
              <a:srgbClr val="FFFFFF"/>
            </a:solidFill>
          </p:spPr>
          <p:txBody>
            <a:bodyPr/>
            <a:lstStyle/>
            <a:p>
              <a:endParaRPr lang="en-US"/>
            </a:p>
          </p:txBody>
        </p:sp>
        <p:sp>
          <p:nvSpPr>
            <p:cNvPr id="6" name="TextBox 6"/>
            <p:cNvSpPr txBox="1"/>
            <p:nvPr/>
          </p:nvSpPr>
          <p:spPr>
            <a:xfrm>
              <a:off x="0" y="-19050"/>
              <a:ext cx="829430" cy="80190"/>
            </a:xfrm>
            <a:prstGeom prst="rect">
              <a:avLst/>
            </a:prstGeom>
          </p:spPr>
          <p:txBody>
            <a:bodyPr lIns="50800" tIns="50800" rIns="50800" bIns="50800" rtlCol="0" anchor="ctr"/>
            <a:lstStyle/>
            <a:p>
              <a:pPr algn="ctr">
                <a:lnSpc>
                  <a:spcPts val="2966"/>
                </a:lnSpc>
              </a:pPr>
              <a:endParaRPr/>
            </a:p>
          </p:txBody>
        </p:sp>
      </p:grpSp>
      <p:sp>
        <p:nvSpPr>
          <p:cNvPr id="7" name="TextBox 7"/>
          <p:cNvSpPr txBox="1"/>
          <p:nvPr/>
        </p:nvSpPr>
        <p:spPr>
          <a:xfrm>
            <a:off x="11773457" y="3804345"/>
            <a:ext cx="1526991" cy="345988"/>
          </a:xfrm>
          <a:prstGeom prst="rect">
            <a:avLst/>
          </a:prstGeom>
        </p:spPr>
        <p:txBody>
          <a:bodyPr lIns="0" tIns="0" rIns="0" bIns="0" rtlCol="0" anchor="t">
            <a:spAutoFit/>
          </a:bodyPr>
          <a:lstStyle/>
          <a:p>
            <a:pPr algn="l">
              <a:lnSpc>
                <a:spcPts val="2730"/>
              </a:lnSpc>
            </a:pPr>
            <a:r>
              <a:rPr lang="en-US" sz="2275" b="1">
                <a:solidFill>
                  <a:srgbClr val="145F1F"/>
                </a:solidFill>
                <a:latin typeface="Open Sans 1 Bold"/>
                <a:ea typeface="Open Sans 1 Bold"/>
                <a:cs typeface="Open Sans 1 Bold"/>
                <a:sym typeface="Open Sans 1 Bold"/>
              </a:rPr>
              <a:t>FGAENCB</a:t>
            </a:r>
          </a:p>
        </p:txBody>
      </p:sp>
      <p:sp>
        <p:nvSpPr>
          <p:cNvPr id="8" name="TextBox 8"/>
          <p:cNvSpPr txBox="1"/>
          <p:nvPr/>
        </p:nvSpPr>
        <p:spPr>
          <a:xfrm>
            <a:off x="443568" y="442295"/>
            <a:ext cx="16647000" cy="819051"/>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Creating an Encumbrance in Banner</a:t>
            </a:r>
          </a:p>
        </p:txBody>
      </p:sp>
      <p:sp>
        <p:nvSpPr>
          <p:cNvPr id="9" name="TextBox 9"/>
          <p:cNvSpPr txBox="1"/>
          <p:nvPr/>
        </p:nvSpPr>
        <p:spPr>
          <a:xfrm>
            <a:off x="622991" y="3635281"/>
            <a:ext cx="7187756" cy="1322763"/>
          </a:xfrm>
          <a:prstGeom prst="rect">
            <a:avLst/>
          </a:prstGeom>
        </p:spPr>
        <p:txBody>
          <a:bodyPr lIns="0" tIns="0" rIns="0" bIns="0" rtlCol="0" anchor="t">
            <a:spAutoFit/>
          </a:bodyPr>
          <a:lstStyle/>
          <a:p>
            <a:pPr algn="l">
              <a:lnSpc>
                <a:spcPts val="2691"/>
              </a:lnSpc>
            </a:pPr>
            <a:r>
              <a:rPr lang="en-US" sz="1922" dirty="0">
                <a:solidFill>
                  <a:srgbClr val="000000"/>
                </a:solidFill>
                <a:latin typeface="Open Sans 1"/>
                <a:ea typeface="Open Sans 1"/>
                <a:cs typeface="Open Sans 1"/>
                <a:sym typeface="Open Sans 1"/>
              </a:rPr>
              <a:t>On the next screen type </a:t>
            </a:r>
            <a:r>
              <a:rPr lang="en-US" sz="1922" dirty="0">
                <a:solidFill>
                  <a:srgbClr val="008037"/>
                </a:solidFill>
                <a:latin typeface="Open Sans 1"/>
                <a:ea typeface="Open Sans 1"/>
                <a:cs typeface="Open Sans 1"/>
                <a:sym typeface="Open Sans 1"/>
              </a:rPr>
              <a:t>NEXT</a:t>
            </a:r>
            <a:r>
              <a:rPr lang="en-US" sz="1922" dirty="0">
                <a:solidFill>
                  <a:srgbClr val="000000"/>
                </a:solidFill>
                <a:latin typeface="Open Sans 1"/>
                <a:ea typeface="Open Sans 1"/>
                <a:cs typeface="Open Sans 1"/>
                <a:sym typeface="Open Sans 1"/>
              </a:rPr>
              <a:t> in the Encumbrance Number box. Then hit GO or use Alt Page Down.</a:t>
            </a:r>
          </a:p>
          <a:p>
            <a:pPr algn="l">
              <a:lnSpc>
                <a:spcPts val="2691"/>
              </a:lnSpc>
            </a:pPr>
            <a:endParaRPr lang="en-US" sz="1922" dirty="0">
              <a:solidFill>
                <a:srgbClr val="000000"/>
              </a:solidFill>
              <a:latin typeface="Open Sans 1"/>
              <a:ea typeface="Open Sans 1"/>
              <a:cs typeface="Open Sans 1"/>
              <a:sym typeface="Open Sans 1"/>
            </a:endParaRPr>
          </a:p>
          <a:p>
            <a:pPr algn="l">
              <a:lnSpc>
                <a:spcPts val="2691"/>
              </a:lnSpc>
            </a:pPr>
            <a:endParaRPr lang="en-US" sz="1922" dirty="0">
              <a:solidFill>
                <a:srgbClr val="000000"/>
              </a:solidFill>
              <a:latin typeface="Open Sans 1"/>
              <a:ea typeface="Open Sans 1"/>
              <a:cs typeface="Open Sans 1"/>
              <a:sym typeface="Open Sans 1"/>
            </a:endParaRPr>
          </a:p>
        </p:txBody>
      </p:sp>
      <p:sp>
        <p:nvSpPr>
          <p:cNvPr id="10" name="TextBox 10"/>
          <p:cNvSpPr txBox="1"/>
          <p:nvPr/>
        </p:nvSpPr>
        <p:spPr>
          <a:xfrm>
            <a:off x="622991" y="4530824"/>
            <a:ext cx="6580176" cy="5517023"/>
          </a:xfrm>
          <a:prstGeom prst="rect">
            <a:avLst/>
          </a:prstGeom>
        </p:spPr>
        <p:txBody>
          <a:bodyPr lIns="0" tIns="0" rIns="0" bIns="0" rtlCol="0" anchor="t">
            <a:spAutoFit/>
          </a:bodyPr>
          <a:lstStyle/>
          <a:p>
            <a:pPr marL="0" lvl="0" indent="0" algn="l">
              <a:lnSpc>
                <a:spcPts val="2691"/>
              </a:lnSpc>
              <a:spcBef>
                <a:spcPct val="0"/>
              </a:spcBef>
            </a:pPr>
            <a:r>
              <a:rPr lang="en-US" sz="1922" b="1" u="none" strike="noStrike" dirty="0">
                <a:solidFill>
                  <a:srgbClr val="000000"/>
                </a:solidFill>
                <a:latin typeface="Open Sans 1 Bold"/>
                <a:ea typeface="Open Sans 1 Bold"/>
                <a:cs typeface="Open Sans 1 Bold"/>
                <a:sym typeface="Open Sans 1 Bold"/>
              </a:rPr>
              <a:t>Input the following on this screen: </a:t>
            </a:r>
          </a:p>
          <a:p>
            <a:pPr marL="415113" lvl="1" indent="-207556" algn="l">
              <a:lnSpc>
                <a:spcPts val="2691"/>
              </a:lnSpc>
              <a:spcBef>
                <a:spcPct val="0"/>
              </a:spcBef>
              <a:buFont typeface="Arial"/>
              <a:buChar char="•"/>
            </a:pPr>
            <a:r>
              <a:rPr lang="en-US" sz="1922" b="1" u="none" strike="noStrike" dirty="0">
                <a:solidFill>
                  <a:srgbClr val="000000"/>
                </a:solidFill>
                <a:latin typeface="Open Sans 1 Bold"/>
                <a:ea typeface="Open Sans 1 Bold"/>
                <a:cs typeface="Open Sans 1 Bold"/>
                <a:sym typeface="Open Sans 1 Bold"/>
              </a:rPr>
              <a:t>Encumbrance Description:</a:t>
            </a:r>
            <a:r>
              <a:rPr lang="en-US" sz="1922" u="none" strike="noStrike" dirty="0">
                <a:solidFill>
                  <a:srgbClr val="000000"/>
                </a:solidFill>
                <a:latin typeface="Open Sans 1"/>
                <a:ea typeface="Open Sans 1"/>
                <a:cs typeface="Open Sans 1"/>
                <a:sym typeface="Open Sans 1"/>
              </a:rPr>
              <a:t> Type in a description of the encumbrance for example travel or office supplies </a:t>
            </a:r>
          </a:p>
          <a:p>
            <a:pPr marL="415113" lvl="1" indent="-207556" algn="l">
              <a:lnSpc>
                <a:spcPts val="2691"/>
              </a:lnSpc>
              <a:buFont typeface="Arial"/>
              <a:buChar char="•"/>
            </a:pPr>
            <a:r>
              <a:rPr lang="en-US" sz="1922" b="1" u="none" strike="noStrike" dirty="0">
                <a:solidFill>
                  <a:srgbClr val="000000"/>
                </a:solidFill>
                <a:latin typeface="Open Sans 1 Bold"/>
                <a:ea typeface="Open Sans 1 Bold"/>
                <a:cs typeface="Open Sans 1 Bold"/>
                <a:sym typeface="Open Sans 1 Bold"/>
              </a:rPr>
              <a:t>Document Total: </a:t>
            </a:r>
            <a:r>
              <a:rPr lang="en-US" sz="1922" u="none" strike="noStrike" dirty="0">
                <a:solidFill>
                  <a:srgbClr val="000000"/>
                </a:solidFill>
                <a:latin typeface="Open Sans 1"/>
                <a:ea typeface="Open Sans 1"/>
                <a:cs typeface="Open Sans 1"/>
                <a:sym typeface="Open Sans 1"/>
              </a:rPr>
              <a:t>This will be the total listed on the travel settlement form or invoice</a:t>
            </a:r>
          </a:p>
          <a:p>
            <a:pPr marL="415113" lvl="1" indent="-207556" algn="l">
              <a:lnSpc>
                <a:spcPts val="2691"/>
              </a:lnSpc>
              <a:buFont typeface="Arial"/>
              <a:buChar char="•"/>
            </a:pPr>
            <a:r>
              <a:rPr lang="en-US" sz="1922" b="1" u="none" strike="noStrike" dirty="0">
                <a:solidFill>
                  <a:srgbClr val="000000"/>
                </a:solidFill>
                <a:latin typeface="Open Sans 1 Bold"/>
                <a:ea typeface="Open Sans 1 Bold"/>
                <a:cs typeface="Open Sans 1 Bold"/>
                <a:sym typeface="Open Sans 1 Bold"/>
              </a:rPr>
              <a:t>Vender ID:</a:t>
            </a:r>
            <a:r>
              <a:rPr lang="en-US" sz="1922" u="none" strike="noStrike" dirty="0">
                <a:solidFill>
                  <a:srgbClr val="000000"/>
                </a:solidFill>
                <a:latin typeface="Open Sans 1"/>
                <a:ea typeface="Open Sans 1"/>
                <a:cs typeface="Open Sans 1"/>
                <a:sym typeface="Open Sans 1"/>
              </a:rPr>
              <a:t> This will be the travelers 901/903 number. You can click the three dots to search my name if you do not have the 901/903 number. </a:t>
            </a:r>
          </a:p>
          <a:p>
            <a:pPr algn="l">
              <a:lnSpc>
                <a:spcPts val="2691"/>
              </a:lnSpc>
            </a:pPr>
            <a:endParaRPr lang="en-US" sz="1922" u="none" strike="noStrike" dirty="0">
              <a:solidFill>
                <a:srgbClr val="000000"/>
              </a:solidFill>
              <a:latin typeface="Open Sans 1"/>
              <a:ea typeface="Open Sans 1"/>
              <a:cs typeface="Open Sans 1"/>
              <a:sym typeface="Open Sans 1"/>
            </a:endParaRPr>
          </a:p>
          <a:p>
            <a:pPr marL="0" lvl="0" indent="0" algn="l">
              <a:lnSpc>
                <a:spcPts val="2691"/>
              </a:lnSpc>
              <a:spcBef>
                <a:spcPct val="0"/>
              </a:spcBef>
            </a:pPr>
            <a:r>
              <a:rPr lang="en-US" sz="1922" u="none" strike="noStrike" dirty="0">
                <a:solidFill>
                  <a:srgbClr val="000000"/>
                </a:solidFill>
                <a:latin typeface="Open Sans 1"/>
                <a:ea typeface="Open Sans 1"/>
                <a:cs typeface="Open Sans 1"/>
                <a:sym typeface="Open Sans 1"/>
              </a:rPr>
              <a:t>This is the only information needed on this screen. Hit GO or use Alt Page Down.</a:t>
            </a:r>
          </a:p>
          <a:p>
            <a:pPr marL="0" lvl="0" indent="0" algn="l">
              <a:lnSpc>
                <a:spcPts val="2691"/>
              </a:lnSpc>
              <a:spcBef>
                <a:spcPct val="0"/>
              </a:spcBef>
            </a:pPr>
            <a:endParaRPr lang="en-US" sz="1922" dirty="0">
              <a:solidFill>
                <a:srgbClr val="000000"/>
              </a:solidFill>
              <a:latin typeface="Open Sans 1"/>
              <a:ea typeface="Open Sans 1"/>
              <a:cs typeface="Open Sans 1"/>
              <a:sym typeface="Open Sans 1"/>
            </a:endParaRPr>
          </a:p>
          <a:p>
            <a:pPr marL="0" lvl="0" indent="0" algn="l">
              <a:lnSpc>
                <a:spcPts val="2691"/>
              </a:lnSpc>
              <a:spcBef>
                <a:spcPct val="0"/>
              </a:spcBef>
            </a:pPr>
            <a:r>
              <a:rPr lang="en-US" sz="1922" dirty="0">
                <a:solidFill>
                  <a:srgbClr val="000000"/>
                </a:solidFill>
                <a:latin typeface="Open Sans 1"/>
                <a:ea typeface="Open Sans 1"/>
                <a:cs typeface="Open Sans 1"/>
                <a:sym typeface="Open Sans 1"/>
              </a:rPr>
              <a:t>After the encumbrance is complete, it will need approved in the department queue in screen FOAUAPP</a:t>
            </a:r>
            <a:endParaRPr lang="en-US" sz="1922" u="none" strike="noStrike" dirty="0">
              <a:solidFill>
                <a:srgbClr val="000000"/>
              </a:solidFill>
              <a:latin typeface="Open Sans 1"/>
              <a:ea typeface="Open Sans 1"/>
              <a:cs typeface="Open Sans 1"/>
              <a:sym typeface="Open Sans 1"/>
            </a:endParaRPr>
          </a:p>
          <a:p>
            <a:pPr marL="0" lvl="0" indent="0" algn="l">
              <a:lnSpc>
                <a:spcPts val="2691"/>
              </a:lnSpc>
              <a:spcBef>
                <a:spcPct val="0"/>
              </a:spcBef>
            </a:pPr>
            <a:endParaRPr lang="en-US" sz="1922" u="none" strike="noStrike" dirty="0">
              <a:solidFill>
                <a:srgbClr val="000000"/>
              </a:solidFill>
              <a:latin typeface="Open Sans 1"/>
              <a:ea typeface="Open Sans 1"/>
              <a:cs typeface="Open Sans 1"/>
              <a:sym typeface="Open Sans 1"/>
            </a:endParaRPr>
          </a:p>
          <a:p>
            <a:pPr marL="0" lvl="0" indent="0" algn="l">
              <a:lnSpc>
                <a:spcPts val="2691"/>
              </a:lnSpc>
              <a:spcBef>
                <a:spcPct val="0"/>
              </a:spcBef>
            </a:pPr>
            <a:endParaRPr lang="en-US" sz="1922" u="none" strike="noStrike" dirty="0">
              <a:solidFill>
                <a:srgbClr val="000000"/>
              </a:solidFill>
              <a:latin typeface="Open Sans 1"/>
              <a:ea typeface="Open Sans 1"/>
              <a:cs typeface="Open Sans 1"/>
              <a:sym typeface="Open Sans 1"/>
            </a:endParaRPr>
          </a:p>
        </p:txBody>
      </p:sp>
      <p:grpSp>
        <p:nvGrpSpPr>
          <p:cNvPr id="11" name="Group 11"/>
          <p:cNvGrpSpPr/>
          <p:nvPr/>
        </p:nvGrpSpPr>
        <p:grpSpPr>
          <a:xfrm>
            <a:off x="8286418" y="4720050"/>
            <a:ext cx="9439156" cy="4078428"/>
            <a:chOff x="0" y="0"/>
            <a:chExt cx="12585542" cy="5437903"/>
          </a:xfrm>
        </p:grpSpPr>
        <p:sp>
          <p:nvSpPr>
            <p:cNvPr id="12" name="Freeform 12"/>
            <p:cNvSpPr/>
            <p:nvPr/>
          </p:nvSpPr>
          <p:spPr>
            <a:xfrm>
              <a:off x="0" y="0"/>
              <a:ext cx="12585542" cy="5437903"/>
            </a:xfrm>
            <a:custGeom>
              <a:avLst/>
              <a:gdLst/>
              <a:ahLst/>
              <a:cxnLst/>
              <a:rect l="l" t="t" r="r" b="b"/>
              <a:pathLst>
                <a:path w="12585542" h="5437903">
                  <a:moveTo>
                    <a:pt x="0" y="0"/>
                  </a:moveTo>
                  <a:lnTo>
                    <a:pt x="12585542" y="0"/>
                  </a:lnTo>
                  <a:lnTo>
                    <a:pt x="12585542" y="5437903"/>
                  </a:lnTo>
                  <a:lnTo>
                    <a:pt x="0" y="5437903"/>
                  </a:lnTo>
                  <a:lnTo>
                    <a:pt x="0" y="0"/>
                  </a:lnTo>
                  <a:close/>
                </a:path>
              </a:pathLst>
            </a:custGeom>
            <a:blipFill>
              <a:blip r:embed="rId3"/>
              <a:stretch>
                <a:fillRect b="-45522"/>
              </a:stretch>
            </a:blipFill>
          </p:spPr>
          <p:txBody>
            <a:bodyPr/>
            <a:lstStyle/>
            <a:p>
              <a:endParaRPr lang="en-US"/>
            </a:p>
          </p:txBody>
        </p:sp>
        <p:grpSp>
          <p:nvGrpSpPr>
            <p:cNvPr id="13" name="Group 13"/>
            <p:cNvGrpSpPr/>
            <p:nvPr/>
          </p:nvGrpSpPr>
          <p:grpSpPr>
            <a:xfrm>
              <a:off x="2549893" y="1286227"/>
              <a:ext cx="2986686" cy="276911"/>
              <a:chOff x="0" y="0"/>
              <a:chExt cx="589963" cy="54699"/>
            </a:xfrm>
          </p:grpSpPr>
          <p:sp>
            <p:nvSpPr>
              <p:cNvPr id="14" name="Freeform 14"/>
              <p:cNvSpPr/>
              <p:nvPr/>
            </p:nvSpPr>
            <p:spPr>
              <a:xfrm>
                <a:off x="0" y="0"/>
                <a:ext cx="589963" cy="54699"/>
              </a:xfrm>
              <a:custGeom>
                <a:avLst/>
                <a:gdLst/>
                <a:ahLst/>
                <a:cxnLst/>
                <a:rect l="l" t="t" r="r" b="b"/>
                <a:pathLst>
                  <a:path w="589963" h="54699">
                    <a:moveTo>
                      <a:pt x="0" y="0"/>
                    </a:moveTo>
                    <a:lnTo>
                      <a:pt x="589963" y="0"/>
                    </a:lnTo>
                    <a:lnTo>
                      <a:pt x="589963" y="54699"/>
                    </a:lnTo>
                    <a:lnTo>
                      <a:pt x="0" y="54699"/>
                    </a:lnTo>
                    <a:close/>
                  </a:path>
                </a:pathLst>
              </a:custGeom>
              <a:solidFill>
                <a:srgbClr val="FFFFFF"/>
              </a:solidFill>
            </p:spPr>
            <p:txBody>
              <a:bodyPr/>
              <a:lstStyle/>
              <a:p>
                <a:endParaRPr lang="en-US"/>
              </a:p>
            </p:txBody>
          </p:sp>
          <p:sp>
            <p:nvSpPr>
              <p:cNvPr id="15" name="TextBox 15"/>
              <p:cNvSpPr txBox="1"/>
              <p:nvPr/>
            </p:nvSpPr>
            <p:spPr>
              <a:xfrm>
                <a:off x="0" y="-19050"/>
                <a:ext cx="589963" cy="73749"/>
              </a:xfrm>
              <a:prstGeom prst="rect">
                <a:avLst/>
              </a:prstGeom>
            </p:spPr>
            <p:txBody>
              <a:bodyPr lIns="50800" tIns="50800" rIns="50800" bIns="50800" rtlCol="0" anchor="ctr"/>
              <a:lstStyle/>
              <a:p>
                <a:pPr algn="ctr">
                  <a:lnSpc>
                    <a:spcPts val="2966"/>
                  </a:lnSpc>
                </a:pPr>
                <a:endParaRPr/>
              </a:p>
            </p:txBody>
          </p:sp>
        </p:grpSp>
        <p:grpSp>
          <p:nvGrpSpPr>
            <p:cNvPr id="16" name="Group 16"/>
            <p:cNvGrpSpPr/>
            <p:nvPr/>
          </p:nvGrpSpPr>
          <p:grpSpPr>
            <a:xfrm>
              <a:off x="2549893" y="2718952"/>
              <a:ext cx="912223" cy="276911"/>
              <a:chOff x="0" y="0"/>
              <a:chExt cx="180192" cy="54699"/>
            </a:xfrm>
          </p:grpSpPr>
          <p:sp>
            <p:nvSpPr>
              <p:cNvPr id="17" name="Freeform 17"/>
              <p:cNvSpPr/>
              <p:nvPr/>
            </p:nvSpPr>
            <p:spPr>
              <a:xfrm>
                <a:off x="0" y="0"/>
                <a:ext cx="180192" cy="54699"/>
              </a:xfrm>
              <a:custGeom>
                <a:avLst/>
                <a:gdLst/>
                <a:ahLst/>
                <a:cxnLst/>
                <a:rect l="l" t="t" r="r" b="b"/>
                <a:pathLst>
                  <a:path w="180192" h="54699">
                    <a:moveTo>
                      <a:pt x="0" y="0"/>
                    </a:moveTo>
                    <a:lnTo>
                      <a:pt x="180192" y="0"/>
                    </a:lnTo>
                    <a:lnTo>
                      <a:pt x="180192" y="54699"/>
                    </a:lnTo>
                    <a:lnTo>
                      <a:pt x="0" y="54699"/>
                    </a:lnTo>
                    <a:close/>
                  </a:path>
                </a:pathLst>
              </a:custGeom>
              <a:solidFill>
                <a:srgbClr val="FFFFFF"/>
              </a:solidFill>
            </p:spPr>
            <p:txBody>
              <a:bodyPr/>
              <a:lstStyle/>
              <a:p>
                <a:endParaRPr lang="en-US"/>
              </a:p>
            </p:txBody>
          </p:sp>
          <p:sp>
            <p:nvSpPr>
              <p:cNvPr id="18" name="TextBox 18"/>
              <p:cNvSpPr txBox="1"/>
              <p:nvPr/>
            </p:nvSpPr>
            <p:spPr>
              <a:xfrm>
                <a:off x="0" y="-19050"/>
                <a:ext cx="180192" cy="73749"/>
              </a:xfrm>
              <a:prstGeom prst="rect">
                <a:avLst/>
              </a:prstGeom>
            </p:spPr>
            <p:txBody>
              <a:bodyPr lIns="50800" tIns="50800" rIns="50800" bIns="50800" rtlCol="0" anchor="ctr"/>
              <a:lstStyle/>
              <a:p>
                <a:pPr algn="ctr">
                  <a:lnSpc>
                    <a:spcPts val="2966"/>
                  </a:lnSpc>
                </a:pPr>
                <a:endParaRPr/>
              </a:p>
            </p:txBody>
          </p:sp>
        </p:grpSp>
        <p:grpSp>
          <p:nvGrpSpPr>
            <p:cNvPr id="19" name="Group 19"/>
            <p:cNvGrpSpPr/>
            <p:nvPr/>
          </p:nvGrpSpPr>
          <p:grpSpPr>
            <a:xfrm>
              <a:off x="3843516" y="2718952"/>
              <a:ext cx="1311158" cy="276911"/>
              <a:chOff x="0" y="0"/>
              <a:chExt cx="258994" cy="54699"/>
            </a:xfrm>
          </p:grpSpPr>
          <p:sp>
            <p:nvSpPr>
              <p:cNvPr id="20" name="Freeform 20"/>
              <p:cNvSpPr/>
              <p:nvPr/>
            </p:nvSpPr>
            <p:spPr>
              <a:xfrm>
                <a:off x="0" y="0"/>
                <a:ext cx="258994" cy="54699"/>
              </a:xfrm>
              <a:custGeom>
                <a:avLst/>
                <a:gdLst/>
                <a:ahLst/>
                <a:cxnLst/>
                <a:rect l="l" t="t" r="r" b="b"/>
                <a:pathLst>
                  <a:path w="258994" h="54699">
                    <a:moveTo>
                      <a:pt x="0" y="0"/>
                    </a:moveTo>
                    <a:lnTo>
                      <a:pt x="258994" y="0"/>
                    </a:lnTo>
                    <a:lnTo>
                      <a:pt x="258994" y="54699"/>
                    </a:lnTo>
                    <a:lnTo>
                      <a:pt x="0" y="54699"/>
                    </a:lnTo>
                    <a:close/>
                  </a:path>
                </a:pathLst>
              </a:custGeom>
              <a:solidFill>
                <a:srgbClr val="FBFEFC"/>
              </a:solidFill>
            </p:spPr>
            <p:txBody>
              <a:bodyPr/>
              <a:lstStyle/>
              <a:p>
                <a:endParaRPr lang="en-US"/>
              </a:p>
            </p:txBody>
          </p:sp>
          <p:sp>
            <p:nvSpPr>
              <p:cNvPr id="21" name="TextBox 21"/>
              <p:cNvSpPr txBox="1"/>
              <p:nvPr/>
            </p:nvSpPr>
            <p:spPr>
              <a:xfrm>
                <a:off x="0" y="-19050"/>
                <a:ext cx="258994" cy="73749"/>
              </a:xfrm>
              <a:prstGeom prst="rect">
                <a:avLst/>
              </a:prstGeom>
            </p:spPr>
            <p:txBody>
              <a:bodyPr lIns="50800" tIns="50800" rIns="50800" bIns="50800" rtlCol="0" anchor="ctr"/>
              <a:lstStyle/>
              <a:p>
                <a:pPr algn="ctr">
                  <a:lnSpc>
                    <a:spcPts val="2966"/>
                  </a:lnSpc>
                </a:pPr>
                <a:endParaRPr/>
              </a:p>
            </p:txBody>
          </p:sp>
        </p:grpSp>
        <p:grpSp>
          <p:nvGrpSpPr>
            <p:cNvPr id="22" name="Group 22"/>
            <p:cNvGrpSpPr/>
            <p:nvPr/>
          </p:nvGrpSpPr>
          <p:grpSpPr>
            <a:xfrm>
              <a:off x="2549893" y="528985"/>
              <a:ext cx="1311158" cy="276911"/>
              <a:chOff x="0" y="0"/>
              <a:chExt cx="258994" cy="54699"/>
            </a:xfrm>
          </p:grpSpPr>
          <p:sp>
            <p:nvSpPr>
              <p:cNvPr id="23" name="Freeform 23"/>
              <p:cNvSpPr/>
              <p:nvPr/>
            </p:nvSpPr>
            <p:spPr>
              <a:xfrm>
                <a:off x="0" y="0"/>
                <a:ext cx="258994" cy="54699"/>
              </a:xfrm>
              <a:custGeom>
                <a:avLst/>
                <a:gdLst/>
                <a:ahLst/>
                <a:cxnLst/>
                <a:rect l="l" t="t" r="r" b="b"/>
                <a:pathLst>
                  <a:path w="258994" h="54699">
                    <a:moveTo>
                      <a:pt x="0" y="0"/>
                    </a:moveTo>
                    <a:lnTo>
                      <a:pt x="258994" y="0"/>
                    </a:lnTo>
                    <a:lnTo>
                      <a:pt x="258994" y="54699"/>
                    </a:lnTo>
                    <a:lnTo>
                      <a:pt x="0" y="54699"/>
                    </a:lnTo>
                    <a:close/>
                  </a:path>
                </a:pathLst>
              </a:custGeom>
              <a:solidFill>
                <a:srgbClr val="FBFEFC"/>
              </a:solidFill>
            </p:spPr>
            <p:txBody>
              <a:bodyPr/>
              <a:lstStyle/>
              <a:p>
                <a:endParaRPr lang="en-US"/>
              </a:p>
            </p:txBody>
          </p:sp>
          <p:sp>
            <p:nvSpPr>
              <p:cNvPr id="24" name="TextBox 24"/>
              <p:cNvSpPr txBox="1"/>
              <p:nvPr/>
            </p:nvSpPr>
            <p:spPr>
              <a:xfrm>
                <a:off x="0" y="-19050"/>
                <a:ext cx="258994" cy="73749"/>
              </a:xfrm>
              <a:prstGeom prst="rect">
                <a:avLst/>
              </a:prstGeom>
            </p:spPr>
            <p:txBody>
              <a:bodyPr lIns="50800" tIns="50800" rIns="50800" bIns="50800" rtlCol="0" anchor="ctr"/>
              <a:lstStyle/>
              <a:p>
                <a:pPr algn="ctr">
                  <a:lnSpc>
                    <a:spcPts val="2966"/>
                  </a:lnSpc>
                </a:pPr>
                <a:endParaRPr/>
              </a:p>
            </p:txBody>
          </p:sp>
        </p:grpSp>
      </p:grpSp>
      <p:sp>
        <p:nvSpPr>
          <p:cNvPr id="25" name="TextBox 25"/>
          <p:cNvSpPr txBox="1"/>
          <p:nvPr/>
        </p:nvSpPr>
        <p:spPr>
          <a:xfrm>
            <a:off x="622991" y="2047723"/>
            <a:ext cx="7427212" cy="355661"/>
          </a:xfrm>
          <a:prstGeom prst="rect">
            <a:avLst/>
          </a:prstGeom>
        </p:spPr>
        <p:txBody>
          <a:bodyPr lIns="0" tIns="0" rIns="0" bIns="0" rtlCol="0" anchor="t">
            <a:spAutoFit/>
          </a:bodyPr>
          <a:lstStyle/>
          <a:p>
            <a:pPr algn="l">
              <a:lnSpc>
                <a:spcPts val="2967"/>
              </a:lnSpc>
            </a:pPr>
            <a:r>
              <a:rPr lang="en-US" sz="2119" b="1">
                <a:solidFill>
                  <a:srgbClr val="145F1F"/>
                </a:solidFill>
                <a:latin typeface="Open Sans 1 Bold"/>
                <a:ea typeface="Open Sans 1 Bold"/>
                <a:cs typeface="Open Sans 1 Bold"/>
                <a:sym typeface="Open Sans 1 Bold"/>
              </a:rPr>
              <a:t>What is a encumbrance? </a:t>
            </a:r>
          </a:p>
        </p:txBody>
      </p:sp>
      <p:sp>
        <p:nvSpPr>
          <p:cNvPr id="26" name="TextBox 26"/>
          <p:cNvSpPr txBox="1"/>
          <p:nvPr/>
        </p:nvSpPr>
        <p:spPr>
          <a:xfrm>
            <a:off x="665939" y="2598199"/>
            <a:ext cx="16956121" cy="323230"/>
          </a:xfrm>
          <a:prstGeom prst="rect">
            <a:avLst/>
          </a:prstGeom>
        </p:spPr>
        <p:txBody>
          <a:bodyPr lIns="0" tIns="0" rIns="0" bIns="0" rtlCol="0" anchor="t">
            <a:spAutoFit/>
          </a:bodyPr>
          <a:lstStyle/>
          <a:p>
            <a:pPr algn="l">
              <a:lnSpc>
                <a:spcPts val="2688"/>
              </a:lnSpc>
            </a:pPr>
            <a:r>
              <a:rPr lang="en-US" sz="1920" dirty="0">
                <a:solidFill>
                  <a:srgbClr val="000000"/>
                </a:solidFill>
                <a:latin typeface="Open Sans 1"/>
                <a:ea typeface="Open Sans 1"/>
                <a:cs typeface="Open Sans 1"/>
                <a:sym typeface="Open Sans 1"/>
              </a:rPr>
              <a:t>Encumbrances are used to make payments in banner for all travel and for expenses that are ineligible for pcard purchase.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Freeform 3"/>
          <p:cNvSpPr/>
          <p:nvPr/>
        </p:nvSpPr>
        <p:spPr>
          <a:xfrm>
            <a:off x="4891842" y="3126956"/>
            <a:ext cx="3688673" cy="4610841"/>
          </a:xfrm>
          <a:custGeom>
            <a:avLst/>
            <a:gdLst/>
            <a:ahLst/>
            <a:cxnLst/>
            <a:rect l="l" t="t" r="r" b="b"/>
            <a:pathLst>
              <a:path w="3688673" h="4610841">
                <a:moveTo>
                  <a:pt x="0" y="0"/>
                </a:moveTo>
                <a:lnTo>
                  <a:pt x="3688673" y="0"/>
                </a:lnTo>
                <a:lnTo>
                  <a:pt x="3688673" y="4610841"/>
                </a:lnTo>
                <a:lnTo>
                  <a:pt x="0" y="4610841"/>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Travel Contact </a:t>
            </a:r>
          </a:p>
        </p:txBody>
      </p:sp>
      <p:grpSp>
        <p:nvGrpSpPr>
          <p:cNvPr id="5" name="Group 5"/>
          <p:cNvGrpSpPr/>
          <p:nvPr/>
        </p:nvGrpSpPr>
        <p:grpSpPr>
          <a:xfrm>
            <a:off x="8580515" y="3126956"/>
            <a:ext cx="5034830" cy="4610841"/>
            <a:chOff x="0" y="0"/>
            <a:chExt cx="1867751" cy="1710466"/>
          </a:xfrm>
        </p:grpSpPr>
        <p:sp>
          <p:nvSpPr>
            <p:cNvPr id="6" name="Freeform 6"/>
            <p:cNvSpPr/>
            <p:nvPr/>
          </p:nvSpPr>
          <p:spPr>
            <a:xfrm>
              <a:off x="0" y="0"/>
              <a:ext cx="1867751" cy="1710466"/>
            </a:xfrm>
            <a:custGeom>
              <a:avLst/>
              <a:gdLst/>
              <a:ahLst/>
              <a:cxnLst/>
              <a:rect l="l" t="t" r="r" b="b"/>
              <a:pathLst>
                <a:path w="1867751" h="1710466">
                  <a:moveTo>
                    <a:pt x="0" y="0"/>
                  </a:moveTo>
                  <a:lnTo>
                    <a:pt x="1867751" y="0"/>
                  </a:lnTo>
                  <a:lnTo>
                    <a:pt x="1867751" y="1710466"/>
                  </a:lnTo>
                  <a:lnTo>
                    <a:pt x="0" y="1710466"/>
                  </a:lnTo>
                  <a:close/>
                </a:path>
              </a:pathLst>
            </a:custGeom>
            <a:solidFill>
              <a:srgbClr val="333132"/>
            </a:solidFill>
          </p:spPr>
          <p:txBody>
            <a:bodyPr/>
            <a:lstStyle/>
            <a:p>
              <a:endParaRPr lang="en-US"/>
            </a:p>
          </p:txBody>
        </p:sp>
        <p:sp>
          <p:nvSpPr>
            <p:cNvPr id="7" name="TextBox 7"/>
            <p:cNvSpPr txBox="1"/>
            <p:nvPr/>
          </p:nvSpPr>
          <p:spPr>
            <a:xfrm>
              <a:off x="0" y="-9525"/>
              <a:ext cx="1867751" cy="1719991"/>
            </a:xfrm>
            <a:prstGeom prst="rect">
              <a:avLst/>
            </a:prstGeom>
          </p:spPr>
          <p:txBody>
            <a:bodyPr lIns="34028" tIns="34028" rIns="34028" bIns="34028" rtlCol="0" anchor="ctr"/>
            <a:lstStyle/>
            <a:p>
              <a:pPr algn="ctr">
                <a:lnSpc>
                  <a:spcPts val="1899"/>
                </a:lnSpc>
              </a:pPr>
              <a:endParaRPr/>
            </a:p>
          </p:txBody>
        </p:sp>
      </p:grpSp>
      <p:sp>
        <p:nvSpPr>
          <p:cNvPr id="8" name="TextBox 8"/>
          <p:cNvSpPr txBox="1"/>
          <p:nvPr/>
        </p:nvSpPr>
        <p:spPr>
          <a:xfrm>
            <a:off x="8580515" y="4216813"/>
            <a:ext cx="4985596" cy="1571360"/>
          </a:xfrm>
          <a:prstGeom prst="rect">
            <a:avLst/>
          </a:prstGeom>
        </p:spPr>
        <p:txBody>
          <a:bodyPr lIns="0" tIns="0" rIns="0" bIns="0" rtlCol="0" anchor="t">
            <a:spAutoFit/>
          </a:bodyPr>
          <a:lstStyle/>
          <a:p>
            <a:pPr algn="ctr">
              <a:lnSpc>
                <a:spcPts val="2879"/>
              </a:lnSpc>
            </a:pPr>
            <a:r>
              <a:rPr lang="en-US" sz="2399" b="1">
                <a:solidFill>
                  <a:srgbClr val="FFFFFF"/>
                </a:solidFill>
                <a:latin typeface="Open Sans 2 Bold"/>
                <a:ea typeface="Open Sans 2 Bold"/>
                <a:cs typeface="Open Sans 2 Bold"/>
                <a:sym typeface="Open Sans 2 Bold"/>
              </a:rPr>
              <a:t>Bradley Smith,</a:t>
            </a:r>
          </a:p>
          <a:p>
            <a:pPr algn="ctr">
              <a:lnSpc>
                <a:spcPts val="2400"/>
              </a:lnSpc>
            </a:pPr>
            <a:r>
              <a:rPr lang="en-US" sz="2000">
                <a:solidFill>
                  <a:srgbClr val="FFFFFF"/>
                </a:solidFill>
                <a:latin typeface="Open Sans 2"/>
                <a:ea typeface="Open Sans 2"/>
                <a:cs typeface="Open Sans 2"/>
                <a:sym typeface="Open Sans 2"/>
              </a:rPr>
              <a:t>Senior Financial Analyst</a:t>
            </a:r>
          </a:p>
          <a:p>
            <a:pPr algn="ctr">
              <a:lnSpc>
                <a:spcPts val="2400"/>
              </a:lnSpc>
            </a:pPr>
            <a:endParaRPr lang="en-US" sz="2000">
              <a:solidFill>
                <a:srgbClr val="FFFFFF"/>
              </a:solidFill>
              <a:latin typeface="Open Sans 2"/>
              <a:ea typeface="Open Sans 2"/>
              <a:cs typeface="Open Sans 2"/>
              <a:sym typeface="Open Sans 2"/>
            </a:endParaRPr>
          </a:p>
          <a:p>
            <a:pPr algn="ctr">
              <a:lnSpc>
                <a:spcPts val="2400"/>
              </a:lnSpc>
            </a:pPr>
            <a:r>
              <a:rPr lang="en-US" sz="2000">
                <a:solidFill>
                  <a:srgbClr val="FFFFFF"/>
                </a:solidFill>
                <a:latin typeface="Open Sans 2"/>
                <a:ea typeface="Open Sans 2"/>
                <a:cs typeface="Open Sans 2"/>
                <a:sym typeface="Open Sans 2"/>
              </a:rPr>
              <a:t> smithbra@marshall.edu</a:t>
            </a:r>
          </a:p>
          <a:p>
            <a:pPr algn="ctr">
              <a:lnSpc>
                <a:spcPts val="2400"/>
              </a:lnSpc>
            </a:pPr>
            <a:endParaRPr lang="en-US" sz="2000">
              <a:solidFill>
                <a:srgbClr val="FFFFFF"/>
              </a:solidFill>
              <a:latin typeface="Open Sans 2"/>
              <a:ea typeface="Open Sans 2"/>
              <a:cs typeface="Open Sans 2"/>
              <a:sym typeface="Open Sans 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TextBox 3"/>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dirty="0">
                <a:solidFill>
                  <a:srgbClr val="FFFFFF"/>
                </a:solidFill>
                <a:latin typeface="Open Sans 1 Bold"/>
                <a:ea typeface="Open Sans 1 Bold"/>
                <a:cs typeface="Open Sans 1 Bold"/>
                <a:sym typeface="Open Sans 1 Bold"/>
              </a:rPr>
              <a:t>Setting up a vendor </a:t>
            </a:r>
          </a:p>
        </p:txBody>
      </p:sp>
      <p:sp>
        <p:nvSpPr>
          <p:cNvPr id="4" name="TextBox 4"/>
          <p:cNvSpPr txBox="1"/>
          <p:nvPr/>
        </p:nvSpPr>
        <p:spPr>
          <a:xfrm>
            <a:off x="623686" y="2726131"/>
            <a:ext cx="17040627" cy="418968"/>
          </a:xfrm>
          <a:prstGeom prst="rect">
            <a:avLst/>
          </a:prstGeom>
        </p:spPr>
        <p:txBody>
          <a:bodyPr lIns="0" tIns="0" rIns="0" bIns="0" rtlCol="0" anchor="t">
            <a:spAutoFit/>
          </a:bodyPr>
          <a:lstStyle/>
          <a:p>
            <a:pPr algn="l">
              <a:lnSpc>
                <a:spcPts val="3240"/>
              </a:lnSpc>
            </a:pPr>
            <a:r>
              <a:rPr lang="en-US" sz="2700">
                <a:solidFill>
                  <a:srgbClr val="000000"/>
                </a:solidFill>
                <a:latin typeface="Open Sans 1"/>
                <a:ea typeface="Open Sans 1"/>
                <a:cs typeface="Open Sans 1"/>
                <a:sym typeface="Open Sans 1"/>
              </a:rPr>
              <a:t>Determine if the vendor has been set up by using the FTIIDEN screen in </a:t>
            </a:r>
            <a:r>
              <a:rPr lang="en-US" sz="2700" u="sng">
                <a:solidFill>
                  <a:srgbClr val="000000"/>
                </a:solidFill>
                <a:latin typeface="Open Sans 1"/>
                <a:ea typeface="Open Sans 1"/>
                <a:cs typeface="Open Sans 1"/>
                <a:sym typeface="Open Sans 1"/>
                <a:hlinkClick r:id="rId2" tooltip="https://mubanapp.marshall.edu/applicationNavigator/seamless"/>
              </a:rPr>
              <a:t>Banner</a:t>
            </a:r>
            <a:r>
              <a:rPr lang="en-US" sz="2700">
                <a:solidFill>
                  <a:srgbClr val="000000"/>
                </a:solidFill>
                <a:latin typeface="Open Sans 1"/>
                <a:ea typeface="Open Sans 1"/>
                <a:cs typeface="Open Sans 1"/>
                <a:sym typeface="Open Sans 1"/>
              </a:rPr>
              <a:t>.</a:t>
            </a:r>
          </a:p>
        </p:txBody>
      </p:sp>
      <p:grpSp>
        <p:nvGrpSpPr>
          <p:cNvPr id="5" name="Group 5"/>
          <p:cNvGrpSpPr/>
          <p:nvPr/>
        </p:nvGrpSpPr>
        <p:grpSpPr>
          <a:xfrm>
            <a:off x="1979866" y="4414180"/>
            <a:ext cx="5974027" cy="574726"/>
            <a:chOff x="0" y="0"/>
            <a:chExt cx="9465184" cy="910590"/>
          </a:xfrm>
        </p:grpSpPr>
        <p:sp>
          <p:nvSpPr>
            <p:cNvPr id="6" name="Freeform 6"/>
            <p:cNvSpPr/>
            <p:nvPr/>
          </p:nvSpPr>
          <p:spPr>
            <a:xfrm>
              <a:off x="0" y="0"/>
              <a:ext cx="9465185" cy="911860"/>
            </a:xfrm>
            <a:custGeom>
              <a:avLst/>
              <a:gdLst/>
              <a:ahLst/>
              <a:cxnLst/>
              <a:rect l="l" t="t" r="r" b="b"/>
              <a:pathLst>
                <a:path w="9465185" h="911860">
                  <a:moveTo>
                    <a:pt x="9009255" y="0"/>
                  </a:moveTo>
                  <a:lnTo>
                    <a:pt x="8391801" y="0"/>
                  </a:lnTo>
                  <a:lnTo>
                    <a:pt x="8391801" y="1270"/>
                  </a:lnTo>
                  <a:lnTo>
                    <a:pt x="911860" y="1270"/>
                  </a:lnTo>
                  <a:lnTo>
                    <a:pt x="911860" y="0"/>
                  </a:lnTo>
                  <a:lnTo>
                    <a:pt x="455930" y="0"/>
                  </a:lnTo>
                  <a:cubicBezTo>
                    <a:pt x="204470" y="0"/>
                    <a:pt x="0" y="204470"/>
                    <a:pt x="0" y="455930"/>
                  </a:cubicBezTo>
                  <a:cubicBezTo>
                    <a:pt x="0" y="707390"/>
                    <a:pt x="204470" y="911860"/>
                    <a:pt x="455930" y="911860"/>
                  </a:cubicBezTo>
                  <a:lnTo>
                    <a:pt x="9009255" y="911860"/>
                  </a:lnTo>
                  <a:cubicBezTo>
                    <a:pt x="9260715" y="911860"/>
                    <a:pt x="9465185" y="708660"/>
                    <a:pt x="9465185" y="457200"/>
                  </a:cubicBezTo>
                  <a:cubicBezTo>
                    <a:pt x="9465185" y="205740"/>
                    <a:pt x="9260715" y="0"/>
                    <a:pt x="9009255" y="0"/>
                  </a:cubicBezTo>
                  <a:close/>
                </a:path>
              </a:pathLst>
            </a:custGeom>
            <a:solidFill>
              <a:srgbClr val="145F1F"/>
            </a:solidFill>
          </p:spPr>
          <p:txBody>
            <a:bodyPr/>
            <a:lstStyle/>
            <a:p>
              <a:endParaRPr lang="en-US"/>
            </a:p>
          </p:txBody>
        </p:sp>
        <p:sp>
          <p:nvSpPr>
            <p:cNvPr id="7" name="Freeform 7"/>
            <p:cNvSpPr/>
            <p:nvPr/>
          </p:nvSpPr>
          <p:spPr>
            <a:xfrm>
              <a:off x="341630" y="227330"/>
              <a:ext cx="1808480" cy="228600"/>
            </a:xfrm>
            <a:custGeom>
              <a:avLst/>
              <a:gdLst/>
              <a:ahLst/>
              <a:cxnLst/>
              <a:rect l="l" t="t" r="r" b="b"/>
              <a:pathLst>
                <a:path w="1808480" h="228600">
                  <a:moveTo>
                    <a:pt x="1695450" y="0"/>
                  </a:moveTo>
                  <a:lnTo>
                    <a:pt x="114300" y="0"/>
                  </a:lnTo>
                  <a:cubicBezTo>
                    <a:pt x="50800" y="0"/>
                    <a:pt x="0" y="50800"/>
                    <a:pt x="0" y="114300"/>
                  </a:cubicBezTo>
                  <a:cubicBezTo>
                    <a:pt x="0" y="177800"/>
                    <a:pt x="50800" y="228600"/>
                    <a:pt x="114300" y="228600"/>
                  </a:cubicBezTo>
                  <a:lnTo>
                    <a:pt x="570230" y="228600"/>
                  </a:lnTo>
                  <a:lnTo>
                    <a:pt x="570230" y="227330"/>
                  </a:lnTo>
                  <a:lnTo>
                    <a:pt x="1694180" y="227330"/>
                  </a:lnTo>
                  <a:cubicBezTo>
                    <a:pt x="1757680" y="227330"/>
                    <a:pt x="1808480" y="176530"/>
                    <a:pt x="1808480" y="113030"/>
                  </a:cubicBezTo>
                  <a:cubicBezTo>
                    <a:pt x="1808480" y="49530"/>
                    <a:pt x="1757680" y="0"/>
                    <a:pt x="1695450" y="0"/>
                  </a:cubicBezTo>
                  <a:close/>
                </a:path>
              </a:pathLst>
            </a:custGeom>
            <a:solidFill>
              <a:srgbClr val="145F1F"/>
            </a:solidFill>
          </p:spPr>
          <p:txBody>
            <a:bodyPr/>
            <a:lstStyle/>
            <a:p>
              <a:endParaRPr lang="en-US"/>
            </a:p>
          </p:txBody>
        </p:sp>
      </p:grpSp>
      <p:sp>
        <p:nvSpPr>
          <p:cNvPr id="8" name="TextBox 8"/>
          <p:cNvSpPr txBox="1"/>
          <p:nvPr/>
        </p:nvSpPr>
        <p:spPr>
          <a:xfrm>
            <a:off x="2465507" y="4543689"/>
            <a:ext cx="5002745" cy="352293"/>
          </a:xfrm>
          <a:prstGeom prst="rect">
            <a:avLst/>
          </a:prstGeom>
        </p:spPr>
        <p:txBody>
          <a:bodyPr lIns="0" tIns="0" rIns="0" bIns="0" rtlCol="0" anchor="t">
            <a:spAutoFit/>
          </a:bodyPr>
          <a:lstStyle/>
          <a:p>
            <a:pPr algn="ctr">
              <a:lnSpc>
                <a:spcPts val="2879"/>
              </a:lnSpc>
            </a:pPr>
            <a:r>
              <a:rPr lang="en-US" sz="2399" b="1">
                <a:solidFill>
                  <a:srgbClr val="FFFFFF"/>
                </a:solidFill>
                <a:latin typeface="Open Sans 1 Bold"/>
                <a:ea typeface="Open Sans 1 Bold"/>
                <a:cs typeface="Open Sans 1 Bold"/>
                <a:sym typeface="Open Sans 1 Bold"/>
              </a:rPr>
              <a:t>If not set up in Banner: </a:t>
            </a:r>
          </a:p>
        </p:txBody>
      </p:sp>
      <p:sp>
        <p:nvSpPr>
          <p:cNvPr id="9" name="TextBox 9"/>
          <p:cNvSpPr txBox="1"/>
          <p:nvPr/>
        </p:nvSpPr>
        <p:spPr>
          <a:xfrm>
            <a:off x="2163262" y="5257800"/>
            <a:ext cx="5894032" cy="2000548"/>
          </a:xfrm>
          <a:prstGeom prst="rect">
            <a:avLst/>
          </a:prstGeom>
        </p:spPr>
        <p:txBody>
          <a:bodyPr lIns="0" tIns="0" rIns="0" bIns="0" rtlCol="0" anchor="t">
            <a:spAutoFit/>
          </a:bodyPr>
          <a:lstStyle/>
          <a:p>
            <a:pPr algn="l">
              <a:lnSpc>
                <a:spcPts val="2639"/>
              </a:lnSpc>
            </a:pPr>
            <a:r>
              <a:rPr lang="en-US" sz="2199" dirty="0">
                <a:solidFill>
                  <a:srgbClr val="000000"/>
                </a:solidFill>
                <a:latin typeface="Open Sans 1"/>
                <a:ea typeface="Open Sans 1"/>
                <a:cs typeface="Open Sans 1"/>
                <a:sym typeface="Open Sans 1"/>
              </a:rPr>
              <a:t>Email the vendor and provide them with this </a:t>
            </a:r>
            <a:r>
              <a:rPr lang="en-US" sz="2199" u="sng" dirty="0">
                <a:solidFill>
                  <a:srgbClr val="000000"/>
                </a:solidFill>
                <a:latin typeface="Open Sans 1"/>
                <a:ea typeface="Open Sans 1"/>
                <a:cs typeface="Open Sans 1"/>
                <a:sym typeface="Open Sans 1"/>
                <a:hlinkClick r:id="rId3" tooltip="https://www.marshall.edu/purchasing/resources/vendor-registration/"/>
              </a:rPr>
              <a:t>link</a:t>
            </a:r>
            <a:r>
              <a:rPr lang="en-US" sz="2199" dirty="0">
                <a:solidFill>
                  <a:srgbClr val="000000"/>
                </a:solidFill>
                <a:latin typeface="Open Sans 1"/>
                <a:ea typeface="Open Sans 1"/>
                <a:cs typeface="Open Sans 1"/>
                <a:sym typeface="Open Sans 1"/>
              </a:rPr>
              <a:t> to complete registration to get set up in the Banner payment system. </a:t>
            </a:r>
          </a:p>
          <a:p>
            <a:pPr algn="l">
              <a:lnSpc>
                <a:spcPts val="2639"/>
              </a:lnSpc>
            </a:pPr>
            <a:endParaRPr lang="en-US" sz="2199" dirty="0">
              <a:solidFill>
                <a:srgbClr val="000000"/>
              </a:solidFill>
              <a:latin typeface="Open Sans 1"/>
              <a:ea typeface="Open Sans 1"/>
              <a:cs typeface="Open Sans 1"/>
              <a:sym typeface="Open Sans 1"/>
            </a:endParaRPr>
          </a:p>
          <a:p>
            <a:pPr algn="l">
              <a:lnSpc>
                <a:spcPts val="2639"/>
              </a:lnSpc>
            </a:pPr>
            <a:r>
              <a:rPr lang="en-US" sz="2199" dirty="0">
                <a:solidFill>
                  <a:srgbClr val="000000"/>
                </a:solidFill>
                <a:latin typeface="Open Sans 1"/>
                <a:ea typeface="Open Sans 1"/>
                <a:cs typeface="Open Sans 1"/>
                <a:sym typeface="Open Sans 1"/>
              </a:rPr>
              <a:t>It is the PI/PD responsibility to check back in Banner to see if the vendor has been set up.</a:t>
            </a:r>
          </a:p>
        </p:txBody>
      </p:sp>
      <p:grpSp>
        <p:nvGrpSpPr>
          <p:cNvPr id="10" name="Group 10"/>
          <p:cNvGrpSpPr/>
          <p:nvPr/>
        </p:nvGrpSpPr>
        <p:grpSpPr>
          <a:xfrm>
            <a:off x="9722728" y="4414180"/>
            <a:ext cx="6686532" cy="643272"/>
            <a:chOff x="0" y="0"/>
            <a:chExt cx="9465184" cy="910590"/>
          </a:xfrm>
        </p:grpSpPr>
        <p:sp>
          <p:nvSpPr>
            <p:cNvPr id="11" name="Freeform 11"/>
            <p:cNvSpPr/>
            <p:nvPr/>
          </p:nvSpPr>
          <p:spPr>
            <a:xfrm>
              <a:off x="0" y="0"/>
              <a:ext cx="9465185" cy="911860"/>
            </a:xfrm>
            <a:custGeom>
              <a:avLst/>
              <a:gdLst/>
              <a:ahLst/>
              <a:cxnLst/>
              <a:rect l="l" t="t" r="r" b="b"/>
              <a:pathLst>
                <a:path w="9465185" h="911860">
                  <a:moveTo>
                    <a:pt x="9009255" y="0"/>
                  </a:moveTo>
                  <a:lnTo>
                    <a:pt x="8391801" y="0"/>
                  </a:lnTo>
                  <a:lnTo>
                    <a:pt x="8391801" y="1270"/>
                  </a:lnTo>
                  <a:lnTo>
                    <a:pt x="911860" y="1270"/>
                  </a:lnTo>
                  <a:lnTo>
                    <a:pt x="911860" y="0"/>
                  </a:lnTo>
                  <a:lnTo>
                    <a:pt x="455930" y="0"/>
                  </a:lnTo>
                  <a:cubicBezTo>
                    <a:pt x="204470" y="0"/>
                    <a:pt x="0" y="204470"/>
                    <a:pt x="0" y="455930"/>
                  </a:cubicBezTo>
                  <a:cubicBezTo>
                    <a:pt x="0" y="707390"/>
                    <a:pt x="204470" y="911860"/>
                    <a:pt x="455930" y="911860"/>
                  </a:cubicBezTo>
                  <a:lnTo>
                    <a:pt x="9009255" y="911860"/>
                  </a:lnTo>
                  <a:cubicBezTo>
                    <a:pt x="9260715" y="911860"/>
                    <a:pt x="9465185" y="708660"/>
                    <a:pt x="9465185" y="457200"/>
                  </a:cubicBezTo>
                  <a:cubicBezTo>
                    <a:pt x="9465185" y="205740"/>
                    <a:pt x="9260715" y="0"/>
                    <a:pt x="9009255" y="0"/>
                  </a:cubicBezTo>
                  <a:close/>
                </a:path>
              </a:pathLst>
            </a:custGeom>
            <a:solidFill>
              <a:srgbClr val="145F1F"/>
            </a:solidFill>
          </p:spPr>
          <p:txBody>
            <a:bodyPr/>
            <a:lstStyle/>
            <a:p>
              <a:endParaRPr lang="en-US"/>
            </a:p>
          </p:txBody>
        </p:sp>
        <p:sp>
          <p:nvSpPr>
            <p:cNvPr id="12" name="Freeform 12"/>
            <p:cNvSpPr/>
            <p:nvPr/>
          </p:nvSpPr>
          <p:spPr>
            <a:xfrm>
              <a:off x="341630" y="227330"/>
              <a:ext cx="1808480" cy="228600"/>
            </a:xfrm>
            <a:custGeom>
              <a:avLst/>
              <a:gdLst/>
              <a:ahLst/>
              <a:cxnLst/>
              <a:rect l="l" t="t" r="r" b="b"/>
              <a:pathLst>
                <a:path w="1808480" h="228600">
                  <a:moveTo>
                    <a:pt x="1695450" y="0"/>
                  </a:moveTo>
                  <a:lnTo>
                    <a:pt x="114300" y="0"/>
                  </a:lnTo>
                  <a:cubicBezTo>
                    <a:pt x="50800" y="0"/>
                    <a:pt x="0" y="50800"/>
                    <a:pt x="0" y="114300"/>
                  </a:cubicBezTo>
                  <a:cubicBezTo>
                    <a:pt x="0" y="177800"/>
                    <a:pt x="50800" y="228600"/>
                    <a:pt x="114300" y="228600"/>
                  </a:cubicBezTo>
                  <a:lnTo>
                    <a:pt x="570230" y="228600"/>
                  </a:lnTo>
                  <a:lnTo>
                    <a:pt x="570230" y="227330"/>
                  </a:lnTo>
                  <a:lnTo>
                    <a:pt x="1694180" y="227330"/>
                  </a:lnTo>
                  <a:cubicBezTo>
                    <a:pt x="1757680" y="227330"/>
                    <a:pt x="1808480" y="176530"/>
                    <a:pt x="1808480" y="113030"/>
                  </a:cubicBezTo>
                  <a:cubicBezTo>
                    <a:pt x="1808480" y="49530"/>
                    <a:pt x="1757680" y="0"/>
                    <a:pt x="1695450" y="0"/>
                  </a:cubicBezTo>
                  <a:close/>
                </a:path>
              </a:pathLst>
            </a:custGeom>
            <a:solidFill>
              <a:srgbClr val="145F1F"/>
            </a:solidFill>
          </p:spPr>
          <p:txBody>
            <a:bodyPr/>
            <a:lstStyle/>
            <a:p>
              <a:endParaRPr lang="en-US"/>
            </a:p>
          </p:txBody>
        </p:sp>
      </p:grpSp>
      <p:sp>
        <p:nvSpPr>
          <p:cNvPr id="13" name="TextBox 13"/>
          <p:cNvSpPr txBox="1"/>
          <p:nvPr/>
        </p:nvSpPr>
        <p:spPr>
          <a:xfrm>
            <a:off x="9805233" y="4543689"/>
            <a:ext cx="6379385" cy="352293"/>
          </a:xfrm>
          <a:prstGeom prst="rect">
            <a:avLst/>
          </a:prstGeom>
        </p:spPr>
        <p:txBody>
          <a:bodyPr lIns="0" tIns="0" rIns="0" bIns="0" rtlCol="0" anchor="t">
            <a:spAutoFit/>
          </a:bodyPr>
          <a:lstStyle/>
          <a:p>
            <a:pPr algn="ctr">
              <a:lnSpc>
                <a:spcPts val="2879"/>
              </a:lnSpc>
            </a:pPr>
            <a:r>
              <a:rPr lang="en-US" sz="2399" b="1">
                <a:solidFill>
                  <a:srgbClr val="FFFFFF"/>
                </a:solidFill>
                <a:latin typeface="Open Sans 1 Bold"/>
                <a:ea typeface="Open Sans 1 Bold"/>
                <a:cs typeface="Open Sans 1 Bold"/>
                <a:sym typeface="Open Sans 1 Bold"/>
              </a:rPr>
              <a:t>Vendor already in system: check address</a:t>
            </a:r>
          </a:p>
        </p:txBody>
      </p:sp>
      <p:sp>
        <p:nvSpPr>
          <p:cNvPr id="14" name="TextBox 14"/>
          <p:cNvSpPr txBox="1"/>
          <p:nvPr/>
        </p:nvSpPr>
        <p:spPr>
          <a:xfrm>
            <a:off x="10515229" y="5187858"/>
            <a:ext cx="5894032" cy="4000500"/>
          </a:xfrm>
          <a:prstGeom prst="rect">
            <a:avLst/>
          </a:prstGeom>
        </p:spPr>
        <p:txBody>
          <a:bodyPr lIns="0" tIns="0" rIns="0" bIns="0" rtlCol="0" anchor="t">
            <a:spAutoFit/>
          </a:bodyPr>
          <a:lstStyle/>
          <a:p>
            <a:pPr algn="l">
              <a:lnSpc>
                <a:spcPts val="2639"/>
              </a:lnSpc>
            </a:pPr>
            <a:r>
              <a:rPr lang="en-US" sz="2199">
                <a:solidFill>
                  <a:srgbClr val="000000"/>
                </a:solidFill>
                <a:latin typeface="Open Sans 1"/>
                <a:ea typeface="Open Sans 1"/>
                <a:cs typeface="Open Sans 1"/>
                <a:sym typeface="Open Sans 1"/>
              </a:rPr>
              <a:t>Use the screen FTMVEND to view the vendor's address. You want to make sure that the address on the hotel agreement matches what is listed in Banner. See instructions on how to use screen FTMVEND </a:t>
            </a:r>
            <a:r>
              <a:rPr lang="en-US" sz="2199" u="sng">
                <a:solidFill>
                  <a:srgbClr val="000000"/>
                </a:solidFill>
                <a:latin typeface="Open Sans 1"/>
                <a:ea typeface="Open Sans 1"/>
                <a:cs typeface="Open Sans 1"/>
                <a:sym typeface="Open Sans 1"/>
              </a:rPr>
              <a:t>here.</a:t>
            </a:r>
            <a:r>
              <a:rPr lang="en-US" sz="2199">
                <a:solidFill>
                  <a:srgbClr val="000000"/>
                </a:solidFill>
                <a:latin typeface="Open Sans 1"/>
                <a:ea typeface="Open Sans 1"/>
                <a:cs typeface="Open Sans 1"/>
                <a:sym typeface="Open Sans 1"/>
              </a:rPr>
              <a:t>  </a:t>
            </a:r>
          </a:p>
          <a:p>
            <a:pPr algn="l">
              <a:lnSpc>
                <a:spcPts val="2639"/>
              </a:lnSpc>
            </a:pPr>
            <a:endParaRPr lang="en-US" sz="2199">
              <a:solidFill>
                <a:srgbClr val="000000"/>
              </a:solidFill>
              <a:latin typeface="Open Sans 1"/>
              <a:ea typeface="Open Sans 1"/>
              <a:cs typeface="Open Sans 1"/>
              <a:sym typeface="Open Sans 1"/>
            </a:endParaRPr>
          </a:p>
          <a:p>
            <a:pPr algn="l">
              <a:lnSpc>
                <a:spcPts val="2639"/>
              </a:lnSpc>
            </a:pPr>
            <a:r>
              <a:rPr lang="en-US" sz="2199">
                <a:solidFill>
                  <a:srgbClr val="000000"/>
                </a:solidFill>
                <a:latin typeface="Open Sans 1"/>
                <a:ea typeface="Open Sans 1"/>
                <a:cs typeface="Open Sans 1"/>
                <a:sym typeface="Open Sans 1"/>
              </a:rPr>
              <a:t>If you need to update vendor information, such as their address, please email Kim Fry, and she will handle the update. </a:t>
            </a:r>
            <a:r>
              <a:rPr lang="en-US" sz="2199" u="sng">
                <a:solidFill>
                  <a:srgbClr val="000000"/>
                </a:solidFill>
                <a:latin typeface="Open Sans 1"/>
                <a:ea typeface="Open Sans 1"/>
                <a:cs typeface="Open Sans 1"/>
                <a:sym typeface="Open Sans 1"/>
              </a:rPr>
              <a:t>Do not submit a new Dynamic Form for an existing vendor.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grpSp>
        <p:nvGrpSpPr>
          <p:cNvPr id="3" name="Group 3"/>
          <p:cNvGrpSpPr/>
          <p:nvPr/>
        </p:nvGrpSpPr>
        <p:grpSpPr>
          <a:xfrm>
            <a:off x="3197664" y="5093173"/>
            <a:ext cx="4964965" cy="3086100"/>
            <a:chOff x="0" y="0"/>
            <a:chExt cx="1307645" cy="812800"/>
          </a:xfrm>
        </p:grpSpPr>
        <p:sp>
          <p:nvSpPr>
            <p:cNvPr id="4" name="Freeform 4"/>
            <p:cNvSpPr/>
            <p:nvPr/>
          </p:nvSpPr>
          <p:spPr>
            <a:xfrm>
              <a:off x="0" y="0"/>
              <a:ext cx="1307645" cy="812800"/>
            </a:xfrm>
            <a:custGeom>
              <a:avLst/>
              <a:gdLst/>
              <a:ahLst/>
              <a:cxnLst/>
              <a:rect l="l" t="t" r="r" b="b"/>
              <a:pathLst>
                <a:path w="1307645" h="812800">
                  <a:moveTo>
                    <a:pt x="79525" y="0"/>
                  </a:moveTo>
                  <a:lnTo>
                    <a:pt x="1228120" y="0"/>
                  </a:lnTo>
                  <a:cubicBezTo>
                    <a:pt x="1272040" y="0"/>
                    <a:pt x="1307645" y="35604"/>
                    <a:pt x="1307645" y="79525"/>
                  </a:cubicBezTo>
                  <a:lnTo>
                    <a:pt x="1307645" y="733275"/>
                  </a:lnTo>
                  <a:cubicBezTo>
                    <a:pt x="1307645" y="777196"/>
                    <a:pt x="1272040" y="812800"/>
                    <a:pt x="1228120" y="812800"/>
                  </a:cubicBezTo>
                  <a:lnTo>
                    <a:pt x="79525" y="812800"/>
                  </a:lnTo>
                  <a:cubicBezTo>
                    <a:pt x="35604" y="812800"/>
                    <a:pt x="0" y="777196"/>
                    <a:pt x="0" y="733275"/>
                  </a:cubicBezTo>
                  <a:lnTo>
                    <a:pt x="0" y="79525"/>
                  </a:lnTo>
                  <a:cubicBezTo>
                    <a:pt x="0" y="35604"/>
                    <a:pt x="35604" y="0"/>
                    <a:pt x="79525" y="0"/>
                  </a:cubicBezTo>
                  <a:close/>
                </a:path>
              </a:pathLst>
            </a:custGeom>
            <a:solidFill>
              <a:srgbClr val="00B140"/>
            </a:solidFill>
          </p:spPr>
          <p:txBody>
            <a:bodyPr/>
            <a:lstStyle/>
            <a:p>
              <a:endParaRPr lang="en-US"/>
            </a:p>
          </p:txBody>
        </p:sp>
        <p:sp>
          <p:nvSpPr>
            <p:cNvPr id="5" name="TextBox 5"/>
            <p:cNvSpPr txBox="1"/>
            <p:nvPr/>
          </p:nvSpPr>
          <p:spPr>
            <a:xfrm>
              <a:off x="0" y="-19050"/>
              <a:ext cx="1307645" cy="831850"/>
            </a:xfrm>
            <a:prstGeom prst="rect">
              <a:avLst/>
            </a:prstGeom>
          </p:spPr>
          <p:txBody>
            <a:bodyPr lIns="50800" tIns="50800" rIns="50800" bIns="50800" rtlCol="0" anchor="ctr"/>
            <a:lstStyle/>
            <a:p>
              <a:pPr algn="ctr">
                <a:lnSpc>
                  <a:spcPts val="2966"/>
                </a:lnSpc>
              </a:pPr>
              <a:endParaRPr/>
            </a:p>
          </p:txBody>
        </p:sp>
      </p:grpSp>
      <p:grpSp>
        <p:nvGrpSpPr>
          <p:cNvPr id="6" name="Group 6"/>
          <p:cNvGrpSpPr/>
          <p:nvPr/>
        </p:nvGrpSpPr>
        <p:grpSpPr>
          <a:xfrm>
            <a:off x="8162629" y="4824764"/>
            <a:ext cx="6927707" cy="3622918"/>
            <a:chOff x="0" y="0"/>
            <a:chExt cx="1824581" cy="954184"/>
          </a:xfrm>
        </p:grpSpPr>
        <p:sp>
          <p:nvSpPr>
            <p:cNvPr id="7" name="Freeform 7"/>
            <p:cNvSpPr/>
            <p:nvPr/>
          </p:nvSpPr>
          <p:spPr>
            <a:xfrm>
              <a:off x="0" y="0"/>
              <a:ext cx="1824581" cy="954184"/>
            </a:xfrm>
            <a:custGeom>
              <a:avLst/>
              <a:gdLst/>
              <a:ahLst/>
              <a:cxnLst/>
              <a:rect l="l" t="t" r="r" b="b"/>
              <a:pathLst>
                <a:path w="1824581" h="954184">
                  <a:moveTo>
                    <a:pt x="1824581" y="477092"/>
                  </a:moveTo>
                  <a:lnTo>
                    <a:pt x="1418181" y="0"/>
                  </a:lnTo>
                  <a:lnTo>
                    <a:pt x="1418181" y="203200"/>
                  </a:lnTo>
                  <a:lnTo>
                    <a:pt x="0" y="203200"/>
                  </a:lnTo>
                  <a:lnTo>
                    <a:pt x="0" y="750984"/>
                  </a:lnTo>
                  <a:lnTo>
                    <a:pt x="1418181" y="750984"/>
                  </a:lnTo>
                  <a:lnTo>
                    <a:pt x="1418181" y="954184"/>
                  </a:lnTo>
                  <a:lnTo>
                    <a:pt x="1824581" y="477092"/>
                  </a:lnTo>
                  <a:close/>
                </a:path>
              </a:pathLst>
            </a:custGeom>
            <a:solidFill>
              <a:srgbClr val="C5E2C2"/>
            </a:solidFill>
          </p:spPr>
          <p:txBody>
            <a:bodyPr/>
            <a:lstStyle/>
            <a:p>
              <a:endParaRPr lang="en-US"/>
            </a:p>
          </p:txBody>
        </p:sp>
        <p:sp>
          <p:nvSpPr>
            <p:cNvPr id="8" name="TextBox 8"/>
            <p:cNvSpPr txBox="1"/>
            <p:nvPr/>
          </p:nvSpPr>
          <p:spPr>
            <a:xfrm>
              <a:off x="0" y="184150"/>
              <a:ext cx="1722981" cy="566834"/>
            </a:xfrm>
            <a:prstGeom prst="rect">
              <a:avLst/>
            </a:prstGeom>
          </p:spPr>
          <p:txBody>
            <a:bodyPr lIns="50800" tIns="50800" rIns="50800" bIns="50800" rtlCol="0" anchor="ctr"/>
            <a:lstStyle/>
            <a:p>
              <a:pPr algn="ctr">
                <a:lnSpc>
                  <a:spcPts val="2966"/>
                </a:lnSpc>
              </a:pPr>
              <a:endParaRPr/>
            </a:p>
          </p:txBody>
        </p:sp>
      </p:grpSp>
      <p:sp>
        <p:nvSpPr>
          <p:cNvPr id="9" name="TextBox 9"/>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dirty="0">
                <a:solidFill>
                  <a:srgbClr val="FFFFFF"/>
                </a:solidFill>
                <a:latin typeface="Open Sans 1 Bold"/>
                <a:ea typeface="Open Sans 1 Bold"/>
                <a:cs typeface="Open Sans 1 Bold"/>
                <a:sym typeface="Open Sans 1 Bold"/>
              </a:rPr>
              <a:t>Invoice Payment: Orders over 5k</a:t>
            </a:r>
          </a:p>
        </p:txBody>
      </p:sp>
      <p:sp>
        <p:nvSpPr>
          <p:cNvPr id="10" name="TextBox 10"/>
          <p:cNvSpPr txBox="1"/>
          <p:nvPr/>
        </p:nvSpPr>
        <p:spPr>
          <a:xfrm>
            <a:off x="623686" y="2726131"/>
            <a:ext cx="17040627" cy="418968"/>
          </a:xfrm>
          <a:prstGeom prst="rect">
            <a:avLst/>
          </a:prstGeom>
        </p:spPr>
        <p:txBody>
          <a:bodyPr lIns="0" tIns="0" rIns="0" bIns="0" rtlCol="0" anchor="t">
            <a:spAutoFit/>
          </a:bodyPr>
          <a:lstStyle/>
          <a:p>
            <a:pPr algn="l">
              <a:lnSpc>
                <a:spcPts val="3240"/>
              </a:lnSpc>
            </a:pPr>
            <a:r>
              <a:rPr lang="en-US" sz="2700">
                <a:solidFill>
                  <a:srgbClr val="000000"/>
                </a:solidFill>
                <a:latin typeface="Open Sans 1"/>
                <a:ea typeface="Open Sans 1"/>
                <a:cs typeface="Open Sans 1"/>
                <a:sym typeface="Open Sans 1"/>
              </a:rPr>
              <a:t>Please follow the </a:t>
            </a:r>
            <a:r>
              <a:rPr lang="en-US" sz="2700" u="sng">
                <a:solidFill>
                  <a:srgbClr val="000000"/>
                </a:solidFill>
                <a:latin typeface="Open Sans 1"/>
                <a:ea typeface="Open Sans 1"/>
                <a:cs typeface="Open Sans 1"/>
                <a:sym typeface="Open Sans 1"/>
                <a:hlinkClick r:id="rId2" tooltip="https://www.marshall.edu/murc/files/MURC-010-Purchasing-and-Receiving-Guidelines-1.pdf"/>
              </a:rPr>
              <a:t>MURC Purchasing Guidelines</a:t>
            </a:r>
            <a:r>
              <a:rPr lang="en-US" sz="2700">
                <a:solidFill>
                  <a:srgbClr val="000000"/>
                </a:solidFill>
                <a:latin typeface="Open Sans 1"/>
                <a:ea typeface="Open Sans 1"/>
                <a:cs typeface="Open Sans 1"/>
                <a:sym typeface="Open Sans 1"/>
              </a:rPr>
              <a:t> for requisitions. </a:t>
            </a:r>
          </a:p>
        </p:txBody>
      </p:sp>
      <p:sp>
        <p:nvSpPr>
          <p:cNvPr id="11" name="TextBox 11"/>
          <p:cNvSpPr txBox="1"/>
          <p:nvPr/>
        </p:nvSpPr>
        <p:spPr>
          <a:xfrm>
            <a:off x="3669308" y="5789737"/>
            <a:ext cx="4021677" cy="1482585"/>
          </a:xfrm>
          <a:prstGeom prst="rect">
            <a:avLst/>
          </a:prstGeom>
        </p:spPr>
        <p:txBody>
          <a:bodyPr lIns="0" tIns="0" rIns="0" bIns="0" rtlCol="0" anchor="t">
            <a:spAutoFit/>
          </a:bodyPr>
          <a:lstStyle/>
          <a:p>
            <a:pPr algn="ctr">
              <a:lnSpc>
                <a:spcPts val="3886"/>
              </a:lnSpc>
            </a:pPr>
            <a:r>
              <a:rPr lang="en-US" sz="3238" b="1" dirty="0">
                <a:solidFill>
                  <a:srgbClr val="FFFFFF"/>
                </a:solidFill>
                <a:latin typeface="Open Sans 1 Bold"/>
                <a:ea typeface="Open Sans 1 Bold"/>
                <a:cs typeface="Open Sans 1 Bold"/>
                <a:sym typeface="Open Sans 1 Bold"/>
              </a:rPr>
              <a:t>Order &gt; $4,999</a:t>
            </a:r>
          </a:p>
          <a:p>
            <a:pPr algn="ctr">
              <a:lnSpc>
                <a:spcPts val="3886"/>
              </a:lnSpc>
            </a:pPr>
            <a:r>
              <a:rPr lang="en-US" sz="3238" dirty="0">
                <a:solidFill>
                  <a:srgbClr val="FFFFFF"/>
                </a:solidFill>
                <a:latin typeface="Open Sans 1"/>
                <a:ea typeface="Open Sans 1"/>
                <a:cs typeface="Open Sans 1"/>
                <a:sym typeface="Open Sans 1"/>
              </a:rPr>
              <a:t>or if quote has terms and conditions</a:t>
            </a:r>
          </a:p>
        </p:txBody>
      </p:sp>
      <p:sp>
        <p:nvSpPr>
          <p:cNvPr id="12" name="TextBox 12"/>
          <p:cNvSpPr txBox="1"/>
          <p:nvPr/>
        </p:nvSpPr>
        <p:spPr>
          <a:xfrm>
            <a:off x="8317563" y="6155260"/>
            <a:ext cx="5430825" cy="961926"/>
          </a:xfrm>
          <a:prstGeom prst="rect">
            <a:avLst/>
          </a:prstGeom>
        </p:spPr>
        <p:txBody>
          <a:bodyPr lIns="0" tIns="0" rIns="0" bIns="0" rtlCol="0" anchor="t">
            <a:spAutoFit/>
          </a:bodyPr>
          <a:lstStyle/>
          <a:p>
            <a:pPr algn="ctr">
              <a:lnSpc>
                <a:spcPts val="3886"/>
              </a:lnSpc>
            </a:pPr>
            <a:r>
              <a:rPr lang="en-US" sz="3238" b="1" dirty="0">
                <a:solidFill>
                  <a:srgbClr val="333132"/>
                </a:solidFill>
                <a:latin typeface="Open Sans 1 Bold"/>
                <a:ea typeface="Open Sans 1 Bold"/>
                <a:cs typeface="Open Sans 1 Bold"/>
                <a:sym typeface="Open Sans 1 Bold"/>
              </a:rPr>
              <a:t>Must create a Requisition</a:t>
            </a:r>
          </a:p>
          <a:p>
            <a:pPr algn="ctr">
              <a:lnSpc>
                <a:spcPts val="3766"/>
              </a:lnSpc>
            </a:pPr>
            <a:r>
              <a:rPr lang="en-US" sz="3138" dirty="0">
                <a:solidFill>
                  <a:srgbClr val="333132"/>
                </a:solidFill>
                <a:latin typeface="Open Sans 1"/>
                <a:ea typeface="Open Sans 1"/>
                <a:cs typeface="Open Sans 1"/>
                <a:sym typeface="Open Sans 1"/>
              </a:rPr>
              <a:t>Use Banner Screen FPAREQN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9" name="TextBox 9"/>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dirty="0">
                <a:solidFill>
                  <a:srgbClr val="FFFFFF"/>
                </a:solidFill>
                <a:latin typeface="Open Sans 1 Bold"/>
                <a:ea typeface="Open Sans 1 Bold"/>
                <a:cs typeface="Open Sans 1 Bold"/>
                <a:sym typeface="Open Sans 1 Bold"/>
              </a:rPr>
              <a:t>Invoicing: Orders over 5k</a:t>
            </a:r>
          </a:p>
        </p:txBody>
      </p:sp>
      <p:sp>
        <p:nvSpPr>
          <p:cNvPr id="10" name="TextBox 10"/>
          <p:cNvSpPr txBox="1"/>
          <p:nvPr/>
        </p:nvSpPr>
        <p:spPr>
          <a:xfrm>
            <a:off x="623687" y="2726130"/>
            <a:ext cx="7529714" cy="820738"/>
          </a:xfrm>
          <a:prstGeom prst="rect">
            <a:avLst/>
          </a:prstGeom>
        </p:spPr>
        <p:txBody>
          <a:bodyPr wrap="square" lIns="0" tIns="0" rIns="0" bIns="0" rtlCol="0" anchor="t">
            <a:spAutoFit/>
          </a:bodyPr>
          <a:lstStyle/>
          <a:p>
            <a:pPr algn="l">
              <a:lnSpc>
                <a:spcPts val="3240"/>
              </a:lnSpc>
            </a:pPr>
            <a:r>
              <a:rPr lang="en-US" sz="2700">
                <a:solidFill>
                  <a:srgbClr val="000000"/>
                </a:solidFill>
                <a:latin typeface="Open Sans 1"/>
                <a:ea typeface="Open Sans 1"/>
                <a:cs typeface="Open Sans 1"/>
                <a:sym typeface="Open Sans 1"/>
              </a:rPr>
              <a:t>Please follow the </a:t>
            </a:r>
            <a:r>
              <a:rPr lang="en-US" sz="2700" u="sng">
                <a:solidFill>
                  <a:srgbClr val="000000"/>
                </a:solidFill>
                <a:latin typeface="Open Sans 1"/>
                <a:ea typeface="Open Sans 1"/>
                <a:cs typeface="Open Sans 1"/>
                <a:sym typeface="Open Sans 1"/>
                <a:hlinkClick r:id="rId2" tooltip="https://www.marshall.edu/murc/files/MURC-010-Purchasing-and-Receiving-Guidelines-1.pdf"/>
              </a:rPr>
              <a:t>MURC Purchasing Guidelines</a:t>
            </a:r>
            <a:r>
              <a:rPr lang="en-US" sz="2700">
                <a:solidFill>
                  <a:srgbClr val="000000"/>
                </a:solidFill>
                <a:latin typeface="Open Sans 1"/>
                <a:ea typeface="Open Sans 1"/>
                <a:cs typeface="Open Sans 1"/>
                <a:sym typeface="Open Sans 1"/>
              </a:rPr>
              <a:t> for requisitions. </a:t>
            </a:r>
          </a:p>
        </p:txBody>
      </p:sp>
      <p:graphicFrame>
        <p:nvGraphicFramePr>
          <p:cNvPr id="13" name="Object 12">
            <a:extLst>
              <a:ext uri="{FF2B5EF4-FFF2-40B4-BE49-F238E27FC236}">
                <a16:creationId xmlns:a16="http://schemas.microsoft.com/office/drawing/2014/main" id="{D9E30B83-2846-BF09-C40E-EE6E52B34921}"/>
              </a:ext>
            </a:extLst>
          </p:cNvPr>
          <p:cNvGraphicFramePr>
            <a:graphicFrameLocks noChangeAspect="1"/>
          </p:cNvGraphicFramePr>
          <p:nvPr>
            <p:extLst>
              <p:ext uri="{D42A27DB-BD31-4B8C-83A1-F6EECF244321}">
                <p14:modId xmlns:p14="http://schemas.microsoft.com/office/powerpoint/2010/main" val="3219528996"/>
              </p:ext>
            </p:extLst>
          </p:nvPr>
        </p:nvGraphicFramePr>
        <p:xfrm>
          <a:off x="9838880" y="0"/>
          <a:ext cx="8449120" cy="10934525"/>
        </p:xfrm>
        <a:graphic>
          <a:graphicData uri="http://schemas.openxmlformats.org/presentationml/2006/ole">
            <mc:AlternateContent xmlns:mc="http://schemas.openxmlformats.org/markup-compatibility/2006">
              <mc:Choice xmlns:v="urn:schemas-microsoft-com:vml" Requires="v">
                <p:oleObj name="Acrobat Document" r:id="rId3" imgW="4663405" imgH="6034855" progId="Acrobat.Document.DC">
                  <p:embed/>
                </p:oleObj>
              </mc:Choice>
              <mc:Fallback>
                <p:oleObj name="Acrobat Document" r:id="rId3" imgW="4663405" imgH="6034855" progId="Acrobat.Document.DC">
                  <p:embed/>
                  <p:pic>
                    <p:nvPicPr>
                      <p:cNvPr id="13" name="Object 12">
                        <a:extLst>
                          <a:ext uri="{FF2B5EF4-FFF2-40B4-BE49-F238E27FC236}">
                            <a16:creationId xmlns:a16="http://schemas.microsoft.com/office/drawing/2014/main" id="{D9E30B83-2846-BF09-C40E-EE6E52B34921}"/>
                          </a:ext>
                        </a:extLst>
                      </p:cNvPr>
                      <p:cNvPicPr/>
                      <p:nvPr/>
                    </p:nvPicPr>
                    <p:blipFill>
                      <a:blip r:embed="rId4"/>
                      <a:stretch>
                        <a:fillRect/>
                      </a:stretch>
                    </p:blipFill>
                    <p:spPr>
                      <a:xfrm>
                        <a:off x="9838880" y="0"/>
                        <a:ext cx="8449120" cy="10934525"/>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9CBB69D1-589A-5662-2424-B2EC26DD6C93}"/>
              </a:ext>
            </a:extLst>
          </p:cNvPr>
          <p:cNvPicPr>
            <a:picLocks noChangeAspect="1"/>
          </p:cNvPicPr>
          <p:nvPr/>
        </p:nvPicPr>
        <p:blipFill>
          <a:blip r:embed="rId5"/>
          <a:stretch>
            <a:fillRect/>
          </a:stretch>
        </p:blipFill>
        <p:spPr>
          <a:xfrm>
            <a:off x="2935875" y="3760577"/>
            <a:ext cx="5235919" cy="5959112"/>
          </a:xfrm>
          <a:prstGeom prst="rect">
            <a:avLst/>
          </a:prstGeom>
        </p:spPr>
      </p:pic>
    </p:spTree>
    <p:extLst>
      <p:ext uri="{BB962C8B-B14F-4D97-AF65-F5344CB8AC3E}">
        <p14:creationId xmlns:p14="http://schemas.microsoft.com/office/powerpoint/2010/main" val="327979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26675"/>
            <a:ext cx="18288000" cy="1660325"/>
            <a:chOff x="0" y="0"/>
            <a:chExt cx="5418667" cy="491948"/>
          </a:xfrm>
        </p:grpSpPr>
        <p:sp>
          <p:nvSpPr>
            <p:cNvPr id="3" name="Freeform 3"/>
            <p:cNvSpPr/>
            <p:nvPr/>
          </p:nvSpPr>
          <p:spPr>
            <a:xfrm>
              <a:off x="0" y="0"/>
              <a:ext cx="5418667" cy="491948"/>
            </a:xfrm>
            <a:custGeom>
              <a:avLst/>
              <a:gdLst/>
              <a:ahLst/>
              <a:cxnLst/>
              <a:rect l="l" t="t" r="r" b="b"/>
              <a:pathLst>
                <a:path w="5418667" h="491948">
                  <a:moveTo>
                    <a:pt x="0" y="0"/>
                  </a:moveTo>
                  <a:lnTo>
                    <a:pt x="5418667" y="0"/>
                  </a:lnTo>
                  <a:lnTo>
                    <a:pt x="5418667" y="491948"/>
                  </a:lnTo>
                  <a:lnTo>
                    <a:pt x="0" y="491948"/>
                  </a:lnTo>
                  <a:close/>
                </a:path>
              </a:pathLst>
            </a:custGeom>
            <a:solidFill>
              <a:srgbClr val="00B140"/>
            </a:solidFill>
          </p:spPr>
          <p:txBody>
            <a:bodyPr/>
            <a:lstStyle/>
            <a:p>
              <a:endParaRPr lang="en-US"/>
            </a:p>
          </p:txBody>
        </p:sp>
        <p:sp>
          <p:nvSpPr>
            <p:cNvPr id="4" name="TextBox 4"/>
            <p:cNvSpPr txBox="1"/>
            <p:nvPr/>
          </p:nvSpPr>
          <p:spPr>
            <a:xfrm>
              <a:off x="0" y="-38100"/>
              <a:ext cx="5418667" cy="530048"/>
            </a:xfrm>
            <a:prstGeom prst="rect">
              <a:avLst/>
            </a:prstGeom>
          </p:spPr>
          <p:txBody>
            <a:bodyPr lIns="77410" tIns="77410" rIns="77410" bIns="77410" rtlCol="0" anchor="ctr"/>
            <a:lstStyle/>
            <a:p>
              <a:pPr algn="ctr">
                <a:lnSpc>
                  <a:spcPts val="2346"/>
                </a:lnSpc>
              </a:pPr>
              <a:endParaRPr/>
            </a:p>
          </p:txBody>
        </p:sp>
      </p:grpSp>
      <p:sp>
        <p:nvSpPr>
          <p:cNvPr id="5" name="AutoShape 5"/>
          <p:cNvSpPr/>
          <p:nvPr/>
        </p:nvSpPr>
        <p:spPr>
          <a:xfrm>
            <a:off x="2553605" y="8998455"/>
            <a:ext cx="0" cy="368508"/>
          </a:xfrm>
          <a:prstGeom prst="line">
            <a:avLst/>
          </a:prstGeom>
          <a:ln w="28575" cap="flat">
            <a:solidFill>
              <a:srgbClr val="F1EEEA"/>
            </a:solidFill>
            <a:prstDash val="solid"/>
            <a:headEnd type="none" w="sm" len="sm"/>
            <a:tailEnd type="none" w="sm" len="sm"/>
          </a:ln>
        </p:spPr>
        <p:txBody>
          <a:bodyPr/>
          <a:lstStyle/>
          <a:p>
            <a:endParaRPr lang="en-US"/>
          </a:p>
        </p:txBody>
      </p:sp>
      <p:sp>
        <p:nvSpPr>
          <p:cNvPr id="6" name="AutoShape 6"/>
          <p:cNvSpPr/>
          <p:nvPr/>
        </p:nvSpPr>
        <p:spPr>
          <a:xfrm flipH="1">
            <a:off x="-120774" y="1977113"/>
            <a:ext cx="18408774" cy="0"/>
          </a:xfrm>
          <a:prstGeom prst="line">
            <a:avLst/>
          </a:prstGeom>
          <a:ln w="28575" cap="flat">
            <a:solidFill>
              <a:srgbClr val="352B22"/>
            </a:solidFill>
            <a:prstDash val="solid"/>
            <a:headEnd type="none" w="sm" len="sm"/>
            <a:tailEnd type="none" w="sm" len="sm"/>
          </a:ln>
        </p:spPr>
        <p:txBody>
          <a:bodyPr/>
          <a:lstStyle/>
          <a:p>
            <a:endParaRPr lang="en-US"/>
          </a:p>
        </p:txBody>
      </p:sp>
      <p:sp>
        <p:nvSpPr>
          <p:cNvPr id="7" name="Freeform 7"/>
          <p:cNvSpPr/>
          <p:nvPr/>
        </p:nvSpPr>
        <p:spPr>
          <a:xfrm>
            <a:off x="-11174" y="1992988"/>
            <a:ext cx="18299174" cy="6633686"/>
          </a:xfrm>
          <a:custGeom>
            <a:avLst/>
            <a:gdLst/>
            <a:ahLst/>
            <a:cxnLst/>
            <a:rect l="l" t="t" r="r" b="b"/>
            <a:pathLst>
              <a:path w="18299174" h="6633686">
                <a:moveTo>
                  <a:pt x="0" y="0"/>
                </a:moveTo>
                <a:lnTo>
                  <a:pt x="18299174" y="0"/>
                </a:lnTo>
                <a:lnTo>
                  <a:pt x="18299174" y="6633687"/>
                </a:lnTo>
                <a:lnTo>
                  <a:pt x="0" y="6633687"/>
                </a:lnTo>
                <a:lnTo>
                  <a:pt x="0" y="0"/>
                </a:lnTo>
                <a:close/>
              </a:path>
            </a:pathLst>
          </a:custGeom>
          <a:blipFill>
            <a:blip r:embed="rId2">
              <a:alphaModFix amt="65000"/>
            </a:blip>
            <a:stretch>
              <a:fillRect t="-94930" b="-4947"/>
            </a:stretch>
          </a:blipFill>
        </p:spPr>
        <p:txBody>
          <a:bodyPr/>
          <a:lstStyle/>
          <a:p>
            <a:endParaRPr lang="en-US"/>
          </a:p>
        </p:txBody>
      </p:sp>
      <p:grpSp>
        <p:nvGrpSpPr>
          <p:cNvPr id="8" name="Group 8"/>
          <p:cNvGrpSpPr/>
          <p:nvPr/>
        </p:nvGrpSpPr>
        <p:grpSpPr>
          <a:xfrm>
            <a:off x="2262203" y="1992988"/>
            <a:ext cx="13180655" cy="6633686"/>
            <a:chOff x="0" y="0"/>
            <a:chExt cx="3905379" cy="1965537"/>
          </a:xfrm>
        </p:grpSpPr>
        <p:sp>
          <p:nvSpPr>
            <p:cNvPr id="9" name="Freeform 9"/>
            <p:cNvSpPr/>
            <p:nvPr/>
          </p:nvSpPr>
          <p:spPr>
            <a:xfrm>
              <a:off x="0" y="0"/>
              <a:ext cx="3905379" cy="1965537"/>
            </a:xfrm>
            <a:custGeom>
              <a:avLst/>
              <a:gdLst/>
              <a:ahLst/>
              <a:cxnLst/>
              <a:rect l="l" t="t" r="r" b="b"/>
              <a:pathLst>
                <a:path w="3905379" h="1965537">
                  <a:moveTo>
                    <a:pt x="0" y="0"/>
                  </a:moveTo>
                  <a:lnTo>
                    <a:pt x="3905379" y="0"/>
                  </a:lnTo>
                  <a:lnTo>
                    <a:pt x="3905379" y="1965537"/>
                  </a:lnTo>
                  <a:lnTo>
                    <a:pt x="0" y="1965537"/>
                  </a:lnTo>
                  <a:close/>
                </a:path>
              </a:pathLst>
            </a:custGeom>
            <a:solidFill>
              <a:srgbClr val="FFFFFF"/>
            </a:solidFill>
          </p:spPr>
          <p:txBody>
            <a:bodyPr/>
            <a:lstStyle/>
            <a:p>
              <a:endParaRPr lang="en-US"/>
            </a:p>
          </p:txBody>
        </p:sp>
        <p:sp>
          <p:nvSpPr>
            <p:cNvPr id="10" name="TextBox 10"/>
            <p:cNvSpPr txBox="1"/>
            <p:nvPr/>
          </p:nvSpPr>
          <p:spPr>
            <a:xfrm>
              <a:off x="0" y="-38100"/>
              <a:ext cx="3905379" cy="2003637"/>
            </a:xfrm>
            <a:prstGeom prst="rect">
              <a:avLst/>
            </a:prstGeom>
          </p:spPr>
          <p:txBody>
            <a:bodyPr lIns="77410" tIns="77410" rIns="77410" bIns="77410" rtlCol="0" anchor="ctr"/>
            <a:lstStyle/>
            <a:p>
              <a:pPr algn="ctr">
                <a:lnSpc>
                  <a:spcPts val="2346"/>
                </a:lnSpc>
              </a:pPr>
              <a:endParaRPr/>
            </a:p>
          </p:txBody>
        </p:sp>
      </p:grpSp>
      <p:sp>
        <p:nvSpPr>
          <p:cNvPr id="11" name="AutoShape 11"/>
          <p:cNvSpPr/>
          <p:nvPr/>
        </p:nvSpPr>
        <p:spPr>
          <a:xfrm>
            <a:off x="8547099" y="3148460"/>
            <a:ext cx="640553" cy="0"/>
          </a:xfrm>
          <a:prstGeom prst="line">
            <a:avLst/>
          </a:prstGeom>
          <a:ln w="28575" cap="flat">
            <a:solidFill>
              <a:srgbClr val="352B22"/>
            </a:solidFill>
            <a:prstDash val="solid"/>
            <a:headEnd type="none" w="sm" len="sm"/>
            <a:tailEnd type="none" w="sm" len="sm"/>
          </a:ln>
        </p:spPr>
        <p:txBody>
          <a:bodyPr/>
          <a:lstStyle/>
          <a:p>
            <a:endParaRPr lang="en-US"/>
          </a:p>
        </p:txBody>
      </p:sp>
      <p:sp>
        <p:nvSpPr>
          <p:cNvPr id="12" name="AutoShape 12"/>
          <p:cNvSpPr/>
          <p:nvPr/>
        </p:nvSpPr>
        <p:spPr>
          <a:xfrm flipV="1">
            <a:off x="2244716" y="1977113"/>
            <a:ext cx="17487" cy="6649561"/>
          </a:xfrm>
          <a:prstGeom prst="line">
            <a:avLst/>
          </a:prstGeom>
          <a:ln w="28575" cap="flat">
            <a:solidFill>
              <a:srgbClr val="352B22"/>
            </a:solidFill>
            <a:prstDash val="solid"/>
            <a:headEnd type="none" w="sm" len="sm"/>
            <a:tailEnd type="none" w="sm" len="sm"/>
          </a:ln>
        </p:spPr>
        <p:txBody>
          <a:bodyPr/>
          <a:lstStyle/>
          <a:p>
            <a:endParaRPr lang="en-US"/>
          </a:p>
        </p:txBody>
      </p:sp>
      <p:sp>
        <p:nvSpPr>
          <p:cNvPr id="13" name="Freeform 13"/>
          <p:cNvSpPr/>
          <p:nvPr/>
        </p:nvSpPr>
        <p:spPr>
          <a:xfrm>
            <a:off x="6895793" y="806728"/>
            <a:ext cx="3943164" cy="989169"/>
          </a:xfrm>
          <a:custGeom>
            <a:avLst/>
            <a:gdLst/>
            <a:ahLst/>
            <a:cxnLst/>
            <a:rect l="l" t="t" r="r" b="b"/>
            <a:pathLst>
              <a:path w="3943164" h="989169">
                <a:moveTo>
                  <a:pt x="0" y="0"/>
                </a:moveTo>
                <a:lnTo>
                  <a:pt x="3943164" y="0"/>
                </a:lnTo>
                <a:lnTo>
                  <a:pt x="3943164" y="989170"/>
                </a:lnTo>
                <a:lnTo>
                  <a:pt x="0" y="989170"/>
                </a:lnTo>
                <a:lnTo>
                  <a:pt x="0" y="0"/>
                </a:lnTo>
                <a:close/>
              </a:path>
            </a:pathLst>
          </a:custGeom>
          <a:blipFill>
            <a:blip r:embed="rId3"/>
            <a:stretch>
              <a:fillRect/>
            </a:stretch>
          </a:blipFill>
        </p:spPr>
        <p:txBody>
          <a:bodyPr/>
          <a:lstStyle/>
          <a:p>
            <a:endParaRPr lang="en-US"/>
          </a:p>
        </p:txBody>
      </p:sp>
      <p:sp>
        <p:nvSpPr>
          <p:cNvPr id="14" name="AutoShape 14"/>
          <p:cNvSpPr/>
          <p:nvPr/>
        </p:nvSpPr>
        <p:spPr>
          <a:xfrm flipV="1">
            <a:off x="15459628" y="1977076"/>
            <a:ext cx="16769" cy="6649561"/>
          </a:xfrm>
          <a:prstGeom prst="line">
            <a:avLst/>
          </a:prstGeom>
          <a:ln w="28575" cap="flat">
            <a:solidFill>
              <a:srgbClr val="352B22"/>
            </a:solidFill>
            <a:prstDash val="solid"/>
            <a:headEnd type="none" w="sm" len="sm"/>
            <a:tailEnd type="none" w="sm" len="sm"/>
          </a:ln>
        </p:spPr>
        <p:txBody>
          <a:bodyPr/>
          <a:lstStyle/>
          <a:p>
            <a:endParaRPr lang="en-US"/>
          </a:p>
        </p:txBody>
      </p:sp>
      <p:sp>
        <p:nvSpPr>
          <p:cNvPr id="15" name="TextBox 15"/>
          <p:cNvSpPr txBox="1"/>
          <p:nvPr/>
        </p:nvSpPr>
        <p:spPr>
          <a:xfrm>
            <a:off x="2708901" y="3353054"/>
            <a:ext cx="12287259" cy="927411"/>
          </a:xfrm>
          <a:prstGeom prst="rect">
            <a:avLst/>
          </a:prstGeom>
        </p:spPr>
        <p:txBody>
          <a:bodyPr lIns="0" tIns="0" rIns="0" bIns="0" rtlCol="0" anchor="t">
            <a:spAutoFit/>
          </a:bodyPr>
          <a:lstStyle/>
          <a:p>
            <a:pPr algn="ctr">
              <a:lnSpc>
                <a:spcPts val="1778"/>
              </a:lnSpc>
            </a:pPr>
            <a:r>
              <a:rPr lang="en-US" sz="1761">
                <a:solidFill>
                  <a:srgbClr val="000000"/>
                </a:solidFill>
                <a:latin typeface="Arimo"/>
                <a:ea typeface="Arimo"/>
                <a:cs typeface="Arimo"/>
                <a:sym typeface="Arimo"/>
              </a:rPr>
              <a:t>The Human Resources and Payroll Office is your central hub for all personnel-related needs, offering comprehensive support to ensure your experience is seamless and efficient. From managing payroll and benefits to onboarding, we are here to guide you through every aspect of your employment journey. If you need assistance with day-to-day HR matters, our team is dedicated to providing timely, accurate, and personalized service.</a:t>
            </a:r>
          </a:p>
        </p:txBody>
      </p:sp>
      <p:sp>
        <p:nvSpPr>
          <p:cNvPr id="16" name="TextBox 16"/>
          <p:cNvSpPr txBox="1"/>
          <p:nvPr/>
        </p:nvSpPr>
        <p:spPr>
          <a:xfrm>
            <a:off x="2277047" y="2572031"/>
            <a:ext cx="13180655" cy="516194"/>
          </a:xfrm>
          <a:prstGeom prst="rect">
            <a:avLst/>
          </a:prstGeom>
        </p:spPr>
        <p:txBody>
          <a:bodyPr lIns="0" tIns="0" rIns="0" bIns="0" rtlCol="0" anchor="t">
            <a:spAutoFit/>
          </a:bodyPr>
          <a:lstStyle/>
          <a:p>
            <a:pPr algn="ctr">
              <a:lnSpc>
                <a:spcPts val="3868"/>
              </a:lnSpc>
            </a:pPr>
            <a:r>
              <a:rPr lang="en-US" sz="4298" b="1">
                <a:solidFill>
                  <a:srgbClr val="00B140"/>
                </a:solidFill>
                <a:latin typeface="Proxima Nova Bold"/>
                <a:ea typeface="Proxima Nova Bold"/>
                <a:cs typeface="Proxima Nova Bold"/>
                <a:sym typeface="Proxima Nova Bold"/>
              </a:rPr>
              <a:t>HUMAN RESOURCES / PAYROLL OFFICE</a:t>
            </a:r>
          </a:p>
        </p:txBody>
      </p:sp>
      <p:sp>
        <p:nvSpPr>
          <p:cNvPr id="17" name="TextBox 17"/>
          <p:cNvSpPr txBox="1"/>
          <p:nvPr/>
        </p:nvSpPr>
        <p:spPr>
          <a:xfrm>
            <a:off x="2807340" y="9085570"/>
            <a:ext cx="10361702" cy="233711"/>
          </a:xfrm>
          <a:prstGeom prst="rect">
            <a:avLst/>
          </a:prstGeom>
        </p:spPr>
        <p:txBody>
          <a:bodyPr lIns="0" tIns="0" rIns="0" bIns="0" rtlCol="0" anchor="t">
            <a:spAutoFit/>
          </a:bodyPr>
          <a:lstStyle/>
          <a:p>
            <a:pPr algn="l">
              <a:lnSpc>
                <a:spcPts val="1878"/>
              </a:lnSpc>
            </a:pPr>
            <a:r>
              <a:rPr lang="en-US" sz="2086">
                <a:solidFill>
                  <a:srgbClr val="F1EEEA"/>
                </a:solidFill>
                <a:latin typeface="Proxima Nova"/>
                <a:ea typeface="Proxima Nova"/>
                <a:cs typeface="Proxima Nova"/>
                <a:sym typeface="Proxima Nova"/>
              </a:rPr>
              <a:t>https://www.marshall.edu/murc/human-resources-payroll-office/</a:t>
            </a:r>
          </a:p>
        </p:txBody>
      </p:sp>
      <p:grpSp>
        <p:nvGrpSpPr>
          <p:cNvPr id="18" name="Group 18"/>
          <p:cNvGrpSpPr/>
          <p:nvPr/>
        </p:nvGrpSpPr>
        <p:grpSpPr>
          <a:xfrm>
            <a:off x="3052381" y="4724965"/>
            <a:ext cx="2511956" cy="549277"/>
            <a:chOff x="0" y="0"/>
            <a:chExt cx="859062" cy="187847"/>
          </a:xfrm>
        </p:grpSpPr>
        <p:sp>
          <p:nvSpPr>
            <p:cNvPr id="19" name="Freeform 19"/>
            <p:cNvSpPr/>
            <p:nvPr/>
          </p:nvSpPr>
          <p:spPr>
            <a:xfrm>
              <a:off x="0" y="0"/>
              <a:ext cx="859062" cy="187847"/>
            </a:xfrm>
            <a:custGeom>
              <a:avLst/>
              <a:gdLst/>
              <a:ahLst/>
              <a:cxnLst/>
              <a:rect l="l" t="t" r="r" b="b"/>
              <a:pathLst>
                <a:path w="859062" h="187847">
                  <a:moveTo>
                    <a:pt x="0" y="0"/>
                  </a:moveTo>
                  <a:lnTo>
                    <a:pt x="859062" y="0"/>
                  </a:lnTo>
                  <a:lnTo>
                    <a:pt x="859062" y="187847"/>
                  </a:lnTo>
                  <a:lnTo>
                    <a:pt x="0" y="187847"/>
                  </a:lnTo>
                  <a:close/>
                </a:path>
              </a:pathLst>
            </a:custGeom>
            <a:solidFill>
              <a:srgbClr val="00B140"/>
            </a:solidFill>
          </p:spPr>
          <p:txBody>
            <a:bodyPr/>
            <a:lstStyle/>
            <a:p>
              <a:endParaRPr lang="en-US"/>
            </a:p>
          </p:txBody>
        </p:sp>
        <p:sp>
          <p:nvSpPr>
            <p:cNvPr id="20" name="TextBox 20"/>
            <p:cNvSpPr txBox="1"/>
            <p:nvPr/>
          </p:nvSpPr>
          <p:spPr>
            <a:xfrm>
              <a:off x="0" y="-38100"/>
              <a:ext cx="859062" cy="225947"/>
            </a:xfrm>
            <a:prstGeom prst="rect">
              <a:avLst/>
            </a:prstGeom>
          </p:spPr>
          <p:txBody>
            <a:bodyPr lIns="77410" tIns="77410" rIns="77410" bIns="77410" rtlCol="0" anchor="ctr"/>
            <a:lstStyle/>
            <a:p>
              <a:pPr algn="ctr">
                <a:lnSpc>
                  <a:spcPts val="2346"/>
                </a:lnSpc>
              </a:pPr>
              <a:endParaRPr/>
            </a:p>
          </p:txBody>
        </p:sp>
      </p:grpSp>
      <p:sp>
        <p:nvSpPr>
          <p:cNvPr id="21" name="TextBox 21"/>
          <p:cNvSpPr txBox="1"/>
          <p:nvPr/>
        </p:nvSpPr>
        <p:spPr>
          <a:xfrm>
            <a:off x="3197822" y="4918994"/>
            <a:ext cx="1787056" cy="209064"/>
          </a:xfrm>
          <a:prstGeom prst="rect">
            <a:avLst/>
          </a:prstGeom>
        </p:spPr>
        <p:txBody>
          <a:bodyPr lIns="0" tIns="0" rIns="0" bIns="0" rtlCol="0" anchor="t">
            <a:spAutoFit/>
          </a:bodyPr>
          <a:lstStyle/>
          <a:p>
            <a:pPr algn="l">
              <a:lnSpc>
                <a:spcPts val="1605"/>
              </a:lnSpc>
            </a:pPr>
            <a:r>
              <a:rPr lang="en-US" sz="1783" b="1">
                <a:solidFill>
                  <a:srgbClr val="F1EEEA"/>
                </a:solidFill>
                <a:latin typeface="Proxima Nova Heavy"/>
                <a:ea typeface="Proxima Nova Heavy"/>
                <a:cs typeface="Proxima Nova Heavy"/>
                <a:sym typeface="Proxima Nova Heavy"/>
              </a:rPr>
              <a:t>HR SERVICES</a:t>
            </a:r>
          </a:p>
        </p:txBody>
      </p:sp>
      <p:sp>
        <p:nvSpPr>
          <p:cNvPr id="22" name="TextBox 22"/>
          <p:cNvSpPr txBox="1"/>
          <p:nvPr/>
        </p:nvSpPr>
        <p:spPr>
          <a:xfrm>
            <a:off x="3052381" y="5556709"/>
            <a:ext cx="4779706" cy="2892600"/>
          </a:xfrm>
          <a:prstGeom prst="rect">
            <a:avLst/>
          </a:prstGeom>
        </p:spPr>
        <p:txBody>
          <a:bodyPr lIns="0" tIns="0" rIns="0" bIns="0" rtlCol="0" anchor="t">
            <a:spAutoFit/>
          </a:bodyPr>
          <a:lstStyle/>
          <a:p>
            <a:pPr marL="380248" lvl="1" indent="-190124" algn="l">
              <a:lnSpc>
                <a:spcPts val="2078"/>
              </a:lnSpc>
              <a:buFont typeface="Arial"/>
              <a:buChar char="•"/>
            </a:pPr>
            <a:r>
              <a:rPr lang="en-US" sz="1761">
                <a:solidFill>
                  <a:srgbClr val="000000"/>
                </a:solidFill>
                <a:latin typeface="Arimo"/>
                <a:ea typeface="Arimo"/>
                <a:cs typeface="Arimo"/>
                <a:sym typeface="Arimo"/>
              </a:rPr>
              <a:t>Benefits</a:t>
            </a:r>
          </a:p>
          <a:p>
            <a:pPr marL="380248" lvl="1" indent="-190124" algn="l">
              <a:lnSpc>
                <a:spcPts val="2078"/>
              </a:lnSpc>
              <a:buFont typeface="Arial"/>
              <a:buChar char="•"/>
            </a:pPr>
            <a:r>
              <a:rPr lang="en-US" sz="1761">
                <a:solidFill>
                  <a:srgbClr val="000000"/>
                </a:solidFill>
                <a:latin typeface="Arimo"/>
                <a:ea typeface="Arimo"/>
                <a:cs typeface="Arimo"/>
                <a:sym typeface="Arimo"/>
              </a:rPr>
              <a:t>Employee Relations</a:t>
            </a:r>
          </a:p>
          <a:p>
            <a:pPr marL="380248" lvl="1" indent="-190124" algn="l">
              <a:lnSpc>
                <a:spcPts val="2078"/>
              </a:lnSpc>
              <a:buFont typeface="Arial"/>
              <a:buChar char="•"/>
            </a:pPr>
            <a:r>
              <a:rPr lang="en-US" sz="1761">
                <a:solidFill>
                  <a:srgbClr val="000000"/>
                </a:solidFill>
                <a:latin typeface="Arimo"/>
                <a:ea typeface="Arimo"/>
                <a:cs typeface="Arimo"/>
                <a:sym typeface="Arimo"/>
              </a:rPr>
              <a:t>Job Performance Consultation</a:t>
            </a:r>
          </a:p>
          <a:p>
            <a:pPr marL="380248" lvl="1" indent="-190124" algn="l">
              <a:lnSpc>
                <a:spcPts val="2078"/>
              </a:lnSpc>
              <a:buFont typeface="Arial"/>
              <a:buChar char="•"/>
            </a:pPr>
            <a:r>
              <a:rPr lang="en-US" sz="1761">
                <a:solidFill>
                  <a:srgbClr val="000000"/>
                </a:solidFill>
                <a:latin typeface="Arimo"/>
                <a:ea typeface="Arimo"/>
                <a:cs typeface="Arimo"/>
                <a:sym typeface="Arimo"/>
              </a:rPr>
              <a:t>Policy Creation or Implementation</a:t>
            </a:r>
          </a:p>
          <a:p>
            <a:pPr marL="380248" lvl="1" indent="-190124" algn="l">
              <a:lnSpc>
                <a:spcPts val="2078"/>
              </a:lnSpc>
              <a:buFont typeface="Arial"/>
              <a:buChar char="•"/>
            </a:pPr>
            <a:r>
              <a:rPr lang="en-US" sz="1761">
                <a:solidFill>
                  <a:srgbClr val="000000"/>
                </a:solidFill>
                <a:latin typeface="Arimo"/>
                <a:ea typeface="Arimo"/>
                <a:cs typeface="Arimo"/>
                <a:sym typeface="Arimo"/>
              </a:rPr>
              <a:t>Salary Employee Onboarding</a:t>
            </a:r>
          </a:p>
          <a:p>
            <a:pPr marL="380248" lvl="1" indent="-190124" algn="l">
              <a:lnSpc>
                <a:spcPts val="2078"/>
              </a:lnSpc>
              <a:buFont typeface="Arial"/>
              <a:buChar char="•"/>
            </a:pPr>
            <a:r>
              <a:rPr lang="en-US" sz="1761">
                <a:solidFill>
                  <a:srgbClr val="000000"/>
                </a:solidFill>
                <a:latin typeface="Arimo"/>
                <a:ea typeface="Arimo"/>
                <a:cs typeface="Arimo"/>
                <a:sym typeface="Arimo"/>
              </a:rPr>
              <a:t>Modified Work Schedules/Telecommuting</a:t>
            </a:r>
          </a:p>
          <a:p>
            <a:pPr marL="380248" lvl="1" indent="-190124" algn="l">
              <a:lnSpc>
                <a:spcPts val="2078"/>
              </a:lnSpc>
              <a:buFont typeface="Arial"/>
              <a:buChar char="•"/>
            </a:pPr>
            <a:r>
              <a:rPr lang="en-US" sz="1761">
                <a:solidFill>
                  <a:srgbClr val="000000"/>
                </a:solidFill>
                <a:latin typeface="Arimo"/>
                <a:ea typeface="Arimo"/>
                <a:cs typeface="Arimo"/>
                <a:sym typeface="Arimo"/>
              </a:rPr>
              <a:t>Workplace Injuries</a:t>
            </a:r>
          </a:p>
          <a:p>
            <a:pPr marL="380248" lvl="1" indent="-190124" algn="l">
              <a:lnSpc>
                <a:spcPts val="2078"/>
              </a:lnSpc>
              <a:buFont typeface="Arial"/>
              <a:buChar char="•"/>
            </a:pPr>
            <a:r>
              <a:rPr lang="en-US" sz="1761">
                <a:solidFill>
                  <a:srgbClr val="000000"/>
                </a:solidFill>
                <a:latin typeface="Arimo"/>
                <a:ea typeface="Arimo"/>
                <a:cs typeface="Arimo"/>
                <a:sym typeface="Arimo"/>
              </a:rPr>
              <a:t>Medical Accommodations/ADA</a:t>
            </a:r>
          </a:p>
          <a:p>
            <a:pPr marL="380248" lvl="1" indent="-190124" algn="l">
              <a:lnSpc>
                <a:spcPts val="2078"/>
              </a:lnSpc>
              <a:buFont typeface="Arial"/>
              <a:buChar char="•"/>
            </a:pPr>
            <a:r>
              <a:rPr lang="en-US" sz="1761">
                <a:solidFill>
                  <a:srgbClr val="000000"/>
                </a:solidFill>
                <a:latin typeface="Arimo"/>
                <a:ea typeface="Arimo"/>
                <a:cs typeface="Arimo"/>
                <a:sym typeface="Arimo"/>
              </a:rPr>
              <a:t>FMLA</a:t>
            </a:r>
          </a:p>
          <a:p>
            <a:pPr marL="380248" lvl="1" indent="-190124" algn="l">
              <a:lnSpc>
                <a:spcPts val="2078"/>
              </a:lnSpc>
              <a:buFont typeface="Arial"/>
              <a:buChar char="•"/>
            </a:pPr>
            <a:r>
              <a:rPr lang="en-US" sz="1761">
                <a:solidFill>
                  <a:srgbClr val="000000"/>
                </a:solidFill>
                <a:latin typeface="Arimo"/>
                <a:ea typeface="Arimo"/>
                <a:cs typeface="Arimo"/>
                <a:sym typeface="Arimo"/>
              </a:rPr>
              <a:t>Grievance Process</a:t>
            </a:r>
          </a:p>
          <a:p>
            <a:pPr marL="380248" lvl="1" indent="-190124" algn="l">
              <a:lnSpc>
                <a:spcPts val="2078"/>
              </a:lnSpc>
              <a:buFont typeface="Arial"/>
              <a:buChar char="•"/>
            </a:pPr>
            <a:r>
              <a:rPr lang="en-US" sz="1761">
                <a:solidFill>
                  <a:srgbClr val="000000"/>
                </a:solidFill>
                <a:latin typeface="Arimo"/>
                <a:ea typeface="Arimo"/>
                <a:cs typeface="Arimo"/>
                <a:sym typeface="Arimo"/>
              </a:rPr>
              <a:t>Salary Employee Terminations</a:t>
            </a:r>
          </a:p>
        </p:txBody>
      </p:sp>
      <p:sp>
        <p:nvSpPr>
          <p:cNvPr id="23" name="TextBox 23"/>
          <p:cNvSpPr txBox="1"/>
          <p:nvPr/>
        </p:nvSpPr>
        <p:spPr>
          <a:xfrm>
            <a:off x="221082" y="9056684"/>
            <a:ext cx="2316648" cy="310617"/>
          </a:xfrm>
          <a:prstGeom prst="rect">
            <a:avLst/>
          </a:prstGeom>
        </p:spPr>
        <p:txBody>
          <a:bodyPr lIns="0" tIns="0" rIns="0" bIns="0" rtlCol="0" anchor="t">
            <a:spAutoFit/>
          </a:bodyPr>
          <a:lstStyle/>
          <a:p>
            <a:pPr algn="ctr">
              <a:lnSpc>
                <a:spcPts val="2478"/>
              </a:lnSpc>
            </a:pPr>
            <a:r>
              <a:rPr lang="en-US" sz="2753" b="1">
                <a:solidFill>
                  <a:srgbClr val="F1EEEA"/>
                </a:solidFill>
                <a:latin typeface="Proxima Nova Bold"/>
                <a:ea typeface="Proxima Nova Bold"/>
                <a:cs typeface="Proxima Nova Bold"/>
                <a:sym typeface="Proxima Nova Bold"/>
              </a:rPr>
              <a:t>Learn more:</a:t>
            </a:r>
          </a:p>
        </p:txBody>
      </p:sp>
      <p:grpSp>
        <p:nvGrpSpPr>
          <p:cNvPr id="24" name="Group 24"/>
          <p:cNvGrpSpPr/>
          <p:nvPr/>
        </p:nvGrpSpPr>
        <p:grpSpPr>
          <a:xfrm>
            <a:off x="15701398" y="6861969"/>
            <a:ext cx="1764706" cy="1764706"/>
            <a:chOff x="0" y="0"/>
            <a:chExt cx="2352941" cy="2352941"/>
          </a:xfrm>
        </p:grpSpPr>
        <p:sp>
          <p:nvSpPr>
            <p:cNvPr id="25" name="Freeform 25"/>
            <p:cNvSpPr/>
            <p:nvPr/>
          </p:nvSpPr>
          <p:spPr>
            <a:xfrm>
              <a:off x="0" y="0"/>
              <a:ext cx="2352941" cy="2352941"/>
            </a:xfrm>
            <a:custGeom>
              <a:avLst/>
              <a:gdLst/>
              <a:ahLst/>
              <a:cxnLst/>
              <a:rect l="l" t="t" r="r" b="b"/>
              <a:pathLst>
                <a:path w="2352941" h="2352941">
                  <a:moveTo>
                    <a:pt x="0" y="0"/>
                  </a:moveTo>
                  <a:lnTo>
                    <a:pt x="2352941" y="0"/>
                  </a:lnTo>
                  <a:lnTo>
                    <a:pt x="2352941" y="2352941"/>
                  </a:lnTo>
                  <a:lnTo>
                    <a:pt x="0" y="2352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6" name="Freeform 26"/>
          <p:cNvSpPr/>
          <p:nvPr/>
        </p:nvSpPr>
        <p:spPr>
          <a:xfrm>
            <a:off x="15492272" y="6225408"/>
            <a:ext cx="1973832" cy="636561"/>
          </a:xfrm>
          <a:custGeom>
            <a:avLst/>
            <a:gdLst/>
            <a:ahLst/>
            <a:cxnLst/>
            <a:rect l="l" t="t" r="r" b="b"/>
            <a:pathLst>
              <a:path w="1973832" h="636561">
                <a:moveTo>
                  <a:pt x="0" y="0"/>
                </a:moveTo>
                <a:lnTo>
                  <a:pt x="1973832" y="0"/>
                </a:lnTo>
                <a:lnTo>
                  <a:pt x="1973832" y="636561"/>
                </a:lnTo>
                <a:lnTo>
                  <a:pt x="0" y="636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7" name="Group 27"/>
          <p:cNvGrpSpPr/>
          <p:nvPr/>
        </p:nvGrpSpPr>
        <p:grpSpPr>
          <a:xfrm>
            <a:off x="8449104" y="4724965"/>
            <a:ext cx="2511956" cy="549277"/>
            <a:chOff x="0" y="0"/>
            <a:chExt cx="859062" cy="187847"/>
          </a:xfrm>
        </p:grpSpPr>
        <p:sp>
          <p:nvSpPr>
            <p:cNvPr id="28" name="Freeform 28"/>
            <p:cNvSpPr/>
            <p:nvPr/>
          </p:nvSpPr>
          <p:spPr>
            <a:xfrm>
              <a:off x="0" y="0"/>
              <a:ext cx="859062" cy="187847"/>
            </a:xfrm>
            <a:custGeom>
              <a:avLst/>
              <a:gdLst/>
              <a:ahLst/>
              <a:cxnLst/>
              <a:rect l="l" t="t" r="r" b="b"/>
              <a:pathLst>
                <a:path w="859062" h="187847">
                  <a:moveTo>
                    <a:pt x="0" y="0"/>
                  </a:moveTo>
                  <a:lnTo>
                    <a:pt x="859062" y="0"/>
                  </a:lnTo>
                  <a:lnTo>
                    <a:pt x="859062" y="187847"/>
                  </a:lnTo>
                  <a:lnTo>
                    <a:pt x="0" y="187847"/>
                  </a:lnTo>
                  <a:close/>
                </a:path>
              </a:pathLst>
            </a:custGeom>
            <a:solidFill>
              <a:srgbClr val="00B140"/>
            </a:solidFill>
          </p:spPr>
          <p:txBody>
            <a:bodyPr/>
            <a:lstStyle/>
            <a:p>
              <a:endParaRPr lang="en-US"/>
            </a:p>
          </p:txBody>
        </p:sp>
        <p:sp>
          <p:nvSpPr>
            <p:cNvPr id="29" name="TextBox 29"/>
            <p:cNvSpPr txBox="1"/>
            <p:nvPr/>
          </p:nvSpPr>
          <p:spPr>
            <a:xfrm>
              <a:off x="0" y="-38100"/>
              <a:ext cx="859062" cy="225947"/>
            </a:xfrm>
            <a:prstGeom prst="rect">
              <a:avLst/>
            </a:prstGeom>
          </p:spPr>
          <p:txBody>
            <a:bodyPr lIns="77410" tIns="77410" rIns="77410" bIns="77410" rtlCol="0" anchor="ctr"/>
            <a:lstStyle/>
            <a:p>
              <a:pPr algn="ctr">
                <a:lnSpc>
                  <a:spcPts val="2346"/>
                </a:lnSpc>
              </a:pPr>
              <a:endParaRPr/>
            </a:p>
          </p:txBody>
        </p:sp>
      </p:grpSp>
      <p:sp>
        <p:nvSpPr>
          <p:cNvPr id="30" name="TextBox 30"/>
          <p:cNvSpPr txBox="1"/>
          <p:nvPr/>
        </p:nvSpPr>
        <p:spPr>
          <a:xfrm>
            <a:off x="8661924" y="4918994"/>
            <a:ext cx="2299136" cy="209064"/>
          </a:xfrm>
          <a:prstGeom prst="rect">
            <a:avLst/>
          </a:prstGeom>
        </p:spPr>
        <p:txBody>
          <a:bodyPr lIns="0" tIns="0" rIns="0" bIns="0" rtlCol="0" anchor="t">
            <a:spAutoFit/>
          </a:bodyPr>
          <a:lstStyle/>
          <a:p>
            <a:pPr algn="l">
              <a:lnSpc>
                <a:spcPts val="1605"/>
              </a:lnSpc>
            </a:pPr>
            <a:r>
              <a:rPr lang="en-US" sz="1783" b="1">
                <a:solidFill>
                  <a:srgbClr val="F1EEEA"/>
                </a:solidFill>
                <a:latin typeface="Proxima Nova Heavy"/>
                <a:ea typeface="Proxima Nova Heavy"/>
                <a:cs typeface="Proxima Nova Heavy"/>
                <a:sym typeface="Proxima Nova Heavy"/>
              </a:rPr>
              <a:t>PAYROLL SERVICES</a:t>
            </a:r>
          </a:p>
        </p:txBody>
      </p:sp>
      <p:sp>
        <p:nvSpPr>
          <p:cNvPr id="31" name="TextBox 31"/>
          <p:cNvSpPr txBox="1"/>
          <p:nvPr/>
        </p:nvSpPr>
        <p:spPr>
          <a:xfrm>
            <a:off x="8449104" y="5556709"/>
            <a:ext cx="4779706" cy="2370950"/>
          </a:xfrm>
          <a:prstGeom prst="rect">
            <a:avLst/>
          </a:prstGeom>
        </p:spPr>
        <p:txBody>
          <a:bodyPr lIns="0" tIns="0" rIns="0" bIns="0" rtlCol="0" anchor="t">
            <a:spAutoFit/>
          </a:bodyPr>
          <a:lstStyle/>
          <a:p>
            <a:pPr marL="380248" lvl="1" indent="-190124" algn="l">
              <a:lnSpc>
                <a:spcPts val="2078"/>
              </a:lnSpc>
              <a:buFont typeface="Arial"/>
              <a:buChar char="•"/>
            </a:pPr>
            <a:r>
              <a:rPr lang="en-US" sz="1761">
                <a:solidFill>
                  <a:srgbClr val="000000"/>
                </a:solidFill>
                <a:latin typeface="Arimo"/>
                <a:ea typeface="Arimo"/>
                <a:cs typeface="Arimo"/>
                <a:sym typeface="Arimo"/>
              </a:rPr>
              <a:t>Payroll Processing</a:t>
            </a:r>
          </a:p>
          <a:p>
            <a:pPr marL="380248" lvl="1" indent="-190124" algn="l">
              <a:lnSpc>
                <a:spcPts val="2078"/>
              </a:lnSpc>
              <a:buFont typeface="Arial"/>
              <a:buChar char="•"/>
            </a:pPr>
            <a:r>
              <a:rPr lang="en-US" sz="1761">
                <a:solidFill>
                  <a:srgbClr val="000000"/>
                </a:solidFill>
                <a:latin typeface="Arimo"/>
                <a:ea typeface="Arimo"/>
                <a:cs typeface="Arimo"/>
                <a:sym typeface="Arimo"/>
              </a:rPr>
              <a:t>Hourly/Student Onboarding</a:t>
            </a:r>
          </a:p>
          <a:p>
            <a:pPr marL="380248" lvl="1" indent="-190124" algn="l">
              <a:lnSpc>
                <a:spcPts val="2078"/>
              </a:lnSpc>
              <a:buFont typeface="Arial"/>
              <a:buChar char="•"/>
            </a:pPr>
            <a:r>
              <a:rPr lang="en-US" sz="1761">
                <a:solidFill>
                  <a:srgbClr val="000000"/>
                </a:solidFill>
                <a:latin typeface="Arimo"/>
                <a:ea typeface="Arimo"/>
                <a:cs typeface="Arimo"/>
                <a:sym typeface="Arimo"/>
              </a:rPr>
              <a:t>Annual/Sick Leave</a:t>
            </a:r>
          </a:p>
          <a:p>
            <a:pPr marL="380248" lvl="1" indent="-190124" algn="l">
              <a:lnSpc>
                <a:spcPts val="2078"/>
              </a:lnSpc>
              <a:buFont typeface="Arial"/>
              <a:buChar char="•"/>
            </a:pPr>
            <a:r>
              <a:rPr lang="en-US" sz="1761">
                <a:solidFill>
                  <a:srgbClr val="000000"/>
                </a:solidFill>
                <a:latin typeface="Arimo"/>
                <a:ea typeface="Arimo"/>
                <a:cs typeface="Arimo"/>
                <a:sym typeface="Arimo"/>
              </a:rPr>
              <a:t>Personnel Action Requests</a:t>
            </a:r>
          </a:p>
          <a:p>
            <a:pPr marL="380248" lvl="1" indent="-190124" algn="l">
              <a:lnSpc>
                <a:spcPts val="2078"/>
              </a:lnSpc>
              <a:buFont typeface="Arial"/>
              <a:buChar char="•"/>
            </a:pPr>
            <a:r>
              <a:rPr lang="en-US" sz="1761">
                <a:solidFill>
                  <a:srgbClr val="000000"/>
                </a:solidFill>
                <a:latin typeface="Arimo"/>
                <a:ea typeface="Arimo"/>
                <a:cs typeface="Arimo"/>
                <a:sym typeface="Arimo"/>
              </a:rPr>
              <a:t>Hourly &amp; Salary Timesheets</a:t>
            </a:r>
          </a:p>
          <a:p>
            <a:pPr marL="380248" lvl="1" indent="-190124" algn="l">
              <a:lnSpc>
                <a:spcPts val="2078"/>
              </a:lnSpc>
              <a:buFont typeface="Arial"/>
              <a:buChar char="•"/>
            </a:pPr>
            <a:r>
              <a:rPr lang="en-US" sz="1761">
                <a:solidFill>
                  <a:srgbClr val="000000"/>
                </a:solidFill>
                <a:latin typeface="Arimo"/>
                <a:ea typeface="Arimo"/>
                <a:cs typeface="Arimo"/>
                <a:sym typeface="Arimo"/>
              </a:rPr>
              <a:t>Employment Verifications</a:t>
            </a:r>
          </a:p>
          <a:p>
            <a:pPr marL="380248" lvl="1" indent="-190124" algn="l">
              <a:lnSpc>
                <a:spcPts val="2078"/>
              </a:lnSpc>
              <a:buFont typeface="Arial"/>
              <a:buChar char="•"/>
            </a:pPr>
            <a:r>
              <a:rPr lang="en-US" sz="1761">
                <a:solidFill>
                  <a:srgbClr val="000000"/>
                </a:solidFill>
                <a:latin typeface="Arimo"/>
                <a:ea typeface="Arimo"/>
                <a:cs typeface="Arimo"/>
                <a:sym typeface="Arimo"/>
              </a:rPr>
              <a:t>Affordable Care Act</a:t>
            </a:r>
          </a:p>
          <a:p>
            <a:pPr marL="380248" lvl="1" indent="-190124" algn="l">
              <a:lnSpc>
                <a:spcPts val="2078"/>
              </a:lnSpc>
              <a:buFont typeface="Arial"/>
              <a:buChar char="•"/>
            </a:pPr>
            <a:r>
              <a:rPr lang="en-US" sz="1761">
                <a:solidFill>
                  <a:srgbClr val="000000"/>
                </a:solidFill>
                <a:latin typeface="Arimo"/>
                <a:ea typeface="Arimo"/>
                <a:cs typeface="Arimo"/>
                <a:sym typeface="Arimo"/>
              </a:rPr>
              <a:t>Child Support Verifications</a:t>
            </a:r>
          </a:p>
          <a:p>
            <a:pPr marL="380248" lvl="1" indent="-190124" algn="l">
              <a:lnSpc>
                <a:spcPts val="2078"/>
              </a:lnSpc>
              <a:buFont typeface="Arial"/>
              <a:buChar char="•"/>
            </a:pPr>
            <a:r>
              <a:rPr lang="en-US" sz="1761">
                <a:solidFill>
                  <a:srgbClr val="000000"/>
                </a:solidFill>
                <a:latin typeface="Arimo"/>
                <a:ea typeface="Arimo"/>
                <a:cs typeface="Arimo"/>
                <a:sym typeface="Arimo"/>
              </a:rPr>
              <a:t>Garnishments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26675"/>
            <a:ext cx="18288000" cy="1660325"/>
            <a:chOff x="0" y="0"/>
            <a:chExt cx="5418667" cy="491948"/>
          </a:xfrm>
        </p:grpSpPr>
        <p:sp>
          <p:nvSpPr>
            <p:cNvPr id="3" name="Freeform 3"/>
            <p:cNvSpPr/>
            <p:nvPr/>
          </p:nvSpPr>
          <p:spPr>
            <a:xfrm>
              <a:off x="0" y="0"/>
              <a:ext cx="5418667" cy="491948"/>
            </a:xfrm>
            <a:custGeom>
              <a:avLst/>
              <a:gdLst/>
              <a:ahLst/>
              <a:cxnLst/>
              <a:rect l="l" t="t" r="r" b="b"/>
              <a:pathLst>
                <a:path w="5418667" h="491948">
                  <a:moveTo>
                    <a:pt x="0" y="0"/>
                  </a:moveTo>
                  <a:lnTo>
                    <a:pt x="5418667" y="0"/>
                  </a:lnTo>
                  <a:lnTo>
                    <a:pt x="5418667" y="491948"/>
                  </a:lnTo>
                  <a:lnTo>
                    <a:pt x="0" y="491948"/>
                  </a:lnTo>
                  <a:close/>
                </a:path>
              </a:pathLst>
            </a:custGeom>
            <a:solidFill>
              <a:srgbClr val="00B140"/>
            </a:solidFill>
          </p:spPr>
          <p:txBody>
            <a:bodyPr/>
            <a:lstStyle/>
            <a:p>
              <a:endParaRPr lang="en-US"/>
            </a:p>
          </p:txBody>
        </p:sp>
        <p:sp>
          <p:nvSpPr>
            <p:cNvPr id="4" name="TextBox 4"/>
            <p:cNvSpPr txBox="1"/>
            <p:nvPr/>
          </p:nvSpPr>
          <p:spPr>
            <a:xfrm>
              <a:off x="0" y="-38100"/>
              <a:ext cx="5418667" cy="530048"/>
            </a:xfrm>
            <a:prstGeom prst="rect">
              <a:avLst/>
            </a:prstGeom>
          </p:spPr>
          <p:txBody>
            <a:bodyPr lIns="77410" tIns="77410" rIns="77410" bIns="77410" rtlCol="0" anchor="ctr"/>
            <a:lstStyle/>
            <a:p>
              <a:pPr algn="ctr">
                <a:lnSpc>
                  <a:spcPts val="2346"/>
                </a:lnSpc>
              </a:pPr>
              <a:endParaRPr/>
            </a:p>
          </p:txBody>
        </p:sp>
      </p:grpSp>
      <p:sp>
        <p:nvSpPr>
          <p:cNvPr id="5" name="AutoShape 5"/>
          <p:cNvSpPr/>
          <p:nvPr/>
        </p:nvSpPr>
        <p:spPr>
          <a:xfrm flipH="1">
            <a:off x="-120774" y="1977113"/>
            <a:ext cx="18408774" cy="0"/>
          </a:xfrm>
          <a:prstGeom prst="line">
            <a:avLst/>
          </a:prstGeom>
          <a:ln w="28575" cap="flat">
            <a:solidFill>
              <a:srgbClr val="352B22"/>
            </a:solidFill>
            <a:prstDash val="solid"/>
            <a:headEnd type="none" w="sm" len="sm"/>
            <a:tailEnd type="none" w="sm" len="sm"/>
          </a:ln>
        </p:spPr>
        <p:txBody>
          <a:bodyPr/>
          <a:lstStyle/>
          <a:p>
            <a:endParaRPr lang="en-US"/>
          </a:p>
        </p:txBody>
      </p:sp>
      <p:sp>
        <p:nvSpPr>
          <p:cNvPr id="6" name="Freeform 6"/>
          <p:cNvSpPr/>
          <p:nvPr/>
        </p:nvSpPr>
        <p:spPr>
          <a:xfrm>
            <a:off x="-11174" y="1992988"/>
            <a:ext cx="18423722" cy="6633686"/>
          </a:xfrm>
          <a:custGeom>
            <a:avLst/>
            <a:gdLst/>
            <a:ahLst/>
            <a:cxnLst/>
            <a:rect l="l" t="t" r="r" b="b"/>
            <a:pathLst>
              <a:path w="18423722" h="6633686">
                <a:moveTo>
                  <a:pt x="0" y="0"/>
                </a:moveTo>
                <a:lnTo>
                  <a:pt x="18423722" y="0"/>
                </a:lnTo>
                <a:lnTo>
                  <a:pt x="18423722" y="6633687"/>
                </a:lnTo>
                <a:lnTo>
                  <a:pt x="0" y="6633687"/>
                </a:lnTo>
                <a:lnTo>
                  <a:pt x="0" y="0"/>
                </a:lnTo>
                <a:close/>
              </a:path>
            </a:pathLst>
          </a:custGeom>
          <a:blipFill>
            <a:blip r:embed="rId2">
              <a:alphaModFix amt="65000"/>
            </a:blip>
            <a:stretch>
              <a:fillRect t="-95916" b="-5321"/>
            </a:stretch>
          </a:blipFill>
        </p:spPr>
        <p:txBody>
          <a:bodyPr/>
          <a:lstStyle/>
          <a:p>
            <a:endParaRPr lang="en-US"/>
          </a:p>
        </p:txBody>
      </p:sp>
      <p:grpSp>
        <p:nvGrpSpPr>
          <p:cNvPr id="7" name="Group 7"/>
          <p:cNvGrpSpPr/>
          <p:nvPr/>
        </p:nvGrpSpPr>
        <p:grpSpPr>
          <a:xfrm>
            <a:off x="1976256" y="1992946"/>
            <a:ext cx="14197886" cy="6633686"/>
            <a:chOff x="0" y="0"/>
            <a:chExt cx="4206781" cy="1965537"/>
          </a:xfrm>
        </p:grpSpPr>
        <p:sp>
          <p:nvSpPr>
            <p:cNvPr id="8" name="Freeform 8"/>
            <p:cNvSpPr/>
            <p:nvPr/>
          </p:nvSpPr>
          <p:spPr>
            <a:xfrm>
              <a:off x="0" y="0"/>
              <a:ext cx="4206781" cy="1965537"/>
            </a:xfrm>
            <a:custGeom>
              <a:avLst/>
              <a:gdLst/>
              <a:ahLst/>
              <a:cxnLst/>
              <a:rect l="l" t="t" r="r" b="b"/>
              <a:pathLst>
                <a:path w="4206781" h="1965537">
                  <a:moveTo>
                    <a:pt x="0" y="0"/>
                  </a:moveTo>
                  <a:lnTo>
                    <a:pt x="4206781" y="0"/>
                  </a:lnTo>
                  <a:lnTo>
                    <a:pt x="4206781" y="1965537"/>
                  </a:lnTo>
                  <a:lnTo>
                    <a:pt x="0" y="1965537"/>
                  </a:lnTo>
                  <a:close/>
                </a:path>
              </a:pathLst>
            </a:custGeom>
            <a:solidFill>
              <a:srgbClr val="FFFFFF"/>
            </a:solidFill>
          </p:spPr>
          <p:txBody>
            <a:bodyPr/>
            <a:lstStyle/>
            <a:p>
              <a:endParaRPr lang="en-US"/>
            </a:p>
          </p:txBody>
        </p:sp>
        <p:sp>
          <p:nvSpPr>
            <p:cNvPr id="9" name="TextBox 9"/>
            <p:cNvSpPr txBox="1"/>
            <p:nvPr/>
          </p:nvSpPr>
          <p:spPr>
            <a:xfrm>
              <a:off x="0" y="-38100"/>
              <a:ext cx="4206781" cy="2003637"/>
            </a:xfrm>
            <a:prstGeom prst="rect">
              <a:avLst/>
            </a:prstGeom>
          </p:spPr>
          <p:txBody>
            <a:bodyPr lIns="77410" tIns="77410" rIns="77410" bIns="77410" rtlCol="0" anchor="ctr"/>
            <a:lstStyle/>
            <a:p>
              <a:pPr algn="ctr">
                <a:lnSpc>
                  <a:spcPts val="2346"/>
                </a:lnSpc>
              </a:pPr>
              <a:endParaRPr/>
            </a:p>
          </p:txBody>
        </p:sp>
      </p:grpSp>
      <p:sp>
        <p:nvSpPr>
          <p:cNvPr id="10" name="AutoShape 10"/>
          <p:cNvSpPr/>
          <p:nvPr/>
        </p:nvSpPr>
        <p:spPr>
          <a:xfrm>
            <a:off x="8728474" y="3121401"/>
            <a:ext cx="640553" cy="0"/>
          </a:xfrm>
          <a:prstGeom prst="line">
            <a:avLst/>
          </a:prstGeom>
          <a:ln w="28575" cap="flat">
            <a:solidFill>
              <a:srgbClr val="352B22"/>
            </a:solidFill>
            <a:prstDash val="solid"/>
            <a:headEnd type="none" w="sm" len="sm"/>
            <a:tailEnd type="none" w="sm" len="sm"/>
          </a:ln>
        </p:spPr>
        <p:txBody>
          <a:bodyPr/>
          <a:lstStyle/>
          <a:p>
            <a:endParaRPr lang="en-US"/>
          </a:p>
        </p:txBody>
      </p:sp>
      <p:sp>
        <p:nvSpPr>
          <p:cNvPr id="11" name="AutoShape 11"/>
          <p:cNvSpPr/>
          <p:nvPr/>
        </p:nvSpPr>
        <p:spPr>
          <a:xfrm flipV="1">
            <a:off x="1967378" y="1985009"/>
            <a:ext cx="17756" cy="6649561"/>
          </a:xfrm>
          <a:prstGeom prst="line">
            <a:avLst/>
          </a:prstGeom>
          <a:ln w="28575" cap="flat">
            <a:solidFill>
              <a:srgbClr val="352B22"/>
            </a:solidFill>
            <a:prstDash val="solid"/>
            <a:headEnd type="none" w="sm" len="sm"/>
            <a:tailEnd type="none" w="sm" len="sm"/>
          </a:ln>
        </p:spPr>
        <p:txBody>
          <a:bodyPr/>
          <a:lstStyle/>
          <a:p>
            <a:endParaRPr lang="en-US"/>
          </a:p>
        </p:txBody>
      </p:sp>
      <p:sp>
        <p:nvSpPr>
          <p:cNvPr id="12" name="Freeform 12"/>
          <p:cNvSpPr/>
          <p:nvPr/>
        </p:nvSpPr>
        <p:spPr>
          <a:xfrm>
            <a:off x="7217047" y="838478"/>
            <a:ext cx="3716305" cy="932260"/>
          </a:xfrm>
          <a:custGeom>
            <a:avLst/>
            <a:gdLst/>
            <a:ahLst/>
            <a:cxnLst/>
            <a:rect l="l" t="t" r="r" b="b"/>
            <a:pathLst>
              <a:path w="3716305" h="932260">
                <a:moveTo>
                  <a:pt x="0" y="0"/>
                </a:moveTo>
                <a:lnTo>
                  <a:pt x="3716305" y="0"/>
                </a:lnTo>
                <a:lnTo>
                  <a:pt x="3716305" y="932260"/>
                </a:lnTo>
                <a:lnTo>
                  <a:pt x="0" y="932260"/>
                </a:lnTo>
                <a:lnTo>
                  <a:pt x="0" y="0"/>
                </a:lnTo>
                <a:close/>
              </a:path>
            </a:pathLst>
          </a:custGeom>
          <a:blipFill>
            <a:blip r:embed="rId3"/>
            <a:stretch>
              <a:fillRect/>
            </a:stretch>
          </a:blipFill>
        </p:spPr>
        <p:txBody>
          <a:bodyPr/>
          <a:lstStyle/>
          <a:p>
            <a:endParaRPr lang="en-US"/>
          </a:p>
        </p:txBody>
      </p:sp>
      <p:sp>
        <p:nvSpPr>
          <p:cNvPr id="13" name="AutoShape 13"/>
          <p:cNvSpPr/>
          <p:nvPr/>
        </p:nvSpPr>
        <p:spPr>
          <a:xfrm flipV="1">
            <a:off x="16190017" y="1993031"/>
            <a:ext cx="17790" cy="6649561"/>
          </a:xfrm>
          <a:prstGeom prst="line">
            <a:avLst/>
          </a:prstGeom>
          <a:ln w="28575" cap="flat">
            <a:solidFill>
              <a:srgbClr val="352B22"/>
            </a:solidFill>
            <a:prstDash val="solid"/>
            <a:headEnd type="none" w="sm" len="sm"/>
            <a:tailEnd type="none" w="sm" len="sm"/>
          </a:ln>
        </p:spPr>
        <p:txBody>
          <a:bodyPr/>
          <a:lstStyle/>
          <a:p>
            <a:endParaRPr lang="en-US"/>
          </a:p>
        </p:txBody>
      </p:sp>
      <p:grpSp>
        <p:nvGrpSpPr>
          <p:cNvPr id="14" name="Group 14"/>
          <p:cNvGrpSpPr/>
          <p:nvPr/>
        </p:nvGrpSpPr>
        <p:grpSpPr>
          <a:xfrm>
            <a:off x="10762568" y="5254280"/>
            <a:ext cx="2475136" cy="3068078"/>
            <a:chOff x="0" y="0"/>
            <a:chExt cx="822765" cy="1019866"/>
          </a:xfrm>
        </p:grpSpPr>
        <p:sp>
          <p:nvSpPr>
            <p:cNvPr id="15" name="Freeform 15"/>
            <p:cNvSpPr/>
            <p:nvPr/>
          </p:nvSpPr>
          <p:spPr>
            <a:xfrm>
              <a:off x="0" y="0"/>
              <a:ext cx="822765" cy="1019866"/>
            </a:xfrm>
            <a:custGeom>
              <a:avLst/>
              <a:gdLst/>
              <a:ahLst/>
              <a:cxnLst/>
              <a:rect l="l" t="t" r="r" b="b"/>
              <a:pathLst>
                <a:path w="822765" h="1019866">
                  <a:moveTo>
                    <a:pt x="0" y="0"/>
                  </a:moveTo>
                  <a:lnTo>
                    <a:pt x="822765" y="0"/>
                  </a:lnTo>
                  <a:lnTo>
                    <a:pt x="822765" y="1019866"/>
                  </a:lnTo>
                  <a:lnTo>
                    <a:pt x="0" y="1019866"/>
                  </a:lnTo>
                  <a:close/>
                </a:path>
              </a:pathLst>
            </a:custGeom>
            <a:solidFill>
              <a:srgbClr val="333132"/>
            </a:solidFill>
          </p:spPr>
          <p:txBody>
            <a:bodyPr/>
            <a:lstStyle/>
            <a:p>
              <a:endParaRPr lang="en-US"/>
            </a:p>
          </p:txBody>
        </p:sp>
        <p:sp>
          <p:nvSpPr>
            <p:cNvPr id="16" name="TextBox 16"/>
            <p:cNvSpPr txBox="1"/>
            <p:nvPr/>
          </p:nvSpPr>
          <p:spPr>
            <a:xfrm>
              <a:off x="0" y="-47625"/>
              <a:ext cx="822765" cy="1067491"/>
            </a:xfrm>
            <a:prstGeom prst="rect">
              <a:avLst/>
            </a:prstGeom>
          </p:spPr>
          <p:txBody>
            <a:bodyPr lIns="113428" tIns="113428" rIns="113428" bIns="113428" rtlCol="0" anchor="ctr"/>
            <a:lstStyle/>
            <a:p>
              <a:pPr algn="ctr">
                <a:lnSpc>
                  <a:spcPts val="6766"/>
                </a:lnSpc>
              </a:pPr>
              <a:endParaRPr/>
            </a:p>
          </p:txBody>
        </p:sp>
      </p:grpSp>
      <p:sp>
        <p:nvSpPr>
          <p:cNvPr id="17" name="Freeform 17"/>
          <p:cNvSpPr/>
          <p:nvPr/>
        </p:nvSpPr>
        <p:spPr>
          <a:xfrm>
            <a:off x="10762568" y="3446217"/>
            <a:ext cx="2475136" cy="2982808"/>
          </a:xfrm>
          <a:custGeom>
            <a:avLst/>
            <a:gdLst/>
            <a:ahLst/>
            <a:cxnLst/>
            <a:rect l="l" t="t" r="r" b="b"/>
            <a:pathLst>
              <a:path w="2475136" h="2982808">
                <a:moveTo>
                  <a:pt x="0" y="0"/>
                </a:moveTo>
                <a:lnTo>
                  <a:pt x="2475136" y="0"/>
                </a:lnTo>
                <a:lnTo>
                  <a:pt x="2475136" y="2982808"/>
                </a:lnTo>
                <a:lnTo>
                  <a:pt x="0" y="2982808"/>
                </a:lnTo>
                <a:lnTo>
                  <a:pt x="0" y="0"/>
                </a:lnTo>
                <a:close/>
              </a:path>
            </a:pathLst>
          </a:custGeom>
          <a:blipFill>
            <a:blip r:embed="rId4"/>
            <a:stretch>
              <a:fillRect l="-10255" r="-10255"/>
            </a:stretch>
          </a:blipFill>
        </p:spPr>
        <p:txBody>
          <a:bodyPr/>
          <a:lstStyle/>
          <a:p>
            <a:endParaRPr lang="en-US"/>
          </a:p>
        </p:txBody>
      </p:sp>
      <p:sp>
        <p:nvSpPr>
          <p:cNvPr id="18" name="TextBox 18"/>
          <p:cNvSpPr txBox="1"/>
          <p:nvPr/>
        </p:nvSpPr>
        <p:spPr>
          <a:xfrm>
            <a:off x="2521648" y="2415039"/>
            <a:ext cx="13233530" cy="531737"/>
          </a:xfrm>
          <a:prstGeom prst="rect">
            <a:avLst/>
          </a:prstGeom>
        </p:spPr>
        <p:txBody>
          <a:bodyPr lIns="0" tIns="0" rIns="0" bIns="0" rtlCol="0" anchor="t">
            <a:spAutoFit/>
          </a:bodyPr>
          <a:lstStyle/>
          <a:p>
            <a:pPr algn="ctr">
              <a:lnSpc>
                <a:spcPts val="3998"/>
              </a:lnSpc>
            </a:pPr>
            <a:r>
              <a:rPr lang="en-US" sz="4442" b="1">
                <a:solidFill>
                  <a:srgbClr val="00B140"/>
                </a:solidFill>
                <a:latin typeface="Proxima Nova Heavy"/>
                <a:ea typeface="Proxima Nova Heavy"/>
                <a:cs typeface="Proxima Nova Heavy"/>
                <a:sym typeface="Proxima Nova Heavy"/>
              </a:rPr>
              <a:t>HUMAN RESOURCES / PAYROLL OFFICE Team</a:t>
            </a:r>
          </a:p>
        </p:txBody>
      </p:sp>
      <p:sp>
        <p:nvSpPr>
          <p:cNvPr id="19" name="TextBox 19"/>
          <p:cNvSpPr txBox="1"/>
          <p:nvPr/>
        </p:nvSpPr>
        <p:spPr>
          <a:xfrm>
            <a:off x="10762568" y="6635235"/>
            <a:ext cx="2450933" cy="1219296"/>
          </a:xfrm>
          <a:prstGeom prst="rect">
            <a:avLst/>
          </a:prstGeom>
        </p:spPr>
        <p:txBody>
          <a:bodyPr lIns="0" tIns="0" rIns="0" bIns="0" rtlCol="0" anchor="t">
            <a:spAutoFit/>
          </a:bodyPr>
          <a:lstStyle/>
          <a:p>
            <a:pPr algn="ctr">
              <a:lnSpc>
                <a:spcPts val="1960"/>
              </a:lnSpc>
            </a:pPr>
            <a:r>
              <a:rPr lang="en-US" sz="1633" b="1">
                <a:solidFill>
                  <a:srgbClr val="FFFFFF"/>
                </a:solidFill>
                <a:latin typeface="Open Sans 2 Bold"/>
                <a:ea typeface="Open Sans 2 Bold"/>
                <a:cs typeface="Open Sans 2 Bold"/>
                <a:sym typeface="Open Sans 2 Bold"/>
              </a:rPr>
              <a:t>Alisha Harbour,</a:t>
            </a:r>
          </a:p>
          <a:p>
            <a:pPr algn="ctr">
              <a:lnSpc>
                <a:spcPts val="1813"/>
              </a:lnSpc>
            </a:pPr>
            <a:r>
              <a:rPr lang="en-US" sz="1511">
                <a:solidFill>
                  <a:srgbClr val="FFFFFF"/>
                </a:solidFill>
                <a:latin typeface="Open Sans 2"/>
                <a:ea typeface="Open Sans 2"/>
                <a:cs typeface="Open Sans 2"/>
                <a:sym typeface="Open Sans 2"/>
              </a:rPr>
              <a:t>Payroll Accountant</a:t>
            </a:r>
          </a:p>
          <a:p>
            <a:pPr algn="ctr">
              <a:lnSpc>
                <a:spcPts val="1519"/>
              </a:lnSpc>
            </a:pPr>
            <a:endParaRPr lang="en-US" sz="1511">
              <a:solidFill>
                <a:srgbClr val="FFFFFF"/>
              </a:solidFill>
              <a:latin typeface="Open Sans 2"/>
              <a:ea typeface="Open Sans 2"/>
              <a:cs typeface="Open Sans 2"/>
              <a:sym typeface="Open Sans 2"/>
            </a:endParaRPr>
          </a:p>
          <a:p>
            <a:pPr algn="ctr">
              <a:lnSpc>
                <a:spcPts val="1519"/>
              </a:lnSpc>
            </a:pPr>
            <a:endParaRPr lang="en-US" sz="1511">
              <a:solidFill>
                <a:srgbClr val="FFFFFF"/>
              </a:solidFill>
              <a:latin typeface="Open Sans 2"/>
              <a:ea typeface="Open Sans 2"/>
              <a:cs typeface="Open Sans 2"/>
              <a:sym typeface="Open Sans 2"/>
            </a:endParaRPr>
          </a:p>
          <a:p>
            <a:pPr algn="ctr">
              <a:lnSpc>
                <a:spcPts val="1519"/>
              </a:lnSpc>
            </a:pPr>
            <a:r>
              <a:rPr lang="en-US" sz="1266">
                <a:solidFill>
                  <a:srgbClr val="FFFFFF"/>
                </a:solidFill>
                <a:latin typeface="Open Sans 2"/>
                <a:ea typeface="Open Sans 2"/>
                <a:cs typeface="Open Sans 2"/>
                <a:sym typeface="Open Sans 2"/>
              </a:rPr>
              <a:t>owens24@marshall.edu</a:t>
            </a:r>
          </a:p>
          <a:p>
            <a:pPr algn="ctr">
              <a:lnSpc>
                <a:spcPts val="1519"/>
              </a:lnSpc>
            </a:pPr>
            <a:endParaRPr lang="en-US" sz="1266">
              <a:solidFill>
                <a:srgbClr val="FFFFFF"/>
              </a:solidFill>
              <a:latin typeface="Open Sans 2"/>
              <a:ea typeface="Open Sans 2"/>
              <a:cs typeface="Open Sans 2"/>
              <a:sym typeface="Open Sans 2"/>
            </a:endParaRPr>
          </a:p>
        </p:txBody>
      </p:sp>
      <p:grpSp>
        <p:nvGrpSpPr>
          <p:cNvPr id="20" name="Group 20"/>
          <p:cNvGrpSpPr/>
          <p:nvPr/>
        </p:nvGrpSpPr>
        <p:grpSpPr>
          <a:xfrm>
            <a:off x="7842932" y="5249656"/>
            <a:ext cx="2475136" cy="3068078"/>
            <a:chOff x="0" y="0"/>
            <a:chExt cx="822765" cy="1019866"/>
          </a:xfrm>
        </p:grpSpPr>
        <p:sp>
          <p:nvSpPr>
            <p:cNvPr id="21" name="Freeform 21"/>
            <p:cNvSpPr/>
            <p:nvPr/>
          </p:nvSpPr>
          <p:spPr>
            <a:xfrm>
              <a:off x="0" y="0"/>
              <a:ext cx="822765" cy="1019866"/>
            </a:xfrm>
            <a:custGeom>
              <a:avLst/>
              <a:gdLst/>
              <a:ahLst/>
              <a:cxnLst/>
              <a:rect l="l" t="t" r="r" b="b"/>
              <a:pathLst>
                <a:path w="822765" h="1019866">
                  <a:moveTo>
                    <a:pt x="0" y="0"/>
                  </a:moveTo>
                  <a:lnTo>
                    <a:pt x="822765" y="0"/>
                  </a:lnTo>
                  <a:lnTo>
                    <a:pt x="822765" y="1019866"/>
                  </a:lnTo>
                  <a:lnTo>
                    <a:pt x="0" y="1019866"/>
                  </a:lnTo>
                  <a:close/>
                </a:path>
              </a:pathLst>
            </a:custGeom>
            <a:solidFill>
              <a:srgbClr val="333132"/>
            </a:solidFill>
          </p:spPr>
          <p:txBody>
            <a:bodyPr/>
            <a:lstStyle/>
            <a:p>
              <a:endParaRPr lang="en-US"/>
            </a:p>
          </p:txBody>
        </p:sp>
        <p:sp>
          <p:nvSpPr>
            <p:cNvPr id="22" name="TextBox 22"/>
            <p:cNvSpPr txBox="1"/>
            <p:nvPr/>
          </p:nvSpPr>
          <p:spPr>
            <a:xfrm>
              <a:off x="0" y="-47625"/>
              <a:ext cx="822765" cy="1067491"/>
            </a:xfrm>
            <a:prstGeom prst="rect">
              <a:avLst/>
            </a:prstGeom>
          </p:spPr>
          <p:txBody>
            <a:bodyPr lIns="113428" tIns="113428" rIns="113428" bIns="113428" rtlCol="0" anchor="ctr"/>
            <a:lstStyle/>
            <a:p>
              <a:pPr algn="ctr">
                <a:lnSpc>
                  <a:spcPts val="6766"/>
                </a:lnSpc>
              </a:pPr>
              <a:endParaRPr/>
            </a:p>
          </p:txBody>
        </p:sp>
      </p:grpSp>
      <p:sp>
        <p:nvSpPr>
          <p:cNvPr id="23" name="Freeform 23"/>
          <p:cNvSpPr/>
          <p:nvPr/>
        </p:nvSpPr>
        <p:spPr>
          <a:xfrm>
            <a:off x="7842932" y="3441593"/>
            <a:ext cx="2475136" cy="2982808"/>
          </a:xfrm>
          <a:custGeom>
            <a:avLst/>
            <a:gdLst/>
            <a:ahLst/>
            <a:cxnLst/>
            <a:rect l="l" t="t" r="r" b="b"/>
            <a:pathLst>
              <a:path w="2475136" h="2982808">
                <a:moveTo>
                  <a:pt x="0" y="0"/>
                </a:moveTo>
                <a:lnTo>
                  <a:pt x="2475136" y="0"/>
                </a:lnTo>
                <a:lnTo>
                  <a:pt x="2475136" y="2982809"/>
                </a:lnTo>
                <a:lnTo>
                  <a:pt x="0" y="2982809"/>
                </a:lnTo>
                <a:lnTo>
                  <a:pt x="0" y="0"/>
                </a:lnTo>
                <a:close/>
              </a:path>
            </a:pathLst>
          </a:custGeom>
          <a:blipFill>
            <a:blip r:embed="rId5"/>
            <a:stretch>
              <a:fillRect b="-16402"/>
            </a:stretch>
          </a:blipFill>
        </p:spPr>
        <p:txBody>
          <a:bodyPr/>
          <a:lstStyle/>
          <a:p>
            <a:endParaRPr lang="en-US"/>
          </a:p>
        </p:txBody>
      </p:sp>
      <p:sp>
        <p:nvSpPr>
          <p:cNvPr id="24" name="TextBox 24"/>
          <p:cNvSpPr txBox="1"/>
          <p:nvPr/>
        </p:nvSpPr>
        <p:spPr>
          <a:xfrm>
            <a:off x="7891956" y="6619525"/>
            <a:ext cx="2377089" cy="1259564"/>
          </a:xfrm>
          <a:prstGeom prst="rect">
            <a:avLst/>
          </a:prstGeom>
        </p:spPr>
        <p:txBody>
          <a:bodyPr lIns="0" tIns="0" rIns="0" bIns="0" rtlCol="0" anchor="t">
            <a:spAutoFit/>
          </a:bodyPr>
          <a:lstStyle/>
          <a:p>
            <a:pPr algn="ctr">
              <a:lnSpc>
                <a:spcPts val="1940"/>
              </a:lnSpc>
            </a:pPr>
            <a:r>
              <a:rPr lang="en-US" sz="1617" b="1">
                <a:solidFill>
                  <a:srgbClr val="FFFFFF"/>
                </a:solidFill>
                <a:latin typeface="Open Sans 2 Bold"/>
                <a:ea typeface="Open Sans 2 Bold"/>
                <a:cs typeface="Open Sans 2 Bold"/>
                <a:sym typeface="Open Sans 2 Bold"/>
              </a:rPr>
              <a:t>Tammy Brumbaugh,</a:t>
            </a:r>
          </a:p>
          <a:p>
            <a:pPr algn="ctr">
              <a:lnSpc>
                <a:spcPts val="1815"/>
              </a:lnSpc>
            </a:pPr>
            <a:r>
              <a:rPr lang="en-US" sz="1512">
                <a:solidFill>
                  <a:srgbClr val="FFFFFF"/>
                </a:solidFill>
                <a:latin typeface="Open Sans 2"/>
                <a:ea typeface="Open Sans 2"/>
                <a:cs typeface="Open Sans 2"/>
                <a:sym typeface="Open Sans 2"/>
              </a:rPr>
              <a:t>Senior Payroll Administrator</a:t>
            </a:r>
          </a:p>
          <a:p>
            <a:pPr algn="ctr">
              <a:lnSpc>
                <a:spcPts val="1520"/>
              </a:lnSpc>
            </a:pPr>
            <a:endParaRPr lang="en-US" sz="1512">
              <a:solidFill>
                <a:srgbClr val="FFFFFF"/>
              </a:solidFill>
              <a:latin typeface="Open Sans 2"/>
              <a:ea typeface="Open Sans 2"/>
              <a:cs typeface="Open Sans 2"/>
              <a:sym typeface="Open Sans 2"/>
            </a:endParaRPr>
          </a:p>
          <a:p>
            <a:pPr algn="ctr">
              <a:lnSpc>
                <a:spcPts val="1520"/>
              </a:lnSpc>
            </a:pPr>
            <a:r>
              <a:rPr lang="en-US" sz="1266">
                <a:solidFill>
                  <a:srgbClr val="FFFFFF"/>
                </a:solidFill>
                <a:latin typeface="Open Sans 2"/>
                <a:ea typeface="Open Sans 2"/>
                <a:cs typeface="Open Sans 2"/>
                <a:sym typeface="Open Sans 2"/>
              </a:rPr>
              <a:t>brumbaught@marshall.edu</a:t>
            </a:r>
          </a:p>
          <a:p>
            <a:pPr algn="ctr">
              <a:lnSpc>
                <a:spcPts val="1520"/>
              </a:lnSpc>
            </a:pPr>
            <a:endParaRPr lang="en-US" sz="1266">
              <a:solidFill>
                <a:srgbClr val="FFFFFF"/>
              </a:solidFill>
              <a:latin typeface="Open Sans 2"/>
              <a:ea typeface="Open Sans 2"/>
              <a:cs typeface="Open Sans 2"/>
              <a:sym typeface="Open Sans 2"/>
            </a:endParaRPr>
          </a:p>
        </p:txBody>
      </p:sp>
      <p:grpSp>
        <p:nvGrpSpPr>
          <p:cNvPr id="25" name="Group 25"/>
          <p:cNvGrpSpPr/>
          <p:nvPr/>
        </p:nvGrpSpPr>
        <p:grpSpPr>
          <a:xfrm>
            <a:off x="5050296" y="5254280"/>
            <a:ext cx="2475136" cy="3068078"/>
            <a:chOff x="0" y="0"/>
            <a:chExt cx="822765" cy="1019866"/>
          </a:xfrm>
        </p:grpSpPr>
        <p:sp>
          <p:nvSpPr>
            <p:cNvPr id="26" name="Freeform 26"/>
            <p:cNvSpPr/>
            <p:nvPr/>
          </p:nvSpPr>
          <p:spPr>
            <a:xfrm>
              <a:off x="0" y="0"/>
              <a:ext cx="822765" cy="1019866"/>
            </a:xfrm>
            <a:custGeom>
              <a:avLst/>
              <a:gdLst/>
              <a:ahLst/>
              <a:cxnLst/>
              <a:rect l="l" t="t" r="r" b="b"/>
              <a:pathLst>
                <a:path w="822765" h="1019866">
                  <a:moveTo>
                    <a:pt x="0" y="0"/>
                  </a:moveTo>
                  <a:lnTo>
                    <a:pt x="822765" y="0"/>
                  </a:lnTo>
                  <a:lnTo>
                    <a:pt x="822765" y="1019866"/>
                  </a:lnTo>
                  <a:lnTo>
                    <a:pt x="0" y="1019866"/>
                  </a:lnTo>
                  <a:close/>
                </a:path>
              </a:pathLst>
            </a:custGeom>
            <a:solidFill>
              <a:srgbClr val="333132"/>
            </a:solidFill>
          </p:spPr>
          <p:txBody>
            <a:bodyPr/>
            <a:lstStyle/>
            <a:p>
              <a:endParaRPr lang="en-US"/>
            </a:p>
          </p:txBody>
        </p:sp>
        <p:sp>
          <p:nvSpPr>
            <p:cNvPr id="27" name="TextBox 27"/>
            <p:cNvSpPr txBox="1"/>
            <p:nvPr/>
          </p:nvSpPr>
          <p:spPr>
            <a:xfrm>
              <a:off x="0" y="-47625"/>
              <a:ext cx="822765" cy="1067491"/>
            </a:xfrm>
            <a:prstGeom prst="rect">
              <a:avLst/>
            </a:prstGeom>
          </p:spPr>
          <p:txBody>
            <a:bodyPr lIns="113428" tIns="113428" rIns="113428" bIns="113428" rtlCol="0" anchor="ctr"/>
            <a:lstStyle/>
            <a:p>
              <a:pPr algn="ctr">
                <a:lnSpc>
                  <a:spcPts val="6766"/>
                </a:lnSpc>
              </a:pPr>
              <a:endParaRPr/>
            </a:p>
          </p:txBody>
        </p:sp>
      </p:grpSp>
      <p:sp>
        <p:nvSpPr>
          <p:cNvPr id="28" name="Freeform 28"/>
          <p:cNvSpPr/>
          <p:nvPr/>
        </p:nvSpPr>
        <p:spPr>
          <a:xfrm>
            <a:off x="5050296" y="3446217"/>
            <a:ext cx="2475136" cy="3038364"/>
          </a:xfrm>
          <a:custGeom>
            <a:avLst/>
            <a:gdLst/>
            <a:ahLst/>
            <a:cxnLst/>
            <a:rect l="l" t="t" r="r" b="b"/>
            <a:pathLst>
              <a:path w="2475136" h="3038364">
                <a:moveTo>
                  <a:pt x="0" y="0"/>
                </a:moveTo>
                <a:lnTo>
                  <a:pt x="2475136" y="0"/>
                </a:lnTo>
                <a:lnTo>
                  <a:pt x="2475136" y="3038364"/>
                </a:lnTo>
                <a:lnTo>
                  <a:pt x="0" y="3038364"/>
                </a:lnTo>
                <a:lnTo>
                  <a:pt x="0" y="0"/>
                </a:lnTo>
                <a:close/>
              </a:path>
            </a:pathLst>
          </a:custGeom>
          <a:blipFill>
            <a:blip r:embed="rId6"/>
            <a:stretch>
              <a:fillRect l="-11846" r="-11743" b="-25849"/>
            </a:stretch>
          </a:blipFill>
        </p:spPr>
        <p:txBody>
          <a:bodyPr/>
          <a:lstStyle/>
          <a:p>
            <a:endParaRPr lang="en-US"/>
          </a:p>
        </p:txBody>
      </p:sp>
      <p:sp>
        <p:nvSpPr>
          <p:cNvPr id="29" name="TextBox 29"/>
          <p:cNvSpPr txBox="1"/>
          <p:nvPr/>
        </p:nvSpPr>
        <p:spPr>
          <a:xfrm>
            <a:off x="5099320" y="6619525"/>
            <a:ext cx="2377089" cy="1235006"/>
          </a:xfrm>
          <a:prstGeom prst="rect">
            <a:avLst/>
          </a:prstGeom>
        </p:spPr>
        <p:txBody>
          <a:bodyPr lIns="0" tIns="0" rIns="0" bIns="0" rtlCol="0" anchor="t">
            <a:spAutoFit/>
          </a:bodyPr>
          <a:lstStyle/>
          <a:p>
            <a:pPr algn="ctr">
              <a:lnSpc>
                <a:spcPts val="1940"/>
              </a:lnSpc>
            </a:pPr>
            <a:r>
              <a:rPr lang="en-US" sz="1617" b="1">
                <a:solidFill>
                  <a:srgbClr val="FFFFFF"/>
                </a:solidFill>
                <a:latin typeface="Open Sans 2 Bold"/>
                <a:ea typeface="Open Sans 2 Bold"/>
                <a:cs typeface="Open Sans 2 Bold"/>
                <a:sym typeface="Open Sans 2 Bold"/>
              </a:rPr>
              <a:t>Coria Kent,</a:t>
            </a:r>
          </a:p>
          <a:p>
            <a:pPr algn="ctr">
              <a:lnSpc>
                <a:spcPts val="1815"/>
              </a:lnSpc>
            </a:pPr>
            <a:r>
              <a:rPr lang="en-US" sz="1512">
                <a:solidFill>
                  <a:srgbClr val="FFFFFF"/>
                </a:solidFill>
                <a:latin typeface="Open Sans 2"/>
                <a:ea typeface="Open Sans 2"/>
                <a:cs typeface="Open Sans 2"/>
                <a:sym typeface="Open Sans 2"/>
              </a:rPr>
              <a:t>Human Resources Coordinator</a:t>
            </a:r>
          </a:p>
          <a:p>
            <a:pPr algn="ctr">
              <a:lnSpc>
                <a:spcPts val="1415"/>
              </a:lnSpc>
            </a:pPr>
            <a:endParaRPr lang="en-US" sz="1512">
              <a:solidFill>
                <a:srgbClr val="FFFFFF"/>
              </a:solidFill>
              <a:latin typeface="Open Sans 2"/>
              <a:ea typeface="Open Sans 2"/>
              <a:cs typeface="Open Sans 2"/>
              <a:sym typeface="Open Sans 2"/>
            </a:endParaRPr>
          </a:p>
          <a:p>
            <a:pPr algn="ctr">
              <a:lnSpc>
                <a:spcPts val="1520"/>
              </a:lnSpc>
            </a:pPr>
            <a:r>
              <a:rPr lang="en-US" sz="1266">
                <a:solidFill>
                  <a:srgbClr val="FFFFFF"/>
                </a:solidFill>
                <a:latin typeface="Open Sans 2"/>
                <a:ea typeface="Open Sans 2"/>
                <a:cs typeface="Open Sans 2"/>
                <a:sym typeface="Open Sans 2"/>
              </a:rPr>
              <a:t>kent1@marshall.edu</a:t>
            </a:r>
          </a:p>
          <a:p>
            <a:pPr algn="ctr">
              <a:lnSpc>
                <a:spcPts val="1520"/>
              </a:lnSpc>
            </a:pPr>
            <a:endParaRPr lang="en-US" sz="1266">
              <a:solidFill>
                <a:srgbClr val="FFFFFF"/>
              </a:solidFill>
              <a:latin typeface="Open Sans 2"/>
              <a:ea typeface="Open Sans 2"/>
              <a:cs typeface="Open Sans 2"/>
              <a:sym typeface="Open Sans 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TextBox 3"/>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dirty="0">
                <a:solidFill>
                  <a:srgbClr val="FFFFFF"/>
                </a:solidFill>
                <a:latin typeface="Open Sans 1 Bold"/>
                <a:ea typeface="Open Sans 1 Bold"/>
                <a:cs typeface="Open Sans 1 Bold"/>
                <a:sym typeface="Open Sans 1 Bold"/>
              </a:rPr>
              <a:t>PAR: Personnel Action Request - MU</a:t>
            </a:r>
          </a:p>
        </p:txBody>
      </p:sp>
      <p:sp>
        <p:nvSpPr>
          <p:cNvPr id="10" name="TextBox 10"/>
          <p:cNvSpPr txBox="1"/>
          <p:nvPr/>
        </p:nvSpPr>
        <p:spPr>
          <a:xfrm>
            <a:off x="457200" y="2899296"/>
            <a:ext cx="5431996" cy="5770811"/>
          </a:xfrm>
          <a:prstGeom prst="rect">
            <a:avLst/>
          </a:prstGeom>
        </p:spPr>
        <p:txBody>
          <a:bodyPr wrap="square" lIns="0" tIns="0" rIns="0" bIns="0" rtlCol="0" anchor="t">
            <a:spAutoFit/>
          </a:bodyPr>
          <a:lstStyle/>
          <a:p>
            <a:pPr marL="342900" indent="-342900" algn="l">
              <a:lnSpc>
                <a:spcPts val="2520"/>
              </a:lnSpc>
              <a:buFont typeface="Arial" panose="020B0604020202020204" pitchFamily="34" charset="0"/>
              <a:buChar char="•"/>
            </a:pPr>
            <a:r>
              <a:rPr lang="en-US" sz="2100" dirty="0">
                <a:solidFill>
                  <a:srgbClr val="000000"/>
                </a:solidFill>
                <a:latin typeface="Open Sans 1"/>
                <a:ea typeface="Open Sans 1"/>
                <a:cs typeface="Open Sans 1"/>
                <a:sym typeface="Open Sans 1"/>
              </a:rPr>
              <a:t>If you are hiring someone already employed by MU, you will need to complete a MU PAR to capture the MURC supported effort.  </a:t>
            </a:r>
          </a:p>
          <a:p>
            <a:pPr algn="l">
              <a:lnSpc>
                <a:spcPts val="2520"/>
              </a:lnSpc>
            </a:pPr>
            <a:endParaRPr lang="en-US" sz="2100" dirty="0">
              <a:solidFill>
                <a:srgbClr val="000000"/>
              </a:solidFill>
              <a:latin typeface="Open Sans 1"/>
              <a:ea typeface="Open Sans 1"/>
              <a:cs typeface="Open Sans 1"/>
              <a:sym typeface="Open Sans 1"/>
            </a:endParaRPr>
          </a:p>
          <a:p>
            <a:pPr marL="342900" indent="-342900" algn="l">
              <a:lnSpc>
                <a:spcPts val="2520"/>
              </a:lnSpc>
              <a:buFont typeface="Arial" panose="020B0604020202020204" pitchFamily="34" charset="0"/>
              <a:buChar char="•"/>
            </a:pPr>
            <a:r>
              <a:rPr lang="en-US" sz="2100" dirty="0">
                <a:solidFill>
                  <a:srgbClr val="000000"/>
                </a:solidFill>
                <a:latin typeface="Open Sans 1"/>
                <a:ea typeface="Open Sans 1"/>
                <a:cs typeface="Open Sans 1"/>
                <a:sym typeface="Open Sans 1"/>
              </a:rPr>
              <a:t>PARs must be initiated at the department level by the PI or assigned department administrator</a:t>
            </a:r>
          </a:p>
          <a:p>
            <a:pPr marL="342900" indent="-342900" algn="l">
              <a:lnSpc>
                <a:spcPts val="2520"/>
              </a:lnSpc>
              <a:buFont typeface="Arial" panose="020B0604020202020204" pitchFamily="34" charset="0"/>
              <a:buChar char="•"/>
            </a:pPr>
            <a:endParaRPr lang="en-US" sz="2100" dirty="0">
              <a:solidFill>
                <a:srgbClr val="000000"/>
              </a:solidFill>
              <a:latin typeface="Open Sans 1"/>
              <a:ea typeface="Open Sans 1"/>
              <a:cs typeface="Open Sans 1"/>
              <a:sym typeface="Open Sans 1"/>
            </a:endParaRPr>
          </a:p>
          <a:p>
            <a:pPr marL="342900" indent="-342900" algn="l">
              <a:lnSpc>
                <a:spcPts val="2520"/>
              </a:lnSpc>
              <a:buFont typeface="Arial" panose="020B0604020202020204" pitchFamily="34" charset="0"/>
              <a:buChar char="•"/>
            </a:pPr>
            <a:r>
              <a:rPr lang="en-US" sz="2100" dirty="0">
                <a:solidFill>
                  <a:srgbClr val="000000"/>
                </a:solidFill>
                <a:latin typeface="Open Sans 1"/>
                <a:ea typeface="Open Sans 1"/>
                <a:cs typeface="Open Sans 1"/>
                <a:sym typeface="Open Sans 1"/>
              </a:rPr>
              <a:t>MU PAR forms are located on the MUHR website under the PAR section: </a:t>
            </a:r>
            <a:r>
              <a:rPr lang="en-US" sz="2100" dirty="0">
                <a:solidFill>
                  <a:srgbClr val="000000"/>
                </a:solidFill>
                <a:latin typeface="Open Sans 1"/>
                <a:ea typeface="Open Sans 1"/>
                <a:cs typeface="Open Sans 1"/>
                <a:sym typeface="Open Sans 1"/>
                <a:hlinkClick r:id="rId2"/>
              </a:rPr>
              <a:t>https://www.marshall.edu/human-resources/forms-2/</a:t>
            </a:r>
            <a:r>
              <a:rPr lang="en-US" sz="2100" dirty="0">
                <a:solidFill>
                  <a:srgbClr val="000000"/>
                </a:solidFill>
                <a:latin typeface="Open Sans 1"/>
                <a:ea typeface="Open Sans 1"/>
                <a:cs typeface="Open Sans 1"/>
                <a:sym typeface="Open Sans 1"/>
              </a:rPr>
              <a:t> </a:t>
            </a:r>
          </a:p>
          <a:p>
            <a:pPr marL="342900" indent="-342900" algn="l">
              <a:lnSpc>
                <a:spcPts val="2520"/>
              </a:lnSpc>
              <a:buFont typeface="Arial" panose="020B0604020202020204" pitchFamily="34" charset="0"/>
              <a:buChar char="•"/>
            </a:pPr>
            <a:endParaRPr lang="en-US" sz="2100" dirty="0">
              <a:solidFill>
                <a:srgbClr val="000000"/>
              </a:solidFill>
              <a:latin typeface="Open Sans 1"/>
              <a:ea typeface="Open Sans 1"/>
              <a:cs typeface="Open Sans 1"/>
              <a:sym typeface="Open Sans 1"/>
            </a:endParaRPr>
          </a:p>
          <a:p>
            <a:pPr marL="342900" indent="-342900" algn="l">
              <a:lnSpc>
                <a:spcPts val="2520"/>
              </a:lnSpc>
              <a:buFont typeface="Arial" panose="020B0604020202020204" pitchFamily="34" charset="0"/>
              <a:buChar char="•"/>
            </a:pPr>
            <a:r>
              <a:rPr lang="en-US" sz="2100" dirty="0">
                <a:solidFill>
                  <a:srgbClr val="000000"/>
                </a:solidFill>
                <a:latin typeface="Open Sans 1"/>
                <a:ea typeface="Open Sans 1"/>
                <a:cs typeface="Open Sans 1"/>
                <a:sym typeface="Open Sans 1"/>
              </a:rPr>
              <a:t>For assistance filling out MU PARs, please contact Marshall’s HR department. Located in 207 Old Main or by phone at (304) 696-6455. </a:t>
            </a:r>
          </a:p>
        </p:txBody>
      </p:sp>
      <p:pic>
        <p:nvPicPr>
          <p:cNvPr id="16" name="Picture 15">
            <a:extLst>
              <a:ext uri="{FF2B5EF4-FFF2-40B4-BE49-F238E27FC236}">
                <a16:creationId xmlns:a16="http://schemas.microsoft.com/office/drawing/2014/main" id="{E887678F-D5D9-5BE0-AB39-4CB01A7DAE05}"/>
              </a:ext>
            </a:extLst>
          </p:cNvPr>
          <p:cNvPicPr>
            <a:picLocks noChangeAspect="1"/>
          </p:cNvPicPr>
          <p:nvPr/>
        </p:nvPicPr>
        <p:blipFill>
          <a:blip r:embed="rId3"/>
          <a:stretch>
            <a:fillRect/>
          </a:stretch>
        </p:blipFill>
        <p:spPr>
          <a:xfrm>
            <a:off x="6324600" y="2899296"/>
            <a:ext cx="11862180" cy="5121277"/>
          </a:xfrm>
          <a:prstGeom prst="rect">
            <a:avLst/>
          </a:prstGeom>
        </p:spPr>
      </p:pic>
      <p:sp>
        <p:nvSpPr>
          <p:cNvPr id="17" name="Arrow: Right 16">
            <a:extLst>
              <a:ext uri="{FF2B5EF4-FFF2-40B4-BE49-F238E27FC236}">
                <a16:creationId xmlns:a16="http://schemas.microsoft.com/office/drawing/2014/main" id="{49A6B71B-A33A-6846-B308-063F7992ECA6}"/>
              </a:ext>
            </a:extLst>
          </p:cNvPr>
          <p:cNvSpPr/>
          <p:nvPr/>
        </p:nvSpPr>
        <p:spPr>
          <a:xfrm>
            <a:off x="5715000" y="6134100"/>
            <a:ext cx="978408" cy="48463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TextBox 3"/>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dirty="0">
                <a:solidFill>
                  <a:srgbClr val="FFFFFF"/>
                </a:solidFill>
                <a:latin typeface="Open Sans 1 Bold"/>
                <a:ea typeface="Open Sans 1 Bold"/>
                <a:cs typeface="Open Sans 1 Bold"/>
                <a:sym typeface="Open Sans 1 Bold"/>
              </a:rPr>
              <a:t>PAR: Personnel Action Request - MURC </a:t>
            </a:r>
          </a:p>
        </p:txBody>
      </p:sp>
      <p:sp>
        <p:nvSpPr>
          <p:cNvPr id="4" name="TextBox 4"/>
          <p:cNvSpPr txBox="1"/>
          <p:nvPr/>
        </p:nvSpPr>
        <p:spPr>
          <a:xfrm>
            <a:off x="474789" y="2611934"/>
            <a:ext cx="17339536" cy="1923604"/>
          </a:xfrm>
          <a:prstGeom prst="rect">
            <a:avLst/>
          </a:prstGeom>
        </p:spPr>
        <p:txBody>
          <a:bodyPr lIns="0" tIns="0" rIns="0" bIns="0" rtlCol="0" anchor="t">
            <a:spAutoFit/>
          </a:bodyPr>
          <a:lstStyle/>
          <a:p>
            <a:pPr algn="l">
              <a:lnSpc>
                <a:spcPts val="2520"/>
              </a:lnSpc>
            </a:pPr>
            <a:r>
              <a:rPr lang="en-US" sz="2100" b="1" dirty="0">
                <a:solidFill>
                  <a:srgbClr val="000000"/>
                </a:solidFill>
                <a:latin typeface="Open Sans 1"/>
                <a:ea typeface="Open Sans 1"/>
                <a:cs typeface="Open Sans 1"/>
                <a:sym typeface="Open Sans 1"/>
              </a:rPr>
              <a:t>PARs must be completed to pay employees from MURC funds.</a:t>
            </a:r>
            <a:r>
              <a:rPr lang="en-US" sz="2100" dirty="0">
                <a:solidFill>
                  <a:srgbClr val="000000"/>
                </a:solidFill>
                <a:latin typeface="Open Sans 1"/>
                <a:ea typeface="Open Sans 1"/>
                <a:cs typeface="Open Sans 1"/>
                <a:sym typeface="Open Sans 1"/>
              </a:rPr>
              <a:t>  MURC PARs are completed on dynamic forms (see below links).</a:t>
            </a:r>
          </a:p>
          <a:p>
            <a:pPr algn="l">
              <a:lnSpc>
                <a:spcPts val="2520"/>
              </a:lnSpc>
            </a:pPr>
            <a:endParaRPr lang="en-US" sz="2100" dirty="0">
              <a:solidFill>
                <a:srgbClr val="000000"/>
              </a:solidFill>
              <a:latin typeface="Open Sans 1"/>
              <a:ea typeface="Open Sans 1"/>
              <a:cs typeface="Open Sans 1"/>
              <a:sym typeface="Open Sans 1"/>
            </a:endParaRPr>
          </a:p>
          <a:p>
            <a:pPr marL="453393" lvl="1" indent="-226697" algn="l">
              <a:lnSpc>
                <a:spcPts val="2520"/>
              </a:lnSpc>
              <a:buFont typeface="Arial"/>
              <a:buChar char="•"/>
            </a:pPr>
            <a:r>
              <a:rPr lang="en-US" sz="2100" u="sng" dirty="0">
                <a:solidFill>
                  <a:srgbClr val="000000"/>
                </a:solidFill>
                <a:latin typeface="Open Sans 1"/>
                <a:ea typeface="Open Sans 1"/>
                <a:cs typeface="Open Sans 1"/>
                <a:sym typeface="Open Sans 1"/>
                <a:hlinkClick r:id="rId2" tooltip="https://dynamicforms.ngwebsolutions.com/casAuthentication.ashx?InstID=cade935a-cfad-4410-b039-e0d18d946b0d&amp;targetURL=https%3a%2f%2fdynamicforms.ngwebsolutions.com%2fSubmit%2fStart%2fe42ae6af-d573-4352-868e-f3199e1a49be"/>
              </a:rPr>
              <a:t>Personnel Action Request (PAR) Dynamic Form for salaried employees</a:t>
            </a:r>
            <a:r>
              <a:rPr lang="en-US" sz="2100" dirty="0">
                <a:solidFill>
                  <a:srgbClr val="000000"/>
                </a:solidFill>
                <a:latin typeface="Open Sans 1"/>
                <a:ea typeface="Open Sans 1"/>
                <a:cs typeface="Open Sans 1"/>
                <a:sym typeface="Open Sans 1"/>
              </a:rPr>
              <a:t> and</a:t>
            </a:r>
          </a:p>
          <a:p>
            <a:pPr marL="453393" lvl="1" indent="-226697" algn="l">
              <a:lnSpc>
                <a:spcPts val="2520"/>
              </a:lnSpc>
              <a:buFont typeface="Arial"/>
              <a:buChar char="•"/>
            </a:pPr>
            <a:r>
              <a:rPr lang="en-US" sz="2100" u="sng" dirty="0">
                <a:solidFill>
                  <a:srgbClr val="000000"/>
                </a:solidFill>
                <a:latin typeface="Open Sans 1"/>
                <a:ea typeface="Open Sans 1"/>
                <a:cs typeface="Open Sans 1"/>
                <a:sym typeface="Open Sans 1"/>
                <a:hlinkClick r:id="rId3" tooltip="https://dynamicforms.ngwebsolutions.com/casAuthentication.ashx?InstID=cade935a-cfad-4410-b039-e0d18d946b0d&amp;targetURL=https%3a%2f%2fdynamicforms.ngwebsolutions.com%2fSubmit%2fStart%2fb86aaf23-66c0-4b0e-bc6e-a5d69982f40b"/>
              </a:rPr>
              <a:t>Personnel Action Request (PAR) Dynamic Form for hourly employees</a:t>
            </a:r>
            <a:r>
              <a:rPr lang="en-US" sz="2100" dirty="0">
                <a:solidFill>
                  <a:srgbClr val="000000"/>
                </a:solidFill>
                <a:latin typeface="Open Sans 1"/>
                <a:ea typeface="Open Sans 1"/>
                <a:cs typeface="Open Sans 1"/>
                <a:sym typeface="Open Sans 1"/>
              </a:rPr>
              <a:t> </a:t>
            </a:r>
          </a:p>
          <a:p>
            <a:pPr marL="453393" lvl="1" indent="-226697" algn="l">
              <a:lnSpc>
                <a:spcPts val="2520"/>
              </a:lnSpc>
              <a:buFont typeface="Arial"/>
              <a:buChar char="•"/>
            </a:pPr>
            <a:r>
              <a:rPr lang="en-US" sz="2100" dirty="0">
                <a:solidFill>
                  <a:srgbClr val="000000"/>
                </a:solidFill>
                <a:latin typeface="Open Sans 1"/>
                <a:ea typeface="Open Sans 1"/>
                <a:cs typeface="Open Sans 1"/>
                <a:sym typeface="Open Sans 1"/>
              </a:rPr>
              <a:t>These can before found on the form section of the </a:t>
            </a:r>
            <a:r>
              <a:rPr lang="en-US" sz="2100" u="sng" dirty="0">
                <a:solidFill>
                  <a:srgbClr val="000000"/>
                </a:solidFill>
                <a:latin typeface="Open Sans 1"/>
                <a:ea typeface="Open Sans 1"/>
                <a:cs typeface="Open Sans 1"/>
                <a:sym typeface="Open Sans 1"/>
                <a:hlinkClick r:id="rId4" tooltip="http://www.marshall.edu/murc"/>
              </a:rPr>
              <a:t>MURC website</a:t>
            </a:r>
            <a:r>
              <a:rPr lang="en-US" sz="2100" dirty="0">
                <a:solidFill>
                  <a:srgbClr val="000000"/>
                </a:solidFill>
                <a:latin typeface="Open Sans 1"/>
                <a:ea typeface="Open Sans 1"/>
                <a:cs typeface="Open Sans 1"/>
                <a:sym typeface="Open Sans 1"/>
              </a:rPr>
              <a:t> under Human Resources/Payroll. </a:t>
            </a:r>
          </a:p>
          <a:p>
            <a:pPr algn="l">
              <a:lnSpc>
                <a:spcPts val="2520"/>
              </a:lnSpc>
            </a:pPr>
            <a:endParaRPr lang="en-US" sz="2100" dirty="0">
              <a:solidFill>
                <a:srgbClr val="000000"/>
              </a:solidFill>
              <a:latin typeface="Open Sans 1"/>
              <a:ea typeface="Open Sans 1"/>
              <a:cs typeface="Open Sans 1"/>
              <a:sym typeface="Open Sans 1"/>
            </a:endParaRPr>
          </a:p>
        </p:txBody>
      </p:sp>
      <p:grpSp>
        <p:nvGrpSpPr>
          <p:cNvPr id="5" name="Group 5"/>
          <p:cNvGrpSpPr/>
          <p:nvPr/>
        </p:nvGrpSpPr>
        <p:grpSpPr>
          <a:xfrm>
            <a:off x="1480468" y="5640090"/>
            <a:ext cx="4858750" cy="1974559"/>
            <a:chOff x="0" y="0"/>
            <a:chExt cx="1660047" cy="674630"/>
          </a:xfrm>
        </p:grpSpPr>
        <p:sp>
          <p:nvSpPr>
            <p:cNvPr id="6" name="Freeform 6"/>
            <p:cNvSpPr/>
            <p:nvPr/>
          </p:nvSpPr>
          <p:spPr>
            <a:xfrm>
              <a:off x="0" y="0"/>
              <a:ext cx="1660047" cy="674630"/>
            </a:xfrm>
            <a:custGeom>
              <a:avLst/>
              <a:gdLst/>
              <a:ahLst/>
              <a:cxnLst/>
              <a:rect l="l" t="t" r="r" b="b"/>
              <a:pathLst>
                <a:path w="1660047" h="674630">
                  <a:moveTo>
                    <a:pt x="81263" y="0"/>
                  </a:moveTo>
                  <a:lnTo>
                    <a:pt x="1578783" y="0"/>
                  </a:lnTo>
                  <a:cubicBezTo>
                    <a:pt x="1600336" y="0"/>
                    <a:pt x="1621005" y="8562"/>
                    <a:pt x="1636245" y="23801"/>
                  </a:cubicBezTo>
                  <a:cubicBezTo>
                    <a:pt x="1651485" y="39041"/>
                    <a:pt x="1660047" y="59711"/>
                    <a:pt x="1660047" y="81263"/>
                  </a:cubicBezTo>
                  <a:lnTo>
                    <a:pt x="1660047" y="593367"/>
                  </a:lnTo>
                  <a:cubicBezTo>
                    <a:pt x="1660047" y="638247"/>
                    <a:pt x="1623664" y="674630"/>
                    <a:pt x="1578783" y="674630"/>
                  </a:cubicBezTo>
                  <a:lnTo>
                    <a:pt x="81263" y="674630"/>
                  </a:lnTo>
                  <a:cubicBezTo>
                    <a:pt x="59711" y="674630"/>
                    <a:pt x="39041" y="666069"/>
                    <a:pt x="23801" y="650829"/>
                  </a:cubicBezTo>
                  <a:cubicBezTo>
                    <a:pt x="8562" y="635589"/>
                    <a:pt x="0" y="614919"/>
                    <a:pt x="0" y="593367"/>
                  </a:cubicBezTo>
                  <a:lnTo>
                    <a:pt x="0" y="81263"/>
                  </a:lnTo>
                  <a:cubicBezTo>
                    <a:pt x="0" y="59711"/>
                    <a:pt x="8562" y="39041"/>
                    <a:pt x="23801" y="23801"/>
                  </a:cubicBezTo>
                  <a:cubicBezTo>
                    <a:pt x="39041" y="8562"/>
                    <a:pt x="59711" y="0"/>
                    <a:pt x="81263" y="0"/>
                  </a:cubicBezTo>
                  <a:close/>
                </a:path>
              </a:pathLst>
            </a:custGeom>
            <a:solidFill>
              <a:srgbClr val="145F1F"/>
            </a:solidFill>
          </p:spPr>
          <p:txBody>
            <a:bodyPr/>
            <a:lstStyle/>
            <a:p>
              <a:endParaRPr lang="en-US"/>
            </a:p>
          </p:txBody>
        </p:sp>
        <p:sp>
          <p:nvSpPr>
            <p:cNvPr id="7" name="TextBox 7"/>
            <p:cNvSpPr txBox="1"/>
            <p:nvPr/>
          </p:nvSpPr>
          <p:spPr>
            <a:xfrm>
              <a:off x="0" y="-19050"/>
              <a:ext cx="1660047" cy="693680"/>
            </a:xfrm>
            <a:prstGeom prst="rect">
              <a:avLst/>
            </a:prstGeom>
          </p:spPr>
          <p:txBody>
            <a:bodyPr lIns="50800" tIns="50800" rIns="50800" bIns="50800" rtlCol="0" anchor="ctr"/>
            <a:lstStyle/>
            <a:p>
              <a:pPr algn="ctr">
                <a:lnSpc>
                  <a:spcPts val="2706"/>
                </a:lnSpc>
              </a:pPr>
              <a:endParaRPr/>
            </a:p>
          </p:txBody>
        </p:sp>
      </p:grpSp>
      <p:sp>
        <p:nvSpPr>
          <p:cNvPr id="8" name="TextBox 8"/>
          <p:cNvSpPr txBox="1"/>
          <p:nvPr/>
        </p:nvSpPr>
        <p:spPr>
          <a:xfrm>
            <a:off x="1942022" y="6113169"/>
            <a:ext cx="3935642" cy="1028402"/>
          </a:xfrm>
          <a:prstGeom prst="rect">
            <a:avLst/>
          </a:prstGeom>
        </p:spPr>
        <p:txBody>
          <a:bodyPr lIns="0" tIns="0" rIns="0" bIns="0" rtlCol="0" anchor="t">
            <a:spAutoFit/>
          </a:bodyPr>
          <a:lstStyle/>
          <a:p>
            <a:pPr algn="ctr">
              <a:lnSpc>
                <a:spcPts val="2756"/>
              </a:lnSpc>
            </a:pPr>
            <a:r>
              <a:rPr lang="en-US" sz="2296">
                <a:solidFill>
                  <a:srgbClr val="FFFFFF"/>
                </a:solidFill>
                <a:latin typeface="Open Sans 1"/>
                <a:ea typeface="Open Sans 1"/>
                <a:cs typeface="Open Sans 1"/>
                <a:sym typeface="Open Sans 1"/>
              </a:rPr>
              <a:t>PARs are created by the Principal Investigators and submitted to MURC.</a:t>
            </a:r>
          </a:p>
        </p:txBody>
      </p:sp>
      <p:grpSp>
        <p:nvGrpSpPr>
          <p:cNvPr id="9" name="Group 9"/>
          <p:cNvGrpSpPr/>
          <p:nvPr/>
        </p:nvGrpSpPr>
        <p:grpSpPr>
          <a:xfrm>
            <a:off x="6715181" y="5640090"/>
            <a:ext cx="4858750" cy="1974559"/>
            <a:chOff x="0" y="0"/>
            <a:chExt cx="1660047" cy="674630"/>
          </a:xfrm>
        </p:grpSpPr>
        <p:sp>
          <p:nvSpPr>
            <p:cNvPr id="10" name="Freeform 10"/>
            <p:cNvSpPr/>
            <p:nvPr/>
          </p:nvSpPr>
          <p:spPr>
            <a:xfrm>
              <a:off x="0" y="0"/>
              <a:ext cx="1660047" cy="674630"/>
            </a:xfrm>
            <a:custGeom>
              <a:avLst/>
              <a:gdLst/>
              <a:ahLst/>
              <a:cxnLst/>
              <a:rect l="l" t="t" r="r" b="b"/>
              <a:pathLst>
                <a:path w="1660047" h="674630">
                  <a:moveTo>
                    <a:pt x="81263" y="0"/>
                  </a:moveTo>
                  <a:lnTo>
                    <a:pt x="1578783" y="0"/>
                  </a:lnTo>
                  <a:cubicBezTo>
                    <a:pt x="1600336" y="0"/>
                    <a:pt x="1621005" y="8562"/>
                    <a:pt x="1636245" y="23801"/>
                  </a:cubicBezTo>
                  <a:cubicBezTo>
                    <a:pt x="1651485" y="39041"/>
                    <a:pt x="1660047" y="59711"/>
                    <a:pt x="1660047" y="81263"/>
                  </a:cubicBezTo>
                  <a:lnTo>
                    <a:pt x="1660047" y="593367"/>
                  </a:lnTo>
                  <a:cubicBezTo>
                    <a:pt x="1660047" y="638247"/>
                    <a:pt x="1623664" y="674630"/>
                    <a:pt x="1578783" y="674630"/>
                  </a:cubicBezTo>
                  <a:lnTo>
                    <a:pt x="81263" y="674630"/>
                  </a:lnTo>
                  <a:cubicBezTo>
                    <a:pt x="59711" y="674630"/>
                    <a:pt x="39041" y="666069"/>
                    <a:pt x="23801" y="650829"/>
                  </a:cubicBezTo>
                  <a:cubicBezTo>
                    <a:pt x="8562" y="635589"/>
                    <a:pt x="0" y="614919"/>
                    <a:pt x="0" y="593367"/>
                  </a:cubicBezTo>
                  <a:lnTo>
                    <a:pt x="0" y="81263"/>
                  </a:lnTo>
                  <a:cubicBezTo>
                    <a:pt x="0" y="59711"/>
                    <a:pt x="8562" y="39041"/>
                    <a:pt x="23801" y="23801"/>
                  </a:cubicBezTo>
                  <a:cubicBezTo>
                    <a:pt x="39041" y="8562"/>
                    <a:pt x="59711" y="0"/>
                    <a:pt x="81263" y="0"/>
                  </a:cubicBezTo>
                  <a:close/>
                </a:path>
              </a:pathLst>
            </a:custGeom>
            <a:solidFill>
              <a:srgbClr val="145F1F"/>
            </a:solidFill>
          </p:spPr>
          <p:txBody>
            <a:bodyPr/>
            <a:lstStyle/>
            <a:p>
              <a:endParaRPr lang="en-US"/>
            </a:p>
          </p:txBody>
        </p:sp>
        <p:sp>
          <p:nvSpPr>
            <p:cNvPr id="11" name="TextBox 11"/>
            <p:cNvSpPr txBox="1"/>
            <p:nvPr/>
          </p:nvSpPr>
          <p:spPr>
            <a:xfrm>
              <a:off x="0" y="-19050"/>
              <a:ext cx="1660047" cy="693680"/>
            </a:xfrm>
            <a:prstGeom prst="rect">
              <a:avLst/>
            </a:prstGeom>
          </p:spPr>
          <p:txBody>
            <a:bodyPr lIns="50800" tIns="50800" rIns="50800" bIns="50800" rtlCol="0" anchor="ctr"/>
            <a:lstStyle/>
            <a:p>
              <a:pPr algn="ctr">
                <a:lnSpc>
                  <a:spcPts val="2706"/>
                </a:lnSpc>
              </a:pPr>
              <a:endParaRPr/>
            </a:p>
          </p:txBody>
        </p:sp>
      </p:grpSp>
      <p:sp>
        <p:nvSpPr>
          <p:cNvPr id="12" name="TextBox 12"/>
          <p:cNvSpPr txBox="1"/>
          <p:nvPr/>
        </p:nvSpPr>
        <p:spPr>
          <a:xfrm>
            <a:off x="7176736" y="6284569"/>
            <a:ext cx="3935642" cy="685602"/>
          </a:xfrm>
          <a:prstGeom prst="rect">
            <a:avLst/>
          </a:prstGeom>
        </p:spPr>
        <p:txBody>
          <a:bodyPr lIns="0" tIns="0" rIns="0" bIns="0" rtlCol="0" anchor="t">
            <a:spAutoFit/>
          </a:bodyPr>
          <a:lstStyle/>
          <a:p>
            <a:pPr algn="ctr">
              <a:lnSpc>
                <a:spcPts val="2756"/>
              </a:lnSpc>
            </a:pPr>
            <a:r>
              <a:rPr lang="en-US" sz="2296">
                <a:solidFill>
                  <a:srgbClr val="FFFFFF"/>
                </a:solidFill>
                <a:latin typeface="Open Sans 1"/>
                <a:ea typeface="Open Sans 1"/>
                <a:cs typeface="Open Sans 1"/>
                <a:sym typeface="Open Sans 1"/>
              </a:rPr>
              <a:t>Compliance will approve them based on award terms.</a:t>
            </a:r>
          </a:p>
        </p:txBody>
      </p:sp>
      <p:grpSp>
        <p:nvGrpSpPr>
          <p:cNvPr id="13" name="Group 13"/>
          <p:cNvGrpSpPr/>
          <p:nvPr/>
        </p:nvGrpSpPr>
        <p:grpSpPr>
          <a:xfrm>
            <a:off x="11948782" y="5640090"/>
            <a:ext cx="4858750" cy="1974559"/>
            <a:chOff x="0" y="0"/>
            <a:chExt cx="1660047" cy="674630"/>
          </a:xfrm>
        </p:grpSpPr>
        <p:sp>
          <p:nvSpPr>
            <p:cNvPr id="14" name="Freeform 14"/>
            <p:cNvSpPr/>
            <p:nvPr/>
          </p:nvSpPr>
          <p:spPr>
            <a:xfrm>
              <a:off x="0" y="0"/>
              <a:ext cx="1660047" cy="674630"/>
            </a:xfrm>
            <a:custGeom>
              <a:avLst/>
              <a:gdLst/>
              <a:ahLst/>
              <a:cxnLst/>
              <a:rect l="l" t="t" r="r" b="b"/>
              <a:pathLst>
                <a:path w="1660047" h="674630">
                  <a:moveTo>
                    <a:pt x="81263" y="0"/>
                  </a:moveTo>
                  <a:lnTo>
                    <a:pt x="1578783" y="0"/>
                  </a:lnTo>
                  <a:cubicBezTo>
                    <a:pt x="1600336" y="0"/>
                    <a:pt x="1621005" y="8562"/>
                    <a:pt x="1636245" y="23801"/>
                  </a:cubicBezTo>
                  <a:cubicBezTo>
                    <a:pt x="1651485" y="39041"/>
                    <a:pt x="1660047" y="59711"/>
                    <a:pt x="1660047" y="81263"/>
                  </a:cubicBezTo>
                  <a:lnTo>
                    <a:pt x="1660047" y="593367"/>
                  </a:lnTo>
                  <a:cubicBezTo>
                    <a:pt x="1660047" y="638247"/>
                    <a:pt x="1623664" y="674630"/>
                    <a:pt x="1578783" y="674630"/>
                  </a:cubicBezTo>
                  <a:lnTo>
                    <a:pt x="81263" y="674630"/>
                  </a:lnTo>
                  <a:cubicBezTo>
                    <a:pt x="59711" y="674630"/>
                    <a:pt x="39041" y="666069"/>
                    <a:pt x="23801" y="650829"/>
                  </a:cubicBezTo>
                  <a:cubicBezTo>
                    <a:pt x="8562" y="635589"/>
                    <a:pt x="0" y="614919"/>
                    <a:pt x="0" y="593367"/>
                  </a:cubicBezTo>
                  <a:lnTo>
                    <a:pt x="0" y="81263"/>
                  </a:lnTo>
                  <a:cubicBezTo>
                    <a:pt x="0" y="59711"/>
                    <a:pt x="8562" y="39041"/>
                    <a:pt x="23801" y="23801"/>
                  </a:cubicBezTo>
                  <a:cubicBezTo>
                    <a:pt x="39041" y="8562"/>
                    <a:pt x="59711" y="0"/>
                    <a:pt x="81263" y="0"/>
                  </a:cubicBezTo>
                  <a:close/>
                </a:path>
              </a:pathLst>
            </a:custGeom>
            <a:solidFill>
              <a:srgbClr val="145F1F"/>
            </a:solidFill>
          </p:spPr>
          <p:txBody>
            <a:bodyPr/>
            <a:lstStyle/>
            <a:p>
              <a:endParaRPr lang="en-US"/>
            </a:p>
          </p:txBody>
        </p:sp>
        <p:sp>
          <p:nvSpPr>
            <p:cNvPr id="15" name="TextBox 15"/>
            <p:cNvSpPr txBox="1"/>
            <p:nvPr/>
          </p:nvSpPr>
          <p:spPr>
            <a:xfrm>
              <a:off x="0" y="-19050"/>
              <a:ext cx="1660047" cy="693680"/>
            </a:xfrm>
            <a:prstGeom prst="rect">
              <a:avLst/>
            </a:prstGeom>
          </p:spPr>
          <p:txBody>
            <a:bodyPr lIns="50800" tIns="50800" rIns="50800" bIns="50800" rtlCol="0" anchor="ctr"/>
            <a:lstStyle/>
            <a:p>
              <a:pPr algn="ctr">
                <a:lnSpc>
                  <a:spcPts val="2706"/>
                </a:lnSpc>
              </a:pPr>
              <a:endParaRPr/>
            </a:p>
          </p:txBody>
        </p:sp>
      </p:grpSp>
      <p:sp>
        <p:nvSpPr>
          <p:cNvPr id="16" name="TextBox 16"/>
          <p:cNvSpPr txBox="1"/>
          <p:nvPr/>
        </p:nvSpPr>
        <p:spPr>
          <a:xfrm>
            <a:off x="12410336" y="6113169"/>
            <a:ext cx="3935642" cy="1028402"/>
          </a:xfrm>
          <a:prstGeom prst="rect">
            <a:avLst/>
          </a:prstGeom>
        </p:spPr>
        <p:txBody>
          <a:bodyPr lIns="0" tIns="0" rIns="0" bIns="0" rtlCol="0" anchor="t">
            <a:spAutoFit/>
          </a:bodyPr>
          <a:lstStyle/>
          <a:p>
            <a:pPr algn="ctr">
              <a:lnSpc>
                <a:spcPts val="2756"/>
              </a:lnSpc>
            </a:pPr>
            <a:r>
              <a:rPr lang="en-US" sz="2296">
                <a:solidFill>
                  <a:srgbClr val="FFFFFF"/>
                </a:solidFill>
                <a:latin typeface="Open Sans 1"/>
                <a:ea typeface="Open Sans 1"/>
                <a:cs typeface="Open Sans 1"/>
                <a:sym typeface="Open Sans 1"/>
              </a:rPr>
              <a:t>Once approved we forward on to the MURC Payroll Administrator.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TextBox 3"/>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Manage your Grant </a:t>
            </a:r>
          </a:p>
        </p:txBody>
      </p:sp>
      <p:grpSp>
        <p:nvGrpSpPr>
          <p:cNvPr id="4" name="Group 4"/>
          <p:cNvGrpSpPr/>
          <p:nvPr/>
        </p:nvGrpSpPr>
        <p:grpSpPr>
          <a:xfrm>
            <a:off x="10422890" y="3057199"/>
            <a:ext cx="6390085" cy="1400187"/>
            <a:chOff x="0" y="0"/>
            <a:chExt cx="812800" cy="178100"/>
          </a:xfrm>
        </p:grpSpPr>
        <p:sp>
          <p:nvSpPr>
            <p:cNvPr id="5" name="Freeform 5"/>
            <p:cNvSpPr/>
            <p:nvPr/>
          </p:nvSpPr>
          <p:spPr>
            <a:xfrm>
              <a:off x="0" y="0"/>
              <a:ext cx="812800" cy="178100"/>
            </a:xfrm>
            <a:custGeom>
              <a:avLst/>
              <a:gdLst/>
              <a:ahLst/>
              <a:cxnLst/>
              <a:rect l="l" t="t" r="r" b="b"/>
              <a:pathLst>
                <a:path w="812800" h="178100">
                  <a:moveTo>
                    <a:pt x="0" y="0"/>
                  </a:moveTo>
                  <a:lnTo>
                    <a:pt x="812800" y="0"/>
                  </a:lnTo>
                  <a:lnTo>
                    <a:pt x="812800" y="178100"/>
                  </a:lnTo>
                  <a:lnTo>
                    <a:pt x="0" y="178100"/>
                  </a:lnTo>
                  <a:close/>
                </a:path>
              </a:pathLst>
            </a:custGeom>
            <a:solidFill>
              <a:srgbClr val="C5E2C2"/>
            </a:solidFill>
          </p:spPr>
          <p:txBody>
            <a:bodyPr/>
            <a:lstStyle/>
            <a:p>
              <a:endParaRPr lang="en-US"/>
            </a:p>
          </p:txBody>
        </p:sp>
        <p:sp>
          <p:nvSpPr>
            <p:cNvPr id="6" name="TextBox 6"/>
            <p:cNvSpPr txBox="1"/>
            <p:nvPr/>
          </p:nvSpPr>
          <p:spPr>
            <a:xfrm>
              <a:off x="0" y="-19050"/>
              <a:ext cx="812800" cy="197150"/>
            </a:xfrm>
            <a:prstGeom prst="rect">
              <a:avLst/>
            </a:prstGeom>
          </p:spPr>
          <p:txBody>
            <a:bodyPr lIns="50800" tIns="50800" rIns="50800" bIns="50800" rtlCol="0" anchor="ctr"/>
            <a:lstStyle/>
            <a:p>
              <a:pPr algn="ctr">
                <a:lnSpc>
                  <a:spcPts val="2966"/>
                </a:lnSpc>
              </a:pPr>
              <a:endParaRPr/>
            </a:p>
          </p:txBody>
        </p:sp>
      </p:grpSp>
      <p:grpSp>
        <p:nvGrpSpPr>
          <p:cNvPr id="7" name="Group 7"/>
          <p:cNvGrpSpPr/>
          <p:nvPr/>
        </p:nvGrpSpPr>
        <p:grpSpPr>
          <a:xfrm>
            <a:off x="8176617" y="2720719"/>
            <a:ext cx="3811191" cy="2050651"/>
            <a:chOff x="0" y="0"/>
            <a:chExt cx="1307645" cy="703592"/>
          </a:xfrm>
        </p:grpSpPr>
        <p:sp>
          <p:nvSpPr>
            <p:cNvPr id="8" name="Freeform 8"/>
            <p:cNvSpPr/>
            <p:nvPr/>
          </p:nvSpPr>
          <p:spPr>
            <a:xfrm>
              <a:off x="0" y="0"/>
              <a:ext cx="1307645" cy="703592"/>
            </a:xfrm>
            <a:custGeom>
              <a:avLst/>
              <a:gdLst/>
              <a:ahLst/>
              <a:cxnLst/>
              <a:rect l="l" t="t" r="r" b="b"/>
              <a:pathLst>
                <a:path w="1307645" h="703592">
                  <a:moveTo>
                    <a:pt x="103600" y="0"/>
                  </a:moveTo>
                  <a:lnTo>
                    <a:pt x="1204045" y="0"/>
                  </a:lnTo>
                  <a:cubicBezTo>
                    <a:pt x="1231522" y="0"/>
                    <a:pt x="1257873" y="10915"/>
                    <a:pt x="1277301" y="30344"/>
                  </a:cubicBezTo>
                  <a:cubicBezTo>
                    <a:pt x="1296730" y="49772"/>
                    <a:pt x="1307645" y="76123"/>
                    <a:pt x="1307645" y="103600"/>
                  </a:cubicBezTo>
                  <a:lnTo>
                    <a:pt x="1307645" y="599992"/>
                  </a:lnTo>
                  <a:cubicBezTo>
                    <a:pt x="1307645" y="627469"/>
                    <a:pt x="1296730" y="653820"/>
                    <a:pt x="1277301" y="673248"/>
                  </a:cubicBezTo>
                  <a:cubicBezTo>
                    <a:pt x="1257873" y="692677"/>
                    <a:pt x="1231522" y="703592"/>
                    <a:pt x="1204045" y="703592"/>
                  </a:cubicBezTo>
                  <a:lnTo>
                    <a:pt x="103600" y="703592"/>
                  </a:lnTo>
                  <a:cubicBezTo>
                    <a:pt x="76123" y="703592"/>
                    <a:pt x="49772" y="692677"/>
                    <a:pt x="30344" y="673248"/>
                  </a:cubicBezTo>
                  <a:cubicBezTo>
                    <a:pt x="10915" y="653820"/>
                    <a:pt x="0" y="627469"/>
                    <a:pt x="0" y="599992"/>
                  </a:cubicBezTo>
                  <a:lnTo>
                    <a:pt x="0" y="103600"/>
                  </a:lnTo>
                  <a:cubicBezTo>
                    <a:pt x="0" y="76123"/>
                    <a:pt x="10915" y="49772"/>
                    <a:pt x="30344" y="30344"/>
                  </a:cubicBezTo>
                  <a:cubicBezTo>
                    <a:pt x="49772" y="10915"/>
                    <a:pt x="76123" y="0"/>
                    <a:pt x="103600" y="0"/>
                  </a:cubicBezTo>
                  <a:close/>
                </a:path>
              </a:pathLst>
            </a:custGeom>
            <a:solidFill>
              <a:srgbClr val="00B140"/>
            </a:solidFill>
          </p:spPr>
          <p:txBody>
            <a:bodyPr/>
            <a:lstStyle/>
            <a:p>
              <a:endParaRPr lang="en-US"/>
            </a:p>
          </p:txBody>
        </p:sp>
        <p:sp>
          <p:nvSpPr>
            <p:cNvPr id="9" name="TextBox 9"/>
            <p:cNvSpPr txBox="1"/>
            <p:nvPr/>
          </p:nvSpPr>
          <p:spPr>
            <a:xfrm>
              <a:off x="0" y="-28575"/>
              <a:ext cx="1307645" cy="732167"/>
            </a:xfrm>
            <a:prstGeom prst="rect">
              <a:avLst/>
            </a:prstGeom>
          </p:spPr>
          <p:txBody>
            <a:bodyPr lIns="50800" tIns="50800" rIns="50800" bIns="50800" rtlCol="0" anchor="ctr"/>
            <a:lstStyle/>
            <a:p>
              <a:pPr algn="ctr">
                <a:lnSpc>
                  <a:spcPts val="3356"/>
                </a:lnSpc>
              </a:pPr>
              <a:endParaRPr/>
            </a:p>
          </p:txBody>
        </p:sp>
      </p:grpSp>
      <p:sp>
        <p:nvSpPr>
          <p:cNvPr id="10" name="TextBox 10"/>
          <p:cNvSpPr txBox="1"/>
          <p:nvPr/>
        </p:nvSpPr>
        <p:spPr>
          <a:xfrm>
            <a:off x="8538659" y="3327010"/>
            <a:ext cx="3087108" cy="838068"/>
          </a:xfrm>
          <a:prstGeom prst="rect">
            <a:avLst/>
          </a:prstGeom>
        </p:spPr>
        <p:txBody>
          <a:bodyPr lIns="0" tIns="0" rIns="0" bIns="0" rtlCol="0" anchor="t">
            <a:spAutoFit/>
          </a:bodyPr>
          <a:lstStyle/>
          <a:p>
            <a:pPr algn="ctr">
              <a:lnSpc>
                <a:spcPts val="3343"/>
              </a:lnSpc>
            </a:pPr>
            <a:r>
              <a:rPr lang="en-US" sz="2786" b="1">
                <a:solidFill>
                  <a:srgbClr val="FFFFFF"/>
                </a:solidFill>
                <a:latin typeface="Open Sans 1 Bold"/>
                <a:ea typeface="Open Sans 1 Bold"/>
                <a:cs typeface="Open Sans 1 Bold"/>
                <a:sym typeface="Open Sans 1 Bold"/>
              </a:rPr>
              <a:t>MURC Reports System</a:t>
            </a:r>
          </a:p>
        </p:txBody>
      </p:sp>
      <p:sp>
        <p:nvSpPr>
          <p:cNvPr id="11" name="TextBox 11"/>
          <p:cNvSpPr txBox="1"/>
          <p:nvPr/>
        </p:nvSpPr>
        <p:spPr>
          <a:xfrm>
            <a:off x="12106739" y="3382756"/>
            <a:ext cx="4168794" cy="721630"/>
          </a:xfrm>
          <a:prstGeom prst="rect">
            <a:avLst/>
          </a:prstGeom>
        </p:spPr>
        <p:txBody>
          <a:bodyPr lIns="0" tIns="0" rIns="0" bIns="0" rtlCol="0" anchor="t">
            <a:spAutoFit/>
          </a:bodyPr>
          <a:lstStyle/>
          <a:p>
            <a:pPr algn="ctr">
              <a:lnSpc>
                <a:spcPts val="2891"/>
              </a:lnSpc>
            </a:pPr>
            <a:r>
              <a:rPr lang="en-US" sz="2409">
                <a:solidFill>
                  <a:srgbClr val="333132"/>
                </a:solidFill>
                <a:latin typeface="Open Sans 1"/>
                <a:ea typeface="Open Sans 1"/>
                <a:cs typeface="Open Sans 1"/>
                <a:sym typeface="Open Sans 1"/>
              </a:rPr>
              <a:t>Informational Reports Request Form</a:t>
            </a:r>
          </a:p>
        </p:txBody>
      </p:sp>
      <p:grpSp>
        <p:nvGrpSpPr>
          <p:cNvPr id="12" name="Group 12"/>
          <p:cNvGrpSpPr/>
          <p:nvPr/>
        </p:nvGrpSpPr>
        <p:grpSpPr>
          <a:xfrm>
            <a:off x="10422890" y="5248269"/>
            <a:ext cx="6390085" cy="1400187"/>
            <a:chOff x="0" y="0"/>
            <a:chExt cx="812800" cy="178100"/>
          </a:xfrm>
        </p:grpSpPr>
        <p:sp>
          <p:nvSpPr>
            <p:cNvPr id="13" name="Freeform 13"/>
            <p:cNvSpPr/>
            <p:nvPr/>
          </p:nvSpPr>
          <p:spPr>
            <a:xfrm>
              <a:off x="0" y="0"/>
              <a:ext cx="812800" cy="178100"/>
            </a:xfrm>
            <a:custGeom>
              <a:avLst/>
              <a:gdLst/>
              <a:ahLst/>
              <a:cxnLst/>
              <a:rect l="l" t="t" r="r" b="b"/>
              <a:pathLst>
                <a:path w="812800" h="178100">
                  <a:moveTo>
                    <a:pt x="0" y="0"/>
                  </a:moveTo>
                  <a:lnTo>
                    <a:pt x="812800" y="0"/>
                  </a:lnTo>
                  <a:lnTo>
                    <a:pt x="812800" y="178100"/>
                  </a:lnTo>
                  <a:lnTo>
                    <a:pt x="0" y="178100"/>
                  </a:lnTo>
                  <a:close/>
                </a:path>
              </a:pathLst>
            </a:custGeom>
            <a:solidFill>
              <a:srgbClr val="C5E2C2"/>
            </a:solidFill>
          </p:spPr>
          <p:txBody>
            <a:bodyPr/>
            <a:lstStyle/>
            <a:p>
              <a:endParaRPr lang="en-US"/>
            </a:p>
          </p:txBody>
        </p:sp>
        <p:sp>
          <p:nvSpPr>
            <p:cNvPr id="14" name="TextBox 14"/>
            <p:cNvSpPr txBox="1"/>
            <p:nvPr/>
          </p:nvSpPr>
          <p:spPr>
            <a:xfrm>
              <a:off x="0" y="-19050"/>
              <a:ext cx="812800" cy="197150"/>
            </a:xfrm>
            <a:prstGeom prst="rect">
              <a:avLst/>
            </a:prstGeom>
          </p:spPr>
          <p:txBody>
            <a:bodyPr lIns="50800" tIns="50800" rIns="50800" bIns="50800" rtlCol="0" anchor="ctr"/>
            <a:lstStyle/>
            <a:p>
              <a:pPr algn="ctr">
                <a:lnSpc>
                  <a:spcPts val="2966"/>
                </a:lnSpc>
              </a:pPr>
              <a:endParaRPr/>
            </a:p>
          </p:txBody>
        </p:sp>
      </p:grpSp>
      <p:grpSp>
        <p:nvGrpSpPr>
          <p:cNvPr id="15" name="Group 15"/>
          <p:cNvGrpSpPr/>
          <p:nvPr/>
        </p:nvGrpSpPr>
        <p:grpSpPr>
          <a:xfrm>
            <a:off x="8176617" y="4911789"/>
            <a:ext cx="3811191" cy="2050651"/>
            <a:chOff x="0" y="0"/>
            <a:chExt cx="1307645" cy="703592"/>
          </a:xfrm>
        </p:grpSpPr>
        <p:sp>
          <p:nvSpPr>
            <p:cNvPr id="16" name="Freeform 16"/>
            <p:cNvSpPr/>
            <p:nvPr/>
          </p:nvSpPr>
          <p:spPr>
            <a:xfrm>
              <a:off x="0" y="0"/>
              <a:ext cx="1307645" cy="703592"/>
            </a:xfrm>
            <a:custGeom>
              <a:avLst/>
              <a:gdLst/>
              <a:ahLst/>
              <a:cxnLst/>
              <a:rect l="l" t="t" r="r" b="b"/>
              <a:pathLst>
                <a:path w="1307645" h="703592">
                  <a:moveTo>
                    <a:pt x="103600" y="0"/>
                  </a:moveTo>
                  <a:lnTo>
                    <a:pt x="1204045" y="0"/>
                  </a:lnTo>
                  <a:cubicBezTo>
                    <a:pt x="1231522" y="0"/>
                    <a:pt x="1257873" y="10915"/>
                    <a:pt x="1277301" y="30344"/>
                  </a:cubicBezTo>
                  <a:cubicBezTo>
                    <a:pt x="1296730" y="49772"/>
                    <a:pt x="1307645" y="76123"/>
                    <a:pt x="1307645" y="103600"/>
                  </a:cubicBezTo>
                  <a:lnTo>
                    <a:pt x="1307645" y="599992"/>
                  </a:lnTo>
                  <a:cubicBezTo>
                    <a:pt x="1307645" y="627469"/>
                    <a:pt x="1296730" y="653820"/>
                    <a:pt x="1277301" y="673248"/>
                  </a:cubicBezTo>
                  <a:cubicBezTo>
                    <a:pt x="1257873" y="692677"/>
                    <a:pt x="1231522" y="703592"/>
                    <a:pt x="1204045" y="703592"/>
                  </a:cubicBezTo>
                  <a:lnTo>
                    <a:pt x="103600" y="703592"/>
                  </a:lnTo>
                  <a:cubicBezTo>
                    <a:pt x="76123" y="703592"/>
                    <a:pt x="49772" y="692677"/>
                    <a:pt x="30344" y="673248"/>
                  </a:cubicBezTo>
                  <a:cubicBezTo>
                    <a:pt x="10915" y="653820"/>
                    <a:pt x="0" y="627469"/>
                    <a:pt x="0" y="599992"/>
                  </a:cubicBezTo>
                  <a:lnTo>
                    <a:pt x="0" y="103600"/>
                  </a:lnTo>
                  <a:cubicBezTo>
                    <a:pt x="0" y="76123"/>
                    <a:pt x="10915" y="49772"/>
                    <a:pt x="30344" y="30344"/>
                  </a:cubicBezTo>
                  <a:cubicBezTo>
                    <a:pt x="49772" y="10915"/>
                    <a:pt x="76123" y="0"/>
                    <a:pt x="103600" y="0"/>
                  </a:cubicBezTo>
                  <a:close/>
                </a:path>
              </a:pathLst>
            </a:custGeom>
            <a:solidFill>
              <a:srgbClr val="00B140"/>
            </a:solidFill>
          </p:spPr>
          <p:txBody>
            <a:bodyPr/>
            <a:lstStyle/>
            <a:p>
              <a:endParaRPr lang="en-US"/>
            </a:p>
          </p:txBody>
        </p:sp>
        <p:sp>
          <p:nvSpPr>
            <p:cNvPr id="17" name="TextBox 17"/>
            <p:cNvSpPr txBox="1"/>
            <p:nvPr/>
          </p:nvSpPr>
          <p:spPr>
            <a:xfrm>
              <a:off x="0" y="-28575"/>
              <a:ext cx="1307645" cy="732167"/>
            </a:xfrm>
            <a:prstGeom prst="rect">
              <a:avLst/>
            </a:prstGeom>
          </p:spPr>
          <p:txBody>
            <a:bodyPr lIns="50800" tIns="50800" rIns="50800" bIns="50800" rtlCol="0" anchor="ctr"/>
            <a:lstStyle/>
            <a:p>
              <a:pPr algn="ctr">
                <a:lnSpc>
                  <a:spcPts val="3356"/>
                </a:lnSpc>
              </a:pPr>
              <a:endParaRPr/>
            </a:p>
          </p:txBody>
        </p:sp>
      </p:grpSp>
      <p:sp>
        <p:nvSpPr>
          <p:cNvPr id="18" name="TextBox 18"/>
          <p:cNvSpPr txBox="1"/>
          <p:nvPr/>
        </p:nvSpPr>
        <p:spPr>
          <a:xfrm>
            <a:off x="8538659" y="5518081"/>
            <a:ext cx="3087108" cy="838068"/>
          </a:xfrm>
          <a:prstGeom prst="rect">
            <a:avLst/>
          </a:prstGeom>
        </p:spPr>
        <p:txBody>
          <a:bodyPr lIns="0" tIns="0" rIns="0" bIns="0" rtlCol="0" anchor="t">
            <a:spAutoFit/>
          </a:bodyPr>
          <a:lstStyle/>
          <a:p>
            <a:pPr algn="ctr">
              <a:lnSpc>
                <a:spcPts val="3343"/>
              </a:lnSpc>
            </a:pPr>
            <a:r>
              <a:rPr lang="en-US" sz="2786" b="1">
                <a:solidFill>
                  <a:srgbClr val="FFFFFF"/>
                </a:solidFill>
                <a:latin typeface="Open Sans 1 Bold"/>
                <a:ea typeface="Open Sans 1 Bold"/>
                <a:cs typeface="Open Sans 1 Bold"/>
                <a:sym typeface="Open Sans 1 Bold"/>
              </a:rPr>
              <a:t>Monthly Financial Reports</a:t>
            </a:r>
          </a:p>
        </p:txBody>
      </p:sp>
      <p:sp>
        <p:nvSpPr>
          <p:cNvPr id="19" name="TextBox 19"/>
          <p:cNvSpPr txBox="1"/>
          <p:nvPr/>
        </p:nvSpPr>
        <p:spPr>
          <a:xfrm>
            <a:off x="12106739" y="5841969"/>
            <a:ext cx="4168794" cy="371409"/>
          </a:xfrm>
          <a:prstGeom prst="rect">
            <a:avLst/>
          </a:prstGeom>
        </p:spPr>
        <p:txBody>
          <a:bodyPr lIns="0" tIns="0" rIns="0" bIns="0" rtlCol="0" anchor="t">
            <a:spAutoFit/>
          </a:bodyPr>
          <a:lstStyle/>
          <a:p>
            <a:pPr algn="ctr">
              <a:lnSpc>
                <a:spcPts val="2983"/>
              </a:lnSpc>
            </a:pPr>
            <a:r>
              <a:rPr lang="en-US" sz="2486">
                <a:solidFill>
                  <a:srgbClr val="333132"/>
                </a:solidFill>
                <a:latin typeface="Open Sans 1"/>
                <a:ea typeface="Open Sans 1"/>
                <a:cs typeface="Open Sans 1"/>
                <a:sym typeface="Open Sans 1"/>
              </a:rPr>
              <a:t>MURC FRS SYSTEM</a:t>
            </a:r>
          </a:p>
        </p:txBody>
      </p:sp>
      <p:grpSp>
        <p:nvGrpSpPr>
          <p:cNvPr id="20" name="Group 20"/>
          <p:cNvGrpSpPr/>
          <p:nvPr/>
        </p:nvGrpSpPr>
        <p:grpSpPr>
          <a:xfrm>
            <a:off x="10422890" y="7439340"/>
            <a:ext cx="6390085" cy="1400187"/>
            <a:chOff x="0" y="0"/>
            <a:chExt cx="812800" cy="178100"/>
          </a:xfrm>
        </p:grpSpPr>
        <p:sp>
          <p:nvSpPr>
            <p:cNvPr id="21" name="Freeform 21"/>
            <p:cNvSpPr/>
            <p:nvPr/>
          </p:nvSpPr>
          <p:spPr>
            <a:xfrm>
              <a:off x="0" y="0"/>
              <a:ext cx="812800" cy="178100"/>
            </a:xfrm>
            <a:custGeom>
              <a:avLst/>
              <a:gdLst/>
              <a:ahLst/>
              <a:cxnLst/>
              <a:rect l="l" t="t" r="r" b="b"/>
              <a:pathLst>
                <a:path w="812800" h="178100">
                  <a:moveTo>
                    <a:pt x="0" y="0"/>
                  </a:moveTo>
                  <a:lnTo>
                    <a:pt x="812800" y="0"/>
                  </a:lnTo>
                  <a:lnTo>
                    <a:pt x="812800" y="178100"/>
                  </a:lnTo>
                  <a:lnTo>
                    <a:pt x="0" y="178100"/>
                  </a:lnTo>
                  <a:close/>
                </a:path>
              </a:pathLst>
            </a:custGeom>
            <a:solidFill>
              <a:srgbClr val="C5E2C2"/>
            </a:solidFill>
          </p:spPr>
          <p:txBody>
            <a:bodyPr/>
            <a:lstStyle/>
            <a:p>
              <a:endParaRPr lang="en-US"/>
            </a:p>
          </p:txBody>
        </p:sp>
        <p:sp>
          <p:nvSpPr>
            <p:cNvPr id="22" name="TextBox 22"/>
            <p:cNvSpPr txBox="1"/>
            <p:nvPr/>
          </p:nvSpPr>
          <p:spPr>
            <a:xfrm>
              <a:off x="0" y="-19050"/>
              <a:ext cx="812800" cy="197150"/>
            </a:xfrm>
            <a:prstGeom prst="rect">
              <a:avLst/>
            </a:prstGeom>
          </p:spPr>
          <p:txBody>
            <a:bodyPr lIns="50800" tIns="50800" rIns="50800" bIns="50800" rtlCol="0" anchor="ctr"/>
            <a:lstStyle/>
            <a:p>
              <a:pPr algn="ctr">
                <a:lnSpc>
                  <a:spcPts val="2966"/>
                </a:lnSpc>
              </a:pPr>
              <a:endParaRPr/>
            </a:p>
          </p:txBody>
        </p:sp>
      </p:grpSp>
      <p:grpSp>
        <p:nvGrpSpPr>
          <p:cNvPr id="23" name="Group 23"/>
          <p:cNvGrpSpPr/>
          <p:nvPr/>
        </p:nvGrpSpPr>
        <p:grpSpPr>
          <a:xfrm>
            <a:off x="8176617" y="7102860"/>
            <a:ext cx="3811191" cy="2050651"/>
            <a:chOff x="0" y="0"/>
            <a:chExt cx="1307645" cy="703592"/>
          </a:xfrm>
        </p:grpSpPr>
        <p:sp>
          <p:nvSpPr>
            <p:cNvPr id="24" name="Freeform 24"/>
            <p:cNvSpPr/>
            <p:nvPr/>
          </p:nvSpPr>
          <p:spPr>
            <a:xfrm>
              <a:off x="0" y="0"/>
              <a:ext cx="1307645" cy="703592"/>
            </a:xfrm>
            <a:custGeom>
              <a:avLst/>
              <a:gdLst/>
              <a:ahLst/>
              <a:cxnLst/>
              <a:rect l="l" t="t" r="r" b="b"/>
              <a:pathLst>
                <a:path w="1307645" h="703592">
                  <a:moveTo>
                    <a:pt x="103600" y="0"/>
                  </a:moveTo>
                  <a:lnTo>
                    <a:pt x="1204045" y="0"/>
                  </a:lnTo>
                  <a:cubicBezTo>
                    <a:pt x="1231522" y="0"/>
                    <a:pt x="1257873" y="10915"/>
                    <a:pt x="1277301" y="30344"/>
                  </a:cubicBezTo>
                  <a:cubicBezTo>
                    <a:pt x="1296730" y="49772"/>
                    <a:pt x="1307645" y="76123"/>
                    <a:pt x="1307645" y="103600"/>
                  </a:cubicBezTo>
                  <a:lnTo>
                    <a:pt x="1307645" y="599992"/>
                  </a:lnTo>
                  <a:cubicBezTo>
                    <a:pt x="1307645" y="627469"/>
                    <a:pt x="1296730" y="653820"/>
                    <a:pt x="1277301" y="673248"/>
                  </a:cubicBezTo>
                  <a:cubicBezTo>
                    <a:pt x="1257873" y="692677"/>
                    <a:pt x="1231522" y="703592"/>
                    <a:pt x="1204045" y="703592"/>
                  </a:cubicBezTo>
                  <a:lnTo>
                    <a:pt x="103600" y="703592"/>
                  </a:lnTo>
                  <a:cubicBezTo>
                    <a:pt x="76123" y="703592"/>
                    <a:pt x="49772" y="692677"/>
                    <a:pt x="30344" y="673248"/>
                  </a:cubicBezTo>
                  <a:cubicBezTo>
                    <a:pt x="10915" y="653820"/>
                    <a:pt x="0" y="627469"/>
                    <a:pt x="0" y="599992"/>
                  </a:cubicBezTo>
                  <a:lnTo>
                    <a:pt x="0" y="103600"/>
                  </a:lnTo>
                  <a:cubicBezTo>
                    <a:pt x="0" y="76123"/>
                    <a:pt x="10915" y="49772"/>
                    <a:pt x="30344" y="30344"/>
                  </a:cubicBezTo>
                  <a:cubicBezTo>
                    <a:pt x="49772" y="10915"/>
                    <a:pt x="76123" y="0"/>
                    <a:pt x="103600" y="0"/>
                  </a:cubicBezTo>
                  <a:close/>
                </a:path>
              </a:pathLst>
            </a:custGeom>
            <a:solidFill>
              <a:srgbClr val="00B140"/>
            </a:solidFill>
          </p:spPr>
          <p:txBody>
            <a:bodyPr/>
            <a:lstStyle/>
            <a:p>
              <a:endParaRPr lang="en-US"/>
            </a:p>
          </p:txBody>
        </p:sp>
        <p:sp>
          <p:nvSpPr>
            <p:cNvPr id="25" name="TextBox 25"/>
            <p:cNvSpPr txBox="1"/>
            <p:nvPr/>
          </p:nvSpPr>
          <p:spPr>
            <a:xfrm>
              <a:off x="0" y="-28575"/>
              <a:ext cx="1307645" cy="732167"/>
            </a:xfrm>
            <a:prstGeom prst="rect">
              <a:avLst/>
            </a:prstGeom>
          </p:spPr>
          <p:txBody>
            <a:bodyPr lIns="50800" tIns="50800" rIns="50800" bIns="50800" rtlCol="0" anchor="ctr"/>
            <a:lstStyle/>
            <a:p>
              <a:pPr algn="ctr">
                <a:lnSpc>
                  <a:spcPts val="3356"/>
                </a:lnSpc>
              </a:pPr>
              <a:endParaRPr/>
            </a:p>
          </p:txBody>
        </p:sp>
      </p:grpSp>
      <p:sp>
        <p:nvSpPr>
          <p:cNvPr id="26" name="TextBox 26"/>
          <p:cNvSpPr txBox="1"/>
          <p:nvPr/>
        </p:nvSpPr>
        <p:spPr>
          <a:xfrm>
            <a:off x="8538659" y="7918669"/>
            <a:ext cx="3087108" cy="419034"/>
          </a:xfrm>
          <a:prstGeom prst="rect">
            <a:avLst/>
          </a:prstGeom>
        </p:spPr>
        <p:txBody>
          <a:bodyPr lIns="0" tIns="0" rIns="0" bIns="0" rtlCol="0" anchor="t">
            <a:spAutoFit/>
          </a:bodyPr>
          <a:lstStyle/>
          <a:p>
            <a:pPr algn="ctr">
              <a:lnSpc>
                <a:spcPts val="3343"/>
              </a:lnSpc>
            </a:pPr>
            <a:r>
              <a:rPr lang="en-US" sz="2786" b="1">
                <a:solidFill>
                  <a:srgbClr val="FFFFFF"/>
                </a:solidFill>
                <a:latin typeface="Open Sans 1 Bold"/>
                <a:ea typeface="Open Sans 1 Bold"/>
                <a:cs typeface="Open Sans 1 Bold"/>
                <a:sym typeface="Open Sans 1 Bold"/>
              </a:rPr>
              <a:t>Banner Screens</a:t>
            </a:r>
          </a:p>
        </p:txBody>
      </p:sp>
      <p:sp>
        <p:nvSpPr>
          <p:cNvPr id="27" name="TextBox 27"/>
          <p:cNvSpPr txBox="1"/>
          <p:nvPr/>
        </p:nvSpPr>
        <p:spPr>
          <a:xfrm>
            <a:off x="12106739" y="8033039"/>
            <a:ext cx="4168794" cy="371409"/>
          </a:xfrm>
          <a:prstGeom prst="rect">
            <a:avLst/>
          </a:prstGeom>
        </p:spPr>
        <p:txBody>
          <a:bodyPr lIns="0" tIns="0" rIns="0" bIns="0" rtlCol="0" anchor="t">
            <a:spAutoFit/>
          </a:bodyPr>
          <a:lstStyle/>
          <a:p>
            <a:pPr algn="ctr">
              <a:lnSpc>
                <a:spcPts val="2983"/>
              </a:lnSpc>
            </a:pPr>
            <a:r>
              <a:rPr lang="en-US" sz="2486">
                <a:solidFill>
                  <a:srgbClr val="333132"/>
                </a:solidFill>
                <a:latin typeface="Open Sans 1"/>
                <a:ea typeface="Open Sans 1"/>
                <a:cs typeface="Open Sans 1"/>
                <a:sym typeface="Open Sans 1"/>
              </a:rPr>
              <a:t>FGIBAVL, FGIBDST</a:t>
            </a:r>
          </a:p>
        </p:txBody>
      </p:sp>
      <p:sp>
        <p:nvSpPr>
          <p:cNvPr id="28" name="TextBox 28"/>
          <p:cNvSpPr txBox="1"/>
          <p:nvPr/>
        </p:nvSpPr>
        <p:spPr>
          <a:xfrm>
            <a:off x="454281" y="2886158"/>
            <a:ext cx="6953074" cy="1571228"/>
          </a:xfrm>
          <a:prstGeom prst="rect">
            <a:avLst/>
          </a:prstGeom>
        </p:spPr>
        <p:txBody>
          <a:bodyPr lIns="0" tIns="0" rIns="0" bIns="0" rtlCol="0" anchor="t">
            <a:spAutoFit/>
          </a:bodyPr>
          <a:lstStyle/>
          <a:p>
            <a:pPr algn="l">
              <a:lnSpc>
                <a:spcPts val="3120"/>
              </a:lnSpc>
            </a:pPr>
            <a:r>
              <a:rPr lang="en-US" sz="2600">
                <a:solidFill>
                  <a:srgbClr val="000000"/>
                </a:solidFill>
                <a:latin typeface="Open Sans 1"/>
                <a:ea typeface="Open Sans 1"/>
                <a:cs typeface="Open Sans 1"/>
                <a:sym typeface="Open Sans 1"/>
              </a:rPr>
              <a:t>These are all resources to assist you in tracking your spending in accordance with your awarded budget.</a:t>
            </a:r>
          </a:p>
          <a:p>
            <a:pPr algn="l">
              <a:lnSpc>
                <a:spcPts val="3120"/>
              </a:lnSpc>
            </a:pPr>
            <a:endParaRPr lang="en-US" sz="2600">
              <a:solidFill>
                <a:srgbClr val="000000"/>
              </a:solidFill>
              <a:latin typeface="Open Sans 1"/>
              <a:ea typeface="Open Sans 1"/>
              <a:cs typeface="Open Sans 1"/>
              <a:sym typeface="Open Sans 1"/>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5747169" cy="1984917"/>
          </a:xfrm>
          <a:prstGeom prst="rect">
            <a:avLst/>
          </a:prstGeom>
          <a:solidFill>
            <a:srgbClr val="00B140"/>
          </a:solidFill>
        </p:spPr>
        <p:txBody>
          <a:bodyPr/>
          <a:lstStyle/>
          <a:p>
            <a:endParaRPr lang="en-US"/>
          </a:p>
        </p:txBody>
      </p:sp>
      <p:grpSp>
        <p:nvGrpSpPr>
          <p:cNvPr id="3" name="Group 3"/>
          <p:cNvGrpSpPr/>
          <p:nvPr/>
        </p:nvGrpSpPr>
        <p:grpSpPr>
          <a:xfrm>
            <a:off x="15544117" y="-138320"/>
            <a:ext cx="2796778" cy="3086100"/>
            <a:chOff x="0" y="0"/>
            <a:chExt cx="736600" cy="812800"/>
          </a:xfrm>
        </p:grpSpPr>
        <p:sp>
          <p:nvSpPr>
            <p:cNvPr id="4" name="Freeform 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B140"/>
            </a:solidFill>
          </p:spPr>
          <p:txBody>
            <a:bodyPr/>
            <a:lstStyle/>
            <a:p>
              <a:endParaRPr lang="en-US"/>
            </a:p>
          </p:txBody>
        </p:sp>
        <p:sp>
          <p:nvSpPr>
            <p:cNvPr id="5" name="TextBox 5"/>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6" name="Freeform 6"/>
          <p:cNvSpPr/>
          <p:nvPr/>
        </p:nvSpPr>
        <p:spPr>
          <a:xfrm>
            <a:off x="15988798" y="460733"/>
            <a:ext cx="1907415" cy="1456172"/>
          </a:xfrm>
          <a:custGeom>
            <a:avLst/>
            <a:gdLst/>
            <a:ahLst/>
            <a:cxnLst/>
            <a:rect l="l" t="t" r="r" b="b"/>
            <a:pathLst>
              <a:path w="1907415" h="1456172">
                <a:moveTo>
                  <a:pt x="0" y="0"/>
                </a:moveTo>
                <a:lnTo>
                  <a:pt x="1907415" y="0"/>
                </a:lnTo>
                <a:lnTo>
                  <a:pt x="1907415" y="1456172"/>
                </a:lnTo>
                <a:lnTo>
                  <a:pt x="0" y="1456172"/>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651193" y="651724"/>
            <a:ext cx="12116736" cy="87437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What is Post-Award?</a:t>
            </a:r>
          </a:p>
        </p:txBody>
      </p:sp>
      <p:sp>
        <p:nvSpPr>
          <p:cNvPr id="8" name="TextBox 8"/>
          <p:cNvSpPr txBox="1"/>
          <p:nvPr/>
        </p:nvSpPr>
        <p:spPr>
          <a:xfrm>
            <a:off x="564153" y="2941812"/>
            <a:ext cx="13748566" cy="4959596"/>
          </a:xfrm>
          <a:prstGeom prst="rect">
            <a:avLst/>
          </a:prstGeom>
        </p:spPr>
        <p:txBody>
          <a:bodyPr lIns="0" tIns="0" rIns="0" bIns="0" rtlCol="0" anchor="t">
            <a:spAutoFit/>
          </a:bodyPr>
          <a:lstStyle/>
          <a:p>
            <a:pPr marL="604993" lvl="1" indent="-302497" algn="l">
              <a:lnSpc>
                <a:spcPts val="3923"/>
              </a:lnSpc>
              <a:buFont typeface="Arial"/>
              <a:buChar char="•"/>
            </a:pPr>
            <a:r>
              <a:rPr lang="en-US" sz="2802">
                <a:solidFill>
                  <a:srgbClr val="191919"/>
                </a:solidFill>
                <a:latin typeface="Open Sans 2 Light"/>
                <a:ea typeface="Open Sans 2 Light"/>
                <a:cs typeface="Open Sans 2 Light"/>
                <a:sym typeface="Open Sans 2 Light"/>
              </a:rPr>
              <a:t>Liaison between PI and funding agency once the award is issued.</a:t>
            </a:r>
          </a:p>
          <a:p>
            <a:pPr marL="604993" lvl="1" indent="-302497" algn="l">
              <a:lnSpc>
                <a:spcPts val="3923"/>
              </a:lnSpc>
              <a:buFont typeface="Arial"/>
              <a:buChar char="•"/>
            </a:pPr>
            <a:r>
              <a:rPr lang="en-US" sz="2802">
                <a:solidFill>
                  <a:srgbClr val="191919"/>
                </a:solidFill>
                <a:latin typeface="Open Sans 2 Light"/>
                <a:ea typeface="Open Sans 2 Light"/>
                <a:cs typeface="Open Sans 2 Light"/>
                <a:sym typeface="Open Sans 2 Light"/>
              </a:rPr>
              <a:t>Award setup, including review of terms &amp; conditions.</a:t>
            </a:r>
          </a:p>
          <a:p>
            <a:pPr marL="604993" lvl="1" indent="-302497" algn="l">
              <a:lnSpc>
                <a:spcPts val="3923"/>
              </a:lnSpc>
              <a:buFont typeface="Arial"/>
              <a:buChar char="•"/>
            </a:pPr>
            <a:r>
              <a:rPr lang="en-US" sz="2802">
                <a:solidFill>
                  <a:srgbClr val="191919"/>
                </a:solidFill>
                <a:latin typeface="Open Sans 2 Light"/>
                <a:ea typeface="Open Sans 2 Light"/>
                <a:cs typeface="Open Sans 2 Light"/>
                <a:sym typeface="Open Sans 2 Light"/>
              </a:rPr>
              <a:t>Review and approve expense allocations.</a:t>
            </a:r>
          </a:p>
          <a:p>
            <a:pPr marL="604993" lvl="1" indent="-302497" algn="l">
              <a:lnSpc>
                <a:spcPts val="3923"/>
              </a:lnSpc>
              <a:buFont typeface="Arial"/>
              <a:buChar char="•"/>
            </a:pPr>
            <a:r>
              <a:rPr lang="en-US" sz="2802">
                <a:solidFill>
                  <a:srgbClr val="191919"/>
                </a:solidFill>
                <a:latin typeface="Open Sans 2 Light"/>
                <a:ea typeface="Open Sans 2 Light"/>
                <a:cs typeface="Open Sans 2 Light"/>
                <a:sym typeface="Open Sans 2 Light"/>
              </a:rPr>
              <a:t>Assist with modification of award budget, such as</a:t>
            </a:r>
          </a:p>
          <a:p>
            <a:pPr marL="1209987" lvl="2" indent="-403329" algn="l">
              <a:lnSpc>
                <a:spcPts val="3923"/>
              </a:lnSpc>
              <a:buFont typeface="Arial"/>
              <a:buChar char="⚬"/>
            </a:pPr>
            <a:r>
              <a:rPr lang="en-US" sz="2802">
                <a:solidFill>
                  <a:srgbClr val="191919"/>
                </a:solidFill>
                <a:latin typeface="Open Sans 2 Light"/>
                <a:ea typeface="Open Sans 2 Light"/>
                <a:cs typeface="Open Sans 2 Light"/>
                <a:sym typeface="Open Sans 2 Light"/>
              </a:rPr>
              <a:t>Re-budgeting</a:t>
            </a:r>
          </a:p>
          <a:p>
            <a:pPr marL="1209987" lvl="2" indent="-403329" algn="l">
              <a:lnSpc>
                <a:spcPts val="3923"/>
              </a:lnSpc>
              <a:buFont typeface="Arial"/>
              <a:buChar char="⚬"/>
            </a:pPr>
            <a:r>
              <a:rPr lang="en-US" sz="2802">
                <a:solidFill>
                  <a:srgbClr val="191919"/>
                </a:solidFill>
                <a:latin typeface="Open Sans 2 Light"/>
                <a:ea typeface="Open Sans 2 Light"/>
                <a:cs typeface="Open Sans 2 Light"/>
                <a:sym typeface="Open Sans 2 Light"/>
              </a:rPr>
              <a:t>Carryovers</a:t>
            </a:r>
          </a:p>
          <a:p>
            <a:pPr marL="1209987" lvl="2" indent="-403329" algn="l">
              <a:lnSpc>
                <a:spcPts val="3923"/>
              </a:lnSpc>
              <a:buFont typeface="Arial"/>
              <a:buChar char="⚬"/>
            </a:pPr>
            <a:r>
              <a:rPr lang="en-US" sz="2802">
                <a:solidFill>
                  <a:srgbClr val="191919"/>
                </a:solidFill>
                <a:latin typeface="Open Sans 2 Light"/>
                <a:ea typeface="Open Sans 2 Light"/>
                <a:cs typeface="Open Sans 2 Light"/>
                <a:sym typeface="Open Sans 2 Light"/>
              </a:rPr>
              <a:t>Expense transfers</a:t>
            </a:r>
          </a:p>
          <a:p>
            <a:pPr marL="604993" lvl="1" indent="-302497" algn="l">
              <a:lnSpc>
                <a:spcPts val="3923"/>
              </a:lnSpc>
              <a:buFont typeface="Arial"/>
              <a:buChar char="•"/>
            </a:pPr>
            <a:r>
              <a:rPr lang="en-US" sz="2802">
                <a:solidFill>
                  <a:srgbClr val="191919"/>
                </a:solidFill>
                <a:latin typeface="Open Sans 2 Light"/>
                <a:ea typeface="Open Sans 2 Light"/>
                <a:cs typeface="Open Sans 2 Light"/>
                <a:sym typeface="Open Sans 2 Light"/>
              </a:rPr>
              <a:t>Project invoicing, including financial/cost share reporting.</a:t>
            </a:r>
          </a:p>
          <a:p>
            <a:pPr marL="604993" lvl="1" indent="-302497" algn="l">
              <a:lnSpc>
                <a:spcPts val="3923"/>
              </a:lnSpc>
              <a:buFont typeface="Arial"/>
              <a:buChar char="•"/>
            </a:pPr>
            <a:r>
              <a:rPr lang="en-US" sz="2802">
                <a:solidFill>
                  <a:srgbClr val="191919"/>
                </a:solidFill>
                <a:latin typeface="Open Sans 2 Light"/>
                <a:ea typeface="Open Sans 2 Light"/>
                <a:cs typeface="Open Sans 2 Light"/>
                <a:sym typeface="Open Sans 2 Light"/>
              </a:rPr>
              <a:t>Award close-out activities</a:t>
            </a:r>
          </a:p>
          <a:p>
            <a:pPr algn="l">
              <a:lnSpc>
                <a:spcPts val="3923"/>
              </a:lnSpc>
              <a:spcBef>
                <a:spcPct val="0"/>
              </a:spcBef>
            </a:pPr>
            <a:endParaRPr lang="en-US" sz="2802">
              <a:solidFill>
                <a:srgbClr val="191919"/>
              </a:solidFill>
              <a:latin typeface="Open Sans 2 Light"/>
              <a:ea typeface="Open Sans 2 Light"/>
              <a:cs typeface="Open Sans 2 Light"/>
              <a:sym typeface="Open Sans 2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Freeform 3"/>
          <p:cNvSpPr/>
          <p:nvPr/>
        </p:nvSpPr>
        <p:spPr>
          <a:xfrm>
            <a:off x="11873053" y="2259082"/>
            <a:ext cx="4667601" cy="7836710"/>
          </a:xfrm>
          <a:custGeom>
            <a:avLst/>
            <a:gdLst/>
            <a:ahLst/>
            <a:cxnLst/>
            <a:rect l="l" t="t" r="r" b="b"/>
            <a:pathLst>
              <a:path w="4667601" h="7836710">
                <a:moveTo>
                  <a:pt x="0" y="0"/>
                </a:moveTo>
                <a:lnTo>
                  <a:pt x="4667601" y="0"/>
                </a:lnTo>
                <a:lnTo>
                  <a:pt x="4667601" y="7836710"/>
                </a:lnTo>
                <a:lnTo>
                  <a:pt x="0" y="783671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MURC Reports System </a:t>
            </a:r>
          </a:p>
        </p:txBody>
      </p:sp>
      <p:sp>
        <p:nvSpPr>
          <p:cNvPr id="5" name="TextBox 5"/>
          <p:cNvSpPr txBox="1"/>
          <p:nvPr/>
        </p:nvSpPr>
        <p:spPr>
          <a:xfrm>
            <a:off x="586417" y="3179488"/>
            <a:ext cx="8991745" cy="1961654"/>
          </a:xfrm>
          <a:prstGeom prst="rect">
            <a:avLst/>
          </a:prstGeom>
        </p:spPr>
        <p:txBody>
          <a:bodyPr lIns="0" tIns="0" rIns="0" bIns="0" rtlCol="0" anchor="t">
            <a:spAutoFit/>
          </a:bodyPr>
          <a:lstStyle/>
          <a:p>
            <a:pPr marL="561341" lvl="1" indent="-280670" algn="l">
              <a:lnSpc>
                <a:spcPts val="3120"/>
              </a:lnSpc>
              <a:buFont typeface="Arial"/>
              <a:buChar char="•"/>
            </a:pPr>
            <a:r>
              <a:rPr lang="en-US" sz="2600">
                <a:solidFill>
                  <a:srgbClr val="000000"/>
                </a:solidFill>
                <a:latin typeface="Open Sans 1"/>
                <a:ea typeface="Open Sans 1"/>
                <a:cs typeface="Open Sans 1"/>
                <a:sym typeface="Open Sans 1"/>
              </a:rPr>
              <a:t>This form is attached in the original email notification you will receive with your Banner fund number.</a:t>
            </a:r>
          </a:p>
          <a:p>
            <a:pPr algn="l">
              <a:lnSpc>
                <a:spcPts val="3120"/>
              </a:lnSpc>
            </a:pPr>
            <a:endParaRPr lang="en-US" sz="2600">
              <a:solidFill>
                <a:srgbClr val="000000"/>
              </a:solidFill>
              <a:latin typeface="Open Sans 1"/>
              <a:ea typeface="Open Sans 1"/>
              <a:cs typeface="Open Sans 1"/>
              <a:sym typeface="Open Sans 1"/>
            </a:endParaRPr>
          </a:p>
          <a:p>
            <a:pPr marL="561341" lvl="1" indent="-280670" algn="l">
              <a:lnSpc>
                <a:spcPts val="3120"/>
              </a:lnSpc>
              <a:buFont typeface="Arial"/>
              <a:buChar char="•"/>
            </a:pPr>
            <a:r>
              <a:rPr lang="en-US" sz="2600">
                <a:solidFill>
                  <a:srgbClr val="000000"/>
                </a:solidFill>
                <a:latin typeface="Open Sans 1"/>
                <a:ea typeface="Open Sans 1"/>
                <a:cs typeface="Open Sans 1"/>
                <a:sym typeface="Open Sans 1"/>
              </a:rPr>
              <a:t>Send this completed form to Jennifer Wood at MURC.</a:t>
            </a:r>
          </a:p>
          <a:p>
            <a:pPr algn="l">
              <a:lnSpc>
                <a:spcPts val="3120"/>
              </a:lnSpc>
            </a:pPr>
            <a:endParaRPr lang="en-US" sz="2600">
              <a:solidFill>
                <a:srgbClr val="000000"/>
              </a:solidFill>
              <a:latin typeface="Open Sans 1"/>
              <a:ea typeface="Open Sans 1"/>
              <a:cs typeface="Open Sans 1"/>
              <a:sym typeface="Open Sans 1"/>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Freeform 3"/>
          <p:cNvSpPr/>
          <p:nvPr/>
        </p:nvSpPr>
        <p:spPr>
          <a:xfrm>
            <a:off x="2051413" y="2542348"/>
            <a:ext cx="14185175" cy="6259208"/>
          </a:xfrm>
          <a:custGeom>
            <a:avLst/>
            <a:gdLst/>
            <a:ahLst/>
            <a:cxnLst/>
            <a:rect l="l" t="t" r="r" b="b"/>
            <a:pathLst>
              <a:path w="14185175" h="6259208">
                <a:moveTo>
                  <a:pt x="0" y="0"/>
                </a:moveTo>
                <a:lnTo>
                  <a:pt x="14185174" y="0"/>
                </a:lnTo>
                <a:lnTo>
                  <a:pt x="14185174" y="6259208"/>
                </a:lnTo>
                <a:lnTo>
                  <a:pt x="0" y="6259208"/>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MURC Reports System </a:t>
            </a:r>
          </a:p>
        </p:txBody>
      </p:sp>
      <p:sp>
        <p:nvSpPr>
          <p:cNvPr id="5" name="TextBox 5"/>
          <p:cNvSpPr txBox="1"/>
          <p:nvPr/>
        </p:nvSpPr>
        <p:spPr>
          <a:xfrm>
            <a:off x="7833320" y="9239706"/>
            <a:ext cx="2621359" cy="361481"/>
          </a:xfrm>
          <a:prstGeom prst="rect">
            <a:avLst/>
          </a:prstGeom>
        </p:spPr>
        <p:txBody>
          <a:bodyPr lIns="0" tIns="0" rIns="0" bIns="0" rtlCol="0" anchor="t">
            <a:spAutoFit/>
          </a:bodyPr>
          <a:lstStyle/>
          <a:p>
            <a:pPr algn="ctr">
              <a:lnSpc>
                <a:spcPts val="2966"/>
              </a:lnSpc>
              <a:spcBef>
                <a:spcPct val="0"/>
              </a:spcBef>
            </a:pPr>
            <a:r>
              <a:rPr lang="en-US" sz="2281" i="1" u="sng" spc="-68">
                <a:solidFill>
                  <a:srgbClr val="000000"/>
                </a:solidFill>
                <a:latin typeface="Open Sans 1 Italics"/>
                <a:ea typeface="Open Sans 1 Italics"/>
                <a:cs typeface="Open Sans 1 Italics"/>
                <a:sym typeface="Open Sans 1 Italics"/>
                <a:hlinkClick r:id="rId3" tooltip="http://muweb-new.marshall.edu/murc/frs/index.cfm?page=Home&amp;disc=1"/>
              </a:rPr>
              <a:t>MURC Reports System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18288000" cy="2057107"/>
          </a:xfrm>
          <a:prstGeom prst="rect">
            <a:avLst/>
          </a:prstGeom>
          <a:solidFill>
            <a:srgbClr val="00B140"/>
          </a:solidFill>
        </p:spPr>
        <p:txBody>
          <a:bodyPr/>
          <a:lstStyle/>
          <a:p>
            <a:endParaRPr lang="en-US"/>
          </a:p>
        </p:txBody>
      </p:sp>
      <p:sp>
        <p:nvSpPr>
          <p:cNvPr id="3" name="TextBox 3"/>
          <p:cNvSpPr txBox="1"/>
          <p:nvPr/>
        </p:nvSpPr>
        <p:spPr>
          <a:xfrm>
            <a:off x="586417" y="647525"/>
            <a:ext cx="16647000" cy="819051"/>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Monthly Financial Reports (MURC FRS System)</a:t>
            </a:r>
          </a:p>
        </p:txBody>
      </p:sp>
      <p:sp>
        <p:nvSpPr>
          <p:cNvPr id="4" name="TextBox 4"/>
          <p:cNvSpPr txBox="1"/>
          <p:nvPr/>
        </p:nvSpPr>
        <p:spPr>
          <a:xfrm>
            <a:off x="586417" y="2818662"/>
            <a:ext cx="17118084" cy="4304209"/>
          </a:xfrm>
          <a:prstGeom prst="rect">
            <a:avLst/>
          </a:prstGeom>
        </p:spPr>
        <p:txBody>
          <a:bodyPr lIns="0" tIns="0" rIns="0" bIns="0" rtlCol="0" anchor="t">
            <a:spAutoFit/>
          </a:bodyPr>
          <a:lstStyle/>
          <a:p>
            <a:pPr marL="561341" lvl="1" indent="-280670" algn="l">
              <a:lnSpc>
                <a:spcPts val="3120"/>
              </a:lnSpc>
              <a:buFont typeface="Arial"/>
              <a:buChar char="•"/>
            </a:pPr>
            <a:r>
              <a:rPr lang="en-US" sz="2600" dirty="0">
                <a:solidFill>
                  <a:srgbClr val="000000"/>
                </a:solidFill>
                <a:latin typeface="Open Sans 1"/>
                <a:ea typeface="Open Sans 1"/>
                <a:cs typeface="Open Sans 1"/>
                <a:sym typeface="Open Sans 1"/>
              </a:rPr>
              <a:t>All Summary &amp; Detail Transaction Reports are available via the MURC FRS System. </a:t>
            </a:r>
          </a:p>
          <a:p>
            <a:pPr algn="l">
              <a:lnSpc>
                <a:spcPts val="3120"/>
              </a:lnSpc>
            </a:pPr>
            <a:endParaRPr lang="en-US" sz="2600" dirty="0">
              <a:solidFill>
                <a:srgbClr val="000000"/>
              </a:solidFill>
              <a:latin typeface="Open Sans 1"/>
              <a:ea typeface="Open Sans 1"/>
              <a:cs typeface="Open Sans 1"/>
              <a:sym typeface="Open Sans 1"/>
            </a:endParaRPr>
          </a:p>
          <a:p>
            <a:pPr marL="561341" lvl="1" indent="-280670" algn="l">
              <a:lnSpc>
                <a:spcPts val="3120"/>
              </a:lnSpc>
              <a:buFont typeface="Arial"/>
              <a:buChar char="•"/>
            </a:pPr>
            <a:r>
              <a:rPr lang="en-US" sz="2600" dirty="0">
                <a:solidFill>
                  <a:srgbClr val="000000"/>
                </a:solidFill>
                <a:latin typeface="Open Sans 1"/>
                <a:ea typeface="Open Sans 1"/>
                <a:cs typeface="Open Sans 1"/>
                <a:sym typeface="Open Sans 1"/>
              </a:rPr>
              <a:t>The Principal Investigator, Co-PI, and anyone they designate to copy reports can access these monthly reports. </a:t>
            </a:r>
          </a:p>
          <a:p>
            <a:pPr algn="l">
              <a:lnSpc>
                <a:spcPts val="3120"/>
              </a:lnSpc>
            </a:pPr>
            <a:endParaRPr lang="en-US" sz="2600" dirty="0">
              <a:solidFill>
                <a:srgbClr val="000000"/>
              </a:solidFill>
              <a:latin typeface="Open Sans 1"/>
              <a:ea typeface="Open Sans 1"/>
              <a:cs typeface="Open Sans 1"/>
              <a:sym typeface="Open Sans 1"/>
            </a:endParaRPr>
          </a:p>
          <a:p>
            <a:pPr marL="561341" lvl="1" indent="-280670" algn="l">
              <a:lnSpc>
                <a:spcPts val="3120"/>
              </a:lnSpc>
              <a:buFont typeface="Arial"/>
              <a:buChar char="•"/>
            </a:pPr>
            <a:r>
              <a:rPr lang="en-US" sz="2600" dirty="0">
                <a:solidFill>
                  <a:srgbClr val="000000"/>
                </a:solidFill>
                <a:latin typeface="Open Sans 1"/>
                <a:ea typeface="Open Sans 1"/>
                <a:cs typeface="Open Sans 1"/>
                <a:sym typeface="Open Sans 1"/>
              </a:rPr>
              <a:t>You must review this information and advise MURC Compliance of any errors to ensure accurate financial reporting and billing to the Agency. If anything is incorrect or you have questions about the reports, please contact your MURC Compliance Officer,  </a:t>
            </a:r>
          </a:p>
          <a:p>
            <a:pPr algn="l">
              <a:lnSpc>
                <a:spcPts val="3120"/>
              </a:lnSpc>
            </a:pPr>
            <a:endParaRPr lang="en-US" sz="2600" dirty="0">
              <a:solidFill>
                <a:srgbClr val="000000"/>
              </a:solidFill>
              <a:latin typeface="Open Sans 1"/>
              <a:ea typeface="Open Sans 1"/>
              <a:cs typeface="Open Sans 1"/>
              <a:sym typeface="Open Sans 1"/>
            </a:endParaRPr>
          </a:p>
          <a:p>
            <a:pPr marL="561341" lvl="1" indent="-280670" algn="l">
              <a:lnSpc>
                <a:spcPts val="3120"/>
              </a:lnSpc>
              <a:buFont typeface="Arial"/>
              <a:buChar char="•"/>
            </a:pPr>
            <a:r>
              <a:rPr lang="en-US" sz="2600" dirty="0">
                <a:solidFill>
                  <a:srgbClr val="000000"/>
                </a:solidFill>
                <a:latin typeface="Open Sans 1"/>
                <a:ea typeface="Open Sans 1"/>
                <a:cs typeface="Open Sans 1"/>
                <a:sym typeface="Open Sans 1"/>
              </a:rPr>
              <a:t>The system is located here: </a:t>
            </a:r>
            <a:r>
              <a:rPr lang="en-US" sz="2600" u="sng" dirty="0">
                <a:solidFill>
                  <a:srgbClr val="000000"/>
                </a:solidFill>
                <a:latin typeface="Open Sans 1"/>
                <a:ea typeface="Open Sans 1"/>
                <a:cs typeface="Open Sans 1"/>
                <a:sym typeface="Open Sans 1"/>
                <a:hlinkClick r:id="rId2" tooltip="https://murcapps.marshall.edu/murc-frs/prod/login.php"/>
              </a:rPr>
              <a:t>MURC FRS</a:t>
            </a:r>
          </a:p>
          <a:p>
            <a:pPr algn="l">
              <a:lnSpc>
                <a:spcPts val="3120"/>
              </a:lnSpc>
            </a:pPr>
            <a:endParaRPr lang="en-US" sz="2600" u="sng" dirty="0">
              <a:solidFill>
                <a:srgbClr val="000000"/>
              </a:solidFill>
              <a:latin typeface="Open Sans 1"/>
              <a:ea typeface="Open Sans 1"/>
              <a:cs typeface="Open Sans 1"/>
              <a:sym typeface="Open Sans 1"/>
              <a:hlinkClick r:id="rId2" tooltip="https://murcapps.marshall.edu/murc-frs/prod/login.ph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69595" y="1521569"/>
            <a:ext cx="2389410" cy="2400862"/>
          </a:xfrm>
          <a:prstGeom prst="rect">
            <a:avLst/>
          </a:prstGeom>
          <a:solidFill>
            <a:srgbClr val="FFFFFF"/>
          </a:solidFill>
        </p:spPr>
        <p:txBody>
          <a:bodyPr/>
          <a:lstStyle/>
          <a:p>
            <a:endParaRPr lang="en-US"/>
          </a:p>
        </p:txBody>
      </p:sp>
      <p:grpSp>
        <p:nvGrpSpPr>
          <p:cNvPr id="3" name="Group 3"/>
          <p:cNvGrpSpPr/>
          <p:nvPr/>
        </p:nvGrpSpPr>
        <p:grpSpPr>
          <a:xfrm>
            <a:off x="15477865" y="-21481"/>
            <a:ext cx="2796778" cy="3086100"/>
            <a:chOff x="0" y="0"/>
            <a:chExt cx="736600" cy="812800"/>
          </a:xfrm>
        </p:grpSpPr>
        <p:sp>
          <p:nvSpPr>
            <p:cNvPr id="4" name="Freeform 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B140"/>
            </a:solidFill>
          </p:spPr>
          <p:txBody>
            <a:bodyPr/>
            <a:lstStyle/>
            <a:p>
              <a:endParaRPr lang="en-US"/>
            </a:p>
          </p:txBody>
        </p:sp>
        <p:sp>
          <p:nvSpPr>
            <p:cNvPr id="5" name="TextBox 5"/>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6" name="TextBox 6"/>
          <p:cNvSpPr txBox="1"/>
          <p:nvPr/>
        </p:nvSpPr>
        <p:spPr>
          <a:xfrm>
            <a:off x="464828" y="247749"/>
            <a:ext cx="13527773" cy="1552377"/>
          </a:xfrm>
          <a:prstGeom prst="rect">
            <a:avLst/>
          </a:prstGeom>
        </p:spPr>
        <p:txBody>
          <a:bodyPr lIns="0" tIns="0" rIns="0" bIns="0" rtlCol="0" anchor="t">
            <a:spAutoFit/>
          </a:bodyPr>
          <a:lstStyle/>
          <a:p>
            <a:pPr algn="l">
              <a:lnSpc>
                <a:spcPts val="6120"/>
              </a:lnSpc>
            </a:pPr>
            <a:r>
              <a:rPr lang="en-US" sz="5100" b="1">
                <a:solidFill>
                  <a:srgbClr val="00A950"/>
                </a:solidFill>
                <a:latin typeface="Open Sans 2 Bold"/>
                <a:ea typeface="Open Sans 2 Bold"/>
                <a:cs typeface="Open Sans 2 Bold"/>
                <a:sym typeface="Open Sans 2 Bold"/>
              </a:rPr>
              <a:t>Banner Screen FGIBAVL:</a:t>
            </a:r>
          </a:p>
          <a:p>
            <a:pPr algn="l">
              <a:lnSpc>
                <a:spcPts val="6120"/>
              </a:lnSpc>
            </a:pPr>
            <a:r>
              <a:rPr lang="en-US" sz="5100" b="1">
                <a:solidFill>
                  <a:srgbClr val="00A950"/>
                </a:solidFill>
                <a:latin typeface="Open Sans 2 Bold"/>
                <a:ea typeface="Open Sans 2 Bold"/>
                <a:cs typeface="Open Sans 2 Bold"/>
                <a:sym typeface="Open Sans 2 Bold"/>
              </a:rPr>
              <a:t>Check Account Availability </a:t>
            </a:r>
          </a:p>
        </p:txBody>
      </p:sp>
      <p:sp>
        <p:nvSpPr>
          <p:cNvPr id="7" name="TextBox 7"/>
          <p:cNvSpPr txBox="1"/>
          <p:nvPr/>
        </p:nvSpPr>
        <p:spPr>
          <a:xfrm>
            <a:off x="464828" y="2026088"/>
            <a:ext cx="17623707" cy="4772653"/>
          </a:xfrm>
          <a:prstGeom prst="rect">
            <a:avLst/>
          </a:prstGeom>
        </p:spPr>
        <p:txBody>
          <a:bodyPr lIns="0" tIns="0" rIns="0" bIns="0" rtlCol="0" anchor="t">
            <a:spAutoFit/>
          </a:bodyPr>
          <a:lstStyle/>
          <a:p>
            <a:pPr algn="l">
              <a:lnSpc>
                <a:spcPts val="3270"/>
              </a:lnSpc>
            </a:pPr>
            <a:r>
              <a:rPr lang="en-US" sz="2335" spc="-70" dirty="0">
                <a:solidFill>
                  <a:srgbClr val="000000"/>
                </a:solidFill>
                <a:latin typeface="Open Sans 1"/>
                <a:ea typeface="Open Sans 1"/>
                <a:cs typeface="Open Sans 1"/>
                <a:sym typeface="Open Sans 1"/>
              </a:rPr>
              <a:t>Use Banner Screen </a:t>
            </a:r>
            <a:r>
              <a:rPr lang="en-US" sz="2335" b="1" spc="-70" dirty="0">
                <a:solidFill>
                  <a:srgbClr val="04A950"/>
                </a:solidFill>
                <a:latin typeface="Open Sans 1 Bold"/>
                <a:ea typeface="Open Sans 1 Bold"/>
                <a:cs typeface="Open Sans 1 Bold"/>
                <a:sym typeface="Open Sans 1 Bold"/>
              </a:rPr>
              <a:t>FGIBAVL</a:t>
            </a:r>
          </a:p>
          <a:p>
            <a:pPr algn="l">
              <a:lnSpc>
                <a:spcPts val="2850"/>
              </a:lnSpc>
            </a:pPr>
            <a:r>
              <a:rPr lang="en-US" sz="2035" spc="-61" dirty="0">
                <a:solidFill>
                  <a:srgbClr val="000000"/>
                </a:solidFill>
                <a:latin typeface="Open Sans 1"/>
                <a:ea typeface="Open Sans 1"/>
                <a:cs typeface="Open Sans 1"/>
                <a:sym typeface="Open Sans 1"/>
              </a:rPr>
              <a:t>This screen will show the available balance as of today</a:t>
            </a:r>
          </a:p>
          <a:p>
            <a:pPr algn="l">
              <a:lnSpc>
                <a:spcPts val="2850"/>
              </a:lnSpc>
            </a:pPr>
            <a:r>
              <a:rPr lang="en-US" sz="2035" spc="-61" dirty="0">
                <a:solidFill>
                  <a:srgbClr val="000000"/>
                </a:solidFill>
                <a:latin typeface="Open Sans 1"/>
                <a:ea typeface="Open Sans 1"/>
                <a:cs typeface="Open Sans 1"/>
                <a:sym typeface="Open Sans 1"/>
              </a:rPr>
              <a:t>This is a real-time balance with the expectation of the below.</a:t>
            </a:r>
          </a:p>
          <a:p>
            <a:pPr marL="879088" lvl="2" indent="-293029" algn="l">
              <a:lnSpc>
                <a:spcPts val="2850"/>
              </a:lnSpc>
              <a:buFont typeface="Arial"/>
              <a:buChar char="⚬"/>
            </a:pPr>
            <a:r>
              <a:rPr lang="en-US" sz="2035" spc="-61" dirty="0">
                <a:solidFill>
                  <a:srgbClr val="000000"/>
                </a:solidFill>
                <a:latin typeface="Open Sans 1"/>
                <a:ea typeface="Open Sans 1"/>
                <a:cs typeface="Open Sans 1"/>
                <a:sym typeface="Open Sans 1"/>
              </a:rPr>
              <a:t>MU Payroll </a:t>
            </a:r>
          </a:p>
          <a:p>
            <a:pPr marL="879088" lvl="2" indent="-293029" algn="l">
              <a:lnSpc>
                <a:spcPts val="2850"/>
              </a:lnSpc>
              <a:buFont typeface="Arial"/>
              <a:buChar char="⚬"/>
            </a:pPr>
            <a:r>
              <a:rPr lang="en-US" sz="2035" spc="-61" dirty="0">
                <a:solidFill>
                  <a:srgbClr val="000000"/>
                </a:solidFill>
                <a:latin typeface="Open Sans 1"/>
                <a:ea typeface="Open Sans 1"/>
                <a:cs typeface="Open Sans 1"/>
                <a:sym typeface="Open Sans 1"/>
              </a:rPr>
              <a:t>P-Card Expenses – This is uploaded on the 10th -15th of the following month. Example: October P-Card won’t be reflected until November 10th-15</a:t>
            </a:r>
            <a:r>
              <a:rPr lang="en-US" sz="2035" spc="-61" baseline="30000" dirty="0">
                <a:solidFill>
                  <a:srgbClr val="000000"/>
                </a:solidFill>
                <a:latin typeface="Open Sans 1"/>
                <a:ea typeface="Open Sans 1"/>
                <a:cs typeface="Open Sans 1"/>
                <a:sym typeface="Open Sans 1"/>
              </a:rPr>
              <a:t>th</a:t>
            </a:r>
            <a:endParaRPr lang="en-US" sz="2035" spc="-61" dirty="0">
              <a:solidFill>
                <a:srgbClr val="000000"/>
              </a:solidFill>
              <a:latin typeface="Open Sans 1"/>
              <a:ea typeface="Open Sans 1"/>
              <a:cs typeface="Open Sans 1"/>
              <a:sym typeface="Open Sans 1"/>
            </a:endParaRPr>
          </a:p>
          <a:p>
            <a:pPr marL="879088" lvl="2" indent="-293029" algn="l">
              <a:lnSpc>
                <a:spcPts val="2850"/>
              </a:lnSpc>
              <a:buFont typeface="Arial"/>
              <a:buChar char="⚬"/>
            </a:pPr>
            <a:r>
              <a:rPr lang="en-US" sz="2035" spc="-61" dirty="0">
                <a:solidFill>
                  <a:srgbClr val="000000"/>
                </a:solidFill>
                <a:latin typeface="Open Sans 1"/>
                <a:ea typeface="Open Sans 1"/>
                <a:cs typeface="Open Sans 1"/>
                <a:sym typeface="Open Sans 1"/>
              </a:rPr>
              <a:t>Indirect costs for the month in question</a:t>
            </a:r>
          </a:p>
          <a:p>
            <a:pPr algn="l">
              <a:lnSpc>
                <a:spcPts val="2800"/>
              </a:lnSpc>
            </a:pPr>
            <a:r>
              <a:rPr lang="en-US" sz="2000" spc="-60" dirty="0">
                <a:solidFill>
                  <a:srgbClr val="000000"/>
                </a:solidFill>
                <a:latin typeface="Open Sans 1"/>
                <a:ea typeface="Open Sans 1"/>
                <a:cs typeface="Open Sans 1"/>
                <a:sym typeface="Open Sans 1"/>
              </a:rPr>
              <a:t>Fill in: </a:t>
            </a:r>
          </a:p>
          <a:p>
            <a:pPr marL="431801" lvl="1" indent="-215900" algn="l">
              <a:lnSpc>
                <a:spcPts val="2800"/>
              </a:lnSpc>
              <a:buFont typeface="Arial"/>
              <a:buChar char="•"/>
            </a:pPr>
            <a:r>
              <a:rPr lang="en-US" sz="2000" b="1" spc="-60" dirty="0">
                <a:solidFill>
                  <a:srgbClr val="000000"/>
                </a:solidFill>
                <a:latin typeface="Open Sans 1 Bold"/>
                <a:ea typeface="Open Sans 1 Bold"/>
                <a:cs typeface="Open Sans 1 Bold"/>
                <a:sym typeface="Open Sans 1 Bold"/>
              </a:rPr>
              <a:t>Chart</a:t>
            </a:r>
            <a:r>
              <a:rPr lang="en-US" sz="2000" spc="-60" dirty="0">
                <a:solidFill>
                  <a:srgbClr val="000000"/>
                </a:solidFill>
                <a:latin typeface="Open Sans 1"/>
                <a:ea typeface="Open Sans 1"/>
                <a:cs typeface="Open Sans 1"/>
                <a:sym typeface="Open Sans 1"/>
              </a:rPr>
              <a:t>: 2</a:t>
            </a:r>
          </a:p>
          <a:p>
            <a:pPr marL="431801" lvl="1" indent="-215900" algn="l">
              <a:lnSpc>
                <a:spcPts val="2800"/>
              </a:lnSpc>
              <a:buFont typeface="Arial"/>
              <a:buChar char="•"/>
            </a:pPr>
            <a:r>
              <a:rPr lang="en-US" sz="2000" b="1" spc="-60" dirty="0">
                <a:solidFill>
                  <a:srgbClr val="000000"/>
                </a:solidFill>
                <a:latin typeface="Open Sans 1 Bold"/>
                <a:ea typeface="Open Sans 1 Bold"/>
                <a:cs typeface="Open Sans 1 Bold"/>
                <a:sym typeface="Open Sans 1 Bold"/>
              </a:rPr>
              <a:t>Fund</a:t>
            </a:r>
            <a:r>
              <a:rPr lang="en-US" sz="2000" spc="-60" dirty="0">
                <a:solidFill>
                  <a:srgbClr val="000000"/>
                </a:solidFill>
                <a:latin typeface="Open Sans 1"/>
                <a:ea typeface="Open Sans 1"/>
                <a:cs typeface="Open Sans 1"/>
                <a:sym typeface="Open Sans 1"/>
              </a:rPr>
              <a:t>: Put the fund number you are inquiring about here. </a:t>
            </a:r>
          </a:p>
          <a:p>
            <a:pPr marL="431801" lvl="1" indent="-215900" algn="l">
              <a:lnSpc>
                <a:spcPts val="2800"/>
              </a:lnSpc>
              <a:buFont typeface="Arial"/>
              <a:buChar char="•"/>
            </a:pPr>
            <a:r>
              <a:rPr lang="en-US" sz="2000" b="1" spc="-60" dirty="0">
                <a:solidFill>
                  <a:srgbClr val="000000"/>
                </a:solidFill>
                <a:latin typeface="Open Sans 1 Bold"/>
                <a:ea typeface="Open Sans 1 Bold"/>
                <a:cs typeface="Open Sans 1 Bold"/>
                <a:sym typeface="Open Sans 1 Bold"/>
              </a:rPr>
              <a:t>Account</a:t>
            </a:r>
            <a:r>
              <a:rPr lang="en-US" sz="2000" spc="-60" dirty="0">
                <a:solidFill>
                  <a:srgbClr val="000000"/>
                </a:solidFill>
                <a:latin typeface="Open Sans 1"/>
                <a:ea typeface="Open Sans 1"/>
                <a:cs typeface="Open Sans 1"/>
                <a:sym typeface="Open Sans 1"/>
              </a:rPr>
              <a:t>: 601</a:t>
            </a:r>
          </a:p>
          <a:p>
            <a:pPr marL="431801" lvl="1" indent="-215900" algn="l">
              <a:lnSpc>
                <a:spcPts val="2800"/>
              </a:lnSpc>
              <a:buFont typeface="Arial"/>
              <a:buChar char="•"/>
            </a:pPr>
            <a:r>
              <a:rPr lang="en-US" sz="2000" b="1" spc="-60" dirty="0">
                <a:solidFill>
                  <a:srgbClr val="000000"/>
                </a:solidFill>
                <a:latin typeface="Open Sans 1 Bold"/>
                <a:ea typeface="Open Sans 1 Bold"/>
                <a:cs typeface="Open Sans 1 Bold"/>
                <a:sym typeface="Open Sans 1 Bold"/>
              </a:rPr>
              <a:t>Fiscal Year</a:t>
            </a:r>
            <a:r>
              <a:rPr lang="en-US" sz="2000" spc="-60" dirty="0">
                <a:solidFill>
                  <a:srgbClr val="000000"/>
                </a:solidFill>
                <a:latin typeface="Open Sans 1"/>
                <a:ea typeface="Open Sans 1"/>
                <a:cs typeface="Open Sans 1"/>
                <a:sym typeface="Open Sans 1"/>
              </a:rPr>
              <a:t>: Current fiscal year unless want to look at past fund availability. </a:t>
            </a:r>
          </a:p>
          <a:p>
            <a:pPr marL="431801" lvl="1" indent="-215900" algn="l">
              <a:lnSpc>
                <a:spcPts val="2800"/>
              </a:lnSpc>
              <a:buFont typeface="Arial"/>
              <a:buChar char="•"/>
            </a:pPr>
            <a:r>
              <a:rPr lang="en-US" sz="2000" b="1" spc="-60" dirty="0">
                <a:solidFill>
                  <a:srgbClr val="000000"/>
                </a:solidFill>
                <a:latin typeface="Open Sans 1 Bold"/>
                <a:ea typeface="Open Sans 1 Bold"/>
                <a:cs typeface="Open Sans 1 Bold"/>
                <a:sym typeface="Open Sans 1 Bold"/>
              </a:rPr>
              <a:t>Commit Type</a:t>
            </a:r>
            <a:r>
              <a:rPr lang="en-US" sz="2000" spc="-60" dirty="0">
                <a:solidFill>
                  <a:srgbClr val="000000"/>
                </a:solidFill>
                <a:latin typeface="Open Sans 1"/>
                <a:ea typeface="Open Sans 1"/>
                <a:cs typeface="Open Sans 1"/>
                <a:sym typeface="Open Sans 1"/>
              </a:rPr>
              <a:t>: Both </a:t>
            </a:r>
          </a:p>
          <a:p>
            <a:pPr marL="431801" lvl="1" indent="-215900" algn="l">
              <a:lnSpc>
                <a:spcPts val="2800"/>
              </a:lnSpc>
              <a:buFont typeface="Arial"/>
              <a:buChar char="•"/>
            </a:pPr>
            <a:r>
              <a:rPr lang="en-US" sz="2000" b="1" spc="-60" dirty="0">
                <a:solidFill>
                  <a:srgbClr val="000000"/>
                </a:solidFill>
                <a:latin typeface="Open Sans 1 Bold"/>
                <a:ea typeface="Open Sans 1 Bold"/>
                <a:cs typeface="Open Sans 1 Bold"/>
                <a:sym typeface="Open Sans 1 Bold"/>
              </a:rPr>
              <a:t>Hit Go</a:t>
            </a:r>
            <a:r>
              <a:rPr lang="en-US" sz="2000" spc="-60" dirty="0">
                <a:solidFill>
                  <a:srgbClr val="000000"/>
                </a:solidFill>
                <a:latin typeface="Open Sans 1"/>
                <a:ea typeface="Open Sans 1"/>
                <a:cs typeface="Open Sans 1"/>
                <a:sym typeface="Open Sans 1"/>
              </a:rPr>
              <a:t> or Alt Page Down as a shortcut </a:t>
            </a:r>
          </a:p>
        </p:txBody>
      </p:sp>
      <p:sp>
        <p:nvSpPr>
          <p:cNvPr id="8" name="Freeform 8"/>
          <p:cNvSpPr/>
          <p:nvPr/>
        </p:nvSpPr>
        <p:spPr>
          <a:xfrm>
            <a:off x="15663974" y="281690"/>
            <a:ext cx="2357925" cy="1792023"/>
          </a:xfrm>
          <a:custGeom>
            <a:avLst/>
            <a:gdLst/>
            <a:ahLst/>
            <a:cxnLst/>
            <a:rect l="l" t="t" r="r" b="b"/>
            <a:pathLst>
              <a:path w="2357925" h="1792023">
                <a:moveTo>
                  <a:pt x="0" y="0"/>
                </a:moveTo>
                <a:lnTo>
                  <a:pt x="2357925" y="0"/>
                </a:lnTo>
                <a:lnTo>
                  <a:pt x="2357925" y="1792023"/>
                </a:lnTo>
                <a:lnTo>
                  <a:pt x="0" y="1792023"/>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2289811" y="7569036"/>
            <a:ext cx="13374162" cy="2203744"/>
            <a:chOff x="0" y="0"/>
            <a:chExt cx="17832217" cy="2938325"/>
          </a:xfrm>
        </p:grpSpPr>
        <p:sp>
          <p:nvSpPr>
            <p:cNvPr id="10" name="Freeform 10"/>
            <p:cNvSpPr/>
            <p:nvPr/>
          </p:nvSpPr>
          <p:spPr>
            <a:xfrm>
              <a:off x="0" y="0"/>
              <a:ext cx="17832217" cy="2938325"/>
            </a:xfrm>
            <a:custGeom>
              <a:avLst/>
              <a:gdLst/>
              <a:ahLst/>
              <a:cxnLst/>
              <a:rect l="l" t="t" r="r" b="b"/>
              <a:pathLst>
                <a:path w="17832217" h="2938325">
                  <a:moveTo>
                    <a:pt x="0" y="0"/>
                  </a:moveTo>
                  <a:lnTo>
                    <a:pt x="17832217" y="0"/>
                  </a:lnTo>
                  <a:lnTo>
                    <a:pt x="17832217" y="2938325"/>
                  </a:lnTo>
                  <a:lnTo>
                    <a:pt x="0" y="2938325"/>
                  </a:lnTo>
                  <a:lnTo>
                    <a:pt x="0" y="0"/>
                  </a:lnTo>
                  <a:close/>
                </a:path>
              </a:pathLst>
            </a:custGeom>
            <a:blipFill>
              <a:blip r:embed="rId3"/>
              <a:stretch>
                <a:fillRect t="-22961" r="-2498" b="-214759"/>
              </a:stretch>
            </a:blipFill>
          </p:spPr>
          <p:txBody>
            <a:bodyPr/>
            <a:lstStyle/>
            <a:p>
              <a:endParaRPr lang="en-US"/>
            </a:p>
          </p:txBody>
        </p:sp>
        <p:sp>
          <p:nvSpPr>
            <p:cNvPr id="11" name="Freeform 11"/>
            <p:cNvSpPr/>
            <p:nvPr/>
          </p:nvSpPr>
          <p:spPr>
            <a:xfrm>
              <a:off x="4687240" y="1109327"/>
              <a:ext cx="2675120" cy="359835"/>
            </a:xfrm>
            <a:custGeom>
              <a:avLst/>
              <a:gdLst/>
              <a:ahLst/>
              <a:cxnLst/>
              <a:rect l="l" t="t" r="r" b="b"/>
              <a:pathLst>
                <a:path w="2675120" h="359835">
                  <a:moveTo>
                    <a:pt x="0" y="0"/>
                  </a:moveTo>
                  <a:lnTo>
                    <a:pt x="2675120" y="0"/>
                  </a:lnTo>
                  <a:lnTo>
                    <a:pt x="2675120" y="359835"/>
                  </a:lnTo>
                  <a:lnTo>
                    <a:pt x="0" y="359835"/>
                  </a:lnTo>
                  <a:lnTo>
                    <a:pt x="0" y="0"/>
                  </a:lnTo>
                  <a:close/>
                </a:path>
              </a:pathLst>
            </a:custGeom>
            <a:blipFill>
              <a:blip r:embed="rId4">
                <a:extLst>
                  <a:ext uri="{96DAC541-7B7A-43D3-8B79-37D633B846F1}">
                    <asvg:svgBlip xmlns:asvg="http://schemas.microsoft.com/office/drawing/2016/SVG/main" r:embed="rId5"/>
                  </a:ext>
                </a:extLst>
              </a:blip>
              <a:stretch>
                <a:fillRect b="-214098"/>
              </a:stretch>
            </a:blipFill>
          </p:spPr>
          <p:txBody>
            <a:bodyPr/>
            <a:lstStyle/>
            <a:p>
              <a:endParaRPr lang="en-US"/>
            </a:p>
          </p:txBody>
        </p:sp>
        <p:sp>
          <p:nvSpPr>
            <p:cNvPr id="12" name="Freeform 12"/>
            <p:cNvSpPr/>
            <p:nvPr/>
          </p:nvSpPr>
          <p:spPr>
            <a:xfrm>
              <a:off x="12220217" y="1109327"/>
              <a:ext cx="2675120" cy="359835"/>
            </a:xfrm>
            <a:custGeom>
              <a:avLst/>
              <a:gdLst/>
              <a:ahLst/>
              <a:cxnLst/>
              <a:rect l="l" t="t" r="r" b="b"/>
              <a:pathLst>
                <a:path w="2675120" h="359835">
                  <a:moveTo>
                    <a:pt x="0" y="0"/>
                  </a:moveTo>
                  <a:lnTo>
                    <a:pt x="2675119" y="0"/>
                  </a:lnTo>
                  <a:lnTo>
                    <a:pt x="2675119" y="359835"/>
                  </a:lnTo>
                  <a:lnTo>
                    <a:pt x="0" y="359835"/>
                  </a:lnTo>
                  <a:lnTo>
                    <a:pt x="0" y="0"/>
                  </a:lnTo>
                  <a:close/>
                </a:path>
              </a:pathLst>
            </a:custGeom>
            <a:blipFill>
              <a:blip r:embed="rId4">
                <a:extLst>
                  <a:ext uri="{96DAC541-7B7A-43D3-8B79-37D633B846F1}">
                    <asvg:svgBlip xmlns:asvg="http://schemas.microsoft.com/office/drawing/2016/SVG/main" r:embed="rId5"/>
                  </a:ext>
                </a:extLst>
              </a:blip>
              <a:stretch>
                <a:fillRect b="-214098"/>
              </a:stretch>
            </a:blipFill>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69595" y="1521569"/>
            <a:ext cx="2389410" cy="2400862"/>
          </a:xfrm>
          <a:prstGeom prst="rect">
            <a:avLst/>
          </a:prstGeom>
          <a:solidFill>
            <a:srgbClr val="FFFFFF"/>
          </a:solidFill>
        </p:spPr>
        <p:txBody>
          <a:bodyPr/>
          <a:lstStyle/>
          <a:p>
            <a:endParaRPr lang="en-US"/>
          </a:p>
        </p:txBody>
      </p:sp>
      <p:grpSp>
        <p:nvGrpSpPr>
          <p:cNvPr id="3" name="Group 3"/>
          <p:cNvGrpSpPr/>
          <p:nvPr/>
        </p:nvGrpSpPr>
        <p:grpSpPr>
          <a:xfrm>
            <a:off x="15477865" y="-21481"/>
            <a:ext cx="2796778" cy="3086100"/>
            <a:chOff x="0" y="0"/>
            <a:chExt cx="736600" cy="812800"/>
          </a:xfrm>
        </p:grpSpPr>
        <p:sp>
          <p:nvSpPr>
            <p:cNvPr id="4" name="Freeform 4"/>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B140"/>
            </a:solidFill>
          </p:spPr>
          <p:txBody>
            <a:bodyPr/>
            <a:lstStyle/>
            <a:p>
              <a:endParaRPr lang="en-US"/>
            </a:p>
          </p:txBody>
        </p:sp>
        <p:sp>
          <p:nvSpPr>
            <p:cNvPr id="5" name="TextBox 5"/>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6" name="TextBox 6"/>
          <p:cNvSpPr txBox="1"/>
          <p:nvPr/>
        </p:nvSpPr>
        <p:spPr>
          <a:xfrm>
            <a:off x="650937" y="2026088"/>
            <a:ext cx="14010986" cy="3926652"/>
          </a:xfrm>
          <a:prstGeom prst="rect">
            <a:avLst/>
          </a:prstGeom>
        </p:spPr>
        <p:txBody>
          <a:bodyPr lIns="0" tIns="0" rIns="0" bIns="0" rtlCol="0" anchor="t">
            <a:spAutoFit/>
          </a:bodyPr>
          <a:lstStyle/>
          <a:p>
            <a:pPr algn="l">
              <a:lnSpc>
                <a:spcPts val="2817"/>
              </a:lnSpc>
            </a:pPr>
            <a:r>
              <a:rPr lang="en-US" sz="2012" spc="-60" dirty="0">
                <a:solidFill>
                  <a:srgbClr val="000000"/>
                </a:solidFill>
                <a:latin typeface="Open Sans 1"/>
                <a:ea typeface="Open Sans 1"/>
                <a:cs typeface="Open Sans 1"/>
                <a:sym typeface="Open Sans 1"/>
              </a:rPr>
              <a:t>This screen is viewed by fiscal year </a:t>
            </a:r>
          </a:p>
          <a:p>
            <a:pPr marL="434547" lvl="1" indent="-217274" algn="l">
              <a:lnSpc>
                <a:spcPts val="2817"/>
              </a:lnSpc>
              <a:buFont typeface="Arial"/>
              <a:buChar char="•"/>
            </a:pPr>
            <a:r>
              <a:rPr lang="en-US" sz="2012" b="1" spc="-60" dirty="0">
                <a:solidFill>
                  <a:srgbClr val="000000"/>
                </a:solidFill>
                <a:latin typeface="Open Sans 1 Bold"/>
                <a:ea typeface="Open Sans 1 Bold"/>
                <a:cs typeface="Open Sans 1 Bold"/>
                <a:sym typeface="Open Sans 1 Bold"/>
              </a:rPr>
              <a:t>Adjusted Balance</a:t>
            </a:r>
            <a:r>
              <a:rPr lang="en-US" sz="2012" spc="-60" dirty="0">
                <a:solidFill>
                  <a:srgbClr val="000000"/>
                </a:solidFill>
                <a:latin typeface="Open Sans 1"/>
                <a:ea typeface="Open Sans 1"/>
                <a:cs typeface="Open Sans 1"/>
                <a:sym typeface="Open Sans 1"/>
              </a:rPr>
              <a:t>: What is available in the account as of June 30. Commitments are included in the total.</a:t>
            </a:r>
          </a:p>
          <a:p>
            <a:pPr marL="434547" lvl="1" indent="-217274" algn="l">
              <a:lnSpc>
                <a:spcPts val="2817"/>
              </a:lnSpc>
              <a:buFont typeface="Arial"/>
              <a:buChar char="•"/>
            </a:pPr>
            <a:r>
              <a:rPr lang="en-US" sz="2012" b="1" spc="-60" dirty="0">
                <a:solidFill>
                  <a:srgbClr val="000000"/>
                </a:solidFill>
                <a:latin typeface="Open Sans 1 Bold"/>
                <a:ea typeface="Open Sans 1 Bold"/>
                <a:cs typeface="Open Sans 1 Bold"/>
                <a:sym typeface="Open Sans 1 Bold"/>
              </a:rPr>
              <a:t>YTD Activity</a:t>
            </a:r>
            <a:r>
              <a:rPr lang="en-US" sz="2012" spc="-60" dirty="0">
                <a:solidFill>
                  <a:srgbClr val="000000"/>
                </a:solidFill>
                <a:latin typeface="Open Sans 1"/>
                <a:ea typeface="Open Sans 1"/>
                <a:cs typeface="Open Sans 1"/>
                <a:sym typeface="Open Sans 1"/>
              </a:rPr>
              <a:t>: Any expenses since the beginning of the year. </a:t>
            </a:r>
          </a:p>
          <a:p>
            <a:pPr marL="434547" lvl="1" indent="-217274" algn="l">
              <a:lnSpc>
                <a:spcPts val="2817"/>
              </a:lnSpc>
              <a:buFont typeface="Arial"/>
              <a:buChar char="•"/>
            </a:pPr>
            <a:r>
              <a:rPr lang="en-US" sz="2012" b="1" spc="-60" dirty="0">
                <a:solidFill>
                  <a:srgbClr val="000000"/>
                </a:solidFill>
                <a:latin typeface="Open Sans 1 Bold"/>
                <a:ea typeface="Open Sans 1 Bold"/>
                <a:cs typeface="Open Sans 1 Bold"/>
                <a:sym typeface="Open Sans 1 Bold"/>
              </a:rPr>
              <a:t>Commitments</a:t>
            </a:r>
            <a:r>
              <a:rPr lang="en-US" sz="2012" spc="-60" dirty="0">
                <a:solidFill>
                  <a:srgbClr val="000000"/>
                </a:solidFill>
                <a:latin typeface="Open Sans 1"/>
                <a:ea typeface="Open Sans 1"/>
                <a:cs typeface="Open Sans 1"/>
                <a:sym typeface="Open Sans 1"/>
              </a:rPr>
              <a:t>: Anything encumbered to the fund but not charged.</a:t>
            </a:r>
          </a:p>
          <a:p>
            <a:pPr marL="869095" lvl="2" indent="-289698" algn="l">
              <a:lnSpc>
                <a:spcPts val="2817"/>
              </a:lnSpc>
              <a:buFont typeface="Arial"/>
              <a:buChar char="⚬"/>
            </a:pPr>
            <a:r>
              <a:rPr lang="en-US" sz="2012" b="1" i="1" spc="-60" dirty="0">
                <a:solidFill>
                  <a:srgbClr val="04A950"/>
                </a:solidFill>
                <a:latin typeface="Open Sans 1 Bold Italics"/>
                <a:ea typeface="Open Sans 1 Bold Italics"/>
                <a:cs typeface="Open Sans 1 Bold Italics"/>
                <a:sym typeface="Open Sans 1 Bold Italics"/>
              </a:rPr>
              <a:t>Example</a:t>
            </a:r>
            <a:r>
              <a:rPr lang="en-US" sz="2012" i="1" spc="-60" dirty="0">
                <a:solidFill>
                  <a:srgbClr val="04A950"/>
                </a:solidFill>
                <a:latin typeface="Open Sans 1 Italics"/>
                <a:ea typeface="Open Sans 1 Italics"/>
                <a:cs typeface="Open Sans 1 Italics"/>
                <a:sym typeface="Open Sans 1 Italics"/>
              </a:rPr>
              <a:t>: MURC encumbers salary and benefits through the end date of the fiscal year or the end date of the PAR, whichever comes first. </a:t>
            </a:r>
          </a:p>
          <a:p>
            <a:pPr marL="869095" lvl="2" indent="-289698" algn="l">
              <a:lnSpc>
                <a:spcPts val="2817"/>
              </a:lnSpc>
              <a:buFont typeface="Arial"/>
              <a:buChar char="⚬"/>
            </a:pPr>
            <a:r>
              <a:rPr lang="en-US" sz="2012" b="1" i="1" spc="-60" dirty="0">
                <a:solidFill>
                  <a:srgbClr val="04A950"/>
                </a:solidFill>
                <a:latin typeface="Open Sans 1 Bold Italics"/>
                <a:ea typeface="Open Sans 1 Bold Italics"/>
                <a:cs typeface="Open Sans 1 Bold Italics"/>
                <a:sym typeface="Open Sans 1 Bold Italics"/>
              </a:rPr>
              <a:t>Example: </a:t>
            </a:r>
            <a:r>
              <a:rPr lang="en-US" sz="2012" i="1" spc="-60" dirty="0">
                <a:solidFill>
                  <a:srgbClr val="04A950"/>
                </a:solidFill>
                <a:latin typeface="Open Sans 1 Italics"/>
                <a:ea typeface="Open Sans 1 Italics"/>
                <a:cs typeface="Open Sans 1 Italics"/>
                <a:sym typeface="Open Sans 1 Italics"/>
              </a:rPr>
              <a:t>Contractual Pool Budget is where the money is allocated to the Sub-awardees/Subrecipients. This is where the money is pulled from when an invoice is submitted, and a requisition is created.  The entire subaward is encumbered in the commitment column.  </a:t>
            </a:r>
          </a:p>
          <a:p>
            <a:pPr algn="l">
              <a:lnSpc>
                <a:spcPts val="2817"/>
              </a:lnSpc>
            </a:pPr>
            <a:endParaRPr lang="en-US" sz="2012" i="1" spc="-60" dirty="0">
              <a:solidFill>
                <a:srgbClr val="04A950"/>
              </a:solidFill>
              <a:latin typeface="Open Sans 1 Italics"/>
              <a:ea typeface="Open Sans 1 Italics"/>
              <a:cs typeface="Open Sans 1 Italics"/>
              <a:sym typeface="Open Sans 1 Italics"/>
            </a:endParaRPr>
          </a:p>
          <a:p>
            <a:pPr algn="l">
              <a:lnSpc>
                <a:spcPts val="2817"/>
              </a:lnSpc>
            </a:pPr>
            <a:endParaRPr lang="en-US" sz="2012" i="1" spc="-60" dirty="0">
              <a:solidFill>
                <a:srgbClr val="04A950"/>
              </a:solidFill>
              <a:latin typeface="Open Sans 1 Italics"/>
              <a:ea typeface="Open Sans 1 Italics"/>
              <a:cs typeface="Open Sans 1 Italics"/>
              <a:sym typeface="Open Sans 1 Italics"/>
            </a:endParaRPr>
          </a:p>
        </p:txBody>
      </p:sp>
      <p:sp>
        <p:nvSpPr>
          <p:cNvPr id="7" name="Freeform 7"/>
          <p:cNvSpPr/>
          <p:nvPr/>
        </p:nvSpPr>
        <p:spPr>
          <a:xfrm>
            <a:off x="6073273" y="6842727"/>
            <a:ext cx="2161068" cy="290689"/>
          </a:xfrm>
          <a:custGeom>
            <a:avLst/>
            <a:gdLst/>
            <a:ahLst/>
            <a:cxnLst/>
            <a:rect l="l" t="t" r="r" b="b"/>
            <a:pathLst>
              <a:path w="2161068" h="290689">
                <a:moveTo>
                  <a:pt x="0" y="0"/>
                </a:moveTo>
                <a:lnTo>
                  <a:pt x="2161069" y="0"/>
                </a:lnTo>
                <a:lnTo>
                  <a:pt x="2161069" y="290690"/>
                </a:lnTo>
                <a:lnTo>
                  <a:pt x="0" y="290690"/>
                </a:lnTo>
                <a:lnTo>
                  <a:pt x="0" y="0"/>
                </a:lnTo>
                <a:close/>
              </a:path>
            </a:pathLst>
          </a:custGeom>
          <a:blipFill>
            <a:blip r:embed="rId2">
              <a:extLst>
                <a:ext uri="{96DAC541-7B7A-43D3-8B79-37D633B846F1}">
                  <asvg:svgBlip xmlns:asvg="http://schemas.microsoft.com/office/drawing/2016/SVG/main" r:embed="rId3"/>
                </a:ext>
              </a:extLst>
            </a:blip>
            <a:stretch>
              <a:fillRect b="-214098"/>
            </a:stretch>
          </a:blipFill>
        </p:spPr>
        <p:txBody>
          <a:bodyPr/>
          <a:lstStyle/>
          <a:p>
            <a:endParaRPr lang="en-US"/>
          </a:p>
        </p:txBody>
      </p:sp>
      <p:sp>
        <p:nvSpPr>
          <p:cNvPr id="8" name="Freeform 8"/>
          <p:cNvSpPr/>
          <p:nvPr/>
        </p:nvSpPr>
        <p:spPr>
          <a:xfrm>
            <a:off x="15663974" y="281690"/>
            <a:ext cx="2357925" cy="1792023"/>
          </a:xfrm>
          <a:custGeom>
            <a:avLst/>
            <a:gdLst/>
            <a:ahLst/>
            <a:cxnLst/>
            <a:rect l="l" t="t" r="r" b="b"/>
            <a:pathLst>
              <a:path w="2357925" h="1792023">
                <a:moveTo>
                  <a:pt x="0" y="0"/>
                </a:moveTo>
                <a:lnTo>
                  <a:pt x="2357925" y="0"/>
                </a:lnTo>
                <a:lnTo>
                  <a:pt x="2357925" y="1792023"/>
                </a:lnTo>
                <a:lnTo>
                  <a:pt x="0" y="1792023"/>
                </a:lnTo>
                <a:lnTo>
                  <a:pt x="0" y="0"/>
                </a:lnTo>
                <a:close/>
              </a:path>
            </a:pathLst>
          </a:custGeom>
          <a:blipFill>
            <a:blip r:embed="rId4"/>
            <a:stretch>
              <a:fillRect/>
            </a:stretch>
          </a:blipFill>
        </p:spPr>
        <p:txBody>
          <a:bodyPr/>
          <a:lstStyle/>
          <a:p>
            <a:endParaRPr lang="en-US"/>
          </a:p>
        </p:txBody>
      </p:sp>
      <p:sp>
        <p:nvSpPr>
          <p:cNvPr id="9" name="Freeform 9"/>
          <p:cNvSpPr/>
          <p:nvPr/>
        </p:nvSpPr>
        <p:spPr>
          <a:xfrm>
            <a:off x="3085399" y="6316617"/>
            <a:ext cx="12117201" cy="3055524"/>
          </a:xfrm>
          <a:custGeom>
            <a:avLst/>
            <a:gdLst/>
            <a:ahLst/>
            <a:cxnLst/>
            <a:rect l="l" t="t" r="r" b="b"/>
            <a:pathLst>
              <a:path w="12117201" h="3055524">
                <a:moveTo>
                  <a:pt x="0" y="0"/>
                </a:moveTo>
                <a:lnTo>
                  <a:pt x="12117202" y="0"/>
                </a:lnTo>
                <a:lnTo>
                  <a:pt x="12117202" y="3055524"/>
                </a:lnTo>
                <a:lnTo>
                  <a:pt x="0" y="3055524"/>
                </a:lnTo>
                <a:lnTo>
                  <a:pt x="0" y="0"/>
                </a:lnTo>
                <a:close/>
              </a:path>
            </a:pathLst>
          </a:custGeom>
          <a:blipFill>
            <a:blip r:embed="rId5"/>
            <a:stretch>
              <a:fillRect t="-34963" b="-18210"/>
            </a:stretch>
          </a:blipFill>
        </p:spPr>
        <p:txBody>
          <a:bodyPr/>
          <a:lstStyle/>
          <a:p>
            <a:endParaRPr lang="en-US"/>
          </a:p>
        </p:txBody>
      </p:sp>
      <p:sp>
        <p:nvSpPr>
          <p:cNvPr id="10" name="TextBox 10"/>
          <p:cNvSpPr txBox="1"/>
          <p:nvPr/>
        </p:nvSpPr>
        <p:spPr>
          <a:xfrm>
            <a:off x="650937" y="633413"/>
            <a:ext cx="13527773" cy="781050"/>
          </a:xfrm>
          <a:prstGeom prst="rect">
            <a:avLst/>
          </a:prstGeom>
        </p:spPr>
        <p:txBody>
          <a:bodyPr lIns="0" tIns="0" rIns="0" bIns="0" rtlCol="0" anchor="t">
            <a:spAutoFit/>
          </a:bodyPr>
          <a:lstStyle/>
          <a:p>
            <a:pPr algn="l">
              <a:lnSpc>
                <a:spcPts val="6120"/>
              </a:lnSpc>
            </a:pPr>
            <a:r>
              <a:rPr lang="en-US" sz="5100" b="1">
                <a:solidFill>
                  <a:srgbClr val="00A950"/>
                </a:solidFill>
                <a:latin typeface="Open Sans 2 Bold"/>
                <a:ea typeface="Open Sans 2 Bold"/>
                <a:cs typeface="Open Sans 2 Bold"/>
                <a:sym typeface="Open Sans 2 Bold"/>
              </a:rPr>
              <a:t>Screen FGIBAVL: What does it mean?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9694161" cy="10258503"/>
          </a:xfrm>
          <a:prstGeom prst="rect">
            <a:avLst/>
          </a:prstGeom>
          <a:solidFill>
            <a:srgbClr val="00B140"/>
          </a:solidFill>
        </p:spPr>
        <p:txBody>
          <a:bodyPr/>
          <a:lstStyle/>
          <a:p>
            <a:endParaRPr lang="en-US"/>
          </a:p>
        </p:txBody>
      </p:sp>
      <p:sp>
        <p:nvSpPr>
          <p:cNvPr id="3" name="Freeform 3"/>
          <p:cNvSpPr/>
          <p:nvPr/>
        </p:nvSpPr>
        <p:spPr>
          <a:xfrm>
            <a:off x="10138914" y="274120"/>
            <a:ext cx="7684897" cy="9767256"/>
          </a:xfrm>
          <a:custGeom>
            <a:avLst/>
            <a:gdLst/>
            <a:ahLst/>
            <a:cxnLst/>
            <a:rect l="l" t="t" r="r" b="b"/>
            <a:pathLst>
              <a:path w="7684897" h="9767256">
                <a:moveTo>
                  <a:pt x="0" y="0"/>
                </a:moveTo>
                <a:lnTo>
                  <a:pt x="7684897" y="0"/>
                </a:lnTo>
                <a:lnTo>
                  <a:pt x="7684897" y="9767256"/>
                </a:lnTo>
                <a:lnTo>
                  <a:pt x="0" y="9767256"/>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62000" y="1714500"/>
            <a:ext cx="8459809" cy="2204834"/>
          </a:xfrm>
          <a:prstGeom prst="rect">
            <a:avLst/>
          </a:prstGeom>
        </p:spPr>
        <p:txBody>
          <a:bodyPr lIns="0" tIns="0" rIns="0" bIns="0" rtlCol="0" anchor="t">
            <a:spAutoFit/>
          </a:bodyPr>
          <a:lstStyle/>
          <a:p>
            <a:pPr algn="l">
              <a:lnSpc>
                <a:spcPts val="5777"/>
              </a:lnSpc>
            </a:pPr>
            <a:r>
              <a:rPr lang="en-US" sz="4814" b="1" dirty="0">
                <a:solidFill>
                  <a:srgbClr val="FFFFFF"/>
                </a:solidFill>
                <a:latin typeface="Open Sans 1 Bold"/>
                <a:ea typeface="Open Sans 1 Bold"/>
                <a:cs typeface="Open Sans 1 Bold"/>
                <a:sym typeface="Open Sans 1 Bold"/>
              </a:rPr>
              <a:t>Budget Amendments</a:t>
            </a:r>
          </a:p>
          <a:p>
            <a:pPr algn="l">
              <a:lnSpc>
                <a:spcPts val="5777"/>
              </a:lnSpc>
            </a:pPr>
            <a:endParaRPr lang="en-US" sz="4814" b="1" dirty="0">
              <a:solidFill>
                <a:srgbClr val="FFFFFF"/>
              </a:solidFill>
              <a:latin typeface="Open Sans 1 Bold"/>
              <a:ea typeface="Open Sans 1 Bold"/>
              <a:cs typeface="Open Sans 1 Bold"/>
              <a:sym typeface="Open Sans 1 Bold"/>
            </a:endParaRPr>
          </a:p>
          <a:p>
            <a:pPr algn="l">
              <a:lnSpc>
                <a:spcPts val="5777"/>
              </a:lnSpc>
            </a:pPr>
            <a:endParaRPr lang="en-US" sz="4814" b="1" dirty="0">
              <a:solidFill>
                <a:srgbClr val="FFFFFF"/>
              </a:solidFill>
              <a:latin typeface="Open Sans 1 Bold"/>
              <a:ea typeface="Open Sans 1 Bold"/>
              <a:cs typeface="Open Sans 1 Bold"/>
              <a:sym typeface="Open Sans 1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8497"/>
            <a:ext cx="7108406" cy="10258503"/>
          </a:xfrm>
          <a:prstGeom prst="rect">
            <a:avLst/>
          </a:prstGeom>
          <a:solidFill>
            <a:srgbClr val="00B140"/>
          </a:solidFill>
        </p:spPr>
        <p:txBody>
          <a:bodyPr/>
          <a:lstStyle/>
          <a:p>
            <a:endParaRPr lang="en-US"/>
          </a:p>
        </p:txBody>
      </p:sp>
      <p:sp>
        <p:nvSpPr>
          <p:cNvPr id="3" name="Freeform 3"/>
          <p:cNvSpPr/>
          <p:nvPr/>
        </p:nvSpPr>
        <p:spPr>
          <a:xfrm>
            <a:off x="9184349" y="513424"/>
            <a:ext cx="8074951" cy="8908494"/>
          </a:xfrm>
          <a:custGeom>
            <a:avLst/>
            <a:gdLst/>
            <a:ahLst/>
            <a:cxnLst/>
            <a:rect l="l" t="t" r="r" b="b"/>
            <a:pathLst>
              <a:path w="8074951" h="8908494">
                <a:moveTo>
                  <a:pt x="0" y="0"/>
                </a:moveTo>
                <a:lnTo>
                  <a:pt x="8074951" y="0"/>
                </a:lnTo>
                <a:lnTo>
                  <a:pt x="8074951" y="8908495"/>
                </a:lnTo>
                <a:lnTo>
                  <a:pt x="0" y="8908495"/>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24294" y="3965564"/>
            <a:ext cx="6079706" cy="1638102"/>
          </a:xfrm>
          <a:prstGeom prst="rect">
            <a:avLst/>
          </a:prstGeom>
        </p:spPr>
        <p:txBody>
          <a:bodyPr lIns="0" tIns="0" rIns="0" bIns="0" rtlCol="0" anchor="t">
            <a:spAutoFit/>
          </a:bodyPr>
          <a:lstStyle/>
          <a:p>
            <a:pPr algn="l">
              <a:lnSpc>
                <a:spcPts val="6480"/>
              </a:lnSpc>
            </a:pPr>
            <a:r>
              <a:rPr lang="en-US" sz="5400" b="1">
                <a:solidFill>
                  <a:srgbClr val="FFFFFF"/>
                </a:solidFill>
                <a:latin typeface="Open Sans 1 Bold"/>
                <a:ea typeface="Open Sans 1 Bold"/>
                <a:cs typeface="Open Sans 1 Bold"/>
                <a:sym typeface="Open Sans 1 Bold"/>
              </a:rPr>
              <a:t>Banner Quick Reference Guide</a:t>
            </a:r>
          </a:p>
        </p:txBody>
      </p:sp>
      <p:sp>
        <p:nvSpPr>
          <p:cNvPr id="5" name="TextBox 5"/>
          <p:cNvSpPr txBox="1"/>
          <p:nvPr/>
        </p:nvSpPr>
        <p:spPr>
          <a:xfrm>
            <a:off x="11865101" y="9626085"/>
            <a:ext cx="3619665" cy="361481"/>
          </a:xfrm>
          <a:prstGeom prst="rect">
            <a:avLst/>
          </a:prstGeom>
        </p:spPr>
        <p:txBody>
          <a:bodyPr lIns="0" tIns="0" rIns="0" bIns="0" rtlCol="0" anchor="t">
            <a:spAutoFit/>
          </a:bodyPr>
          <a:lstStyle/>
          <a:p>
            <a:pPr algn="ctr">
              <a:lnSpc>
                <a:spcPts val="2966"/>
              </a:lnSpc>
              <a:spcBef>
                <a:spcPct val="0"/>
              </a:spcBef>
            </a:pPr>
            <a:r>
              <a:rPr lang="en-US" sz="2281" i="1" u="sng" spc="-68">
                <a:solidFill>
                  <a:srgbClr val="000000"/>
                </a:solidFill>
                <a:latin typeface="Open Sans 1 Italics"/>
                <a:ea typeface="Open Sans 1 Italics"/>
                <a:cs typeface="Open Sans 1 Italics"/>
                <a:sym typeface="Open Sans 1 Italics"/>
                <a:hlinkClick r:id="rId3" tooltip="http://www.marshall.edu/murc/policies-procedures-and-guidelines/"/>
              </a:rPr>
              <a:t>Banner Quick Reference Guide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gn="l">
                <a:lnSpc>
                  <a:spcPts val="3250"/>
                </a:lnSpc>
              </a:pPr>
              <a:r>
                <a:rPr lang="en-US" sz="2500" b="1" u="none" spc="-75">
                  <a:solidFill>
                    <a:srgbClr val="FFFFFF"/>
                  </a:solidFill>
                  <a:latin typeface="Open Sans 1 Bold"/>
                  <a:ea typeface="Open Sans 1 Bold"/>
                  <a:cs typeface="Open Sans 1 Bold"/>
                  <a:sym typeface="Open Sans 1 Bold"/>
                </a:rPr>
                <a:t>Recruit more doctors.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Open Sans 2"/>
                  <a:ea typeface="Open Sans 2"/>
                  <a:cs typeface="Open Sans 2"/>
                  <a:sym typeface="Open Sans 2"/>
                </a:rPr>
                <a:t>Our first key focus.</a:t>
              </a:r>
            </a:p>
          </p:txBody>
        </p:sp>
      </p:grpSp>
      <p:sp>
        <p:nvSpPr>
          <p:cNvPr id="5" name="AutoShape 5"/>
          <p:cNvSpPr/>
          <p:nvPr/>
        </p:nvSpPr>
        <p:spPr>
          <a:xfrm>
            <a:off x="0" y="0"/>
            <a:ext cx="18288000" cy="1984917"/>
          </a:xfrm>
          <a:prstGeom prst="rect">
            <a:avLst/>
          </a:prstGeom>
          <a:solidFill>
            <a:srgbClr val="00B140"/>
          </a:solidFill>
        </p:spPr>
        <p:txBody>
          <a:bodyPr/>
          <a:lstStyle/>
          <a:p>
            <a:endParaRPr lang="en-US"/>
          </a:p>
        </p:txBody>
      </p:sp>
      <p:sp>
        <p:nvSpPr>
          <p:cNvPr id="6" name="AutoShape 6"/>
          <p:cNvSpPr/>
          <p:nvPr/>
        </p:nvSpPr>
        <p:spPr>
          <a:xfrm>
            <a:off x="11223164" y="2603424"/>
            <a:ext cx="6207701" cy="6392010"/>
          </a:xfrm>
          <a:prstGeom prst="rect">
            <a:avLst/>
          </a:prstGeom>
          <a:solidFill>
            <a:srgbClr val="00B140">
              <a:alpha val="91765"/>
            </a:srgbClr>
          </a:solidFill>
        </p:spPr>
        <p:txBody>
          <a:bodyPr/>
          <a:lstStyle/>
          <a:p>
            <a:endParaRPr lang="en-US"/>
          </a:p>
        </p:txBody>
      </p:sp>
      <p:sp>
        <p:nvSpPr>
          <p:cNvPr id="7" name="Freeform 7"/>
          <p:cNvSpPr/>
          <p:nvPr/>
        </p:nvSpPr>
        <p:spPr>
          <a:xfrm>
            <a:off x="11502356" y="2897973"/>
            <a:ext cx="5601763" cy="5802913"/>
          </a:xfrm>
          <a:custGeom>
            <a:avLst/>
            <a:gdLst/>
            <a:ahLst/>
            <a:cxnLst/>
            <a:rect l="l" t="t" r="r" b="b"/>
            <a:pathLst>
              <a:path w="5601763" h="5802913">
                <a:moveTo>
                  <a:pt x="0" y="0"/>
                </a:moveTo>
                <a:lnTo>
                  <a:pt x="5601763" y="0"/>
                </a:lnTo>
                <a:lnTo>
                  <a:pt x="5601763" y="5802913"/>
                </a:lnTo>
                <a:lnTo>
                  <a:pt x="0" y="5802913"/>
                </a:lnTo>
                <a:lnTo>
                  <a:pt x="0" y="0"/>
                </a:lnTo>
                <a:close/>
              </a:path>
            </a:pathLst>
          </a:custGeom>
          <a:blipFill>
            <a:blip r:embed="rId2">
              <a:alphaModFix amt="92000"/>
            </a:blip>
            <a:stretch>
              <a:fillRect l="-27693" r="-27693"/>
            </a:stretch>
          </a:blipFill>
        </p:spPr>
        <p:txBody>
          <a:bodyPr/>
          <a:lstStyle/>
          <a:p>
            <a:endParaRPr lang="en-US"/>
          </a:p>
        </p:txBody>
      </p:sp>
      <p:sp>
        <p:nvSpPr>
          <p:cNvPr id="8" name="TextBox 8"/>
          <p:cNvSpPr txBox="1"/>
          <p:nvPr/>
        </p:nvSpPr>
        <p:spPr>
          <a:xfrm>
            <a:off x="638668" y="2565324"/>
            <a:ext cx="10584496" cy="6776998"/>
          </a:xfrm>
          <a:prstGeom prst="rect">
            <a:avLst/>
          </a:prstGeom>
        </p:spPr>
        <p:txBody>
          <a:bodyPr lIns="0" tIns="0" rIns="0" bIns="0" rtlCol="0" anchor="t">
            <a:spAutoFit/>
          </a:bodyPr>
          <a:lstStyle/>
          <a:p>
            <a:pPr algn="l">
              <a:lnSpc>
                <a:spcPts val="3356"/>
              </a:lnSpc>
              <a:spcBef>
                <a:spcPct val="0"/>
              </a:spcBef>
            </a:pPr>
            <a:r>
              <a:rPr lang="en-US" sz="2397" b="1" spc="-71">
                <a:solidFill>
                  <a:srgbClr val="145F1F"/>
                </a:solidFill>
                <a:latin typeface="Open Sans 1 Bold"/>
                <a:ea typeface="Open Sans 1 Bold"/>
                <a:cs typeface="Open Sans 1 Bold"/>
                <a:sym typeface="Open Sans 1 Bold"/>
              </a:rPr>
              <a:t>Physical Address:</a:t>
            </a:r>
          </a:p>
          <a:p>
            <a:pPr algn="l">
              <a:lnSpc>
                <a:spcPts val="3356"/>
              </a:lnSpc>
              <a:spcBef>
                <a:spcPct val="0"/>
              </a:spcBef>
            </a:pPr>
            <a:r>
              <a:rPr lang="en-US" sz="2397" spc="-71">
                <a:solidFill>
                  <a:srgbClr val="000000"/>
                </a:solidFill>
                <a:latin typeface="Open Sans 1"/>
                <a:ea typeface="Open Sans 1"/>
                <a:cs typeface="Open Sans 1"/>
                <a:sym typeface="Open Sans 1"/>
              </a:rPr>
              <a:t>Fourth Floor, Arthur Weisberg Family Applied Engineering Complex</a:t>
            </a:r>
          </a:p>
          <a:p>
            <a:pPr algn="l">
              <a:lnSpc>
                <a:spcPts val="3356"/>
              </a:lnSpc>
              <a:spcBef>
                <a:spcPct val="0"/>
              </a:spcBef>
            </a:pPr>
            <a:r>
              <a:rPr lang="en-US" sz="2397" spc="-71">
                <a:solidFill>
                  <a:srgbClr val="000000"/>
                </a:solidFill>
                <a:latin typeface="Open Sans 1"/>
                <a:ea typeface="Open Sans 1"/>
                <a:cs typeface="Open Sans 1"/>
                <a:sym typeface="Open Sans 1"/>
              </a:rPr>
              <a:t>1676 Third Ave., Huntington, WV  25703</a:t>
            </a:r>
          </a:p>
          <a:p>
            <a:pPr algn="l">
              <a:lnSpc>
                <a:spcPts val="3356"/>
              </a:lnSpc>
              <a:spcBef>
                <a:spcPct val="0"/>
              </a:spcBef>
            </a:pPr>
            <a:endParaRPr lang="en-US" sz="2397" spc="-71">
              <a:solidFill>
                <a:srgbClr val="000000"/>
              </a:solidFill>
              <a:latin typeface="Open Sans 1"/>
              <a:ea typeface="Open Sans 1"/>
              <a:cs typeface="Open Sans 1"/>
              <a:sym typeface="Open Sans 1"/>
            </a:endParaRPr>
          </a:p>
          <a:p>
            <a:pPr algn="l">
              <a:lnSpc>
                <a:spcPts val="3356"/>
              </a:lnSpc>
              <a:spcBef>
                <a:spcPct val="0"/>
              </a:spcBef>
            </a:pPr>
            <a:r>
              <a:rPr lang="en-US" sz="2397" b="1" spc="-71">
                <a:solidFill>
                  <a:srgbClr val="145F1F"/>
                </a:solidFill>
                <a:latin typeface="Open Sans 1 Bold"/>
                <a:ea typeface="Open Sans 1 Bold"/>
                <a:cs typeface="Open Sans 1 Bold"/>
                <a:sym typeface="Open Sans 1 Bold"/>
              </a:rPr>
              <a:t>Mailing Address:</a:t>
            </a:r>
          </a:p>
          <a:p>
            <a:pPr algn="l">
              <a:lnSpc>
                <a:spcPts val="3356"/>
              </a:lnSpc>
              <a:spcBef>
                <a:spcPct val="0"/>
              </a:spcBef>
            </a:pPr>
            <a:r>
              <a:rPr lang="en-US" sz="2397" spc="-71">
                <a:solidFill>
                  <a:srgbClr val="000000"/>
                </a:solidFill>
                <a:latin typeface="Open Sans 1"/>
                <a:ea typeface="Open Sans 1"/>
                <a:cs typeface="Open Sans 1"/>
                <a:sym typeface="Open Sans 1"/>
              </a:rPr>
              <a:t>One John Marshall Dr.</a:t>
            </a:r>
          </a:p>
          <a:p>
            <a:pPr algn="l">
              <a:lnSpc>
                <a:spcPts val="3356"/>
              </a:lnSpc>
              <a:spcBef>
                <a:spcPct val="0"/>
              </a:spcBef>
            </a:pPr>
            <a:r>
              <a:rPr lang="en-US" sz="2397" spc="-71">
                <a:solidFill>
                  <a:srgbClr val="000000"/>
                </a:solidFill>
                <a:latin typeface="Open Sans 1"/>
                <a:ea typeface="Open Sans 1"/>
                <a:cs typeface="Open Sans 1"/>
                <a:sym typeface="Open Sans 1"/>
              </a:rPr>
              <a:t>Huntington, WV 25755-8100</a:t>
            </a:r>
          </a:p>
          <a:p>
            <a:pPr algn="l">
              <a:lnSpc>
                <a:spcPts val="3356"/>
              </a:lnSpc>
              <a:spcBef>
                <a:spcPct val="0"/>
              </a:spcBef>
            </a:pPr>
            <a:endParaRPr lang="en-US" sz="2397" spc="-71">
              <a:solidFill>
                <a:srgbClr val="000000"/>
              </a:solidFill>
              <a:latin typeface="Open Sans 1"/>
              <a:ea typeface="Open Sans 1"/>
              <a:cs typeface="Open Sans 1"/>
              <a:sym typeface="Open Sans 1"/>
            </a:endParaRPr>
          </a:p>
          <a:p>
            <a:pPr algn="l">
              <a:lnSpc>
                <a:spcPts val="3356"/>
              </a:lnSpc>
              <a:spcBef>
                <a:spcPct val="0"/>
              </a:spcBef>
            </a:pPr>
            <a:r>
              <a:rPr lang="en-US" sz="2397" b="1" spc="-71">
                <a:solidFill>
                  <a:srgbClr val="145F1F"/>
                </a:solidFill>
                <a:latin typeface="Open Sans 1 Bold"/>
                <a:ea typeface="Open Sans 1 Bold"/>
                <a:cs typeface="Open Sans 1 Bold"/>
                <a:sym typeface="Open Sans 1 Bold"/>
              </a:rPr>
              <a:t>Phone:</a:t>
            </a:r>
            <a:r>
              <a:rPr lang="en-US" sz="2397" spc="-71">
                <a:solidFill>
                  <a:srgbClr val="000000"/>
                </a:solidFill>
                <a:latin typeface="Open Sans 1"/>
                <a:ea typeface="Open Sans 1"/>
                <a:cs typeface="Open Sans 1"/>
                <a:sym typeface="Open Sans 1"/>
              </a:rPr>
              <a:t> 304-696-6271</a:t>
            </a:r>
          </a:p>
          <a:p>
            <a:pPr algn="l">
              <a:lnSpc>
                <a:spcPts val="3356"/>
              </a:lnSpc>
              <a:spcBef>
                <a:spcPct val="0"/>
              </a:spcBef>
            </a:pPr>
            <a:r>
              <a:rPr lang="en-US" sz="2397" b="1" spc="-71">
                <a:solidFill>
                  <a:srgbClr val="145F1F"/>
                </a:solidFill>
                <a:latin typeface="Open Sans 1 Bold"/>
                <a:ea typeface="Open Sans 1 Bold"/>
                <a:cs typeface="Open Sans 1 Bold"/>
                <a:sym typeface="Open Sans 1 Bold"/>
              </a:rPr>
              <a:t>Fax:</a:t>
            </a:r>
            <a:r>
              <a:rPr lang="en-US" sz="2397" spc="-71">
                <a:solidFill>
                  <a:srgbClr val="145F1F"/>
                </a:solidFill>
                <a:latin typeface="Open Sans 1"/>
                <a:ea typeface="Open Sans 1"/>
                <a:cs typeface="Open Sans 1"/>
                <a:sym typeface="Open Sans 1"/>
              </a:rPr>
              <a:t> </a:t>
            </a:r>
            <a:r>
              <a:rPr lang="en-US" sz="2397" spc="-71">
                <a:solidFill>
                  <a:srgbClr val="000000"/>
                </a:solidFill>
                <a:latin typeface="Open Sans 1"/>
                <a:ea typeface="Open Sans 1"/>
                <a:cs typeface="Open Sans 1"/>
                <a:sym typeface="Open Sans 1"/>
              </a:rPr>
              <a:t>304-696-6300</a:t>
            </a:r>
          </a:p>
          <a:p>
            <a:pPr algn="l">
              <a:lnSpc>
                <a:spcPts val="3356"/>
              </a:lnSpc>
              <a:spcBef>
                <a:spcPct val="0"/>
              </a:spcBef>
            </a:pPr>
            <a:r>
              <a:rPr lang="en-US" sz="2397" b="1" spc="-71">
                <a:solidFill>
                  <a:srgbClr val="145F1F"/>
                </a:solidFill>
                <a:latin typeface="Open Sans 1 Bold"/>
                <a:ea typeface="Open Sans 1 Bold"/>
                <a:cs typeface="Open Sans 1 Bold"/>
                <a:sym typeface="Open Sans 1 Bold"/>
              </a:rPr>
              <a:t>Email:</a:t>
            </a:r>
            <a:r>
              <a:rPr lang="en-US" sz="2397" spc="-71">
                <a:solidFill>
                  <a:srgbClr val="000000"/>
                </a:solidFill>
                <a:latin typeface="Open Sans 1"/>
                <a:ea typeface="Open Sans 1"/>
                <a:cs typeface="Open Sans 1"/>
                <a:sym typeface="Open Sans 1"/>
              </a:rPr>
              <a:t> murcpreaward@marshall.edu </a:t>
            </a:r>
          </a:p>
          <a:p>
            <a:pPr algn="l">
              <a:lnSpc>
                <a:spcPts val="3356"/>
              </a:lnSpc>
              <a:spcBef>
                <a:spcPct val="0"/>
              </a:spcBef>
            </a:pPr>
            <a:r>
              <a:rPr lang="en-US" sz="2397" b="1" spc="-71">
                <a:solidFill>
                  <a:srgbClr val="145F1F"/>
                </a:solidFill>
                <a:latin typeface="Open Sans 1 Bold"/>
                <a:ea typeface="Open Sans 1 Bold"/>
                <a:cs typeface="Open Sans 1 Bold"/>
                <a:sym typeface="Open Sans 1 Bold"/>
              </a:rPr>
              <a:t>Staff Directory:</a:t>
            </a:r>
            <a:r>
              <a:rPr lang="en-US" sz="2397" spc="-71">
                <a:solidFill>
                  <a:srgbClr val="000000"/>
                </a:solidFill>
                <a:latin typeface="Open Sans 1"/>
                <a:ea typeface="Open Sans 1"/>
                <a:cs typeface="Open Sans 1"/>
                <a:sym typeface="Open Sans 1"/>
              </a:rPr>
              <a:t> </a:t>
            </a:r>
            <a:r>
              <a:rPr lang="en-US" sz="2397" u="sng" spc="-71">
                <a:solidFill>
                  <a:srgbClr val="000000"/>
                </a:solidFill>
                <a:latin typeface="Open Sans 1"/>
                <a:ea typeface="Open Sans 1"/>
                <a:cs typeface="Open Sans 1"/>
                <a:sym typeface="Open Sans 1"/>
                <a:hlinkClick r:id="rId3" tooltip="https://www.marshall.edu/murc/our-staff-new/"/>
              </a:rPr>
              <a:t>https://www.marshall.edu/murc/our-staff-new/</a:t>
            </a:r>
          </a:p>
          <a:p>
            <a:pPr algn="l">
              <a:lnSpc>
                <a:spcPts val="3356"/>
              </a:lnSpc>
              <a:spcBef>
                <a:spcPct val="0"/>
              </a:spcBef>
            </a:pPr>
            <a:endParaRPr lang="en-US" sz="2397" u="sng" spc="-71">
              <a:solidFill>
                <a:srgbClr val="000000"/>
              </a:solidFill>
              <a:latin typeface="Open Sans 1"/>
              <a:ea typeface="Open Sans 1"/>
              <a:cs typeface="Open Sans 1"/>
              <a:sym typeface="Open Sans 1"/>
              <a:hlinkClick r:id="rId3" tooltip="https://www.marshall.edu/murc/our-staff-new/"/>
            </a:endParaRPr>
          </a:p>
          <a:p>
            <a:pPr algn="l">
              <a:lnSpc>
                <a:spcPts val="3356"/>
              </a:lnSpc>
              <a:spcBef>
                <a:spcPct val="0"/>
              </a:spcBef>
            </a:pPr>
            <a:endParaRPr lang="en-US" sz="2397" u="sng" spc="-71">
              <a:solidFill>
                <a:srgbClr val="000000"/>
              </a:solidFill>
              <a:latin typeface="Open Sans 1"/>
              <a:ea typeface="Open Sans 1"/>
              <a:cs typeface="Open Sans 1"/>
              <a:sym typeface="Open Sans 1"/>
              <a:hlinkClick r:id="rId3" tooltip="https://www.marshall.edu/murc/our-staff-new/"/>
            </a:endParaRPr>
          </a:p>
          <a:p>
            <a:pPr algn="ctr">
              <a:lnSpc>
                <a:spcPts val="4056"/>
              </a:lnSpc>
              <a:spcBef>
                <a:spcPct val="0"/>
              </a:spcBef>
            </a:pPr>
            <a:r>
              <a:rPr lang="en-US" sz="2897" b="1" spc="-86">
                <a:solidFill>
                  <a:srgbClr val="145F1F"/>
                </a:solidFill>
                <a:latin typeface="Open Sans 1 Bold"/>
                <a:ea typeface="Open Sans 1 Bold"/>
                <a:cs typeface="Open Sans 1 Bold"/>
                <a:sym typeface="Open Sans 1 Bold"/>
              </a:rPr>
              <a:t>We look forward to working with you!</a:t>
            </a:r>
          </a:p>
          <a:p>
            <a:pPr algn="ctr">
              <a:lnSpc>
                <a:spcPts val="3356"/>
              </a:lnSpc>
              <a:spcBef>
                <a:spcPct val="0"/>
              </a:spcBef>
            </a:pPr>
            <a:r>
              <a:rPr lang="en-US" sz="2397" b="1" spc="-71">
                <a:solidFill>
                  <a:srgbClr val="000000"/>
                </a:solidFill>
                <a:latin typeface="Open Sans 1 Bold"/>
                <a:ea typeface="Open Sans 1 Bold"/>
                <a:cs typeface="Open Sans 1 Bold"/>
                <a:sym typeface="Open Sans 1 Bold"/>
              </a:rPr>
              <a:t> </a:t>
            </a:r>
          </a:p>
        </p:txBody>
      </p:sp>
      <p:sp>
        <p:nvSpPr>
          <p:cNvPr id="9" name="TextBox 9"/>
          <p:cNvSpPr txBox="1"/>
          <p:nvPr/>
        </p:nvSpPr>
        <p:spPr>
          <a:xfrm>
            <a:off x="529813" y="718187"/>
            <a:ext cx="10411427" cy="716275"/>
          </a:xfrm>
          <a:prstGeom prst="rect">
            <a:avLst/>
          </a:prstGeom>
        </p:spPr>
        <p:txBody>
          <a:bodyPr lIns="0" tIns="0" rIns="0" bIns="0" rtlCol="0" anchor="t">
            <a:spAutoFit/>
          </a:bodyPr>
          <a:lstStyle/>
          <a:p>
            <a:pPr marL="0" lvl="0" indent="0" algn="l">
              <a:lnSpc>
                <a:spcPts val="5400"/>
              </a:lnSpc>
              <a:spcBef>
                <a:spcPct val="0"/>
              </a:spcBef>
            </a:pPr>
            <a:r>
              <a:rPr lang="en-US" sz="5400" b="1" u="none" strike="noStrike">
                <a:solidFill>
                  <a:srgbClr val="FFFFFF"/>
                </a:solidFill>
                <a:latin typeface="Open Sans 2 Bold"/>
                <a:ea typeface="Open Sans 2 Bold"/>
                <a:cs typeface="Open Sans 2 Bold"/>
                <a:sym typeface="Open Sans 2 Bold"/>
              </a:rPr>
              <a:t>Where to find us on campus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22162" y="9922082"/>
            <a:ext cx="176730" cy="176730"/>
          </a:xfrm>
          <a:custGeom>
            <a:avLst/>
            <a:gdLst/>
            <a:ahLst/>
            <a:cxnLst/>
            <a:rect l="l" t="t" r="r" b="b"/>
            <a:pathLst>
              <a:path w="176730" h="176730">
                <a:moveTo>
                  <a:pt x="0" y="0"/>
                </a:moveTo>
                <a:lnTo>
                  <a:pt x="176730" y="0"/>
                </a:lnTo>
                <a:lnTo>
                  <a:pt x="176730" y="176730"/>
                </a:lnTo>
                <a:lnTo>
                  <a:pt x="0" y="176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574311" y="9915487"/>
            <a:ext cx="176730" cy="176730"/>
          </a:xfrm>
          <a:custGeom>
            <a:avLst/>
            <a:gdLst/>
            <a:ahLst/>
            <a:cxnLst/>
            <a:rect l="l" t="t" r="r" b="b"/>
            <a:pathLst>
              <a:path w="176730" h="176730">
                <a:moveTo>
                  <a:pt x="0" y="0"/>
                </a:moveTo>
                <a:lnTo>
                  <a:pt x="176730" y="0"/>
                </a:lnTo>
                <a:lnTo>
                  <a:pt x="176730" y="176730"/>
                </a:lnTo>
                <a:lnTo>
                  <a:pt x="0" y="176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012890" y="9904040"/>
            <a:ext cx="212697" cy="212697"/>
          </a:xfrm>
          <a:custGeom>
            <a:avLst/>
            <a:gdLst/>
            <a:ahLst/>
            <a:cxnLst/>
            <a:rect l="l" t="t" r="r" b="b"/>
            <a:pathLst>
              <a:path w="212697" h="212697">
                <a:moveTo>
                  <a:pt x="0" y="0"/>
                </a:moveTo>
                <a:lnTo>
                  <a:pt x="212697" y="0"/>
                </a:lnTo>
                <a:lnTo>
                  <a:pt x="212697" y="212696"/>
                </a:lnTo>
                <a:lnTo>
                  <a:pt x="0" y="2126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AutoShape 5"/>
          <p:cNvSpPr/>
          <p:nvPr/>
        </p:nvSpPr>
        <p:spPr>
          <a:xfrm>
            <a:off x="0" y="0"/>
            <a:ext cx="18288000" cy="1984917"/>
          </a:xfrm>
          <a:prstGeom prst="rect">
            <a:avLst/>
          </a:prstGeom>
          <a:solidFill>
            <a:srgbClr val="00B140"/>
          </a:solidFill>
        </p:spPr>
        <p:txBody>
          <a:bodyPr/>
          <a:lstStyle/>
          <a:p>
            <a:endParaRPr lang="en-US"/>
          </a:p>
        </p:txBody>
      </p:sp>
      <p:sp>
        <p:nvSpPr>
          <p:cNvPr id="6" name="TextBox 6"/>
          <p:cNvSpPr txBox="1"/>
          <p:nvPr/>
        </p:nvSpPr>
        <p:spPr>
          <a:xfrm>
            <a:off x="357247" y="562994"/>
            <a:ext cx="17636807" cy="874263"/>
          </a:xfrm>
          <a:prstGeom prst="rect">
            <a:avLst/>
          </a:prstGeom>
        </p:spPr>
        <p:txBody>
          <a:bodyPr lIns="0" tIns="0" rIns="0" bIns="0" rtlCol="0" anchor="t">
            <a:spAutoFit/>
          </a:bodyPr>
          <a:lstStyle/>
          <a:p>
            <a:pPr marL="0" lvl="0" indent="0" algn="l">
              <a:lnSpc>
                <a:spcPts val="7020"/>
              </a:lnSpc>
              <a:spcBef>
                <a:spcPct val="0"/>
              </a:spcBef>
            </a:pPr>
            <a:r>
              <a:rPr lang="en-US" sz="5400" b="1">
                <a:solidFill>
                  <a:srgbClr val="FFFFFF"/>
                </a:solidFill>
                <a:latin typeface="Open Sans 2 Bold"/>
                <a:ea typeface="Open Sans 2 Bold"/>
                <a:cs typeface="Open Sans 2 Bold"/>
                <a:sym typeface="Open Sans 2 Bold"/>
              </a:rPr>
              <a:t>Thank you for your participation!</a:t>
            </a:r>
          </a:p>
        </p:txBody>
      </p:sp>
      <p:sp>
        <p:nvSpPr>
          <p:cNvPr id="7" name="Freeform 7"/>
          <p:cNvSpPr/>
          <p:nvPr/>
        </p:nvSpPr>
        <p:spPr>
          <a:xfrm>
            <a:off x="13062826" y="341992"/>
            <a:ext cx="4524397" cy="2550629"/>
          </a:xfrm>
          <a:custGeom>
            <a:avLst/>
            <a:gdLst/>
            <a:ahLst/>
            <a:cxnLst/>
            <a:rect l="l" t="t" r="r" b="b"/>
            <a:pathLst>
              <a:path w="4524397" h="2550629">
                <a:moveTo>
                  <a:pt x="0" y="0"/>
                </a:moveTo>
                <a:lnTo>
                  <a:pt x="4524397" y="0"/>
                </a:lnTo>
                <a:lnTo>
                  <a:pt x="4524397" y="2550629"/>
                </a:lnTo>
                <a:lnTo>
                  <a:pt x="0" y="25506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9175650" y="9931891"/>
            <a:ext cx="1767302" cy="156995"/>
          </a:xfrm>
          <a:prstGeom prst="rect">
            <a:avLst/>
          </a:prstGeom>
        </p:spPr>
        <p:txBody>
          <a:bodyPr lIns="0" tIns="0" rIns="0" bIns="0" rtlCol="0" anchor="t">
            <a:spAutoFit/>
          </a:bodyPr>
          <a:lstStyle/>
          <a:p>
            <a:pPr algn="l">
              <a:lnSpc>
                <a:spcPts val="1253"/>
              </a:lnSpc>
            </a:pPr>
            <a:r>
              <a:rPr lang="en-US" sz="1071">
                <a:solidFill>
                  <a:srgbClr val="FAFAFA"/>
                </a:solidFill>
                <a:latin typeface="Montserrat"/>
                <a:ea typeface="Montserrat"/>
                <a:cs typeface="Montserrat"/>
                <a:sym typeface="Montserrat"/>
              </a:rPr>
              <a:t>www.marshall.edu/murc</a:t>
            </a:r>
          </a:p>
        </p:txBody>
      </p:sp>
      <p:sp>
        <p:nvSpPr>
          <p:cNvPr id="9" name="TextBox 9"/>
          <p:cNvSpPr txBox="1"/>
          <p:nvPr/>
        </p:nvSpPr>
        <p:spPr>
          <a:xfrm>
            <a:off x="7861565" y="9922082"/>
            <a:ext cx="1124647" cy="157113"/>
          </a:xfrm>
          <a:prstGeom prst="rect">
            <a:avLst/>
          </a:prstGeom>
        </p:spPr>
        <p:txBody>
          <a:bodyPr lIns="0" tIns="0" rIns="0" bIns="0" rtlCol="0" anchor="t">
            <a:spAutoFit/>
          </a:bodyPr>
          <a:lstStyle/>
          <a:p>
            <a:pPr algn="l">
              <a:lnSpc>
                <a:spcPts val="1253"/>
              </a:lnSpc>
            </a:pPr>
            <a:r>
              <a:rPr lang="en-US" sz="1071">
                <a:solidFill>
                  <a:srgbClr val="FAFAFA"/>
                </a:solidFill>
                <a:latin typeface="Montserrat"/>
                <a:ea typeface="Montserrat"/>
                <a:cs typeface="Montserrat"/>
                <a:sym typeface="Montserrat"/>
              </a:rPr>
              <a:t>304-696-6271</a:t>
            </a:r>
          </a:p>
        </p:txBody>
      </p:sp>
      <p:sp>
        <p:nvSpPr>
          <p:cNvPr id="10" name="TextBox 10"/>
          <p:cNvSpPr txBox="1"/>
          <p:nvPr/>
        </p:nvSpPr>
        <p:spPr>
          <a:xfrm>
            <a:off x="5660790" y="9876189"/>
            <a:ext cx="1551381" cy="222606"/>
          </a:xfrm>
          <a:prstGeom prst="rect">
            <a:avLst/>
          </a:prstGeom>
        </p:spPr>
        <p:txBody>
          <a:bodyPr lIns="0" tIns="0" rIns="0" bIns="0" rtlCol="0" anchor="t">
            <a:spAutoFit/>
          </a:bodyPr>
          <a:lstStyle/>
          <a:p>
            <a:pPr algn="l">
              <a:lnSpc>
                <a:spcPts val="1646"/>
              </a:lnSpc>
            </a:pPr>
            <a:r>
              <a:rPr lang="en-US" sz="1496" b="1">
                <a:solidFill>
                  <a:srgbClr val="FAFAFA"/>
                </a:solidFill>
                <a:latin typeface="Poppins Bold"/>
                <a:ea typeface="Poppins Bold"/>
                <a:cs typeface="Poppins Bold"/>
                <a:sym typeface="Poppins Bold"/>
              </a:rPr>
              <a:t>Questions?</a:t>
            </a:r>
          </a:p>
        </p:txBody>
      </p:sp>
      <p:sp>
        <p:nvSpPr>
          <p:cNvPr id="11" name="TextBox 11"/>
          <p:cNvSpPr txBox="1"/>
          <p:nvPr/>
        </p:nvSpPr>
        <p:spPr>
          <a:xfrm>
            <a:off x="0" y="3149796"/>
            <a:ext cx="18288000" cy="976589"/>
          </a:xfrm>
          <a:prstGeom prst="rect">
            <a:avLst/>
          </a:prstGeom>
        </p:spPr>
        <p:txBody>
          <a:bodyPr lIns="0" tIns="0" rIns="0" bIns="0" rtlCol="0" anchor="t">
            <a:spAutoFit/>
          </a:bodyPr>
          <a:lstStyle/>
          <a:p>
            <a:pPr algn="ctr">
              <a:lnSpc>
                <a:spcPts val="3918"/>
              </a:lnSpc>
              <a:spcBef>
                <a:spcPct val="0"/>
              </a:spcBef>
            </a:pPr>
            <a:r>
              <a:rPr lang="en-US" sz="2798" spc="-83">
                <a:solidFill>
                  <a:srgbClr val="000000"/>
                </a:solidFill>
                <a:latin typeface="Open Sans 1"/>
                <a:ea typeface="Open Sans 1"/>
                <a:cs typeface="Open Sans 1"/>
                <a:sym typeface="Open Sans 1"/>
              </a:rPr>
              <a:t>Your feedback is valuable to us as we aim to improve future training sessions. </a:t>
            </a:r>
          </a:p>
          <a:p>
            <a:pPr algn="ctr">
              <a:lnSpc>
                <a:spcPts val="3918"/>
              </a:lnSpc>
              <a:spcBef>
                <a:spcPct val="0"/>
              </a:spcBef>
            </a:pPr>
            <a:r>
              <a:rPr lang="en-US" sz="2798" spc="-83">
                <a:solidFill>
                  <a:srgbClr val="000000"/>
                </a:solidFill>
                <a:latin typeface="Open Sans 1"/>
                <a:ea typeface="Open Sans 1"/>
                <a:cs typeface="Open Sans 1"/>
                <a:sym typeface="Open Sans 1"/>
              </a:rPr>
              <a:t>Please take a few minutes to complete this survey.</a:t>
            </a:r>
          </a:p>
        </p:txBody>
      </p:sp>
      <p:sp>
        <p:nvSpPr>
          <p:cNvPr id="12" name="TextBox 12"/>
          <p:cNvSpPr txBox="1"/>
          <p:nvPr/>
        </p:nvSpPr>
        <p:spPr>
          <a:xfrm>
            <a:off x="1082465" y="9503518"/>
            <a:ext cx="15807493" cy="372671"/>
          </a:xfrm>
          <a:prstGeom prst="rect">
            <a:avLst/>
          </a:prstGeom>
        </p:spPr>
        <p:txBody>
          <a:bodyPr lIns="0" tIns="0" rIns="0" bIns="0" rtlCol="0" anchor="t">
            <a:spAutoFit/>
          </a:bodyPr>
          <a:lstStyle/>
          <a:p>
            <a:pPr algn="ctr">
              <a:lnSpc>
                <a:spcPts val="3078"/>
              </a:lnSpc>
              <a:spcBef>
                <a:spcPct val="0"/>
              </a:spcBef>
            </a:pPr>
            <a:r>
              <a:rPr lang="en-US" sz="2199" u="sng" spc="-65" dirty="0">
                <a:solidFill>
                  <a:srgbClr val="000000"/>
                </a:solidFill>
                <a:latin typeface="Open Sans 1"/>
                <a:ea typeface="Open Sans 1"/>
                <a:cs typeface="Open Sans 1"/>
                <a:sym typeface="Open Sans 1"/>
                <a:hlinkClick r:id="rId10" tooltip="https://marshall.az1.qualtrics.com/jfe/form/SV_4H3jfebbv8W4ZrE"/>
              </a:rPr>
              <a:t>https://marshall.az1.qualtrics.com/jfe/form/SV_4H3jfebbv8W4ZrE</a:t>
            </a:r>
          </a:p>
        </p:txBody>
      </p:sp>
      <p:sp>
        <p:nvSpPr>
          <p:cNvPr id="13" name="Freeform 13"/>
          <p:cNvSpPr/>
          <p:nvPr/>
        </p:nvSpPr>
        <p:spPr>
          <a:xfrm>
            <a:off x="7608312" y="4703873"/>
            <a:ext cx="4260258" cy="4260258"/>
          </a:xfrm>
          <a:custGeom>
            <a:avLst/>
            <a:gdLst/>
            <a:ahLst/>
            <a:cxnLst/>
            <a:rect l="l" t="t" r="r" b="b"/>
            <a:pathLst>
              <a:path w="4260258" h="4260258">
                <a:moveTo>
                  <a:pt x="0" y="0"/>
                </a:moveTo>
                <a:lnTo>
                  <a:pt x="4260258" y="0"/>
                </a:lnTo>
                <a:lnTo>
                  <a:pt x="4260258" y="4260258"/>
                </a:lnTo>
                <a:lnTo>
                  <a:pt x="0" y="4260258"/>
                </a:lnTo>
                <a:lnTo>
                  <a:pt x="0" y="0"/>
                </a:lnTo>
                <a:close/>
              </a:path>
            </a:pathLst>
          </a:custGeom>
          <a:blipFill>
            <a:blip r:embed="rId11"/>
            <a:stretch>
              <a:fillRect/>
            </a:stretch>
          </a:blipFill>
        </p:spPr>
        <p:txBody>
          <a:bodyPr/>
          <a:lstStyle/>
          <a:p>
            <a:endParaRPr lang="en-US"/>
          </a:p>
        </p:txBody>
      </p:sp>
      <p:sp>
        <p:nvSpPr>
          <p:cNvPr id="14" name="Freeform 14"/>
          <p:cNvSpPr/>
          <p:nvPr/>
        </p:nvSpPr>
        <p:spPr>
          <a:xfrm>
            <a:off x="6152484" y="4703873"/>
            <a:ext cx="1674922" cy="4240308"/>
          </a:xfrm>
          <a:custGeom>
            <a:avLst/>
            <a:gdLst/>
            <a:ahLst/>
            <a:cxnLst/>
            <a:rect l="l" t="t" r="r" b="b"/>
            <a:pathLst>
              <a:path w="1674922" h="4240308">
                <a:moveTo>
                  <a:pt x="0" y="0"/>
                </a:moveTo>
                <a:lnTo>
                  <a:pt x="1674922" y="0"/>
                </a:lnTo>
                <a:lnTo>
                  <a:pt x="1674922" y="4240307"/>
                </a:lnTo>
                <a:lnTo>
                  <a:pt x="0" y="42403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97305"/>
            <a:ext cx="18288000" cy="2012415"/>
            <a:chOff x="0" y="0"/>
            <a:chExt cx="5454451" cy="600209"/>
          </a:xfrm>
        </p:grpSpPr>
        <p:sp>
          <p:nvSpPr>
            <p:cNvPr id="3" name="Freeform 3"/>
            <p:cNvSpPr/>
            <p:nvPr/>
          </p:nvSpPr>
          <p:spPr>
            <a:xfrm>
              <a:off x="0" y="0"/>
              <a:ext cx="5454452" cy="600209"/>
            </a:xfrm>
            <a:custGeom>
              <a:avLst/>
              <a:gdLst/>
              <a:ahLst/>
              <a:cxnLst/>
              <a:rect l="l" t="t" r="r" b="b"/>
              <a:pathLst>
                <a:path w="5454452" h="600209">
                  <a:moveTo>
                    <a:pt x="0" y="0"/>
                  </a:moveTo>
                  <a:lnTo>
                    <a:pt x="5454452" y="0"/>
                  </a:lnTo>
                  <a:lnTo>
                    <a:pt x="5454452" y="600209"/>
                  </a:lnTo>
                  <a:lnTo>
                    <a:pt x="0" y="600209"/>
                  </a:lnTo>
                  <a:close/>
                </a:path>
              </a:pathLst>
            </a:custGeom>
            <a:solidFill>
              <a:srgbClr val="00B140"/>
            </a:solidFill>
          </p:spPr>
          <p:txBody>
            <a:bodyPr/>
            <a:lstStyle/>
            <a:p>
              <a:endParaRPr lang="en-US"/>
            </a:p>
          </p:txBody>
        </p:sp>
        <p:sp>
          <p:nvSpPr>
            <p:cNvPr id="4" name="TextBox 4"/>
            <p:cNvSpPr txBox="1"/>
            <p:nvPr/>
          </p:nvSpPr>
          <p:spPr>
            <a:xfrm>
              <a:off x="0" y="-9525"/>
              <a:ext cx="5454451" cy="609734"/>
            </a:xfrm>
            <a:prstGeom prst="rect">
              <a:avLst/>
            </a:prstGeom>
          </p:spPr>
          <p:txBody>
            <a:bodyPr lIns="23223" tIns="23223" rIns="23223" bIns="23223" rtlCol="0" anchor="ctr"/>
            <a:lstStyle/>
            <a:p>
              <a:pPr algn="ctr">
                <a:lnSpc>
                  <a:spcPts val="704"/>
                </a:lnSpc>
              </a:pPr>
              <a:endParaRPr/>
            </a:p>
          </p:txBody>
        </p:sp>
      </p:grpSp>
      <p:sp>
        <p:nvSpPr>
          <p:cNvPr id="5" name="AutoShape 5"/>
          <p:cNvSpPr/>
          <p:nvPr/>
        </p:nvSpPr>
        <p:spPr>
          <a:xfrm>
            <a:off x="4332458" y="9338929"/>
            <a:ext cx="0" cy="366090"/>
          </a:xfrm>
          <a:prstGeom prst="line">
            <a:avLst/>
          </a:prstGeom>
          <a:ln w="28575" cap="flat">
            <a:solidFill>
              <a:srgbClr val="F1EEEA"/>
            </a:solidFill>
            <a:prstDash val="solid"/>
            <a:headEnd type="none" w="sm" len="sm"/>
            <a:tailEnd type="none" w="sm" len="sm"/>
          </a:ln>
        </p:spPr>
        <p:txBody>
          <a:bodyPr/>
          <a:lstStyle/>
          <a:p>
            <a:endParaRPr lang="en-US"/>
          </a:p>
        </p:txBody>
      </p:sp>
      <p:sp>
        <p:nvSpPr>
          <p:cNvPr id="6" name="AutoShape 6"/>
          <p:cNvSpPr/>
          <p:nvPr/>
        </p:nvSpPr>
        <p:spPr>
          <a:xfrm>
            <a:off x="8899585" y="9338929"/>
            <a:ext cx="0" cy="366090"/>
          </a:xfrm>
          <a:prstGeom prst="line">
            <a:avLst/>
          </a:prstGeom>
          <a:ln w="28575" cap="flat">
            <a:solidFill>
              <a:srgbClr val="F1EEEA"/>
            </a:solidFill>
            <a:prstDash val="solid"/>
            <a:headEnd type="none" w="sm" len="sm"/>
            <a:tailEnd type="none" w="sm" len="sm"/>
          </a:ln>
        </p:spPr>
        <p:txBody>
          <a:bodyPr/>
          <a:lstStyle/>
          <a:p>
            <a:endParaRPr lang="en-US"/>
          </a:p>
        </p:txBody>
      </p:sp>
      <p:sp>
        <p:nvSpPr>
          <p:cNvPr id="7" name="AutoShape 7"/>
          <p:cNvSpPr/>
          <p:nvPr/>
        </p:nvSpPr>
        <p:spPr>
          <a:xfrm>
            <a:off x="14748865" y="9338929"/>
            <a:ext cx="0" cy="366090"/>
          </a:xfrm>
          <a:prstGeom prst="line">
            <a:avLst/>
          </a:prstGeom>
          <a:ln w="28575" cap="flat">
            <a:solidFill>
              <a:srgbClr val="F1EEEA"/>
            </a:solidFill>
            <a:prstDash val="solid"/>
            <a:headEnd type="none" w="sm" len="sm"/>
            <a:tailEnd type="none" w="sm" len="sm"/>
          </a:ln>
        </p:spPr>
        <p:txBody>
          <a:bodyPr/>
          <a:lstStyle/>
          <a:p>
            <a:endParaRPr lang="en-US"/>
          </a:p>
        </p:txBody>
      </p:sp>
      <p:sp>
        <p:nvSpPr>
          <p:cNvPr id="8" name="AutoShape 8"/>
          <p:cNvSpPr/>
          <p:nvPr/>
        </p:nvSpPr>
        <p:spPr>
          <a:xfrm flipH="1">
            <a:off x="0" y="2191407"/>
            <a:ext cx="18288000" cy="0"/>
          </a:xfrm>
          <a:prstGeom prst="line">
            <a:avLst/>
          </a:prstGeom>
          <a:ln w="28575" cap="flat">
            <a:solidFill>
              <a:srgbClr val="352B22"/>
            </a:solidFill>
            <a:prstDash val="solid"/>
            <a:headEnd type="none" w="sm" len="sm"/>
            <a:tailEnd type="none" w="sm" len="sm"/>
          </a:ln>
        </p:spPr>
        <p:txBody>
          <a:bodyPr/>
          <a:lstStyle/>
          <a:p>
            <a:endParaRPr lang="en-US"/>
          </a:p>
        </p:txBody>
      </p:sp>
      <p:sp>
        <p:nvSpPr>
          <p:cNvPr id="9" name="Freeform 9"/>
          <p:cNvSpPr/>
          <p:nvPr/>
        </p:nvSpPr>
        <p:spPr>
          <a:xfrm>
            <a:off x="0" y="2207178"/>
            <a:ext cx="18288000" cy="6590165"/>
          </a:xfrm>
          <a:custGeom>
            <a:avLst/>
            <a:gdLst/>
            <a:ahLst/>
            <a:cxnLst/>
            <a:rect l="l" t="t" r="r" b="b"/>
            <a:pathLst>
              <a:path w="18288000" h="6590165">
                <a:moveTo>
                  <a:pt x="0" y="0"/>
                </a:moveTo>
                <a:lnTo>
                  <a:pt x="18288000" y="0"/>
                </a:lnTo>
                <a:lnTo>
                  <a:pt x="18288000" y="6590165"/>
                </a:lnTo>
                <a:lnTo>
                  <a:pt x="0" y="6590165"/>
                </a:lnTo>
                <a:lnTo>
                  <a:pt x="0" y="0"/>
                </a:lnTo>
                <a:close/>
              </a:path>
            </a:pathLst>
          </a:custGeom>
          <a:blipFill>
            <a:blip r:embed="rId2">
              <a:alphaModFix amt="65000"/>
            </a:blip>
            <a:stretch>
              <a:fillRect t="-95798" b="-5276"/>
            </a:stretch>
          </a:blipFill>
        </p:spPr>
        <p:txBody>
          <a:bodyPr/>
          <a:lstStyle/>
          <a:p>
            <a:endParaRPr lang="en-US"/>
          </a:p>
        </p:txBody>
      </p:sp>
      <p:grpSp>
        <p:nvGrpSpPr>
          <p:cNvPr id="10" name="Group 10"/>
          <p:cNvGrpSpPr/>
          <p:nvPr/>
        </p:nvGrpSpPr>
        <p:grpSpPr>
          <a:xfrm>
            <a:off x="3510066" y="2207178"/>
            <a:ext cx="11253086" cy="6590165"/>
            <a:chOff x="0" y="0"/>
            <a:chExt cx="3356267" cy="1965537"/>
          </a:xfrm>
        </p:grpSpPr>
        <p:sp>
          <p:nvSpPr>
            <p:cNvPr id="11" name="Freeform 11"/>
            <p:cNvSpPr/>
            <p:nvPr/>
          </p:nvSpPr>
          <p:spPr>
            <a:xfrm>
              <a:off x="0" y="0"/>
              <a:ext cx="3356267" cy="1965537"/>
            </a:xfrm>
            <a:custGeom>
              <a:avLst/>
              <a:gdLst/>
              <a:ahLst/>
              <a:cxnLst/>
              <a:rect l="l" t="t" r="r" b="b"/>
              <a:pathLst>
                <a:path w="3356267" h="1965537">
                  <a:moveTo>
                    <a:pt x="0" y="0"/>
                  </a:moveTo>
                  <a:lnTo>
                    <a:pt x="3356267" y="0"/>
                  </a:lnTo>
                  <a:lnTo>
                    <a:pt x="3356267" y="1965537"/>
                  </a:lnTo>
                  <a:lnTo>
                    <a:pt x="0" y="1965537"/>
                  </a:lnTo>
                  <a:close/>
                </a:path>
              </a:pathLst>
            </a:custGeom>
            <a:solidFill>
              <a:srgbClr val="FFFFFF"/>
            </a:solidFill>
          </p:spPr>
          <p:txBody>
            <a:bodyPr/>
            <a:lstStyle/>
            <a:p>
              <a:endParaRPr lang="en-US"/>
            </a:p>
          </p:txBody>
        </p:sp>
        <p:sp>
          <p:nvSpPr>
            <p:cNvPr id="12" name="TextBox 12"/>
            <p:cNvSpPr txBox="1"/>
            <p:nvPr/>
          </p:nvSpPr>
          <p:spPr>
            <a:xfrm>
              <a:off x="0" y="-9525"/>
              <a:ext cx="3356267" cy="1975062"/>
            </a:xfrm>
            <a:prstGeom prst="rect">
              <a:avLst/>
            </a:prstGeom>
          </p:spPr>
          <p:txBody>
            <a:bodyPr lIns="23223" tIns="23223" rIns="23223" bIns="23223" rtlCol="0" anchor="ctr"/>
            <a:lstStyle/>
            <a:p>
              <a:pPr algn="ctr">
                <a:lnSpc>
                  <a:spcPts val="704"/>
                </a:lnSpc>
              </a:pPr>
              <a:endParaRPr/>
            </a:p>
          </p:txBody>
        </p:sp>
      </p:grpSp>
      <p:grpSp>
        <p:nvGrpSpPr>
          <p:cNvPr id="13" name="Group 13"/>
          <p:cNvGrpSpPr/>
          <p:nvPr/>
        </p:nvGrpSpPr>
        <p:grpSpPr>
          <a:xfrm>
            <a:off x="4014590" y="5668506"/>
            <a:ext cx="2156202" cy="545674"/>
            <a:chOff x="0" y="0"/>
            <a:chExt cx="742268" cy="187847"/>
          </a:xfrm>
        </p:grpSpPr>
        <p:sp>
          <p:nvSpPr>
            <p:cNvPr id="14" name="Freeform 14"/>
            <p:cNvSpPr/>
            <p:nvPr/>
          </p:nvSpPr>
          <p:spPr>
            <a:xfrm>
              <a:off x="0" y="0"/>
              <a:ext cx="742268" cy="187847"/>
            </a:xfrm>
            <a:custGeom>
              <a:avLst/>
              <a:gdLst/>
              <a:ahLst/>
              <a:cxnLst/>
              <a:rect l="l" t="t" r="r" b="b"/>
              <a:pathLst>
                <a:path w="742268" h="187847">
                  <a:moveTo>
                    <a:pt x="0" y="0"/>
                  </a:moveTo>
                  <a:lnTo>
                    <a:pt x="742268" y="0"/>
                  </a:lnTo>
                  <a:lnTo>
                    <a:pt x="742268" y="187847"/>
                  </a:lnTo>
                  <a:lnTo>
                    <a:pt x="0" y="187847"/>
                  </a:lnTo>
                  <a:close/>
                </a:path>
              </a:pathLst>
            </a:custGeom>
            <a:solidFill>
              <a:srgbClr val="00B140"/>
            </a:solidFill>
          </p:spPr>
          <p:txBody>
            <a:bodyPr/>
            <a:lstStyle/>
            <a:p>
              <a:endParaRPr lang="en-US"/>
            </a:p>
          </p:txBody>
        </p:sp>
        <p:sp>
          <p:nvSpPr>
            <p:cNvPr id="15" name="TextBox 15"/>
            <p:cNvSpPr txBox="1"/>
            <p:nvPr/>
          </p:nvSpPr>
          <p:spPr>
            <a:xfrm>
              <a:off x="0" y="-9525"/>
              <a:ext cx="742268" cy="197372"/>
            </a:xfrm>
            <a:prstGeom prst="rect">
              <a:avLst/>
            </a:prstGeom>
          </p:spPr>
          <p:txBody>
            <a:bodyPr lIns="23223" tIns="23223" rIns="23223" bIns="23223" rtlCol="0" anchor="ctr"/>
            <a:lstStyle/>
            <a:p>
              <a:pPr algn="ctr">
                <a:lnSpc>
                  <a:spcPts val="704"/>
                </a:lnSpc>
              </a:pPr>
              <a:endParaRPr/>
            </a:p>
          </p:txBody>
        </p:sp>
      </p:grpSp>
      <p:sp>
        <p:nvSpPr>
          <p:cNvPr id="16" name="AutoShape 16"/>
          <p:cNvSpPr/>
          <p:nvPr/>
        </p:nvSpPr>
        <p:spPr>
          <a:xfrm>
            <a:off x="8818434" y="3618028"/>
            <a:ext cx="636351" cy="0"/>
          </a:xfrm>
          <a:prstGeom prst="line">
            <a:avLst/>
          </a:prstGeom>
          <a:ln w="28575" cap="flat">
            <a:solidFill>
              <a:srgbClr val="352B22"/>
            </a:solidFill>
            <a:prstDash val="solid"/>
            <a:headEnd type="none" w="sm" len="sm"/>
            <a:tailEnd type="none" w="sm" len="sm"/>
          </a:ln>
        </p:spPr>
        <p:txBody>
          <a:bodyPr/>
          <a:lstStyle/>
          <a:p>
            <a:endParaRPr lang="en-US"/>
          </a:p>
        </p:txBody>
      </p:sp>
      <p:sp>
        <p:nvSpPr>
          <p:cNvPr id="17" name="AutoShape 17"/>
          <p:cNvSpPr/>
          <p:nvPr/>
        </p:nvSpPr>
        <p:spPr>
          <a:xfrm flipV="1">
            <a:off x="3494296" y="2191407"/>
            <a:ext cx="15771" cy="6605936"/>
          </a:xfrm>
          <a:prstGeom prst="line">
            <a:avLst/>
          </a:prstGeom>
          <a:ln w="28575" cap="flat">
            <a:solidFill>
              <a:srgbClr val="352B22"/>
            </a:solidFill>
            <a:prstDash val="solid"/>
            <a:headEnd type="none" w="sm" len="sm"/>
            <a:tailEnd type="none" w="sm" len="sm"/>
          </a:ln>
        </p:spPr>
        <p:txBody>
          <a:bodyPr/>
          <a:lstStyle/>
          <a:p>
            <a:endParaRPr lang="en-US"/>
          </a:p>
        </p:txBody>
      </p:sp>
      <p:sp>
        <p:nvSpPr>
          <p:cNvPr id="18" name="Freeform 18"/>
          <p:cNvSpPr/>
          <p:nvPr/>
        </p:nvSpPr>
        <p:spPr>
          <a:xfrm>
            <a:off x="6970533" y="1028700"/>
            <a:ext cx="3917294" cy="982680"/>
          </a:xfrm>
          <a:custGeom>
            <a:avLst/>
            <a:gdLst/>
            <a:ahLst/>
            <a:cxnLst/>
            <a:rect l="l" t="t" r="r" b="b"/>
            <a:pathLst>
              <a:path w="3917294" h="982680">
                <a:moveTo>
                  <a:pt x="0" y="0"/>
                </a:moveTo>
                <a:lnTo>
                  <a:pt x="3917295" y="0"/>
                </a:lnTo>
                <a:lnTo>
                  <a:pt x="3917295" y="982680"/>
                </a:lnTo>
                <a:lnTo>
                  <a:pt x="0" y="982680"/>
                </a:lnTo>
                <a:lnTo>
                  <a:pt x="0" y="0"/>
                </a:lnTo>
                <a:close/>
              </a:path>
            </a:pathLst>
          </a:custGeom>
          <a:blipFill>
            <a:blip r:embed="rId3"/>
            <a:stretch>
              <a:fillRect/>
            </a:stretch>
          </a:blipFill>
        </p:spPr>
        <p:txBody>
          <a:bodyPr/>
          <a:lstStyle/>
          <a:p>
            <a:endParaRPr lang="en-US"/>
          </a:p>
        </p:txBody>
      </p:sp>
      <p:sp>
        <p:nvSpPr>
          <p:cNvPr id="19" name="AutoShape 19"/>
          <p:cNvSpPr/>
          <p:nvPr/>
        </p:nvSpPr>
        <p:spPr>
          <a:xfrm flipV="1">
            <a:off x="14778923" y="2191369"/>
            <a:ext cx="15771" cy="6605936"/>
          </a:xfrm>
          <a:prstGeom prst="line">
            <a:avLst/>
          </a:prstGeom>
          <a:ln w="28575" cap="flat">
            <a:solidFill>
              <a:srgbClr val="352B22"/>
            </a:solidFill>
            <a:prstDash val="solid"/>
            <a:headEnd type="none" w="sm" len="sm"/>
            <a:tailEnd type="none" w="sm" len="sm"/>
          </a:ln>
        </p:spPr>
        <p:txBody>
          <a:bodyPr/>
          <a:lstStyle/>
          <a:p>
            <a:endParaRPr lang="en-US"/>
          </a:p>
        </p:txBody>
      </p:sp>
      <p:sp>
        <p:nvSpPr>
          <p:cNvPr id="20" name="TextBox 20"/>
          <p:cNvSpPr txBox="1"/>
          <p:nvPr/>
        </p:nvSpPr>
        <p:spPr>
          <a:xfrm>
            <a:off x="4382495" y="4333890"/>
            <a:ext cx="9508230" cy="920836"/>
          </a:xfrm>
          <a:prstGeom prst="rect">
            <a:avLst/>
          </a:prstGeom>
        </p:spPr>
        <p:txBody>
          <a:bodyPr lIns="0" tIns="0" rIns="0" bIns="0" rtlCol="0" anchor="t">
            <a:spAutoFit/>
          </a:bodyPr>
          <a:lstStyle/>
          <a:p>
            <a:pPr algn="ctr">
              <a:lnSpc>
                <a:spcPts val="1767"/>
              </a:lnSpc>
            </a:pPr>
            <a:r>
              <a:rPr lang="en-US" sz="1749">
                <a:solidFill>
                  <a:srgbClr val="000000"/>
                </a:solidFill>
                <a:latin typeface="Arimo"/>
                <a:ea typeface="Arimo"/>
                <a:cs typeface="Arimo"/>
                <a:sym typeface="Arimo"/>
              </a:rPr>
              <a:t>The MURC Post-Award/Compliance Team is dedicated to supporting and managing the financial and administrative aspects of research projects after they have been awarded. Our services encompass a range of crucial functions to ensure the successful execution of research grants and contracts. </a:t>
            </a:r>
          </a:p>
        </p:txBody>
      </p:sp>
      <p:sp>
        <p:nvSpPr>
          <p:cNvPr id="21" name="TextBox 21"/>
          <p:cNvSpPr txBox="1"/>
          <p:nvPr/>
        </p:nvSpPr>
        <p:spPr>
          <a:xfrm>
            <a:off x="3525837" y="3062635"/>
            <a:ext cx="11268857" cy="539440"/>
          </a:xfrm>
          <a:prstGeom prst="rect">
            <a:avLst/>
          </a:prstGeom>
        </p:spPr>
        <p:txBody>
          <a:bodyPr lIns="0" tIns="0" rIns="0" bIns="0" rtlCol="0" anchor="t">
            <a:spAutoFit/>
          </a:bodyPr>
          <a:lstStyle/>
          <a:p>
            <a:pPr algn="ctr">
              <a:lnSpc>
                <a:spcPts val="3979"/>
              </a:lnSpc>
            </a:pPr>
            <a:r>
              <a:rPr lang="en-US" sz="4421" b="1">
                <a:solidFill>
                  <a:srgbClr val="00B140"/>
                </a:solidFill>
                <a:latin typeface="Proxima Nova Bold"/>
                <a:ea typeface="Proxima Nova Bold"/>
                <a:cs typeface="Proxima Nova Bold"/>
                <a:sym typeface="Proxima Nova Bold"/>
              </a:rPr>
              <a:t>POST-AWARD/COMPLIANCE SERVICES</a:t>
            </a:r>
          </a:p>
        </p:txBody>
      </p:sp>
      <p:sp>
        <p:nvSpPr>
          <p:cNvPr id="22" name="TextBox 22"/>
          <p:cNvSpPr txBox="1"/>
          <p:nvPr/>
        </p:nvSpPr>
        <p:spPr>
          <a:xfrm>
            <a:off x="4584528" y="9438449"/>
            <a:ext cx="4062986" cy="231487"/>
          </a:xfrm>
          <a:prstGeom prst="rect">
            <a:avLst/>
          </a:prstGeom>
        </p:spPr>
        <p:txBody>
          <a:bodyPr lIns="0" tIns="0" rIns="0" bIns="0" rtlCol="0" anchor="t">
            <a:spAutoFit/>
          </a:bodyPr>
          <a:lstStyle/>
          <a:p>
            <a:pPr algn="ctr">
              <a:lnSpc>
                <a:spcPts val="1865"/>
              </a:lnSpc>
            </a:pPr>
            <a:r>
              <a:rPr lang="en-US" sz="2073">
                <a:solidFill>
                  <a:srgbClr val="F1EEEA"/>
                </a:solidFill>
                <a:latin typeface="Proxima Nova"/>
                <a:ea typeface="Proxima Nova"/>
                <a:cs typeface="Proxima Nova"/>
                <a:sym typeface="Proxima Nova"/>
              </a:rPr>
              <a:t>MURC_Compliance@marshall.edu</a:t>
            </a:r>
          </a:p>
        </p:txBody>
      </p:sp>
      <p:sp>
        <p:nvSpPr>
          <p:cNvPr id="23" name="TextBox 23"/>
          <p:cNvSpPr txBox="1"/>
          <p:nvPr/>
        </p:nvSpPr>
        <p:spPr>
          <a:xfrm>
            <a:off x="9262314" y="9455649"/>
            <a:ext cx="5360929" cy="231487"/>
          </a:xfrm>
          <a:prstGeom prst="rect">
            <a:avLst/>
          </a:prstGeom>
        </p:spPr>
        <p:txBody>
          <a:bodyPr lIns="0" tIns="0" rIns="0" bIns="0" rtlCol="0" anchor="t">
            <a:spAutoFit/>
          </a:bodyPr>
          <a:lstStyle/>
          <a:p>
            <a:pPr algn="l">
              <a:lnSpc>
                <a:spcPts val="1865"/>
              </a:lnSpc>
            </a:pPr>
            <a:r>
              <a:rPr lang="en-US" sz="2073">
                <a:solidFill>
                  <a:srgbClr val="F1EEEA"/>
                </a:solidFill>
                <a:latin typeface="Proxima Nova"/>
                <a:ea typeface="Proxima Nova"/>
                <a:cs typeface="Proxima Nova"/>
                <a:sym typeface="Proxima Nova"/>
              </a:rPr>
              <a:t>www.marshall.edu/murc/post-award-services/</a:t>
            </a:r>
          </a:p>
        </p:txBody>
      </p:sp>
      <p:sp>
        <p:nvSpPr>
          <p:cNvPr id="24" name="TextBox 24"/>
          <p:cNvSpPr txBox="1"/>
          <p:nvPr/>
        </p:nvSpPr>
        <p:spPr>
          <a:xfrm>
            <a:off x="4197295" y="5869900"/>
            <a:ext cx="1775331" cy="210174"/>
          </a:xfrm>
          <a:prstGeom prst="rect">
            <a:avLst/>
          </a:prstGeom>
        </p:spPr>
        <p:txBody>
          <a:bodyPr lIns="0" tIns="0" rIns="0" bIns="0" rtlCol="0" anchor="t">
            <a:spAutoFit/>
          </a:bodyPr>
          <a:lstStyle/>
          <a:p>
            <a:pPr algn="ctr">
              <a:lnSpc>
                <a:spcPts val="1594"/>
              </a:lnSpc>
            </a:pPr>
            <a:r>
              <a:rPr lang="en-US" sz="1771" b="1">
                <a:solidFill>
                  <a:srgbClr val="F1EEEA"/>
                </a:solidFill>
                <a:latin typeface="Proxima Nova Heavy"/>
                <a:ea typeface="Proxima Nova Heavy"/>
                <a:cs typeface="Proxima Nova Heavy"/>
                <a:sym typeface="Proxima Nova Heavy"/>
              </a:rPr>
              <a:t>OUR SERVICES</a:t>
            </a:r>
          </a:p>
        </p:txBody>
      </p:sp>
      <p:sp>
        <p:nvSpPr>
          <p:cNvPr id="25" name="TextBox 25"/>
          <p:cNvSpPr txBox="1"/>
          <p:nvPr/>
        </p:nvSpPr>
        <p:spPr>
          <a:xfrm>
            <a:off x="4014590" y="6350358"/>
            <a:ext cx="10154609" cy="1785868"/>
          </a:xfrm>
          <a:prstGeom prst="rect">
            <a:avLst/>
          </a:prstGeom>
        </p:spPr>
        <p:txBody>
          <a:bodyPr lIns="0" tIns="0" rIns="0" bIns="0" rtlCol="0" anchor="t">
            <a:spAutoFit/>
          </a:bodyPr>
          <a:lstStyle/>
          <a:p>
            <a:pPr marL="377753" lvl="1" indent="-188877" algn="l">
              <a:lnSpc>
                <a:spcPts val="2397"/>
              </a:lnSpc>
              <a:buFont typeface="Arial"/>
              <a:buChar char="•"/>
            </a:pPr>
            <a:r>
              <a:rPr lang="en-US" sz="1749">
                <a:solidFill>
                  <a:srgbClr val="000000"/>
                </a:solidFill>
                <a:latin typeface="Arimo"/>
                <a:ea typeface="Arimo"/>
                <a:cs typeface="Arimo"/>
                <a:sym typeface="Arimo"/>
              </a:rPr>
              <a:t>Guide principal investigators in the administration of funded projects in compliance with sponsor, university, and regulatory agency guidelines.</a:t>
            </a:r>
          </a:p>
          <a:p>
            <a:pPr algn="l">
              <a:lnSpc>
                <a:spcPts val="1036"/>
              </a:lnSpc>
            </a:pPr>
            <a:endParaRPr lang="en-US" sz="1749">
              <a:solidFill>
                <a:srgbClr val="000000"/>
              </a:solidFill>
              <a:latin typeface="Arimo"/>
              <a:ea typeface="Arimo"/>
              <a:cs typeface="Arimo"/>
              <a:sym typeface="Arimo"/>
            </a:endParaRPr>
          </a:p>
          <a:p>
            <a:pPr marL="377753" lvl="1" indent="-188877" algn="l">
              <a:lnSpc>
                <a:spcPts val="2397"/>
              </a:lnSpc>
              <a:buFont typeface="Arial"/>
              <a:buChar char="•"/>
            </a:pPr>
            <a:r>
              <a:rPr lang="en-US" sz="1749">
                <a:solidFill>
                  <a:srgbClr val="000000"/>
                </a:solidFill>
                <a:latin typeface="Arimo"/>
                <a:ea typeface="Arimo"/>
                <a:cs typeface="Arimo"/>
                <a:sym typeface="Arimo"/>
              </a:rPr>
              <a:t>Serve as the fiscal agent for all grants/contracts on behalf of Marshall University.</a:t>
            </a:r>
          </a:p>
          <a:p>
            <a:pPr algn="l">
              <a:lnSpc>
                <a:spcPts val="1036"/>
              </a:lnSpc>
            </a:pPr>
            <a:endParaRPr lang="en-US" sz="1749">
              <a:solidFill>
                <a:srgbClr val="000000"/>
              </a:solidFill>
              <a:latin typeface="Arimo"/>
              <a:ea typeface="Arimo"/>
              <a:cs typeface="Arimo"/>
              <a:sym typeface="Arimo"/>
            </a:endParaRPr>
          </a:p>
          <a:p>
            <a:pPr marL="377753" lvl="1" indent="-188877" algn="l">
              <a:lnSpc>
                <a:spcPts val="2397"/>
              </a:lnSpc>
              <a:buFont typeface="Arial"/>
              <a:buChar char="•"/>
            </a:pPr>
            <a:r>
              <a:rPr lang="en-US" sz="1749">
                <a:solidFill>
                  <a:srgbClr val="000000"/>
                </a:solidFill>
                <a:latin typeface="Arimo"/>
                <a:ea typeface="Arimo"/>
                <a:cs typeface="Arimo"/>
                <a:sym typeface="Arimo"/>
              </a:rPr>
              <a:t>Provide personnel and payroll services for grant-funded positions.</a:t>
            </a:r>
          </a:p>
          <a:p>
            <a:pPr algn="l">
              <a:lnSpc>
                <a:spcPts val="2397"/>
              </a:lnSpc>
            </a:pPr>
            <a:endParaRPr lang="en-US" sz="1749">
              <a:solidFill>
                <a:srgbClr val="000000"/>
              </a:solidFill>
              <a:latin typeface="Arimo"/>
              <a:ea typeface="Arimo"/>
              <a:cs typeface="Arimo"/>
              <a:sym typeface="Arimo"/>
            </a:endParaRPr>
          </a:p>
        </p:txBody>
      </p:sp>
      <p:sp>
        <p:nvSpPr>
          <p:cNvPr id="26" name="TextBox 26"/>
          <p:cNvSpPr txBox="1"/>
          <p:nvPr/>
        </p:nvSpPr>
        <p:spPr>
          <a:xfrm>
            <a:off x="1827280" y="9393113"/>
            <a:ext cx="2301449" cy="307681"/>
          </a:xfrm>
          <a:prstGeom prst="rect">
            <a:avLst/>
          </a:prstGeom>
        </p:spPr>
        <p:txBody>
          <a:bodyPr lIns="0" tIns="0" rIns="0" bIns="0" rtlCol="0" anchor="t">
            <a:spAutoFit/>
          </a:bodyPr>
          <a:lstStyle/>
          <a:p>
            <a:pPr algn="ctr">
              <a:lnSpc>
                <a:spcPts val="2462"/>
              </a:lnSpc>
            </a:pPr>
            <a:r>
              <a:rPr lang="en-US" sz="2735" b="1">
                <a:solidFill>
                  <a:srgbClr val="F1EEEA"/>
                </a:solidFill>
                <a:latin typeface="Proxima Nova Bold"/>
                <a:ea typeface="Proxima Nova Bold"/>
                <a:cs typeface="Proxima Nova Bold"/>
                <a:sym typeface="Proxima Nova Bold"/>
              </a:rPr>
              <a:t>Contact Us:</a:t>
            </a:r>
          </a:p>
        </p:txBody>
      </p:sp>
      <p:grpSp>
        <p:nvGrpSpPr>
          <p:cNvPr id="27" name="Group 27"/>
          <p:cNvGrpSpPr/>
          <p:nvPr/>
        </p:nvGrpSpPr>
        <p:grpSpPr>
          <a:xfrm>
            <a:off x="15838303" y="7753075"/>
            <a:ext cx="1753128" cy="1753128"/>
            <a:chOff x="0" y="0"/>
            <a:chExt cx="2337504" cy="2337504"/>
          </a:xfrm>
        </p:grpSpPr>
        <p:sp>
          <p:nvSpPr>
            <p:cNvPr id="28" name="Freeform 28"/>
            <p:cNvSpPr/>
            <p:nvPr/>
          </p:nvSpPr>
          <p:spPr>
            <a:xfrm>
              <a:off x="0" y="0"/>
              <a:ext cx="2337504" cy="2337504"/>
            </a:xfrm>
            <a:custGeom>
              <a:avLst/>
              <a:gdLst/>
              <a:ahLst/>
              <a:cxnLst/>
              <a:rect l="l" t="t" r="r" b="b"/>
              <a:pathLst>
                <a:path w="2337504" h="2337504">
                  <a:moveTo>
                    <a:pt x="0" y="0"/>
                  </a:moveTo>
                  <a:lnTo>
                    <a:pt x="2337504" y="0"/>
                  </a:lnTo>
                  <a:lnTo>
                    <a:pt x="2337504" y="2337504"/>
                  </a:lnTo>
                  <a:lnTo>
                    <a:pt x="0" y="2337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9" name="Freeform 29"/>
          <p:cNvSpPr/>
          <p:nvPr/>
        </p:nvSpPr>
        <p:spPr>
          <a:xfrm>
            <a:off x="15630549" y="7120691"/>
            <a:ext cx="1960882" cy="632384"/>
          </a:xfrm>
          <a:custGeom>
            <a:avLst/>
            <a:gdLst/>
            <a:ahLst/>
            <a:cxnLst/>
            <a:rect l="l" t="t" r="r" b="b"/>
            <a:pathLst>
              <a:path w="1960882" h="632384">
                <a:moveTo>
                  <a:pt x="0" y="0"/>
                </a:moveTo>
                <a:lnTo>
                  <a:pt x="1960882" y="0"/>
                </a:lnTo>
                <a:lnTo>
                  <a:pt x="1960882" y="632384"/>
                </a:lnTo>
                <a:lnTo>
                  <a:pt x="0" y="632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05318"/>
            <a:ext cx="18288000" cy="1081682"/>
            <a:chOff x="0" y="0"/>
            <a:chExt cx="5454451" cy="322615"/>
          </a:xfrm>
        </p:grpSpPr>
        <p:sp>
          <p:nvSpPr>
            <p:cNvPr id="3" name="Freeform 3"/>
            <p:cNvSpPr/>
            <p:nvPr/>
          </p:nvSpPr>
          <p:spPr>
            <a:xfrm>
              <a:off x="0" y="0"/>
              <a:ext cx="5454452" cy="322615"/>
            </a:xfrm>
            <a:custGeom>
              <a:avLst/>
              <a:gdLst/>
              <a:ahLst/>
              <a:cxnLst/>
              <a:rect l="l" t="t" r="r" b="b"/>
              <a:pathLst>
                <a:path w="5454452" h="322615">
                  <a:moveTo>
                    <a:pt x="0" y="0"/>
                  </a:moveTo>
                  <a:lnTo>
                    <a:pt x="5454452" y="0"/>
                  </a:lnTo>
                  <a:lnTo>
                    <a:pt x="5454452" y="322615"/>
                  </a:lnTo>
                  <a:lnTo>
                    <a:pt x="0" y="322615"/>
                  </a:lnTo>
                  <a:close/>
                </a:path>
              </a:pathLst>
            </a:custGeom>
            <a:solidFill>
              <a:srgbClr val="00B140"/>
            </a:solidFill>
          </p:spPr>
          <p:txBody>
            <a:bodyPr/>
            <a:lstStyle/>
            <a:p>
              <a:endParaRPr lang="en-US"/>
            </a:p>
          </p:txBody>
        </p:sp>
        <p:sp>
          <p:nvSpPr>
            <p:cNvPr id="4" name="TextBox 4"/>
            <p:cNvSpPr txBox="1"/>
            <p:nvPr/>
          </p:nvSpPr>
          <p:spPr>
            <a:xfrm>
              <a:off x="0" y="-9525"/>
              <a:ext cx="5454451" cy="332140"/>
            </a:xfrm>
            <a:prstGeom prst="rect">
              <a:avLst/>
            </a:prstGeom>
          </p:spPr>
          <p:txBody>
            <a:bodyPr lIns="23223" tIns="23223" rIns="23223" bIns="23223" rtlCol="0" anchor="ctr"/>
            <a:lstStyle/>
            <a:p>
              <a:pPr algn="ctr">
                <a:lnSpc>
                  <a:spcPts val="704"/>
                </a:lnSpc>
              </a:pPr>
              <a:endParaRPr/>
            </a:p>
          </p:txBody>
        </p:sp>
      </p:grpSp>
      <p:sp>
        <p:nvSpPr>
          <p:cNvPr id="5" name="AutoShape 5"/>
          <p:cNvSpPr/>
          <p:nvPr/>
        </p:nvSpPr>
        <p:spPr>
          <a:xfrm flipH="1">
            <a:off x="0" y="1570682"/>
            <a:ext cx="18288000" cy="0"/>
          </a:xfrm>
          <a:prstGeom prst="line">
            <a:avLst/>
          </a:prstGeom>
          <a:ln w="28575" cap="flat">
            <a:solidFill>
              <a:srgbClr val="352B22"/>
            </a:solidFill>
            <a:prstDash val="solid"/>
            <a:headEnd type="none" w="sm" len="sm"/>
            <a:tailEnd type="none" w="sm" len="sm"/>
          </a:ln>
        </p:spPr>
        <p:txBody>
          <a:bodyPr/>
          <a:lstStyle/>
          <a:p>
            <a:endParaRPr lang="en-US"/>
          </a:p>
        </p:txBody>
      </p:sp>
      <p:sp>
        <p:nvSpPr>
          <p:cNvPr id="6" name="Freeform 6"/>
          <p:cNvSpPr/>
          <p:nvPr/>
        </p:nvSpPr>
        <p:spPr>
          <a:xfrm>
            <a:off x="0" y="1586453"/>
            <a:ext cx="18288000" cy="7618865"/>
          </a:xfrm>
          <a:custGeom>
            <a:avLst/>
            <a:gdLst/>
            <a:ahLst/>
            <a:cxnLst/>
            <a:rect l="l" t="t" r="r" b="b"/>
            <a:pathLst>
              <a:path w="18288000" h="7618865">
                <a:moveTo>
                  <a:pt x="0" y="0"/>
                </a:moveTo>
                <a:lnTo>
                  <a:pt x="18288000" y="0"/>
                </a:lnTo>
                <a:lnTo>
                  <a:pt x="18288000" y="7618865"/>
                </a:lnTo>
                <a:lnTo>
                  <a:pt x="0" y="7618865"/>
                </a:lnTo>
                <a:lnTo>
                  <a:pt x="0" y="0"/>
                </a:lnTo>
                <a:close/>
              </a:path>
            </a:pathLst>
          </a:custGeom>
          <a:blipFill>
            <a:blip r:embed="rId2">
              <a:alphaModFix amt="65000"/>
            </a:blip>
            <a:stretch>
              <a:fillRect l="-5289" t="-91629" r="-5289" b="-695"/>
            </a:stretch>
          </a:blipFill>
        </p:spPr>
        <p:txBody>
          <a:bodyPr/>
          <a:lstStyle/>
          <a:p>
            <a:endParaRPr lang="en-US"/>
          </a:p>
        </p:txBody>
      </p:sp>
      <p:grpSp>
        <p:nvGrpSpPr>
          <p:cNvPr id="7" name="Group 7"/>
          <p:cNvGrpSpPr/>
          <p:nvPr/>
        </p:nvGrpSpPr>
        <p:grpSpPr>
          <a:xfrm>
            <a:off x="678019" y="1570552"/>
            <a:ext cx="16827053" cy="7634766"/>
            <a:chOff x="0" y="0"/>
            <a:chExt cx="5018720" cy="2277092"/>
          </a:xfrm>
        </p:grpSpPr>
        <p:sp>
          <p:nvSpPr>
            <p:cNvPr id="8" name="Freeform 8"/>
            <p:cNvSpPr/>
            <p:nvPr/>
          </p:nvSpPr>
          <p:spPr>
            <a:xfrm>
              <a:off x="0" y="0"/>
              <a:ext cx="5018720" cy="2277092"/>
            </a:xfrm>
            <a:custGeom>
              <a:avLst/>
              <a:gdLst/>
              <a:ahLst/>
              <a:cxnLst/>
              <a:rect l="l" t="t" r="r" b="b"/>
              <a:pathLst>
                <a:path w="5018720" h="2277092">
                  <a:moveTo>
                    <a:pt x="0" y="0"/>
                  </a:moveTo>
                  <a:lnTo>
                    <a:pt x="5018720" y="0"/>
                  </a:lnTo>
                  <a:lnTo>
                    <a:pt x="5018720" y="2277092"/>
                  </a:lnTo>
                  <a:lnTo>
                    <a:pt x="0" y="2277092"/>
                  </a:lnTo>
                  <a:close/>
                </a:path>
              </a:pathLst>
            </a:custGeom>
            <a:solidFill>
              <a:srgbClr val="FFFFFF"/>
            </a:solidFill>
          </p:spPr>
          <p:txBody>
            <a:bodyPr/>
            <a:lstStyle/>
            <a:p>
              <a:endParaRPr lang="en-US"/>
            </a:p>
          </p:txBody>
        </p:sp>
        <p:sp>
          <p:nvSpPr>
            <p:cNvPr id="9" name="TextBox 9"/>
            <p:cNvSpPr txBox="1"/>
            <p:nvPr/>
          </p:nvSpPr>
          <p:spPr>
            <a:xfrm>
              <a:off x="0" y="-9525"/>
              <a:ext cx="5018720" cy="2286617"/>
            </a:xfrm>
            <a:prstGeom prst="rect">
              <a:avLst/>
            </a:prstGeom>
          </p:spPr>
          <p:txBody>
            <a:bodyPr lIns="23223" tIns="23223" rIns="23223" bIns="23223" rtlCol="0" anchor="ctr"/>
            <a:lstStyle/>
            <a:p>
              <a:pPr algn="ctr">
                <a:lnSpc>
                  <a:spcPts val="704"/>
                </a:lnSpc>
              </a:pPr>
              <a:endParaRPr/>
            </a:p>
          </p:txBody>
        </p:sp>
      </p:grpSp>
      <p:sp>
        <p:nvSpPr>
          <p:cNvPr id="10" name="AutoShape 10"/>
          <p:cNvSpPr/>
          <p:nvPr/>
        </p:nvSpPr>
        <p:spPr>
          <a:xfrm flipV="1">
            <a:off x="678019" y="1609203"/>
            <a:ext cx="0" cy="7596115"/>
          </a:xfrm>
          <a:prstGeom prst="line">
            <a:avLst/>
          </a:prstGeom>
          <a:ln w="28575" cap="flat">
            <a:solidFill>
              <a:srgbClr val="352B22"/>
            </a:solidFill>
            <a:prstDash val="solid"/>
            <a:headEnd type="none" w="sm" len="sm"/>
            <a:tailEnd type="none" w="sm" len="sm"/>
          </a:ln>
        </p:spPr>
        <p:txBody>
          <a:bodyPr/>
          <a:lstStyle/>
          <a:p>
            <a:endParaRPr lang="en-US"/>
          </a:p>
        </p:txBody>
      </p:sp>
      <p:sp>
        <p:nvSpPr>
          <p:cNvPr id="11" name="Freeform 11"/>
          <p:cNvSpPr/>
          <p:nvPr/>
        </p:nvSpPr>
        <p:spPr>
          <a:xfrm>
            <a:off x="14285313" y="407976"/>
            <a:ext cx="3691924" cy="926144"/>
          </a:xfrm>
          <a:custGeom>
            <a:avLst/>
            <a:gdLst/>
            <a:ahLst/>
            <a:cxnLst/>
            <a:rect l="l" t="t" r="r" b="b"/>
            <a:pathLst>
              <a:path w="3691924" h="926144">
                <a:moveTo>
                  <a:pt x="0" y="0"/>
                </a:moveTo>
                <a:lnTo>
                  <a:pt x="3691924" y="0"/>
                </a:lnTo>
                <a:lnTo>
                  <a:pt x="3691924" y="926144"/>
                </a:lnTo>
                <a:lnTo>
                  <a:pt x="0" y="926144"/>
                </a:lnTo>
                <a:lnTo>
                  <a:pt x="0" y="0"/>
                </a:lnTo>
                <a:close/>
              </a:path>
            </a:pathLst>
          </a:custGeom>
          <a:blipFill>
            <a:blip r:embed="rId3"/>
            <a:stretch>
              <a:fillRect/>
            </a:stretch>
          </a:blipFill>
        </p:spPr>
        <p:txBody>
          <a:bodyPr/>
          <a:lstStyle/>
          <a:p>
            <a:endParaRPr lang="en-US"/>
          </a:p>
        </p:txBody>
      </p:sp>
      <p:sp>
        <p:nvSpPr>
          <p:cNvPr id="12" name="AutoShape 12"/>
          <p:cNvSpPr/>
          <p:nvPr/>
        </p:nvSpPr>
        <p:spPr>
          <a:xfrm flipV="1">
            <a:off x="17505072" y="1570637"/>
            <a:ext cx="36251" cy="7634682"/>
          </a:xfrm>
          <a:prstGeom prst="line">
            <a:avLst/>
          </a:prstGeom>
          <a:ln w="28575" cap="flat">
            <a:solidFill>
              <a:srgbClr val="352B22"/>
            </a:solidFill>
            <a:prstDash val="solid"/>
            <a:headEnd type="none" w="sm" len="sm"/>
            <a:tailEnd type="none" w="sm" len="sm"/>
          </a:ln>
        </p:spPr>
        <p:txBody>
          <a:bodyPr/>
          <a:lstStyle/>
          <a:p>
            <a:endParaRPr lang="en-US"/>
          </a:p>
        </p:txBody>
      </p:sp>
      <p:grpSp>
        <p:nvGrpSpPr>
          <p:cNvPr id="13" name="Group 13"/>
          <p:cNvGrpSpPr/>
          <p:nvPr/>
        </p:nvGrpSpPr>
        <p:grpSpPr>
          <a:xfrm>
            <a:off x="3366585" y="5784787"/>
            <a:ext cx="2110326" cy="1446036"/>
            <a:chOff x="0" y="0"/>
            <a:chExt cx="782317" cy="536058"/>
          </a:xfrm>
        </p:grpSpPr>
        <p:sp>
          <p:nvSpPr>
            <p:cNvPr id="14" name="Freeform 14"/>
            <p:cNvSpPr/>
            <p:nvPr/>
          </p:nvSpPr>
          <p:spPr>
            <a:xfrm>
              <a:off x="0" y="0"/>
              <a:ext cx="782317" cy="536058"/>
            </a:xfrm>
            <a:custGeom>
              <a:avLst/>
              <a:gdLst/>
              <a:ahLst/>
              <a:cxnLst/>
              <a:rect l="l" t="t" r="r" b="b"/>
              <a:pathLst>
                <a:path w="782317" h="536058">
                  <a:moveTo>
                    <a:pt x="0" y="0"/>
                  </a:moveTo>
                  <a:lnTo>
                    <a:pt x="782317" y="0"/>
                  </a:lnTo>
                  <a:lnTo>
                    <a:pt x="782317" y="536058"/>
                  </a:lnTo>
                  <a:lnTo>
                    <a:pt x="0" y="536058"/>
                  </a:lnTo>
                  <a:close/>
                </a:path>
              </a:pathLst>
            </a:custGeom>
            <a:solidFill>
              <a:srgbClr val="333132"/>
            </a:solidFill>
          </p:spPr>
          <p:txBody>
            <a:bodyPr/>
            <a:lstStyle/>
            <a:p>
              <a:endParaRPr lang="en-US"/>
            </a:p>
          </p:txBody>
        </p:sp>
        <p:sp>
          <p:nvSpPr>
            <p:cNvPr id="15" name="TextBox 15"/>
            <p:cNvSpPr txBox="1"/>
            <p:nvPr/>
          </p:nvSpPr>
          <p:spPr>
            <a:xfrm>
              <a:off x="0" y="-9525"/>
              <a:ext cx="782317" cy="545583"/>
            </a:xfrm>
            <a:prstGeom prst="rect">
              <a:avLst/>
            </a:prstGeom>
          </p:spPr>
          <p:txBody>
            <a:bodyPr lIns="31823" tIns="31823" rIns="31823" bIns="31823" rtlCol="0" anchor="ctr"/>
            <a:lstStyle/>
            <a:p>
              <a:pPr algn="ctr">
                <a:lnSpc>
                  <a:spcPts val="1899"/>
                </a:lnSpc>
              </a:pPr>
              <a:endParaRPr/>
            </a:p>
          </p:txBody>
        </p:sp>
      </p:grpSp>
      <p:grpSp>
        <p:nvGrpSpPr>
          <p:cNvPr id="16" name="Group 16"/>
          <p:cNvGrpSpPr/>
          <p:nvPr/>
        </p:nvGrpSpPr>
        <p:grpSpPr>
          <a:xfrm>
            <a:off x="3373352" y="3167578"/>
            <a:ext cx="2103559" cy="2716796"/>
            <a:chOff x="0" y="0"/>
            <a:chExt cx="408873" cy="528069"/>
          </a:xfrm>
        </p:grpSpPr>
        <p:sp>
          <p:nvSpPr>
            <p:cNvPr id="17" name="Freeform 17"/>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4"/>
              <a:stretch>
                <a:fillRect t="-4307" b="-4307"/>
              </a:stretch>
            </a:blipFill>
          </p:spPr>
          <p:txBody>
            <a:bodyPr/>
            <a:lstStyle/>
            <a:p>
              <a:endParaRPr lang="en-US"/>
            </a:p>
          </p:txBody>
        </p:sp>
      </p:grpSp>
      <p:grpSp>
        <p:nvGrpSpPr>
          <p:cNvPr id="18" name="Group 18"/>
          <p:cNvGrpSpPr/>
          <p:nvPr/>
        </p:nvGrpSpPr>
        <p:grpSpPr>
          <a:xfrm>
            <a:off x="847109" y="4768241"/>
            <a:ext cx="2217897" cy="2430506"/>
            <a:chOff x="0" y="0"/>
            <a:chExt cx="822765" cy="901635"/>
          </a:xfrm>
        </p:grpSpPr>
        <p:sp>
          <p:nvSpPr>
            <p:cNvPr id="19" name="Freeform 19"/>
            <p:cNvSpPr/>
            <p:nvPr/>
          </p:nvSpPr>
          <p:spPr>
            <a:xfrm>
              <a:off x="0" y="0"/>
              <a:ext cx="822765" cy="901635"/>
            </a:xfrm>
            <a:custGeom>
              <a:avLst/>
              <a:gdLst/>
              <a:ahLst/>
              <a:cxnLst/>
              <a:rect l="l" t="t" r="r" b="b"/>
              <a:pathLst>
                <a:path w="822765" h="901635">
                  <a:moveTo>
                    <a:pt x="0" y="0"/>
                  </a:moveTo>
                  <a:lnTo>
                    <a:pt x="822765" y="0"/>
                  </a:lnTo>
                  <a:lnTo>
                    <a:pt x="822765" y="901635"/>
                  </a:lnTo>
                  <a:lnTo>
                    <a:pt x="0" y="901635"/>
                  </a:lnTo>
                  <a:close/>
                </a:path>
              </a:pathLst>
            </a:custGeom>
            <a:solidFill>
              <a:srgbClr val="333132"/>
            </a:solidFill>
          </p:spPr>
          <p:txBody>
            <a:bodyPr/>
            <a:lstStyle/>
            <a:p>
              <a:endParaRPr lang="en-US"/>
            </a:p>
          </p:txBody>
        </p:sp>
        <p:sp>
          <p:nvSpPr>
            <p:cNvPr id="20" name="TextBox 20"/>
            <p:cNvSpPr txBox="1"/>
            <p:nvPr/>
          </p:nvSpPr>
          <p:spPr>
            <a:xfrm>
              <a:off x="0" y="-9525"/>
              <a:ext cx="822765" cy="911160"/>
            </a:xfrm>
            <a:prstGeom prst="rect">
              <a:avLst/>
            </a:prstGeom>
          </p:spPr>
          <p:txBody>
            <a:bodyPr lIns="34028" tIns="34028" rIns="34028" bIns="34028" rtlCol="0" anchor="ctr"/>
            <a:lstStyle/>
            <a:p>
              <a:pPr algn="ctr">
                <a:lnSpc>
                  <a:spcPts val="1899"/>
                </a:lnSpc>
              </a:pPr>
              <a:endParaRPr/>
            </a:p>
          </p:txBody>
        </p:sp>
      </p:grpSp>
      <p:sp>
        <p:nvSpPr>
          <p:cNvPr id="21" name="Freeform 21"/>
          <p:cNvSpPr/>
          <p:nvPr/>
        </p:nvSpPr>
        <p:spPr>
          <a:xfrm>
            <a:off x="847109" y="3148089"/>
            <a:ext cx="2217897" cy="2672808"/>
          </a:xfrm>
          <a:custGeom>
            <a:avLst/>
            <a:gdLst/>
            <a:ahLst/>
            <a:cxnLst/>
            <a:rect l="l" t="t" r="r" b="b"/>
            <a:pathLst>
              <a:path w="2217897" h="2672808">
                <a:moveTo>
                  <a:pt x="0" y="0"/>
                </a:moveTo>
                <a:lnTo>
                  <a:pt x="2217897" y="0"/>
                </a:lnTo>
                <a:lnTo>
                  <a:pt x="2217897" y="2672807"/>
                </a:lnTo>
                <a:lnTo>
                  <a:pt x="0" y="2672807"/>
                </a:lnTo>
                <a:lnTo>
                  <a:pt x="0" y="0"/>
                </a:lnTo>
                <a:close/>
              </a:path>
            </a:pathLst>
          </a:custGeom>
          <a:blipFill>
            <a:blip r:embed="rId5"/>
            <a:stretch>
              <a:fillRect t="-1862" b="-1862"/>
            </a:stretch>
          </a:blipFill>
        </p:spPr>
        <p:txBody>
          <a:bodyPr/>
          <a:lstStyle/>
          <a:p>
            <a:endParaRPr lang="en-US"/>
          </a:p>
        </p:txBody>
      </p:sp>
      <p:grpSp>
        <p:nvGrpSpPr>
          <p:cNvPr id="22" name="Group 22"/>
          <p:cNvGrpSpPr/>
          <p:nvPr/>
        </p:nvGrpSpPr>
        <p:grpSpPr>
          <a:xfrm>
            <a:off x="5789460" y="5739630"/>
            <a:ext cx="2109695" cy="1459116"/>
            <a:chOff x="0" y="0"/>
            <a:chExt cx="782317" cy="541069"/>
          </a:xfrm>
        </p:grpSpPr>
        <p:sp>
          <p:nvSpPr>
            <p:cNvPr id="23" name="Freeform 23"/>
            <p:cNvSpPr/>
            <p:nvPr/>
          </p:nvSpPr>
          <p:spPr>
            <a:xfrm>
              <a:off x="0" y="0"/>
              <a:ext cx="782317" cy="541069"/>
            </a:xfrm>
            <a:custGeom>
              <a:avLst/>
              <a:gdLst/>
              <a:ahLst/>
              <a:cxnLst/>
              <a:rect l="l" t="t" r="r" b="b"/>
              <a:pathLst>
                <a:path w="782317" h="541069">
                  <a:moveTo>
                    <a:pt x="0" y="0"/>
                  </a:moveTo>
                  <a:lnTo>
                    <a:pt x="782317" y="0"/>
                  </a:lnTo>
                  <a:lnTo>
                    <a:pt x="782317" y="541069"/>
                  </a:lnTo>
                  <a:lnTo>
                    <a:pt x="0" y="541069"/>
                  </a:lnTo>
                  <a:close/>
                </a:path>
              </a:pathLst>
            </a:custGeom>
            <a:solidFill>
              <a:srgbClr val="333132"/>
            </a:solidFill>
          </p:spPr>
          <p:txBody>
            <a:bodyPr/>
            <a:lstStyle/>
            <a:p>
              <a:endParaRPr lang="en-US"/>
            </a:p>
          </p:txBody>
        </p:sp>
        <p:sp>
          <p:nvSpPr>
            <p:cNvPr id="24" name="TextBox 24"/>
            <p:cNvSpPr txBox="1"/>
            <p:nvPr/>
          </p:nvSpPr>
          <p:spPr>
            <a:xfrm>
              <a:off x="0" y="-9525"/>
              <a:ext cx="782317" cy="550594"/>
            </a:xfrm>
            <a:prstGeom prst="rect">
              <a:avLst/>
            </a:prstGeom>
          </p:spPr>
          <p:txBody>
            <a:bodyPr lIns="34028" tIns="34028" rIns="34028" bIns="34028" rtlCol="0" anchor="ctr"/>
            <a:lstStyle/>
            <a:p>
              <a:pPr algn="ctr">
                <a:lnSpc>
                  <a:spcPts val="1899"/>
                </a:lnSpc>
              </a:pPr>
              <a:endParaRPr/>
            </a:p>
          </p:txBody>
        </p:sp>
      </p:grpSp>
      <p:grpSp>
        <p:nvGrpSpPr>
          <p:cNvPr id="25" name="Group 25"/>
          <p:cNvGrpSpPr/>
          <p:nvPr/>
        </p:nvGrpSpPr>
        <p:grpSpPr>
          <a:xfrm>
            <a:off x="5797358" y="3150228"/>
            <a:ext cx="2102930" cy="2715984"/>
            <a:chOff x="0" y="0"/>
            <a:chExt cx="408873" cy="528069"/>
          </a:xfrm>
        </p:grpSpPr>
        <p:sp>
          <p:nvSpPr>
            <p:cNvPr id="26" name="Freeform 26"/>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6"/>
              <a:stretch>
                <a:fillRect t="-4783" b="-4783"/>
              </a:stretch>
            </a:blipFill>
          </p:spPr>
          <p:txBody>
            <a:bodyPr/>
            <a:lstStyle/>
            <a:p>
              <a:endParaRPr lang="en-US"/>
            </a:p>
          </p:txBody>
        </p:sp>
      </p:grpSp>
      <p:grpSp>
        <p:nvGrpSpPr>
          <p:cNvPr id="27" name="Group 27"/>
          <p:cNvGrpSpPr/>
          <p:nvPr/>
        </p:nvGrpSpPr>
        <p:grpSpPr>
          <a:xfrm>
            <a:off x="8201803" y="5771707"/>
            <a:ext cx="2109695" cy="1459116"/>
            <a:chOff x="0" y="0"/>
            <a:chExt cx="782317" cy="541069"/>
          </a:xfrm>
        </p:grpSpPr>
        <p:sp>
          <p:nvSpPr>
            <p:cNvPr id="28" name="Freeform 28"/>
            <p:cNvSpPr/>
            <p:nvPr/>
          </p:nvSpPr>
          <p:spPr>
            <a:xfrm>
              <a:off x="0" y="0"/>
              <a:ext cx="782317" cy="541069"/>
            </a:xfrm>
            <a:custGeom>
              <a:avLst/>
              <a:gdLst/>
              <a:ahLst/>
              <a:cxnLst/>
              <a:rect l="l" t="t" r="r" b="b"/>
              <a:pathLst>
                <a:path w="782317" h="541069">
                  <a:moveTo>
                    <a:pt x="0" y="0"/>
                  </a:moveTo>
                  <a:lnTo>
                    <a:pt x="782317" y="0"/>
                  </a:lnTo>
                  <a:lnTo>
                    <a:pt x="782317" y="541069"/>
                  </a:lnTo>
                  <a:lnTo>
                    <a:pt x="0" y="541069"/>
                  </a:lnTo>
                  <a:close/>
                </a:path>
              </a:pathLst>
            </a:custGeom>
            <a:solidFill>
              <a:srgbClr val="333132"/>
            </a:solidFill>
          </p:spPr>
          <p:txBody>
            <a:bodyPr/>
            <a:lstStyle/>
            <a:p>
              <a:endParaRPr lang="en-US"/>
            </a:p>
          </p:txBody>
        </p:sp>
        <p:sp>
          <p:nvSpPr>
            <p:cNvPr id="29" name="TextBox 29"/>
            <p:cNvSpPr txBox="1"/>
            <p:nvPr/>
          </p:nvSpPr>
          <p:spPr>
            <a:xfrm>
              <a:off x="0" y="-9525"/>
              <a:ext cx="782317" cy="550594"/>
            </a:xfrm>
            <a:prstGeom prst="rect">
              <a:avLst/>
            </a:prstGeom>
          </p:spPr>
          <p:txBody>
            <a:bodyPr lIns="34028" tIns="34028" rIns="34028" bIns="34028" rtlCol="0" anchor="ctr"/>
            <a:lstStyle/>
            <a:p>
              <a:pPr algn="ctr">
                <a:lnSpc>
                  <a:spcPts val="1899"/>
                </a:lnSpc>
              </a:pPr>
              <a:endParaRPr/>
            </a:p>
          </p:txBody>
        </p:sp>
      </p:grpSp>
      <p:grpSp>
        <p:nvGrpSpPr>
          <p:cNvPr id="30" name="Group 30"/>
          <p:cNvGrpSpPr/>
          <p:nvPr/>
        </p:nvGrpSpPr>
        <p:grpSpPr>
          <a:xfrm>
            <a:off x="8201803" y="3162815"/>
            <a:ext cx="2092157" cy="2702070"/>
            <a:chOff x="0" y="0"/>
            <a:chExt cx="408873" cy="528069"/>
          </a:xfrm>
        </p:grpSpPr>
        <p:sp>
          <p:nvSpPr>
            <p:cNvPr id="31" name="Freeform 31"/>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7"/>
              <a:stretch>
                <a:fillRect l="-1543" r="-1543"/>
              </a:stretch>
            </a:blipFill>
          </p:spPr>
          <p:txBody>
            <a:bodyPr/>
            <a:lstStyle/>
            <a:p>
              <a:endParaRPr lang="en-US"/>
            </a:p>
          </p:txBody>
        </p:sp>
      </p:grpSp>
      <p:grpSp>
        <p:nvGrpSpPr>
          <p:cNvPr id="32" name="Group 32"/>
          <p:cNvGrpSpPr/>
          <p:nvPr/>
        </p:nvGrpSpPr>
        <p:grpSpPr>
          <a:xfrm>
            <a:off x="10617871" y="5652030"/>
            <a:ext cx="1975627" cy="1564066"/>
            <a:chOff x="0" y="0"/>
            <a:chExt cx="782317" cy="619345"/>
          </a:xfrm>
        </p:grpSpPr>
        <p:sp>
          <p:nvSpPr>
            <p:cNvPr id="33" name="Freeform 33"/>
            <p:cNvSpPr/>
            <p:nvPr/>
          </p:nvSpPr>
          <p:spPr>
            <a:xfrm>
              <a:off x="0" y="0"/>
              <a:ext cx="782317" cy="619345"/>
            </a:xfrm>
            <a:custGeom>
              <a:avLst/>
              <a:gdLst/>
              <a:ahLst/>
              <a:cxnLst/>
              <a:rect l="l" t="t" r="r" b="b"/>
              <a:pathLst>
                <a:path w="782317" h="619345">
                  <a:moveTo>
                    <a:pt x="0" y="0"/>
                  </a:moveTo>
                  <a:lnTo>
                    <a:pt x="782317" y="0"/>
                  </a:lnTo>
                  <a:lnTo>
                    <a:pt x="782317" y="619345"/>
                  </a:lnTo>
                  <a:lnTo>
                    <a:pt x="0" y="619345"/>
                  </a:lnTo>
                  <a:close/>
                </a:path>
              </a:pathLst>
            </a:custGeom>
            <a:solidFill>
              <a:srgbClr val="333132"/>
            </a:solidFill>
          </p:spPr>
          <p:txBody>
            <a:bodyPr/>
            <a:lstStyle/>
            <a:p>
              <a:endParaRPr lang="en-US"/>
            </a:p>
          </p:txBody>
        </p:sp>
        <p:sp>
          <p:nvSpPr>
            <p:cNvPr id="34" name="TextBox 34"/>
            <p:cNvSpPr txBox="1"/>
            <p:nvPr/>
          </p:nvSpPr>
          <p:spPr>
            <a:xfrm>
              <a:off x="0" y="-9525"/>
              <a:ext cx="782317" cy="628870"/>
            </a:xfrm>
            <a:prstGeom prst="rect">
              <a:avLst/>
            </a:prstGeom>
          </p:spPr>
          <p:txBody>
            <a:bodyPr lIns="27640" tIns="27640" rIns="27640" bIns="27640" rtlCol="0" anchor="ctr"/>
            <a:lstStyle/>
            <a:p>
              <a:pPr algn="ctr">
                <a:lnSpc>
                  <a:spcPts val="1899"/>
                </a:lnSpc>
              </a:pPr>
              <a:endParaRPr/>
            </a:p>
          </p:txBody>
        </p:sp>
      </p:grpSp>
      <p:grpSp>
        <p:nvGrpSpPr>
          <p:cNvPr id="35" name="Group 35"/>
          <p:cNvGrpSpPr/>
          <p:nvPr/>
        </p:nvGrpSpPr>
        <p:grpSpPr>
          <a:xfrm>
            <a:off x="10617871" y="3148089"/>
            <a:ext cx="1981786" cy="2733842"/>
            <a:chOff x="0" y="0"/>
            <a:chExt cx="411467" cy="567612"/>
          </a:xfrm>
        </p:grpSpPr>
        <p:sp>
          <p:nvSpPr>
            <p:cNvPr id="36" name="Freeform 36"/>
            <p:cNvSpPr/>
            <p:nvPr/>
          </p:nvSpPr>
          <p:spPr>
            <a:xfrm>
              <a:off x="0" y="0"/>
              <a:ext cx="411467" cy="567612"/>
            </a:xfrm>
            <a:custGeom>
              <a:avLst/>
              <a:gdLst/>
              <a:ahLst/>
              <a:cxnLst/>
              <a:rect l="l" t="t" r="r" b="b"/>
              <a:pathLst>
                <a:path w="411467" h="567612">
                  <a:moveTo>
                    <a:pt x="0" y="0"/>
                  </a:moveTo>
                  <a:lnTo>
                    <a:pt x="411467" y="0"/>
                  </a:lnTo>
                  <a:lnTo>
                    <a:pt x="411467" y="567612"/>
                  </a:lnTo>
                  <a:lnTo>
                    <a:pt x="0" y="567612"/>
                  </a:lnTo>
                  <a:close/>
                </a:path>
              </a:pathLst>
            </a:custGeom>
            <a:blipFill>
              <a:blip r:embed="rId8"/>
              <a:stretch>
                <a:fillRect l="-5179" r="-5179"/>
              </a:stretch>
            </a:blipFill>
          </p:spPr>
          <p:txBody>
            <a:bodyPr/>
            <a:lstStyle/>
            <a:p>
              <a:endParaRPr lang="en-US"/>
            </a:p>
          </p:txBody>
        </p:sp>
      </p:grpSp>
      <p:sp>
        <p:nvSpPr>
          <p:cNvPr id="37" name="Freeform 37"/>
          <p:cNvSpPr/>
          <p:nvPr/>
        </p:nvSpPr>
        <p:spPr>
          <a:xfrm>
            <a:off x="13024382" y="6156058"/>
            <a:ext cx="1384978" cy="446655"/>
          </a:xfrm>
          <a:custGeom>
            <a:avLst/>
            <a:gdLst/>
            <a:ahLst/>
            <a:cxnLst/>
            <a:rect l="l" t="t" r="r" b="b"/>
            <a:pathLst>
              <a:path w="1384978" h="446655">
                <a:moveTo>
                  <a:pt x="0" y="0"/>
                </a:moveTo>
                <a:lnTo>
                  <a:pt x="1384978" y="0"/>
                </a:lnTo>
                <a:lnTo>
                  <a:pt x="1384978" y="446656"/>
                </a:lnTo>
                <a:lnTo>
                  <a:pt x="0" y="446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8" name="Group 38"/>
          <p:cNvGrpSpPr/>
          <p:nvPr/>
        </p:nvGrpSpPr>
        <p:grpSpPr>
          <a:xfrm>
            <a:off x="12893225" y="5680895"/>
            <a:ext cx="1975627" cy="1549928"/>
            <a:chOff x="0" y="0"/>
            <a:chExt cx="782317" cy="613747"/>
          </a:xfrm>
        </p:grpSpPr>
        <p:sp>
          <p:nvSpPr>
            <p:cNvPr id="39" name="Freeform 39"/>
            <p:cNvSpPr/>
            <p:nvPr/>
          </p:nvSpPr>
          <p:spPr>
            <a:xfrm>
              <a:off x="0" y="0"/>
              <a:ext cx="782317" cy="613747"/>
            </a:xfrm>
            <a:custGeom>
              <a:avLst/>
              <a:gdLst/>
              <a:ahLst/>
              <a:cxnLst/>
              <a:rect l="l" t="t" r="r" b="b"/>
              <a:pathLst>
                <a:path w="782317" h="613747">
                  <a:moveTo>
                    <a:pt x="0" y="0"/>
                  </a:moveTo>
                  <a:lnTo>
                    <a:pt x="782317" y="0"/>
                  </a:lnTo>
                  <a:lnTo>
                    <a:pt x="782317" y="613747"/>
                  </a:lnTo>
                  <a:lnTo>
                    <a:pt x="0" y="613747"/>
                  </a:lnTo>
                  <a:close/>
                </a:path>
              </a:pathLst>
            </a:custGeom>
            <a:solidFill>
              <a:srgbClr val="333132"/>
            </a:solidFill>
          </p:spPr>
          <p:txBody>
            <a:bodyPr/>
            <a:lstStyle/>
            <a:p>
              <a:endParaRPr lang="en-US"/>
            </a:p>
          </p:txBody>
        </p:sp>
        <p:sp>
          <p:nvSpPr>
            <p:cNvPr id="40" name="TextBox 40"/>
            <p:cNvSpPr txBox="1"/>
            <p:nvPr/>
          </p:nvSpPr>
          <p:spPr>
            <a:xfrm>
              <a:off x="0" y="-9525"/>
              <a:ext cx="782317" cy="623272"/>
            </a:xfrm>
            <a:prstGeom prst="rect">
              <a:avLst/>
            </a:prstGeom>
          </p:spPr>
          <p:txBody>
            <a:bodyPr lIns="27640" tIns="27640" rIns="27640" bIns="27640" rtlCol="0" anchor="ctr"/>
            <a:lstStyle/>
            <a:p>
              <a:pPr algn="ctr">
                <a:lnSpc>
                  <a:spcPts val="1899"/>
                </a:lnSpc>
              </a:pPr>
              <a:endParaRPr/>
            </a:p>
          </p:txBody>
        </p:sp>
      </p:grpSp>
      <p:grpSp>
        <p:nvGrpSpPr>
          <p:cNvPr id="41" name="Group 41"/>
          <p:cNvGrpSpPr/>
          <p:nvPr/>
        </p:nvGrpSpPr>
        <p:grpSpPr>
          <a:xfrm>
            <a:off x="12893225" y="3162815"/>
            <a:ext cx="1969291" cy="2733841"/>
            <a:chOff x="0" y="0"/>
            <a:chExt cx="408873" cy="567612"/>
          </a:xfrm>
        </p:grpSpPr>
        <p:sp>
          <p:nvSpPr>
            <p:cNvPr id="42" name="Freeform 42"/>
            <p:cNvSpPr/>
            <p:nvPr/>
          </p:nvSpPr>
          <p:spPr>
            <a:xfrm>
              <a:off x="0" y="0"/>
              <a:ext cx="408873" cy="567612"/>
            </a:xfrm>
            <a:custGeom>
              <a:avLst/>
              <a:gdLst/>
              <a:ahLst/>
              <a:cxnLst/>
              <a:rect l="l" t="t" r="r" b="b"/>
              <a:pathLst>
                <a:path w="408873" h="567612">
                  <a:moveTo>
                    <a:pt x="0" y="0"/>
                  </a:moveTo>
                  <a:lnTo>
                    <a:pt x="408873" y="0"/>
                  </a:lnTo>
                  <a:lnTo>
                    <a:pt x="408873" y="567612"/>
                  </a:lnTo>
                  <a:lnTo>
                    <a:pt x="0" y="567612"/>
                  </a:lnTo>
                  <a:close/>
                </a:path>
              </a:pathLst>
            </a:custGeom>
            <a:blipFill>
              <a:blip r:embed="rId11"/>
              <a:stretch>
                <a:fillRect l="-5493" r="-5493"/>
              </a:stretch>
            </a:blipFill>
          </p:spPr>
          <p:txBody>
            <a:bodyPr/>
            <a:lstStyle/>
            <a:p>
              <a:endParaRPr lang="en-US"/>
            </a:p>
          </p:txBody>
        </p:sp>
      </p:grpSp>
      <p:sp>
        <p:nvSpPr>
          <p:cNvPr id="43" name="Freeform 43"/>
          <p:cNvSpPr/>
          <p:nvPr/>
        </p:nvSpPr>
        <p:spPr>
          <a:xfrm>
            <a:off x="15294638" y="6160821"/>
            <a:ext cx="1384978" cy="446655"/>
          </a:xfrm>
          <a:custGeom>
            <a:avLst/>
            <a:gdLst/>
            <a:ahLst/>
            <a:cxnLst/>
            <a:rect l="l" t="t" r="r" b="b"/>
            <a:pathLst>
              <a:path w="1384978" h="446655">
                <a:moveTo>
                  <a:pt x="0" y="0"/>
                </a:moveTo>
                <a:lnTo>
                  <a:pt x="1384978" y="0"/>
                </a:lnTo>
                <a:lnTo>
                  <a:pt x="1384978" y="446655"/>
                </a:lnTo>
                <a:lnTo>
                  <a:pt x="0" y="446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44" name="Group 44"/>
          <p:cNvGrpSpPr/>
          <p:nvPr/>
        </p:nvGrpSpPr>
        <p:grpSpPr>
          <a:xfrm>
            <a:off x="15163481" y="5685657"/>
            <a:ext cx="1975627" cy="1549928"/>
            <a:chOff x="0" y="0"/>
            <a:chExt cx="782317" cy="613747"/>
          </a:xfrm>
        </p:grpSpPr>
        <p:sp>
          <p:nvSpPr>
            <p:cNvPr id="45" name="Freeform 45"/>
            <p:cNvSpPr/>
            <p:nvPr/>
          </p:nvSpPr>
          <p:spPr>
            <a:xfrm>
              <a:off x="0" y="0"/>
              <a:ext cx="782317" cy="613747"/>
            </a:xfrm>
            <a:custGeom>
              <a:avLst/>
              <a:gdLst/>
              <a:ahLst/>
              <a:cxnLst/>
              <a:rect l="l" t="t" r="r" b="b"/>
              <a:pathLst>
                <a:path w="782317" h="613747">
                  <a:moveTo>
                    <a:pt x="0" y="0"/>
                  </a:moveTo>
                  <a:lnTo>
                    <a:pt x="782317" y="0"/>
                  </a:lnTo>
                  <a:lnTo>
                    <a:pt x="782317" y="613747"/>
                  </a:lnTo>
                  <a:lnTo>
                    <a:pt x="0" y="613747"/>
                  </a:lnTo>
                  <a:close/>
                </a:path>
              </a:pathLst>
            </a:custGeom>
            <a:solidFill>
              <a:srgbClr val="333132"/>
            </a:solidFill>
          </p:spPr>
          <p:txBody>
            <a:bodyPr/>
            <a:lstStyle/>
            <a:p>
              <a:endParaRPr lang="en-US"/>
            </a:p>
          </p:txBody>
        </p:sp>
        <p:sp>
          <p:nvSpPr>
            <p:cNvPr id="46" name="TextBox 46"/>
            <p:cNvSpPr txBox="1"/>
            <p:nvPr/>
          </p:nvSpPr>
          <p:spPr>
            <a:xfrm>
              <a:off x="0" y="-9525"/>
              <a:ext cx="782317" cy="623272"/>
            </a:xfrm>
            <a:prstGeom prst="rect">
              <a:avLst/>
            </a:prstGeom>
          </p:spPr>
          <p:txBody>
            <a:bodyPr lIns="27640" tIns="27640" rIns="27640" bIns="27640" rtlCol="0" anchor="ctr"/>
            <a:lstStyle/>
            <a:p>
              <a:pPr algn="ctr">
                <a:lnSpc>
                  <a:spcPts val="1899"/>
                </a:lnSpc>
              </a:pPr>
              <a:endParaRPr/>
            </a:p>
          </p:txBody>
        </p:sp>
      </p:grpSp>
      <p:grpSp>
        <p:nvGrpSpPr>
          <p:cNvPr id="47" name="Group 47"/>
          <p:cNvGrpSpPr/>
          <p:nvPr/>
        </p:nvGrpSpPr>
        <p:grpSpPr>
          <a:xfrm>
            <a:off x="15163481" y="3167578"/>
            <a:ext cx="1969291" cy="2729078"/>
            <a:chOff x="0" y="0"/>
            <a:chExt cx="408873" cy="566623"/>
          </a:xfrm>
        </p:grpSpPr>
        <p:sp>
          <p:nvSpPr>
            <p:cNvPr id="48" name="Freeform 48"/>
            <p:cNvSpPr/>
            <p:nvPr/>
          </p:nvSpPr>
          <p:spPr>
            <a:xfrm>
              <a:off x="0" y="0"/>
              <a:ext cx="408873" cy="566623"/>
            </a:xfrm>
            <a:custGeom>
              <a:avLst/>
              <a:gdLst/>
              <a:ahLst/>
              <a:cxnLst/>
              <a:rect l="l" t="t" r="r" b="b"/>
              <a:pathLst>
                <a:path w="408873" h="566623">
                  <a:moveTo>
                    <a:pt x="0" y="0"/>
                  </a:moveTo>
                  <a:lnTo>
                    <a:pt x="408873" y="0"/>
                  </a:lnTo>
                  <a:lnTo>
                    <a:pt x="408873" y="566623"/>
                  </a:lnTo>
                  <a:lnTo>
                    <a:pt x="0" y="566623"/>
                  </a:lnTo>
                  <a:close/>
                </a:path>
              </a:pathLst>
            </a:custGeom>
            <a:blipFill>
              <a:blip r:embed="rId12"/>
              <a:stretch>
                <a:fillRect l="-5403" r="-5403"/>
              </a:stretch>
            </a:blipFill>
          </p:spPr>
          <p:txBody>
            <a:bodyPr/>
            <a:lstStyle/>
            <a:p>
              <a:endParaRPr lang="en-US"/>
            </a:p>
          </p:txBody>
        </p:sp>
      </p:grpSp>
      <p:sp>
        <p:nvSpPr>
          <p:cNvPr id="49" name="TextBox 49"/>
          <p:cNvSpPr txBox="1"/>
          <p:nvPr/>
        </p:nvSpPr>
        <p:spPr>
          <a:xfrm>
            <a:off x="0" y="9590601"/>
            <a:ext cx="18288000" cy="369078"/>
          </a:xfrm>
          <a:prstGeom prst="rect">
            <a:avLst/>
          </a:prstGeom>
        </p:spPr>
        <p:txBody>
          <a:bodyPr lIns="0" tIns="0" rIns="0" bIns="0" rtlCol="0" anchor="t">
            <a:spAutoFit/>
          </a:bodyPr>
          <a:lstStyle/>
          <a:p>
            <a:pPr marL="0" lvl="0" indent="0" algn="ctr">
              <a:lnSpc>
                <a:spcPts val="2780"/>
              </a:lnSpc>
              <a:spcBef>
                <a:spcPct val="0"/>
              </a:spcBef>
            </a:pPr>
            <a:r>
              <a:rPr lang="en-US" sz="3089" b="1">
                <a:solidFill>
                  <a:srgbClr val="FFFFFF"/>
                </a:solidFill>
                <a:latin typeface="Proxima Nova Bold"/>
                <a:ea typeface="Proxima Nova Bold"/>
                <a:cs typeface="Proxima Nova Bold"/>
                <a:sym typeface="Proxima Nova Bold"/>
              </a:rPr>
              <a:t>Find your Department’s Officer at www.marshall.edu/murc/post-award-services/</a:t>
            </a:r>
          </a:p>
        </p:txBody>
      </p:sp>
      <p:sp>
        <p:nvSpPr>
          <p:cNvPr id="50" name="TextBox 50"/>
          <p:cNvSpPr txBox="1"/>
          <p:nvPr/>
        </p:nvSpPr>
        <p:spPr>
          <a:xfrm>
            <a:off x="955989" y="683753"/>
            <a:ext cx="10745280" cy="507939"/>
          </a:xfrm>
          <a:prstGeom prst="rect">
            <a:avLst/>
          </a:prstGeom>
        </p:spPr>
        <p:txBody>
          <a:bodyPr lIns="0" tIns="0" rIns="0" bIns="0" rtlCol="0" anchor="t">
            <a:spAutoFit/>
          </a:bodyPr>
          <a:lstStyle/>
          <a:p>
            <a:pPr algn="l">
              <a:lnSpc>
                <a:spcPts val="3972"/>
              </a:lnSpc>
            </a:pPr>
            <a:r>
              <a:rPr lang="en-US" sz="4413" b="1">
                <a:solidFill>
                  <a:srgbClr val="00B140"/>
                </a:solidFill>
                <a:latin typeface="Proxima Nova Heavy"/>
                <a:ea typeface="Proxima Nova Heavy"/>
                <a:cs typeface="Proxima Nova Heavy"/>
                <a:sym typeface="Proxima Nova Heavy"/>
              </a:rPr>
              <a:t>POST-AWARD/COMPLIANCE Team</a:t>
            </a:r>
          </a:p>
        </p:txBody>
      </p:sp>
      <p:sp>
        <p:nvSpPr>
          <p:cNvPr id="51" name="TextBox 51"/>
          <p:cNvSpPr txBox="1"/>
          <p:nvPr/>
        </p:nvSpPr>
        <p:spPr>
          <a:xfrm>
            <a:off x="3384432" y="5948571"/>
            <a:ext cx="2111460" cy="1373314"/>
          </a:xfrm>
          <a:prstGeom prst="rect">
            <a:avLst/>
          </a:prstGeom>
        </p:spPr>
        <p:txBody>
          <a:bodyPr lIns="0" tIns="0" rIns="0" bIns="0" rtlCol="0" anchor="t">
            <a:spAutoFit/>
          </a:bodyPr>
          <a:lstStyle/>
          <a:p>
            <a:pPr algn="ctr">
              <a:lnSpc>
                <a:spcPts val="1608"/>
              </a:lnSpc>
            </a:pPr>
            <a:r>
              <a:rPr lang="en-US" sz="1340" b="1">
                <a:solidFill>
                  <a:srgbClr val="FFFFFF"/>
                </a:solidFill>
                <a:latin typeface="Open Sans 2 Bold"/>
                <a:ea typeface="Open Sans 2 Bold"/>
                <a:cs typeface="Open Sans 2 Bold"/>
                <a:sym typeface="Open Sans 2 Bold"/>
              </a:rPr>
              <a:t>Rebecca Hill,</a:t>
            </a:r>
          </a:p>
          <a:p>
            <a:pPr algn="ctr">
              <a:lnSpc>
                <a:spcPts val="1390"/>
              </a:lnSpc>
            </a:pPr>
            <a:r>
              <a:rPr lang="en-US" sz="1159">
                <a:solidFill>
                  <a:srgbClr val="FFFFFF"/>
                </a:solidFill>
                <a:latin typeface="Open Sans 2"/>
                <a:ea typeface="Open Sans 2"/>
                <a:cs typeface="Open Sans 2"/>
                <a:sym typeface="Open Sans 2"/>
              </a:rPr>
              <a:t>Senior Grants Compliance Administrator</a:t>
            </a:r>
          </a:p>
          <a:p>
            <a:pPr algn="ctr">
              <a:lnSpc>
                <a:spcPts val="1390"/>
              </a:lnSpc>
            </a:pPr>
            <a:r>
              <a:rPr lang="en-US" sz="1159">
                <a:solidFill>
                  <a:srgbClr val="FFFFFF"/>
                </a:solidFill>
                <a:latin typeface="Open Sans 2"/>
                <a:ea typeface="Open Sans 2"/>
                <a:cs typeface="Open Sans 2"/>
                <a:sym typeface="Open Sans 2"/>
              </a:rPr>
              <a:t>&amp; Purchasing Card Coordinator</a:t>
            </a: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hill286@marshall.edu</a:t>
            </a:r>
          </a:p>
          <a:p>
            <a:pPr algn="ctr">
              <a:lnSpc>
                <a:spcPts val="1267"/>
              </a:lnSpc>
            </a:pPr>
            <a:r>
              <a:rPr lang="en-US" sz="1056">
                <a:solidFill>
                  <a:srgbClr val="FFFFFF"/>
                </a:solidFill>
                <a:latin typeface="Open Sans 2"/>
                <a:ea typeface="Open Sans 2"/>
                <a:cs typeface="Open Sans 2"/>
                <a:sym typeface="Open Sans 2"/>
              </a:rPr>
              <a:t> </a:t>
            </a:r>
          </a:p>
        </p:txBody>
      </p:sp>
      <p:sp>
        <p:nvSpPr>
          <p:cNvPr id="52" name="TextBox 52"/>
          <p:cNvSpPr txBox="1"/>
          <p:nvPr/>
        </p:nvSpPr>
        <p:spPr>
          <a:xfrm>
            <a:off x="847109" y="6037490"/>
            <a:ext cx="2196209" cy="1193526"/>
          </a:xfrm>
          <a:prstGeom prst="rect">
            <a:avLst/>
          </a:prstGeom>
        </p:spPr>
        <p:txBody>
          <a:bodyPr lIns="0" tIns="0" rIns="0" bIns="0" rtlCol="0" anchor="t">
            <a:spAutoFit/>
          </a:bodyPr>
          <a:lstStyle/>
          <a:p>
            <a:pPr algn="ctr">
              <a:lnSpc>
                <a:spcPts val="1607"/>
              </a:lnSpc>
            </a:pPr>
            <a:r>
              <a:rPr lang="en-US" sz="1339" b="1">
                <a:solidFill>
                  <a:srgbClr val="FFFFFF"/>
                </a:solidFill>
                <a:latin typeface="Open Sans 2 Bold"/>
                <a:ea typeface="Open Sans 2 Bold"/>
                <a:cs typeface="Open Sans 2 Bold"/>
                <a:sym typeface="Open Sans 2 Bold"/>
              </a:rPr>
              <a:t>Jennifer Wood,</a:t>
            </a:r>
          </a:p>
          <a:p>
            <a:pPr algn="ctr">
              <a:lnSpc>
                <a:spcPts val="1390"/>
              </a:lnSpc>
            </a:pPr>
            <a:r>
              <a:rPr lang="en-US" sz="1159">
                <a:solidFill>
                  <a:srgbClr val="FFFFFF"/>
                </a:solidFill>
                <a:latin typeface="Open Sans 2"/>
                <a:ea typeface="Open Sans 2"/>
                <a:cs typeface="Open Sans 2"/>
                <a:sym typeface="Open Sans 2"/>
              </a:rPr>
              <a:t>Associate Vice President for Finance and Compliance</a:t>
            </a:r>
          </a:p>
          <a:p>
            <a:pPr algn="ctr">
              <a:lnSpc>
                <a:spcPts val="1266"/>
              </a:lnSpc>
            </a:pPr>
            <a:endParaRPr lang="en-US" sz="1159">
              <a:solidFill>
                <a:srgbClr val="FFFFFF"/>
              </a:solidFill>
              <a:latin typeface="Open Sans 2"/>
              <a:ea typeface="Open Sans 2"/>
              <a:cs typeface="Open Sans 2"/>
              <a:sym typeface="Open Sans 2"/>
            </a:endParaRPr>
          </a:p>
          <a:p>
            <a:pPr algn="ctr">
              <a:lnSpc>
                <a:spcPts val="1266"/>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wood@marshall.edu</a:t>
            </a:r>
          </a:p>
          <a:p>
            <a:pPr algn="ctr">
              <a:lnSpc>
                <a:spcPts val="1390"/>
              </a:lnSpc>
            </a:pPr>
            <a:endParaRPr lang="en-US" sz="1159">
              <a:solidFill>
                <a:srgbClr val="FFFFFF"/>
              </a:solidFill>
              <a:latin typeface="Open Sans 2"/>
              <a:ea typeface="Open Sans 2"/>
              <a:cs typeface="Open Sans 2"/>
              <a:sym typeface="Open Sans 2"/>
            </a:endParaRPr>
          </a:p>
        </p:txBody>
      </p:sp>
      <p:sp>
        <p:nvSpPr>
          <p:cNvPr id="53" name="TextBox 53"/>
          <p:cNvSpPr txBox="1"/>
          <p:nvPr/>
        </p:nvSpPr>
        <p:spPr>
          <a:xfrm>
            <a:off x="5797406" y="6010477"/>
            <a:ext cx="2110829" cy="1205249"/>
          </a:xfrm>
          <a:prstGeom prst="rect">
            <a:avLst/>
          </a:prstGeom>
        </p:spPr>
        <p:txBody>
          <a:bodyPr lIns="0" tIns="0" rIns="0" bIns="0" rtlCol="0" anchor="t">
            <a:spAutoFit/>
          </a:bodyPr>
          <a:lstStyle/>
          <a:p>
            <a:pPr algn="ctr">
              <a:lnSpc>
                <a:spcPts val="1608"/>
              </a:lnSpc>
            </a:pPr>
            <a:r>
              <a:rPr lang="en-US" sz="1340" b="1">
                <a:solidFill>
                  <a:srgbClr val="FFFFFF"/>
                </a:solidFill>
                <a:latin typeface="Open Sans 2 Bold"/>
                <a:ea typeface="Open Sans 2 Bold"/>
                <a:cs typeface="Open Sans 2 Bold"/>
                <a:sym typeface="Open Sans 2 Bold"/>
              </a:rPr>
              <a:t>Kayla Perry,</a:t>
            </a:r>
          </a:p>
          <a:p>
            <a:pPr algn="ctr">
              <a:lnSpc>
                <a:spcPts val="1390"/>
              </a:lnSpc>
            </a:pPr>
            <a:r>
              <a:rPr lang="en-US" sz="1159">
                <a:solidFill>
                  <a:srgbClr val="FFFFFF"/>
                </a:solidFill>
                <a:latin typeface="Open Sans 2"/>
                <a:ea typeface="Open Sans 2"/>
                <a:cs typeface="Open Sans 2"/>
                <a:sym typeface="Open Sans 2"/>
              </a:rPr>
              <a:t>Grants Compliance</a:t>
            </a:r>
          </a:p>
          <a:p>
            <a:pPr algn="ctr">
              <a:lnSpc>
                <a:spcPts val="1390"/>
              </a:lnSpc>
            </a:pPr>
            <a:r>
              <a:rPr lang="en-US" sz="1159">
                <a:solidFill>
                  <a:srgbClr val="FFFFFF"/>
                </a:solidFill>
                <a:latin typeface="Open Sans 2"/>
                <a:ea typeface="Open Sans 2"/>
                <a:cs typeface="Open Sans 2"/>
                <a:sym typeface="Open Sans 2"/>
              </a:rPr>
              <a:t> Administrator</a:t>
            </a: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starcher41@marshall.edu</a:t>
            </a:r>
          </a:p>
          <a:p>
            <a:pPr algn="ctr">
              <a:lnSpc>
                <a:spcPts val="1267"/>
              </a:lnSpc>
            </a:pPr>
            <a:r>
              <a:rPr lang="en-US" sz="1056">
                <a:solidFill>
                  <a:srgbClr val="FFFFFF"/>
                </a:solidFill>
                <a:latin typeface="Open Sans 2"/>
                <a:ea typeface="Open Sans 2"/>
                <a:cs typeface="Open Sans 2"/>
                <a:sym typeface="Open Sans 2"/>
              </a:rPr>
              <a:t> </a:t>
            </a:r>
          </a:p>
        </p:txBody>
      </p:sp>
      <p:sp>
        <p:nvSpPr>
          <p:cNvPr id="54" name="TextBox 54"/>
          <p:cNvSpPr txBox="1"/>
          <p:nvPr/>
        </p:nvSpPr>
        <p:spPr>
          <a:xfrm>
            <a:off x="8222477" y="6058602"/>
            <a:ext cx="2100765" cy="907190"/>
          </a:xfrm>
          <a:prstGeom prst="rect">
            <a:avLst/>
          </a:prstGeom>
        </p:spPr>
        <p:txBody>
          <a:bodyPr lIns="0" tIns="0" rIns="0" bIns="0" rtlCol="0" anchor="t">
            <a:spAutoFit/>
          </a:bodyPr>
          <a:lstStyle/>
          <a:p>
            <a:pPr algn="ctr">
              <a:lnSpc>
                <a:spcPts val="1752"/>
              </a:lnSpc>
            </a:pPr>
            <a:r>
              <a:rPr lang="en-US" sz="1460" b="1">
                <a:solidFill>
                  <a:srgbClr val="FFFFFF"/>
                </a:solidFill>
                <a:latin typeface="Open Sans 2 Bold"/>
                <a:ea typeface="Open Sans 2 Bold"/>
                <a:cs typeface="Open Sans 2 Bold"/>
                <a:sym typeface="Open Sans 2 Bold"/>
              </a:rPr>
              <a:t>Sydney Hunter,</a:t>
            </a:r>
          </a:p>
          <a:p>
            <a:pPr algn="ctr">
              <a:lnSpc>
                <a:spcPts val="1390"/>
              </a:lnSpc>
            </a:pPr>
            <a:r>
              <a:rPr lang="en-US" sz="1159">
                <a:solidFill>
                  <a:srgbClr val="FFFFFF"/>
                </a:solidFill>
                <a:latin typeface="Open Sans 2"/>
                <a:ea typeface="Open Sans 2"/>
                <a:cs typeface="Open Sans 2"/>
                <a:sym typeface="Open Sans 2"/>
              </a:rPr>
              <a:t>Grants Compliance </a:t>
            </a:r>
          </a:p>
          <a:p>
            <a:pPr algn="ctr">
              <a:lnSpc>
                <a:spcPts val="1390"/>
              </a:lnSpc>
            </a:pPr>
            <a:r>
              <a:rPr lang="en-US" sz="1159">
                <a:solidFill>
                  <a:srgbClr val="FFFFFF"/>
                </a:solidFill>
                <a:latin typeface="Open Sans 2"/>
                <a:ea typeface="Open Sans 2"/>
                <a:cs typeface="Open Sans 2"/>
                <a:sym typeface="Open Sans 2"/>
              </a:rPr>
              <a:t>Administrator</a:t>
            </a: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hunter161@marshall.edu</a:t>
            </a:r>
          </a:p>
        </p:txBody>
      </p:sp>
      <p:sp>
        <p:nvSpPr>
          <p:cNvPr id="55" name="TextBox 55"/>
          <p:cNvSpPr txBox="1"/>
          <p:nvPr/>
        </p:nvSpPr>
        <p:spPr>
          <a:xfrm>
            <a:off x="10630365" y="6084862"/>
            <a:ext cx="1976688" cy="880087"/>
          </a:xfrm>
          <a:prstGeom prst="rect">
            <a:avLst/>
          </a:prstGeom>
        </p:spPr>
        <p:txBody>
          <a:bodyPr lIns="0" tIns="0" rIns="0" bIns="0" rtlCol="0" anchor="t">
            <a:spAutoFit/>
          </a:bodyPr>
          <a:lstStyle/>
          <a:p>
            <a:pPr algn="ctr">
              <a:lnSpc>
                <a:spcPts val="1506"/>
              </a:lnSpc>
            </a:pPr>
            <a:r>
              <a:rPr lang="en-US" sz="1255" b="1">
                <a:solidFill>
                  <a:srgbClr val="FFFFFF"/>
                </a:solidFill>
                <a:latin typeface="Open Sans 2 Bold"/>
                <a:ea typeface="Open Sans 2 Bold"/>
                <a:cs typeface="Open Sans 2 Bold"/>
                <a:sym typeface="Open Sans 2 Bold"/>
              </a:rPr>
              <a:t>Mary Glen Rice,</a:t>
            </a:r>
          </a:p>
          <a:p>
            <a:pPr algn="ctr">
              <a:lnSpc>
                <a:spcPts val="1390"/>
              </a:lnSpc>
            </a:pPr>
            <a:r>
              <a:rPr lang="en-US" sz="1159">
                <a:solidFill>
                  <a:srgbClr val="FFFFFF"/>
                </a:solidFill>
                <a:latin typeface="Open Sans 2"/>
                <a:ea typeface="Open Sans 2"/>
                <a:cs typeface="Open Sans 2"/>
                <a:sym typeface="Open Sans 2"/>
              </a:rPr>
              <a:t>Grants Compliance </a:t>
            </a:r>
          </a:p>
          <a:p>
            <a:pPr algn="ctr">
              <a:lnSpc>
                <a:spcPts val="1390"/>
              </a:lnSpc>
            </a:pPr>
            <a:r>
              <a:rPr lang="en-US" sz="1159">
                <a:solidFill>
                  <a:srgbClr val="FFFFFF"/>
                </a:solidFill>
                <a:latin typeface="Open Sans 2"/>
                <a:ea typeface="Open Sans 2"/>
                <a:cs typeface="Open Sans 2"/>
                <a:sym typeface="Open Sans 2"/>
              </a:rPr>
              <a:t>Administrator</a:t>
            </a: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rice139@marshall.edu</a:t>
            </a:r>
          </a:p>
        </p:txBody>
      </p:sp>
      <p:sp>
        <p:nvSpPr>
          <p:cNvPr id="56" name="TextBox 56"/>
          <p:cNvSpPr txBox="1"/>
          <p:nvPr/>
        </p:nvSpPr>
        <p:spPr>
          <a:xfrm>
            <a:off x="12954012" y="6050323"/>
            <a:ext cx="1908505" cy="1051724"/>
          </a:xfrm>
          <a:prstGeom prst="rect">
            <a:avLst/>
          </a:prstGeom>
        </p:spPr>
        <p:txBody>
          <a:bodyPr lIns="0" tIns="0" rIns="0" bIns="0" rtlCol="0" anchor="t">
            <a:spAutoFit/>
          </a:bodyPr>
          <a:lstStyle/>
          <a:p>
            <a:pPr algn="ctr">
              <a:lnSpc>
                <a:spcPts val="1506"/>
              </a:lnSpc>
            </a:pPr>
            <a:r>
              <a:rPr lang="en-US" sz="1255" b="1">
                <a:solidFill>
                  <a:srgbClr val="FFFFFF"/>
                </a:solidFill>
                <a:latin typeface="Open Sans 2 Bold"/>
                <a:ea typeface="Open Sans 2 Bold"/>
                <a:cs typeface="Open Sans 2 Bold"/>
                <a:sym typeface="Open Sans 2 Bold"/>
              </a:rPr>
              <a:t>Cyrah Moore,</a:t>
            </a:r>
          </a:p>
          <a:p>
            <a:pPr algn="ctr">
              <a:lnSpc>
                <a:spcPts val="1390"/>
              </a:lnSpc>
            </a:pPr>
            <a:r>
              <a:rPr lang="en-US" sz="1159">
                <a:solidFill>
                  <a:srgbClr val="FFFFFF"/>
                </a:solidFill>
                <a:latin typeface="Open Sans 2"/>
                <a:ea typeface="Open Sans 2"/>
                <a:cs typeface="Open Sans 2"/>
                <a:sym typeface="Open Sans 2"/>
              </a:rPr>
              <a:t>Associate Grants Compliance Administrator</a:t>
            </a: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moore875@marshall.edu</a:t>
            </a:r>
          </a:p>
          <a:p>
            <a:pPr algn="ctr">
              <a:lnSpc>
                <a:spcPts val="1390"/>
              </a:lnSpc>
            </a:pPr>
            <a:r>
              <a:rPr lang="en-US" sz="1159">
                <a:solidFill>
                  <a:srgbClr val="FFFFFF"/>
                </a:solidFill>
                <a:latin typeface="Open Sans 2"/>
                <a:ea typeface="Open Sans 2"/>
                <a:cs typeface="Open Sans 2"/>
                <a:sym typeface="Open Sans 2"/>
              </a:rPr>
              <a:t> </a:t>
            </a:r>
          </a:p>
        </p:txBody>
      </p:sp>
      <p:sp>
        <p:nvSpPr>
          <p:cNvPr id="57" name="TextBox 57"/>
          <p:cNvSpPr txBox="1"/>
          <p:nvPr/>
        </p:nvSpPr>
        <p:spPr>
          <a:xfrm>
            <a:off x="15152727" y="6091106"/>
            <a:ext cx="1976688" cy="1013691"/>
          </a:xfrm>
          <a:prstGeom prst="rect">
            <a:avLst/>
          </a:prstGeom>
        </p:spPr>
        <p:txBody>
          <a:bodyPr lIns="0" tIns="0" rIns="0" bIns="0" rtlCol="0" anchor="t">
            <a:spAutoFit/>
          </a:bodyPr>
          <a:lstStyle/>
          <a:p>
            <a:pPr algn="ctr">
              <a:lnSpc>
                <a:spcPts val="1506"/>
              </a:lnSpc>
            </a:pPr>
            <a:r>
              <a:rPr lang="en-US" sz="1255" b="1">
                <a:solidFill>
                  <a:srgbClr val="FFFFFF"/>
                </a:solidFill>
                <a:latin typeface="Open Sans 2 Bold"/>
                <a:ea typeface="Open Sans 2 Bold"/>
                <a:cs typeface="Open Sans 2 Bold"/>
                <a:sym typeface="Open Sans 2 Bold"/>
              </a:rPr>
              <a:t>Kristen Webb, </a:t>
            </a:r>
          </a:p>
          <a:p>
            <a:pPr algn="ctr">
              <a:lnSpc>
                <a:spcPts val="1390"/>
              </a:lnSpc>
            </a:pPr>
            <a:r>
              <a:rPr lang="en-US" sz="1159">
                <a:solidFill>
                  <a:srgbClr val="FFFFFF"/>
                </a:solidFill>
                <a:latin typeface="Open Sans 2"/>
                <a:ea typeface="Open Sans 2"/>
                <a:cs typeface="Open Sans 2"/>
                <a:sym typeface="Open Sans 2"/>
              </a:rPr>
              <a:t>Contract &amp; Subaward Compliance Administrator</a:t>
            </a:r>
          </a:p>
          <a:p>
            <a:pPr algn="ctr">
              <a:lnSpc>
                <a:spcPts val="1390"/>
              </a:lnSpc>
            </a:pPr>
            <a:endParaRPr lang="en-US" sz="1159">
              <a:solidFill>
                <a:srgbClr val="FFFFFF"/>
              </a:solidFill>
              <a:latin typeface="Open Sans 2"/>
              <a:ea typeface="Open Sans 2"/>
              <a:cs typeface="Open Sans 2"/>
              <a:sym typeface="Open Sans 2"/>
            </a:endParaRPr>
          </a:p>
          <a:p>
            <a:pPr algn="ctr">
              <a:lnSpc>
                <a:spcPts val="1390"/>
              </a:lnSpc>
            </a:pPr>
            <a:r>
              <a:rPr lang="en-US" sz="1159">
                <a:solidFill>
                  <a:srgbClr val="FFFFFF"/>
                </a:solidFill>
                <a:latin typeface="Open Sans 2"/>
                <a:ea typeface="Open Sans 2"/>
                <a:cs typeface="Open Sans 2"/>
                <a:sym typeface="Open Sans 2"/>
              </a:rPr>
              <a:t>kristen.webb@marshall.edu</a:t>
            </a:r>
          </a:p>
          <a:p>
            <a:pPr algn="ctr">
              <a:lnSpc>
                <a:spcPts val="1186"/>
              </a:lnSpc>
            </a:pPr>
            <a:r>
              <a:rPr lang="en-US" sz="988">
                <a:solidFill>
                  <a:srgbClr val="FFFFFF"/>
                </a:solidFill>
                <a:latin typeface="Open Sans 2"/>
                <a:ea typeface="Open Sans 2"/>
                <a:cs typeface="Open Sans 2"/>
                <a:sym typeface="Open Sans 2"/>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626675"/>
            <a:ext cx="18288000" cy="1660325"/>
            <a:chOff x="0" y="0"/>
            <a:chExt cx="5418667" cy="491948"/>
          </a:xfrm>
        </p:grpSpPr>
        <p:sp>
          <p:nvSpPr>
            <p:cNvPr id="3" name="Freeform 3"/>
            <p:cNvSpPr/>
            <p:nvPr/>
          </p:nvSpPr>
          <p:spPr>
            <a:xfrm>
              <a:off x="0" y="0"/>
              <a:ext cx="5418667" cy="491948"/>
            </a:xfrm>
            <a:custGeom>
              <a:avLst/>
              <a:gdLst/>
              <a:ahLst/>
              <a:cxnLst/>
              <a:rect l="l" t="t" r="r" b="b"/>
              <a:pathLst>
                <a:path w="5418667" h="491948">
                  <a:moveTo>
                    <a:pt x="0" y="0"/>
                  </a:moveTo>
                  <a:lnTo>
                    <a:pt x="5418667" y="0"/>
                  </a:lnTo>
                  <a:lnTo>
                    <a:pt x="5418667" y="491948"/>
                  </a:lnTo>
                  <a:lnTo>
                    <a:pt x="0" y="491948"/>
                  </a:lnTo>
                  <a:close/>
                </a:path>
              </a:pathLst>
            </a:custGeom>
            <a:solidFill>
              <a:srgbClr val="00B140"/>
            </a:solidFill>
          </p:spPr>
          <p:txBody>
            <a:bodyPr/>
            <a:lstStyle/>
            <a:p>
              <a:endParaRPr lang="en-US"/>
            </a:p>
          </p:txBody>
        </p:sp>
        <p:sp>
          <p:nvSpPr>
            <p:cNvPr id="4" name="TextBox 4"/>
            <p:cNvSpPr txBox="1"/>
            <p:nvPr/>
          </p:nvSpPr>
          <p:spPr>
            <a:xfrm>
              <a:off x="0" y="-38100"/>
              <a:ext cx="5418667" cy="530048"/>
            </a:xfrm>
            <a:prstGeom prst="rect">
              <a:avLst/>
            </a:prstGeom>
          </p:spPr>
          <p:txBody>
            <a:bodyPr lIns="77410" tIns="77410" rIns="77410" bIns="77410" rtlCol="0" anchor="ctr"/>
            <a:lstStyle/>
            <a:p>
              <a:pPr algn="ctr">
                <a:lnSpc>
                  <a:spcPts val="2346"/>
                </a:lnSpc>
              </a:pPr>
              <a:endParaRPr/>
            </a:p>
          </p:txBody>
        </p:sp>
      </p:grpSp>
      <p:sp>
        <p:nvSpPr>
          <p:cNvPr id="5" name="AutoShape 5"/>
          <p:cNvSpPr/>
          <p:nvPr/>
        </p:nvSpPr>
        <p:spPr>
          <a:xfrm>
            <a:off x="2164487" y="8998455"/>
            <a:ext cx="0" cy="368508"/>
          </a:xfrm>
          <a:prstGeom prst="line">
            <a:avLst/>
          </a:prstGeom>
          <a:ln w="28575" cap="flat">
            <a:solidFill>
              <a:srgbClr val="F1EEEA"/>
            </a:solidFill>
            <a:prstDash val="solid"/>
            <a:headEnd type="none" w="sm" len="sm"/>
            <a:tailEnd type="none" w="sm" len="sm"/>
          </a:ln>
        </p:spPr>
        <p:txBody>
          <a:bodyPr/>
          <a:lstStyle/>
          <a:p>
            <a:endParaRPr lang="en-US"/>
          </a:p>
        </p:txBody>
      </p:sp>
      <p:sp>
        <p:nvSpPr>
          <p:cNvPr id="6" name="AutoShape 6"/>
          <p:cNvSpPr/>
          <p:nvPr/>
        </p:nvSpPr>
        <p:spPr>
          <a:xfrm>
            <a:off x="7341393" y="9032643"/>
            <a:ext cx="0" cy="368508"/>
          </a:xfrm>
          <a:prstGeom prst="line">
            <a:avLst/>
          </a:prstGeom>
          <a:ln w="28575" cap="flat">
            <a:solidFill>
              <a:srgbClr val="F1EEEA"/>
            </a:solidFill>
            <a:prstDash val="solid"/>
            <a:headEnd type="none" w="sm" len="sm"/>
            <a:tailEnd type="none" w="sm" len="sm"/>
          </a:ln>
        </p:spPr>
        <p:txBody>
          <a:bodyPr/>
          <a:lstStyle/>
          <a:p>
            <a:endParaRPr lang="en-US"/>
          </a:p>
        </p:txBody>
      </p:sp>
      <p:sp>
        <p:nvSpPr>
          <p:cNvPr id="7" name="AutoShape 7"/>
          <p:cNvSpPr/>
          <p:nvPr/>
        </p:nvSpPr>
        <p:spPr>
          <a:xfrm flipH="1">
            <a:off x="-120774" y="1977113"/>
            <a:ext cx="18408774" cy="0"/>
          </a:xfrm>
          <a:prstGeom prst="line">
            <a:avLst/>
          </a:prstGeom>
          <a:ln w="28575" cap="flat">
            <a:solidFill>
              <a:srgbClr val="352B22"/>
            </a:solidFill>
            <a:prstDash val="solid"/>
            <a:headEnd type="none" w="sm" len="sm"/>
            <a:tailEnd type="none" w="sm" len="sm"/>
          </a:ln>
        </p:spPr>
        <p:txBody>
          <a:bodyPr/>
          <a:lstStyle/>
          <a:p>
            <a:endParaRPr lang="en-US"/>
          </a:p>
        </p:txBody>
      </p:sp>
      <p:sp>
        <p:nvSpPr>
          <p:cNvPr id="8" name="Freeform 8"/>
          <p:cNvSpPr/>
          <p:nvPr/>
        </p:nvSpPr>
        <p:spPr>
          <a:xfrm>
            <a:off x="-11174" y="1992988"/>
            <a:ext cx="18299174" cy="6633686"/>
          </a:xfrm>
          <a:custGeom>
            <a:avLst/>
            <a:gdLst/>
            <a:ahLst/>
            <a:cxnLst/>
            <a:rect l="l" t="t" r="r" b="b"/>
            <a:pathLst>
              <a:path w="18299174" h="6633686">
                <a:moveTo>
                  <a:pt x="0" y="0"/>
                </a:moveTo>
                <a:lnTo>
                  <a:pt x="18299174" y="0"/>
                </a:lnTo>
                <a:lnTo>
                  <a:pt x="18299174" y="6633687"/>
                </a:lnTo>
                <a:lnTo>
                  <a:pt x="0" y="6633687"/>
                </a:lnTo>
                <a:lnTo>
                  <a:pt x="0" y="0"/>
                </a:lnTo>
                <a:close/>
              </a:path>
            </a:pathLst>
          </a:custGeom>
          <a:blipFill>
            <a:blip r:embed="rId2">
              <a:alphaModFix amt="65000"/>
            </a:blip>
            <a:stretch>
              <a:fillRect t="-94930" b="-4947"/>
            </a:stretch>
          </a:blipFill>
        </p:spPr>
        <p:txBody>
          <a:bodyPr/>
          <a:lstStyle/>
          <a:p>
            <a:endParaRPr lang="en-US"/>
          </a:p>
        </p:txBody>
      </p:sp>
      <p:grpSp>
        <p:nvGrpSpPr>
          <p:cNvPr id="9" name="Group 9"/>
          <p:cNvGrpSpPr/>
          <p:nvPr/>
        </p:nvGrpSpPr>
        <p:grpSpPr>
          <a:xfrm>
            <a:off x="3412473" y="1992988"/>
            <a:ext cx="11327401" cy="6633686"/>
            <a:chOff x="0" y="0"/>
            <a:chExt cx="3356267" cy="1965537"/>
          </a:xfrm>
        </p:grpSpPr>
        <p:sp>
          <p:nvSpPr>
            <p:cNvPr id="10" name="Freeform 10"/>
            <p:cNvSpPr/>
            <p:nvPr/>
          </p:nvSpPr>
          <p:spPr>
            <a:xfrm>
              <a:off x="0" y="0"/>
              <a:ext cx="3356267" cy="1965537"/>
            </a:xfrm>
            <a:custGeom>
              <a:avLst/>
              <a:gdLst/>
              <a:ahLst/>
              <a:cxnLst/>
              <a:rect l="l" t="t" r="r" b="b"/>
              <a:pathLst>
                <a:path w="3356267" h="1965537">
                  <a:moveTo>
                    <a:pt x="0" y="0"/>
                  </a:moveTo>
                  <a:lnTo>
                    <a:pt x="3356267" y="0"/>
                  </a:lnTo>
                  <a:lnTo>
                    <a:pt x="3356267" y="1965537"/>
                  </a:lnTo>
                  <a:lnTo>
                    <a:pt x="0" y="1965537"/>
                  </a:lnTo>
                  <a:close/>
                </a:path>
              </a:pathLst>
            </a:custGeom>
            <a:solidFill>
              <a:srgbClr val="FFFFFF"/>
            </a:solidFill>
          </p:spPr>
          <p:txBody>
            <a:bodyPr/>
            <a:lstStyle/>
            <a:p>
              <a:endParaRPr lang="en-US"/>
            </a:p>
          </p:txBody>
        </p:sp>
        <p:sp>
          <p:nvSpPr>
            <p:cNvPr id="11" name="TextBox 11"/>
            <p:cNvSpPr txBox="1"/>
            <p:nvPr/>
          </p:nvSpPr>
          <p:spPr>
            <a:xfrm>
              <a:off x="0" y="-38100"/>
              <a:ext cx="3356267" cy="2003637"/>
            </a:xfrm>
            <a:prstGeom prst="rect">
              <a:avLst/>
            </a:prstGeom>
          </p:spPr>
          <p:txBody>
            <a:bodyPr lIns="77410" tIns="77410" rIns="77410" bIns="77410" rtlCol="0" anchor="ctr"/>
            <a:lstStyle/>
            <a:p>
              <a:pPr algn="ctr">
                <a:lnSpc>
                  <a:spcPts val="2346"/>
                </a:lnSpc>
              </a:pPr>
              <a:endParaRPr/>
            </a:p>
          </p:txBody>
        </p:sp>
      </p:grpSp>
      <p:grpSp>
        <p:nvGrpSpPr>
          <p:cNvPr id="12" name="Group 12"/>
          <p:cNvGrpSpPr/>
          <p:nvPr/>
        </p:nvGrpSpPr>
        <p:grpSpPr>
          <a:xfrm>
            <a:off x="3920329" y="5477175"/>
            <a:ext cx="2170441" cy="549277"/>
            <a:chOff x="0" y="0"/>
            <a:chExt cx="742268" cy="187847"/>
          </a:xfrm>
        </p:grpSpPr>
        <p:sp>
          <p:nvSpPr>
            <p:cNvPr id="13" name="Freeform 13"/>
            <p:cNvSpPr/>
            <p:nvPr/>
          </p:nvSpPr>
          <p:spPr>
            <a:xfrm>
              <a:off x="0" y="0"/>
              <a:ext cx="742268" cy="187847"/>
            </a:xfrm>
            <a:custGeom>
              <a:avLst/>
              <a:gdLst/>
              <a:ahLst/>
              <a:cxnLst/>
              <a:rect l="l" t="t" r="r" b="b"/>
              <a:pathLst>
                <a:path w="742268" h="187847">
                  <a:moveTo>
                    <a:pt x="0" y="0"/>
                  </a:moveTo>
                  <a:lnTo>
                    <a:pt x="742268" y="0"/>
                  </a:lnTo>
                  <a:lnTo>
                    <a:pt x="742268" y="187847"/>
                  </a:lnTo>
                  <a:lnTo>
                    <a:pt x="0" y="187847"/>
                  </a:lnTo>
                  <a:close/>
                </a:path>
              </a:pathLst>
            </a:custGeom>
            <a:solidFill>
              <a:srgbClr val="00B140"/>
            </a:solidFill>
          </p:spPr>
          <p:txBody>
            <a:bodyPr/>
            <a:lstStyle/>
            <a:p>
              <a:endParaRPr lang="en-US"/>
            </a:p>
          </p:txBody>
        </p:sp>
        <p:sp>
          <p:nvSpPr>
            <p:cNvPr id="14" name="TextBox 14"/>
            <p:cNvSpPr txBox="1"/>
            <p:nvPr/>
          </p:nvSpPr>
          <p:spPr>
            <a:xfrm>
              <a:off x="0" y="-38100"/>
              <a:ext cx="742268" cy="225947"/>
            </a:xfrm>
            <a:prstGeom prst="rect">
              <a:avLst/>
            </a:prstGeom>
          </p:spPr>
          <p:txBody>
            <a:bodyPr lIns="77410" tIns="77410" rIns="77410" bIns="77410" rtlCol="0" anchor="ctr"/>
            <a:lstStyle/>
            <a:p>
              <a:pPr algn="ctr">
                <a:lnSpc>
                  <a:spcPts val="2346"/>
                </a:lnSpc>
              </a:pPr>
              <a:endParaRPr/>
            </a:p>
          </p:txBody>
        </p:sp>
      </p:grpSp>
      <p:sp>
        <p:nvSpPr>
          <p:cNvPr id="15" name="AutoShape 15"/>
          <p:cNvSpPr/>
          <p:nvPr/>
        </p:nvSpPr>
        <p:spPr>
          <a:xfrm>
            <a:off x="8755897" y="3413157"/>
            <a:ext cx="640553" cy="0"/>
          </a:xfrm>
          <a:prstGeom prst="line">
            <a:avLst/>
          </a:prstGeom>
          <a:ln w="28575" cap="flat">
            <a:solidFill>
              <a:srgbClr val="352B22"/>
            </a:solidFill>
            <a:prstDash val="solid"/>
            <a:headEnd type="none" w="sm" len="sm"/>
            <a:tailEnd type="none" w="sm" len="sm"/>
          </a:ln>
        </p:spPr>
        <p:txBody>
          <a:bodyPr/>
          <a:lstStyle/>
          <a:p>
            <a:endParaRPr lang="en-US"/>
          </a:p>
        </p:txBody>
      </p:sp>
      <p:sp>
        <p:nvSpPr>
          <p:cNvPr id="16" name="AutoShape 16"/>
          <p:cNvSpPr/>
          <p:nvPr/>
        </p:nvSpPr>
        <p:spPr>
          <a:xfrm flipV="1">
            <a:off x="3396598" y="1977113"/>
            <a:ext cx="15875" cy="6649561"/>
          </a:xfrm>
          <a:prstGeom prst="line">
            <a:avLst/>
          </a:prstGeom>
          <a:ln w="28575" cap="flat">
            <a:solidFill>
              <a:srgbClr val="352B22"/>
            </a:solidFill>
            <a:prstDash val="solid"/>
            <a:headEnd type="none" w="sm" len="sm"/>
            <a:tailEnd type="none" w="sm" len="sm"/>
          </a:ln>
        </p:spPr>
        <p:txBody>
          <a:bodyPr/>
          <a:lstStyle/>
          <a:p>
            <a:endParaRPr lang="en-US"/>
          </a:p>
        </p:txBody>
      </p:sp>
      <p:sp>
        <p:nvSpPr>
          <p:cNvPr id="17" name="Freeform 17"/>
          <p:cNvSpPr/>
          <p:nvPr/>
        </p:nvSpPr>
        <p:spPr>
          <a:xfrm>
            <a:off x="6895793" y="806728"/>
            <a:ext cx="3943164" cy="989169"/>
          </a:xfrm>
          <a:custGeom>
            <a:avLst/>
            <a:gdLst/>
            <a:ahLst/>
            <a:cxnLst/>
            <a:rect l="l" t="t" r="r" b="b"/>
            <a:pathLst>
              <a:path w="3943164" h="989169">
                <a:moveTo>
                  <a:pt x="0" y="0"/>
                </a:moveTo>
                <a:lnTo>
                  <a:pt x="3943164" y="0"/>
                </a:lnTo>
                <a:lnTo>
                  <a:pt x="3943164" y="989170"/>
                </a:lnTo>
                <a:lnTo>
                  <a:pt x="0" y="989170"/>
                </a:lnTo>
                <a:lnTo>
                  <a:pt x="0" y="0"/>
                </a:lnTo>
                <a:close/>
              </a:path>
            </a:pathLst>
          </a:custGeom>
          <a:blipFill>
            <a:blip r:embed="rId3"/>
            <a:stretch>
              <a:fillRect/>
            </a:stretch>
          </a:blipFill>
        </p:spPr>
        <p:txBody>
          <a:bodyPr/>
          <a:lstStyle/>
          <a:p>
            <a:endParaRPr lang="en-US"/>
          </a:p>
        </p:txBody>
      </p:sp>
      <p:sp>
        <p:nvSpPr>
          <p:cNvPr id="18" name="AutoShape 18"/>
          <p:cNvSpPr/>
          <p:nvPr/>
        </p:nvSpPr>
        <p:spPr>
          <a:xfrm flipV="1">
            <a:off x="14755750" y="1977076"/>
            <a:ext cx="15875" cy="6649561"/>
          </a:xfrm>
          <a:prstGeom prst="line">
            <a:avLst/>
          </a:prstGeom>
          <a:ln w="28575" cap="flat">
            <a:solidFill>
              <a:srgbClr val="352B22"/>
            </a:solidFill>
            <a:prstDash val="solid"/>
            <a:headEnd type="none" w="sm" len="sm"/>
            <a:tailEnd type="none" w="sm" len="sm"/>
          </a:ln>
        </p:spPr>
        <p:txBody>
          <a:bodyPr/>
          <a:lstStyle/>
          <a:p>
            <a:endParaRPr lang="en-US"/>
          </a:p>
        </p:txBody>
      </p:sp>
      <p:sp>
        <p:nvSpPr>
          <p:cNvPr id="19" name="TextBox 19"/>
          <p:cNvSpPr txBox="1"/>
          <p:nvPr/>
        </p:nvSpPr>
        <p:spPr>
          <a:xfrm>
            <a:off x="4290663" y="3883446"/>
            <a:ext cx="9571022" cy="926980"/>
          </a:xfrm>
          <a:prstGeom prst="rect">
            <a:avLst/>
          </a:prstGeom>
        </p:spPr>
        <p:txBody>
          <a:bodyPr lIns="0" tIns="0" rIns="0" bIns="0" rtlCol="0" anchor="t">
            <a:spAutoFit/>
          </a:bodyPr>
          <a:lstStyle/>
          <a:p>
            <a:pPr algn="ctr">
              <a:lnSpc>
                <a:spcPts val="1778"/>
              </a:lnSpc>
            </a:pPr>
            <a:r>
              <a:rPr lang="en-US" sz="1761">
                <a:solidFill>
                  <a:srgbClr val="000000"/>
                </a:solidFill>
                <a:latin typeface="Arimo"/>
                <a:ea typeface="Arimo"/>
                <a:cs typeface="Arimo"/>
                <a:sym typeface="Arimo"/>
              </a:rPr>
              <a:t>At the Financial Administration Office at MURC, we are dedicated to supporting Principal Investigators (PIs) in managing the financial and administrative aspects of their research projects. We want to ensure that your project remains compliant with institutional and sponsor guidelines, allowing you to focus on your research with confidence and peace of mind.</a:t>
            </a:r>
          </a:p>
        </p:txBody>
      </p:sp>
      <p:sp>
        <p:nvSpPr>
          <p:cNvPr id="20" name="TextBox 20"/>
          <p:cNvSpPr txBox="1"/>
          <p:nvPr/>
        </p:nvSpPr>
        <p:spPr>
          <a:xfrm>
            <a:off x="3428348" y="2843689"/>
            <a:ext cx="11343276" cy="553592"/>
          </a:xfrm>
          <a:prstGeom prst="rect">
            <a:avLst/>
          </a:prstGeom>
        </p:spPr>
        <p:txBody>
          <a:bodyPr lIns="0" tIns="0" rIns="0" bIns="0" rtlCol="0" anchor="t">
            <a:spAutoFit/>
          </a:bodyPr>
          <a:lstStyle/>
          <a:p>
            <a:pPr algn="ctr">
              <a:lnSpc>
                <a:spcPts val="4005"/>
              </a:lnSpc>
            </a:pPr>
            <a:r>
              <a:rPr lang="en-US" sz="4450" b="1">
                <a:solidFill>
                  <a:srgbClr val="00B140"/>
                </a:solidFill>
                <a:latin typeface="Proxima Nova Bold"/>
                <a:ea typeface="Proxima Nova Bold"/>
                <a:cs typeface="Proxima Nova Bold"/>
                <a:sym typeface="Proxima Nova Bold"/>
              </a:rPr>
              <a:t>FINANCIAL ADMINISTRATION OFFICE</a:t>
            </a:r>
          </a:p>
        </p:txBody>
      </p:sp>
      <p:sp>
        <p:nvSpPr>
          <p:cNvPr id="21" name="TextBox 21"/>
          <p:cNvSpPr txBox="1"/>
          <p:nvPr/>
        </p:nvSpPr>
        <p:spPr>
          <a:xfrm>
            <a:off x="2363105" y="8949253"/>
            <a:ext cx="4803663" cy="233456"/>
          </a:xfrm>
          <a:prstGeom prst="rect">
            <a:avLst/>
          </a:prstGeom>
        </p:spPr>
        <p:txBody>
          <a:bodyPr lIns="0" tIns="0" rIns="0" bIns="0" rtlCol="0" anchor="t">
            <a:spAutoFit/>
          </a:bodyPr>
          <a:lstStyle/>
          <a:p>
            <a:pPr algn="l">
              <a:lnSpc>
                <a:spcPts val="1878"/>
              </a:lnSpc>
            </a:pPr>
            <a:r>
              <a:rPr lang="en-US" sz="2086">
                <a:solidFill>
                  <a:srgbClr val="F1EEEA"/>
                </a:solidFill>
                <a:latin typeface="Proxima Nova"/>
                <a:ea typeface="Proxima Nova"/>
                <a:cs typeface="Proxima Nova"/>
                <a:sym typeface="Proxima Nova"/>
              </a:rPr>
              <a:t>MURC_Accounts_Payable@marshall.edu</a:t>
            </a:r>
          </a:p>
        </p:txBody>
      </p:sp>
      <p:sp>
        <p:nvSpPr>
          <p:cNvPr id="22" name="TextBox 22"/>
          <p:cNvSpPr txBox="1"/>
          <p:nvPr/>
        </p:nvSpPr>
        <p:spPr>
          <a:xfrm>
            <a:off x="7516018" y="9099318"/>
            <a:ext cx="8096981" cy="233456"/>
          </a:xfrm>
          <a:prstGeom prst="rect">
            <a:avLst/>
          </a:prstGeom>
        </p:spPr>
        <p:txBody>
          <a:bodyPr lIns="0" tIns="0" rIns="0" bIns="0" rtlCol="0" anchor="t">
            <a:spAutoFit/>
          </a:bodyPr>
          <a:lstStyle/>
          <a:p>
            <a:pPr algn="l">
              <a:lnSpc>
                <a:spcPts val="1878"/>
              </a:lnSpc>
            </a:pPr>
            <a:r>
              <a:rPr lang="en-US" sz="2086">
                <a:solidFill>
                  <a:srgbClr val="F1EEEA"/>
                </a:solidFill>
                <a:latin typeface="Proxima Nova"/>
                <a:ea typeface="Proxima Nova"/>
                <a:cs typeface="Proxima Nova"/>
                <a:sym typeface="Proxima Nova"/>
              </a:rPr>
              <a:t>www.marshall.edu/murc/post-award-services/financial-administration/</a:t>
            </a:r>
          </a:p>
        </p:txBody>
      </p:sp>
      <p:sp>
        <p:nvSpPr>
          <p:cNvPr id="23" name="TextBox 23"/>
          <p:cNvSpPr txBox="1"/>
          <p:nvPr/>
        </p:nvSpPr>
        <p:spPr>
          <a:xfrm>
            <a:off x="4104241" y="5669997"/>
            <a:ext cx="1787056" cy="221465"/>
          </a:xfrm>
          <a:prstGeom prst="rect">
            <a:avLst/>
          </a:prstGeom>
        </p:spPr>
        <p:txBody>
          <a:bodyPr lIns="0" tIns="0" rIns="0" bIns="0" rtlCol="0" anchor="t">
            <a:spAutoFit/>
          </a:bodyPr>
          <a:lstStyle/>
          <a:p>
            <a:pPr algn="ctr">
              <a:lnSpc>
                <a:spcPts val="1605"/>
              </a:lnSpc>
            </a:pPr>
            <a:r>
              <a:rPr lang="en-US" sz="1783" b="1">
                <a:solidFill>
                  <a:srgbClr val="F1EEEA"/>
                </a:solidFill>
                <a:latin typeface="Proxima Nova Heavy"/>
                <a:ea typeface="Proxima Nova Heavy"/>
                <a:cs typeface="Proxima Nova Heavy"/>
                <a:sym typeface="Proxima Nova Heavy"/>
              </a:rPr>
              <a:t>OUR SERVICES</a:t>
            </a:r>
          </a:p>
        </p:txBody>
      </p:sp>
      <p:sp>
        <p:nvSpPr>
          <p:cNvPr id="24" name="TextBox 24"/>
          <p:cNvSpPr txBox="1"/>
          <p:nvPr/>
        </p:nvSpPr>
        <p:spPr>
          <a:xfrm>
            <a:off x="3920329" y="6116220"/>
            <a:ext cx="10221670" cy="2479469"/>
          </a:xfrm>
          <a:prstGeom prst="rect">
            <a:avLst/>
          </a:prstGeom>
        </p:spPr>
        <p:txBody>
          <a:bodyPr lIns="0" tIns="0" rIns="0" bIns="0" rtlCol="0" anchor="t">
            <a:spAutoFit/>
          </a:bodyPr>
          <a:lstStyle/>
          <a:p>
            <a:pPr marL="380248" lvl="1" indent="-190124" algn="l">
              <a:lnSpc>
                <a:spcPts val="2853"/>
              </a:lnSpc>
              <a:buFont typeface="Arial"/>
              <a:buChar char="•"/>
            </a:pPr>
            <a:r>
              <a:rPr lang="en-US" sz="1761" b="1" dirty="0">
                <a:solidFill>
                  <a:srgbClr val="000000"/>
                </a:solidFill>
                <a:latin typeface="Arimo Bold"/>
                <a:ea typeface="Arimo Bold"/>
                <a:cs typeface="Arimo Bold"/>
                <a:sym typeface="Arimo Bold"/>
              </a:rPr>
              <a:t>Accounting:</a:t>
            </a:r>
            <a:r>
              <a:rPr lang="en-US" sz="1761" dirty="0">
                <a:solidFill>
                  <a:srgbClr val="000000"/>
                </a:solidFill>
                <a:latin typeface="Arimo"/>
                <a:ea typeface="Arimo"/>
                <a:cs typeface="Arimo"/>
                <a:sym typeface="Arimo"/>
              </a:rPr>
              <a:t> Handle all financial transactions for grants, ensuring compliance.</a:t>
            </a:r>
          </a:p>
          <a:p>
            <a:pPr marL="380248" lvl="1" indent="-190124" algn="l">
              <a:lnSpc>
                <a:spcPts val="2853"/>
              </a:lnSpc>
              <a:buFont typeface="Arial"/>
              <a:buChar char="•"/>
            </a:pPr>
            <a:r>
              <a:rPr lang="en-US" sz="1761" b="1" dirty="0">
                <a:solidFill>
                  <a:srgbClr val="000000"/>
                </a:solidFill>
                <a:latin typeface="Arimo Bold"/>
                <a:ea typeface="Arimo Bold"/>
                <a:cs typeface="Arimo Bold"/>
                <a:sym typeface="Arimo Bold"/>
              </a:rPr>
              <a:t>Accounts Payable:</a:t>
            </a:r>
            <a:r>
              <a:rPr lang="en-US" sz="1761" dirty="0">
                <a:solidFill>
                  <a:srgbClr val="000000"/>
                </a:solidFill>
                <a:latin typeface="Arimo"/>
                <a:ea typeface="Arimo"/>
                <a:cs typeface="Arimo"/>
                <a:sym typeface="Arimo"/>
              </a:rPr>
              <a:t> Process and manage payments for grant-related expenses.</a:t>
            </a:r>
          </a:p>
          <a:p>
            <a:pPr marL="380248" lvl="1" indent="-190124" algn="l">
              <a:lnSpc>
                <a:spcPts val="2853"/>
              </a:lnSpc>
              <a:buFont typeface="Arial"/>
              <a:buChar char="•"/>
            </a:pPr>
            <a:r>
              <a:rPr lang="en-US" sz="1761" b="1" dirty="0">
                <a:solidFill>
                  <a:srgbClr val="000000"/>
                </a:solidFill>
                <a:latin typeface="Arimo Bold"/>
                <a:ea typeface="Arimo Bold"/>
                <a:cs typeface="Arimo Bold"/>
                <a:sym typeface="Arimo Bold"/>
              </a:rPr>
              <a:t>Travel Reimbursement:</a:t>
            </a:r>
            <a:r>
              <a:rPr lang="en-US" sz="1761" dirty="0">
                <a:solidFill>
                  <a:srgbClr val="000000"/>
                </a:solidFill>
                <a:latin typeface="Arimo"/>
                <a:ea typeface="Arimo"/>
                <a:cs typeface="Arimo"/>
                <a:sym typeface="Arimo"/>
              </a:rPr>
              <a:t> Manage reimbursement for grant-related travel expenses.</a:t>
            </a:r>
          </a:p>
          <a:p>
            <a:pPr marL="380248" lvl="1" indent="-190124" algn="l">
              <a:lnSpc>
                <a:spcPts val="2853"/>
              </a:lnSpc>
              <a:buFont typeface="Arial"/>
              <a:buChar char="•"/>
            </a:pPr>
            <a:r>
              <a:rPr lang="en-US" sz="1761" b="1" dirty="0">
                <a:solidFill>
                  <a:srgbClr val="000000"/>
                </a:solidFill>
                <a:latin typeface="Arimo Bold"/>
                <a:ea typeface="Arimo Bold"/>
                <a:cs typeface="Arimo Bold"/>
                <a:sym typeface="Arimo Bold"/>
              </a:rPr>
              <a:t>Accounts Receivable:</a:t>
            </a:r>
            <a:r>
              <a:rPr lang="en-US" sz="1761" dirty="0">
                <a:solidFill>
                  <a:srgbClr val="000000"/>
                </a:solidFill>
                <a:latin typeface="Arimo"/>
                <a:ea typeface="Arimo"/>
                <a:cs typeface="Arimo"/>
                <a:sym typeface="Arimo"/>
              </a:rPr>
              <a:t> Track and manage incoming grant funds.</a:t>
            </a:r>
          </a:p>
          <a:p>
            <a:pPr marL="380248" lvl="1" indent="-190124" algn="l">
              <a:lnSpc>
                <a:spcPts val="2853"/>
              </a:lnSpc>
              <a:buFont typeface="Arial"/>
              <a:buChar char="•"/>
            </a:pPr>
            <a:r>
              <a:rPr lang="en-US" sz="1761" b="1" dirty="0">
                <a:solidFill>
                  <a:srgbClr val="000000"/>
                </a:solidFill>
                <a:latin typeface="Arimo Bold"/>
                <a:ea typeface="Arimo Bold"/>
                <a:cs typeface="Arimo Bold"/>
                <a:sym typeface="Arimo Bold"/>
              </a:rPr>
              <a:t>Financial Reporting: </a:t>
            </a:r>
            <a:r>
              <a:rPr lang="en-US" sz="1761" dirty="0">
                <a:solidFill>
                  <a:srgbClr val="000000"/>
                </a:solidFill>
                <a:latin typeface="Arimo"/>
                <a:ea typeface="Arimo"/>
                <a:cs typeface="Arimo"/>
                <a:sym typeface="Arimo"/>
              </a:rPr>
              <a:t>Prepare and submit financial reports for sponsors.</a:t>
            </a:r>
          </a:p>
          <a:p>
            <a:pPr marL="380248" lvl="1" indent="-190124" algn="l">
              <a:lnSpc>
                <a:spcPts val="2853"/>
              </a:lnSpc>
              <a:buFont typeface="Arial"/>
              <a:buChar char="•"/>
            </a:pPr>
            <a:r>
              <a:rPr lang="en-US" sz="1761" b="1" dirty="0">
                <a:solidFill>
                  <a:srgbClr val="000000"/>
                </a:solidFill>
                <a:latin typeface="Arimo Bold"/>
                <a:ea typeface="Arimo Bold"/>
                <a:cs typeface="Arimo Bold"/>
                <a:sym typeface="Arimo Bold"/>
              </a:rPr>
              <a:t>Property/Inventory Records:</a:t>
            </a:r>
            <a:r>
              <a:rPr lang="en-US" sz="1761" dirty="0">
                <a:solidFill>
                  <a:srgbClr val="000000"/>
                </a:solidFill>
                <a:latin typeface="Arimo"/>
                <a:ea typeface="Arimo"/>
                <a:cs typeface="Arimo"/>
                <a:sym typeface="Arimo"/>
              </a:rPr>
              <a:t> Maintain and track grant-funded property and inventory.</a:t>
            </a:r>
          </a:p>
          <a:p>
            <a:pPr algn="l">
              <a:lnSpc>
                <a:spcPts val="2853"/>
              </a:lnSpc>
            </a:pPr>
            <a:endParaRPr lang="en-US" sz="1761" dirty="0">
              <a:solidFill>
                <a:srgbClr val="000000"/>
              </a:solidFill>
              <a:latin typeface="Arimo"/>
              <a:ea typeface="Arimo"/>
              <a:cs typeface="Arimo"/>
              <a:sym typeface="Arimo"/>
            </a:endParaRPr>
          </a:p>
        </p:txBody>
      </p:sp>
      <p:sp>
        <p:nvSpPr>
          <p:cNvPr id="25" name="TextBox 25"/>
          <p:cNvSpPr txBox="1"/>
          <p:nvPr/>
        </p:nvSpPr>
        <p:spPr>
          <a:xfrm>
            <a:off x="30582" y="9059780"/>
            <a:ext cx="2316648" cy="271868"/>
          </a:xfrm>
          <a:prstGeom prst="rect">
            <a:avLst/>
          </a:prstGeom>
        </p:spPr>
        <p:txBody>
          <a:bodyPr lIns="0" tIns="0" rIns="0" bIns="0" rtlCol="0" anchor="t">
            <a:spAutoFit/>
          </a:bodyPr>
          <a:lstStyle/>
          <a:p>
            <a:pPr algn="ctr">
              <a:lnSpc>
                <a:spcPts val="2178"/>
              </a:lnSpc>
            </a:pPr>
            <a:r>
              <a:rPr lang="en-US" sz="2420" b="1">
                <a:solidFill>
                  <a:srgbClr val="F1EEEA"/>
                </a:solidFill>
                <a:latin typeface="Proxima Nova Bold"/>
                <a:ea typeface="Proxima Nova Bold"/>
                <a:cs typeface="Proxima Nova Bold"/>
                <a:sym typeface="Proxima Nova Bold"/>
              </a:rPr>
              <a:t>Contact Us:</a:t>
            </a:r>
          </a:p>
        </p:txBody>
      </p:sp>
      <p:grpSp>
        <p:nvGrpSpPr>
          <p:cNvPr id="26" name="Group 26"/>
          <p:cNvGrpSpPr/>
          <p:nvPr/>
        </p:nvGrpSpPr>
        <p:grpSpPr>
          <a:xfrm>
            <a:off x="15997856" y="7218874"/>
            <a:ext cx="1764706" cy="1764706"/>
            <a:chOff x="0" y="0"/>
            <a:chExt cx="2352941" cy="2352941"/>
          </a:xfrm>
        </p:grpSpPr>
        <p:sp>
          <p:nvSpPr>
            <p:cNvPr id="27" name="Freeform 27"/>
            <p:cNvSpPr/>
            <p:nvPr/>
          </p:nvSpPr>
          <p:spPr>
            <a:xfrm>
              <a:off x="0" y="0"/>
              <a:ext cx="2352941" cy="2352941"/>
            </a:xfrm>
            <a:custGeom>
              <a:avLst/>
              <a:gdLst/>
              <a:ahLst/>
              <a:cxnLst/>
              <a:rect l="l" t="t" r="r" b="b"/>
              <a:pathLst>
                <a:path w="2352941" h="2352941">
                  <a:moveTo>
                    <a:pt x="0" y="0"/>
                  </a:moveTo>
                  <a:lnTo>
                    <a:pt x="2352941" y="0"/>
                  </a:lnTo>
                  <a:lnTo>
                    <a:pt x="2352941" y="2352941"/>
                  </a:lnTo>
                  <a:lnTo>
                    <a:pt x="0" y="2352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8" name="Freeform 28"/>
          <p:cNvSpPr/>
          <p:nvPr/>
        </p:nvSpPr>
        <p:spPr>
          <a:xfrm>
            <a:off x="15788730" y="6582313"/>
            <a:ext cx="1973832" cy="636561"/>
          </a:xfrm>
          <a:custGeom>
            <a:avLst/>
            <a:gdLst/>
            <a:ahLst/>
            <a:cxnLst/>
            <a:rect l="l" t="t" r="r" b="b"/>
            <a:pathLst>
              <a:path w="1973832" h="636561">
                <a:moveTo>
                  <a:pt x="0" y="0"/>
                </a:moveTo>
                <a:lnTo>
                  <a:pt x="1973832" y="0"/>
                </a:lnTo>
                <a:lnTo>
                  <a:pt x="1973832" y="636561"/>
                </a:lnTo>
                <a:lnTo>
                  <a:pt x="0" y="6365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2347230" y="9283572"/>
            <a:ext cx="4803663" cy="233456"/>
          </a:xfrm>
          <a:prstGeom prst="rect">
            <a:avLst/>
          </a:prstGeom>
        </p:spPr>
        <p:txBody>
          <a:bodyPr lIns="0" tIns="0" rIns="0" bIns="0" rtlCol="0" anchor="t">
            <a:spAutoFit/>
          </a:bodyPr>
          <a:lstStyle/>
          <a:p>
            <a:pPr algn="l">
              <a:lnSpc>
                <a:spcPts val="1878"/>
              </a:lnSpc>
            </a:pPr>
            <a:r>
              <a:rPr lang="en-US" sz="2086">
                <a:solidFill>
                  <a:srgbClr val="F1EEEA"/>
                </a:solidFill>
                <a:latin typeface="Proxima Nova"/>
                <a:ea typeface="Proxima Nova"/>
                <a:cs typeface="Proxima Nova"/>
                <a:sym typeface="Proxima Nova"/>
              </a:rPr>
              <a:t>MURC_Compliance@marshall.edu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120774" y="2029609"/>
            <a:ext cx="18408774" cy="0"/>
          </a:xfrm>
          <a:prstGeom prst="line">
            <a:avLst/>
          </a:prstGeom>
          <a:ln w="28575" cap="flat">
            <a:solidFill>
              <a:srgbClr val="352B22"/>
            </a:solidFill>
            <a:prstDash val="solid"/>
            <a:headEnd type="none" w="sm" len="sm"/>
            <a:tailEnd type="none" w="sm" len="sm"/>
          </a:ln>
        </p:spPr>
        <p:txBody>
          <a:bodyPr/>
          <a:lstStyle/>
          <a:p>
            <a:endParaRPr lang="en-US"/>
          </a:p>
        </p:txBody>
      </p:sp>
      <p:sp>
        <p:nvSpPr>
          <p:cNvPr id="3" name="Freeform 3"/>
          <p:cNvSpPr/>
          <p:nvPr/>
        </p:nvSpPr>
        <p:spPr>
          <a:xfrm>
            <a:off x="-11174" y="2045484"/>
            <a:ext cx="18299174" cy="7722512"/>
          </a:xfrm>
          <a:custGeom>
            <a:avLst/>
            <a:gdLst/>
            <a:ahLst/>
            <a:cxnLst/>
            <a:rect l="l" t="t" r="r" b="b"/>
            <a:pathLst>
              <a:path w="18299174" h="7722512">
                <a:moveTo>
                  <a:pt x="0" y="0"/>
                </a:moveTo>
                <a:lnTo>
                  <a:pt x="18299174" y="0"/>
                </a:lnTo>
                <a:lnTo>
                  <a:pt x="18299174" y="7722512"/>
                </a:lnTo>
                <a:lnTo>
                  <a:pt x="0" y="7722512"/>
                </a:lnTo>
                <a:lnTo>
                  <a:pt x="0" y="0"/>
                </a:lnTo>
                <a:close/>
              </a:path>
            </a:pathLst>
          </a:custGeom>
          <a:blipFill>
            <a:blip r:embed="rId2">
              <a:alphaModFix amt="65000"/>
            </a:blip>
            <a:stretch>
              <a:fillRect l="-5462" t="-90454" r="-5462"/>
            </a:stretch>
          </a:blipFill>
        </p:spPr>
        <p:txBody>
          <a:bodyPr/>
          <a:lstStyle/>
          <a:p>
            <a:endParaRPr lang="en-US"/>
          </a:p>
        </p:txBody>
      </p:sp>
      <p:grpSp>
        <p:nvGrpSpPr>
          <p:cNvPr id="4" name="Group 4"/>
          <p:cNvGrpSpPr/>
          <p:nvPr/>
        </p:nvGrpSpPr>
        <p:grpSpPr>
          <a:xfrm>
            <a:off x="2984484" y="2045442"/>
            <a:ext cx="11254903" cy="7722554"/>
            <a:chOff x="0" y="0"/>
            <a:chExt cx="3334786" cy="2288164"/>
          </a:xfrm>
        </p:grpSpPr>
        <p:sp>
          <p:nvSpPr>
            <p:cNvPr id="5" name="Freeform 5"/>
            <p:cNvSpPr/>
            <p:nvPr/>
          </p:nvSpPr>
          <p:spPr>
            <a:xfrm>
              <a:off x="0" y="0"/>
              <a:ext cx="3334786" cy="2288164"/>
            </a:xfrm>
            <a:custGeom>
              <a:avLst/>
              <a:gdLst/>
              <a:ahLst/>
              <a:cxnLst/>
              <a:rect l="l" t="t" r="r" b="b"/>
              <a:pathLst>
                <a:path w="3334786" h="2288164">
                  <a:moveTo>
                    <a:pt x="0" y="0"/>
                  </a:moveTo>
                  <a:lnTo>
                    <a:pt x="3334786" y="0"/>
                  </a:lnTo>
                  <a:lnTo>
                    <a:pt x="3334786" y="2288164"/>
                  </a:lnTo>
                  <a:lnTo>
                    <a:pt x="0" y="2288164"/>
                  </a:lnTo>
                  <a:close/>
                </a:path>
              </a:pathLst>
            </a:custGeom>
            <a:solidFill>
              <a:srgbClr val="FFFFFF"/>
            </a:solidFill>
          </p:spPr>
          <p:txBody>
            <a:bodyPr/>
            <a:lstStyle/>
            <a:p>
              <a:endParaRPr lang="en-US"/>
            </a:p>
          </p:txBody>
        </p:sp>
        <p:sp>
          <p:nvSpPr>
            <p:cNvPr id="6" name="TextBox 6"/>
            <p:cNvSpPr txBox="1"/>
            <p:nvPr/>
          </p:nvSpPr>
          <p:spPr>
            <a:xfrm>
              <a:off x="0" y="-38100"/>
              <a:ext cx="3334786" cy="2326264"/>
            </a:xfrm>
            <a:prstGeom prst="rect">
              <a:avLst/>
            </a:prstGeom>
          </p:spPr>
          <p:txBody>
            <a:bodyPr lIns="77410" tIns="77410" rIns="77410" bIns="77410" rtlCol="0" anchor="ctr"/>
            <a:lstStyle/>
            <a:p>
              <a:pPr algn="ctr">
                <a:lnSpc>
                  <a:spcPts val="2346"/>
                </a:lnSpc>
              </a:pPr>
              <a:endParaRPr/>
            </a:p>
          </p:txBody>
        </p:sp>
      </p:grpSp>
      <p:sp>
        <p:nvSpPr>
          <p:cNvPr id="7" name="AutoShape 7"/>
          <p:cNvSpPr/>
          <p:nvPr/>
        </p:nvSpPr>
        <p:spPr>
          <a:xfrm flipV="1">
            <a:off x="2984484" y="2037504"/>
            <a:ext cx="8354" cy="7730491"/>
          </a:xfrm>
          <a:prstGeom prst="line">
            <a:avLst/>
          </a:prstGeom>
          <a:ln w="28575" cap="flat">
            <a:solidFill>
              <a:srgbClr val="352B22"/>
            </a:solidFill>
            <a:prstDash val="solid"/>
            <a:headEnd type="none" w="sm" len="sm"/>
            <a:tailEnd type="none" w="sm" len="sm"/>
          </a:ln>
        </p:spPr>
        <p:txBody>
          <a:bodyPr/>
          <a:lstStyle/>
          <a:p>
            <a:endParaRPr lang="en-US"/>
          </a:p>
        </p:txBody>
      </p:sp>
      <p:sp>
        <p:nvSpPr>
          <p:cNvPr id="8" name="Freeform 8"/>
          <p:cNvSpPr/>
          <p:nvPr/>
        </p:nvSpPr>
        <p:spPr>
          <a:xfrm>
            <a:off x="14239387" y="732224"/>
            <a:ext cx="3716305" cy="932260"/>
          </a:xfrm>
          <a:custGeom>
            <a:avLst/>
            <a:gdLst/>
            <a:ahLst/>
            <a:cxnLst/>
            <a:rect l="l" t="t" r="r" b="b"/>
            <a:pathLst>
              <a:path w="3716305" h="932260">
                <a:moveTo>
                  <a:pt x="0" y="0"/>
                </a:moveTo>
                <a:lnTo>
                  <a:pt x="3716305" y="0"/>
                </a:lnTo>
                <a:lnTo>
                  <a:pt x="3716305" y="932260"/>
                </a:lnTo>
                <a:lnTo>
                  <a:pt x="0" y="932260"/>
                </a:lnTo>
                <a:lnTo>
                  <a:pt x="0" y="0"/>
                </a:lnTo>
                <a:close/>
              </a:path>
            </a:pathLst>
          </a:custGeom>
          <a:blipFill>
            <a:blip r:embed="rId3"/>
            <a:stretch>
              <a:fillRect/>
            </a:stretch>
          </a:blipFill>
        </p:spPr>
        <p:txBody>
          <a:bodyPr/>
          <a:lstStyle/>
          <a:p>
            <a:endParaRPr lang="en-US"/>
          </a:p>
        </p:txBody>
      </p:sp>
      <p:sp>
        <p:nvSpPr>
          <p:cNvPr id="9" name="AutoShape 9"/>
          <p:cNvSpPr/>
          <p:nvPr/>
        </p:nvSpPr>
        <p:spPr>
          <a:xfrm flipV="1">
            <a:off x="14239387" y="2045527"/>
            <a:ext cx="28360" cy="7722469"/>
          </a:xfrm>
          <a:prstGeom prst="line">
            <a:avLst/>
          </a:prstGeom>
          <a:ln w="28575" cap="flat">
            <a:solidFill>
              <a:srgbClr val="352B22"/>
            </a:solidFill>
            <a:prstDash val="solid"/>
            <a:headEnd type="none" w="sm" len="sm"/>
            <a:tailEnd type="none" w="sm" len="sm"/>
          </a:ln>
        </p:spPr>
        <p:txBody>
          <a:bodyPr/>
          <a:lstStyle/>
          <a:p>
            <a:endParaRPr lang="en-US"/>
          </a:p>
        </p:txBody>
      </p:sp>
      <p:sp>
        <p:nvSpPr>
          <p:cNvPr id="10" name="TextBox 10"/>
          <p:cNvSpPr txBox="1"/>
          <p:nvPr/>
        </p:nvSpPr>
        <p:spPr>
          <a:xfrm>
            <a:off x="671868" y="994721"/>
            <a:ext cx="10816242" cy="540617"/>
          </a:xfrm>
          <a:prstGeom prst="rect">
            <a:avLst/>
          </a:prstGeom>
        </p:spPr>
        <p:txBody>
          <a:bodyPr lIns="0" tIns="0" rIns="0" bIns="0" rtlCol="0" anchor="t">
            <a:spAutoFit/>
          </a:bodyPr>
          <a:lstStyle/>
          <a:p>
            <a:pPr algn="l">
              <a:lnSpc>
                <a:spcPts val="3998"/>
              </a:lnSpc>
            </a:pPr>
            <a:r>
              <a:rPr lang="en-US" sz="4442" b="1">
                <a:solidFill>
                  <a:srgbClr val="00B140"/>
                </a:solidFill>
                <a:latin typeface="Proxima Nova Heavy"/>
                <a:ea typeface="Proxima Nova Heavy"/>
                <a:cs typeface="Proxima Nova Heavy"/>
                <a:sym typeface="Proxima Nova Heavy"/>
              </a:rPr>
              <a:t>FINANCIAL ADMINISTRATION Team</a:t>
            </a:r>
          </a:p>
        </p:txBody>
      </p:sp>
      <p:grpSp>
        <p:nvGrpSpPr>
          <p:cNvPr id="11" name="Group 11"/>
          <p:cNvGrpSpPr/>
          <p:nvPr/>
        </p:nvGrpSpPr>
        <p:grpSpPr>
          <a:xfrm>
            <a:off x="6590822" y="4777515"/>
            <a:ext cx="1988311" cy="1105200"/>
            <a:chOff x="0" y="0"/>
            <a:chExt cx="782317" cy="434850"/>
          </a:xfrm>
        </p:grpSpPr>
        <p:sp>
          <p:nvSpPr>
            <p:cNvPr id="12" name="Freeform 12"/>
            <p:cNvSpPr/>
            <p:nvPr/>
          </p:nvSpPr>
          <p:spPr>
            <a:xfrm>
              <a:off x="0" y="0"/>
              <a:ext cx="782317" cy="434850"/>
            </a:xfrm>
            <a:custGeom>
              <a:avLst/>
              <a:gdLst/>
              <a:ahLst/>
              <a:cxnLst/>
              <a:rect l="l" t="t" r="r" b="b"/>
              <a:pathLst>
                <a:path w="782317" h="434850">
                  <a:moveTo>
                    <a:pt x="0" y="0"/>
                  </a:moveTo>
                  <a:lnTo>
                    <a:pt x="782317" y="0"/>
                  </a:lnTo>
                  <a:lnTo>
                    <a:pt x="782317" y="434850"/>
                  </a:lnTo>
                  <a:lnTo>
                    <a:pt x="0" y="434850"/>
                  </a:lnTo>
                  <a:close/>
                </a:path>
              </a:pathLst>
            </a:custGeom>
            <a:solidFill>
              <a:srgbClr val="333132"/>
            </a:solidFill>
          </p:spPr>
          <p:txBody>
            <a:bodyPr/>
            <a:lstStyle/>
            <a:p>
              <a:endParaRPr lang="en-US"/>
            </a:p>
          </p:txBody>
        </p:sp>
        <p:sp>
          <p:nvSpPr>
            <p:cNvPr id="13" name="TextBox 13"/>
            <p:cNvSpPr txBox="1"/>
            <p:nvPr/>
          </p:nvSpPr>
          <p:spPr>
            <a:xfrm>
              <a:off x="0" y="-38100"/>
              <a:ext cx="782317" cy="472950"/>
            </a:xfrm>
            <a:prstGeom prst="rect">
              <a:avLst/>
            </a:prstGeom>
          </p:spPr>
          <p:txBody>
            <a:bodyPr lIns="113428" tIns="113428" rIns="113428" bIns="113428" rtlCol="0" anchor="ctr"/>
            <a:lstStyle/>
            <a:p>
              <a:pPr algn="ctr">
                <a:lnSpc>
                  <a:spcPts val="6332"/>
                </a:lnSpc>
              </a:pPr>
              <a:endParaRPr/>
            </a:p>
          </p:txBody>
        </p:sp>
      </p:grpSp>
      <p:grpSp>
        <p:nvGrpSpPr>
          <p:cNvPr id="14" name="Group 14"/>
          <p:cNvGrpSpPr/>
          <p:nvPr/>
        </p:nvGrpSpPr>
        <p:grpSpPr>
          <a:xfrm>
            <a:off x="6597198" y="2311628"/>
            <a:ext cx="1981935" cy="2559717"/>
            <a:chOff x="0" y="0"/>
            <a:chExt cx="408873" cy="528069"/>
          </a:xfrm>
        </p:grpSpPr>
        <p:sp>
          <p:nvSpPr>
            <p:cNvPr id="15" name="Freeform 15"/>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4"/>
              <a:stretch>
                <a:fillRect l="-1688" r="-1688"/>
              </a:stretch>
            </a:blipFill>
          </p:spPr>
          <p:txBody>
            <a:bodyPr/>
            <a:lstStyle/>
            <a:p>
              <a:endParaRPr lang="en-US"/>
            </a:p>
          </p:txBody>
        </p:sp>
      </p:grpSp>
      <p:sp>
        <p:nvSpPr>
          <p:cNvPr id="16" name="TextBox 16"/>
          <p:cNvSpPr txBox="1"/>
          <p:nvPr/>
        </p:nvSpPr>
        <p:spPr>
          <a:xfrm>
            <a:off x="6597198" y="4933086"/>
            <a:ext cx="1989379" cy="957043"/>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Kristen Martin,</a:t>
            </a:r>
          </a:p>
          <a:p>
            <a:pPr algn="ctr">
              <a:lnSpc>
                <a:spcPts val="1194"/>
              </a:lnSpc>
            </a:pPr>
            <a:r>
              <a:rPr lang="en-US" sz="995">
                <a:solidFill>
                  <a:srgbClr val="FFFFFF"/>
                </a:solidFill>
                <a:latin typeface="Open Sans 2"/>
                <a:ea typeface="Open Sans 2"/>
                <a:cs typeface="Open Sans 2"/>
                <a:sym typeface="Open Sans 2"/>
              </a:rPr>
              <a:t>Senior Financial Officer</a:t>
            </a:r>
          </a:p>
          <a:p>
            <a:pPr algn="ctr">
              <a:lnSpc>
                <a:spcPts val="1194"/>
              </a:lnSpc>
            </a:pPr>
            <a:endParaRPr lang="en-US" sz="995">
              <a:solidFill>
                <a:srgbClr val="FFFFFF"/>
              </a:solidFill>
              <a:latin typeface="Open Sans 2"/>
              <a:ea typeface="Open Sans 2"/>
              <a:cs typeface="Open Sans 2"/>
              <a:sym typeface="Open Sans 2"/>
            </a:endParaRPr>
          </a:p>
          <a:p>
            <a:pPr algn="ctr">
              <a:lnSpc>
                <a:spcPts val="1194"/>
              </a:lnSpc>
            </a:pPr>
            <a:endParaRPr lang="en-US" sz="995">
              <a:solidFill>
                <a:srgbClr val="FFFFFF"/>
              </a:solidFill>
              <a:latin typeface="Open Sans 2"/>
              <a:ea typeface="Open Sans 2"/>
              <a:cs typeface="Open Sans 2"/>
              <a:sym typeface="Open Sans 2"/>
            </a:endParaRPr>
          </a:p>
          <a:p>
            <a:pPr algn="ctr">
              <a:lnSpc>
                <a:spcPts val="1351"/>
              </a:lnSpc>
            </a:pPr>
            <a:r>
              <a:rPr lang="en-US" sz="1126">
                <a:solidFill>
                  <a:srgbClr val="FFFFFF"/>
                </a:solidFill>
                <a:latin typeface="Open Sans 2"/>
                <a:ea typeface="Open Sans 2"/>
                <a:cs typeface="Open Sans 2"/>
                <a:sym typeface="Open Sans 2"/>
              </a:rPr>
              <a:t>martinkr@marshall.edu</a:t>
            </a:r>
          </a:p>
          <a:p>
            <a:pPr algn="ctr">
              <a:lnSpc>
                <a:spcPts val="1194"/>
              </a:lnSpc>
            </a:pPr>
            <a:r>
              <a:rPr lang="en-US" sz="995">
                <a:solidFill>
                  <a:srgbClr val="FFFFFF"/>
                </a:solidFill>
                <a:latin typeface="Open Sans 2"/>
                <a:ea typeface="Open Sans 2"/>
                <a:cs typeface="Open Sans 2"/>
                <a:sym typeface="Open Sans 2"/>
              </a:rPr>
              <a:t> </a:t>
            </a:r>
          </a:p>
        </p:txBody>
      </p:sp>
      <p:grpSp>
        <p:nvGrpSpPr>
          <p:cNvPr id="17" name="Group 17"/>
          <p:cNvGrpSpPr/>
          <p:nvPr/>
        </p:nvGrpSpPr>
        <p:grpSpPr>
          <a:xfrm>
            <a:off x="8779119" y="4752045"/>
            <a:ext cx="1988311" cy="1105200"/>
            <a:chOff x="0" y="0"/>
            <a:chExt cx="782317" cy="434850"/>
          </a:xfrm>
        </p:grpSpPr>
        <p:sp>
          <p:nvSpPr>
            <p:cNvPr id="18" name="Freeform 18"/>
            <p:cNvSpPr/>
            <p:nvPr/>
          </p:nvSpPr>
          <p:spPr>
            <a:xfrm>
              <a:off x="0" y="0"/>
              <a:ext cx="782317" cy="434850"/>
            </a:xfrm>
            <a:custGeom>
              <a:avLst/>
              <a:gdLst/>
              <a:ahLst/>
              <a:cxnLst/>
              <a:rect l="l" t="t" r="r" b="b"/>
              <a:pathLst>
                <a:path w="782317" h="434850">
                  <a:moveTo>
                    <a:pt x="0" y="0"/>
                  </a:moveTo>
                  <a:lnTo>
                    <a:pt x="782317" y="0"/>
                  </a:lnTo>
                  <a:lnTo>
                    <a:pt x="782317" y="434850"/>
                  </a:lnTo>
                  <a:lnTo>
                    <a:pt x="0" y="434850"/>
                  </a:lnTo>
                  <a:close/>
                </a:path>
              </a:pathLst>
            </a:custGeom>
            <a:solidFill>
              <a:srgbClr val="333132"/>
            </a:solidFill>
          </p:spPr>
          <p:txBody>
            <a:bodyPr/>
            <a:lstStyle/>
            <a:p>
              <a:endParaRPr lang="en-US"/>
            </a:p>
          </p:txBody>
        </p:sp>
        <p:sp>
          <p:nvSpPr>
            <p:cNvPr id="19" name="TextBox 19"/>
            <p:cNvSpPr txBox="1"/>
            <p:nvPr/>
          </p:nvSpPr>
          <p:spPr>
            <a:xfrm>
              <a:off x="0" y="-38100"/>
              <a:ext cx="782317" cy="472950"/>
            </a:xfrm>
            <a:prstGeom prst="rect">
              <a:avLst/>
            </a:prstGeom>
          </p:spPr>
          <p:txBody>
            <a:bodyPr lIns="113428" tIns="113428" rIns="113428" bIns="113428" rtlCol="0" anchor="ctr"/>
            <a:lstStyle/>
            <a:p>
              <a:pPr algn="ctr">
                <a:lnSpc>
                  <a:spcPts val="6332"/>
                </a:lnSpc>
              </a:pPr>
              <a:endParaRPr/>
            </a:p>
          </p:txBody>
        </p:sp>
      </p:grpSp>
      <p:grpSp>
        <p:nvGrpSpPr>
          <p:cNvPr id="20" name="Group 20"/>
          <p:cNvGrpSpPr/>
          <p:nvPr/>
        </p:nvGrpSpPr>
        <p:grpSpPr>
          <a:xfrm>
            <a:off x="8786562" y="2311628"/>
            <a:ext cx="1981935" cy="2559717"/>
            <a:chOff x="0" y="0"/>
            <a:chExt cx="408873" cy="528069"/>
          </a:xfrm>
        </p:grpSpPr>
        <p:sp>
          <p:nvSpPr>
            <p:cNvPr id="21" name="Freeform 21"/>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5"/>
              <a:stretch>
                <a:fillRect b="-8933"/>
              </a:stretch>
            </a:blipFill>
          </p:spPr>
          <p:txBody>
            <a:bodyPr/>
            <a:lstStyle/>
            <a:p>
              <a:endParaRPr lang="en-US"/>
            </a:p>
          </p:txBody>
        </p:sp>
      </p:grpSp>
      <p:sp>
        <p:nvSpPr>
          <p:cNvPr id="22" name="TextBox 22"/>
          <p:cNvSpPr txBox="1"/>
          <p:nvPr/>
        </p:nvSpPr>
        <p:spPr>
          <a:xfrm>
            <a:off x="8791418" y="4912467"/>
            <a:ext cx="1989379" cy="957043"/>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Tina Dean,</a:t>
            </a:r>
          </a:p>
          <a:p>
            <a:pPr algn="ctr">
              <a:lnSpc>
                <a:spcPts val="1194"/>
              </a:lnSpc>
            </a:pPr>
            <a:r>
              <a:rPr lang="en-US" sz="995">
                <a:solidFill>
                  <a:srgbClr val="FFFFFF"/>
                </a:solidFill>
                <a:latin typeface="Open Sans 2"/>
                <a:ea typeface="Open Sans 2"/>
                <a:cs typeface="Open Sans 2"/>
                <a:sym typeface="Open Sans 2"/>
              </a:rPr>
              <a:t>Assoc. Director of A/R </a:t>
            </a:r>
          </a:p>
          <a:p>
            <a:pPr algn="ctr">
              <a:lnSpc>
                <a:spcPts val="1194"/>
              </a:lnSpc>
            </a:pPr>
            <a:r>
              <a:rPr lang="en-US" sz="995">
                <a:solidFill>
                  <a:srgbClr val="FFFFFF"/>
                </a:solidFill>
                <a:latin typeface="Open Sans 2"/>
                <a:ea typeface="Open Sans 2"/>
                <a:cs typeface="Open Sans 2"/>
                <a:sym typeface="Open Sans 2"/>
              </a:rPr>
              <a:t>&amp; Financial Reporting </a:t>
            </a:r>
          </a:p>
          <a:p>
            <a:pPr algn="ctr">
              <a:lnSpc>
                <a:spcPts val="1194"/>
              </a:lnSpc>
            </a:pPr>
            <a:endParaRPr lang="en-US" sz="995">
              <a:solidFill>
                <a:srgbClr val="FFFFFF"/>
              </a:solidFill>
              <a:latin typeface="Open Sans 2"/>
              <a:ea typeface="Open Sans 2"/>
              <a:cs typeface="Open Sans 2"/>
              <a:sym typeface="Open Sans 2"/>
            </a:endParaRPr>
          </a:p>
          <a:p>
            <a:pPr algn="ctr">
              <a:lnSpc>
                <a:spcPts val="1351"/>
              </a:lnSpc>
            </a:pPr>
            <a:r>
              <a:rPr lang="en-US" sz="1126">
                <a:solidFill>
                  <a:srgbClr val="FFFFFF"/>
                </a:solidFill>
                <a:latin typeface="Open Sans 2"/>
                <a:ea typeface="Open Sans 2"/>
                <a:cs typeface="Open Sans 2"/>
                <a:sym typeface="Open Sans 2"/>
              </a:rPr>
              <a:t>dean22@marshall.edu</a:t>
            </a:r>
          </a:p>
          <a:p>
            <a:pPr algn="ctr">
              <a:lnSpc>
                <a:spcPts val="1194"/>
              </a:lnSpc>
            </a:pPr>
            <a:r>
              <a:rPr lang="en-US" sz="995">
                <a:solidFill>
                  <a:srgbClr val="FFFFFF"/>
                </a:solidFill>
                <a:latin typeface="Open Sans 2"/>
                <a:ea typeface="Open Sans 2"/>
                <a:cs typeface="Open Sans 2"/>
                <a:sym typeface="Open Sans 2"/>
              </a:rPr>
              <a:t> </a:t>
            </a:r>
          </a:p>
        </p:txBody>
      </p:sp>
      <p:grpSp>
        <p:nvGrpSpPr>
          <p:cNvPr id="23" name="Group 23"/>
          <p:cNvGrpSpPr/>
          <p:nvPr/>
        </p:nvGrpSpPr>
        <p:grpSpPr>
          <a:xfrm>
            <a:off x="10980763" y="4831646"/>
            <a:ext cx="1988311" cy="1025599"/>
            <a:chOff x="0" y="0"/>
            <a:chExt cx="782317" cy="403530"/>
          </a:xfrm>
        </p:grpSpPr>
        <p:sp>
          <p:nvSpPr>
            <p:cNvPr id="24" name="Freeform 24"/>
            <p:cNvSpPr/>
            <p:nvPr/>
          </p:nvSpPr>
          <p:spPr>
            <a:xfrm>
              <a:off x="0" y="0"/>
              <a:ext cx="782317" cy="403530"/>
            </a:xfrm>
            <a:custGeom>
              <a:avLst/>
              <a:gdLst/>
              <a:ahLst/>
              <a:cxnLst/>
              <a:rect l="l" t="t" r="r" b="b"/>
              <a:pathLst>
                <a:path w="782317" h="403530">
                  <a:moveTo>
                    <a:pt x="0" y="0"/>
                  </a:moveTo>
                  <a:lnTo>
                    <a:pt x="782317" y="0"/>
                  </a:lnTo>
                  <a:lnTo>
                    <a:pt x="782317" y="403530"/>
                  </a:lnTo>
                  <a:lnTo>
                    <a:pt x="0" y="403530"/>
                  </a:lnTo>
                  <a:close/>
                </a:path>
              </a:pathLst>
            </a:custGeom>
            <a:solidFill>
              <a:srgbClr val="333132"/>
            </a:solidFill>
          </p:spPr>
          <p:txBody>
            <a:bodyPr/>
            <a:lstStyle/>
            <a:p>
              <a:endParaRPr lang="en-US"/>
            </a:p>
          </p:txBody>
        </p:sp>
        <p:sp>
          <p:nvSpPr>
            <p:cNvPr id="25" name="TextBox 25"/>
            <p:cNvSpPr txBox="1"/>
            <p:nvPr/>
          </p:nvSpPr>
          <p:spPr>
            <a:xfrm>
              <a:off x="0" y="-38100"/>
              <a:ext cx="782317" cy="441630"/>
            </a:xfrm>
            <a:prstGeom prst="rect">
              <a:avLst/>
            </a:prstGeom>
          </p:spPr>
          <p:txBody>
            <a:bodyPr lIns="113428" tIns="113428" rIns="113428" bIns="113428" rtlCol="0" anchor="ctr"/>
            <a:lstStyle/>
            <a:p>
              <a:pPr algn="ctr">
                <a:lnSpc>
                  <a:spcPts val="6332"/>
                </a:lnSpc>
              </a:pPr>
              <a:endParaRPr/>
            </a:p>
          </p:txBody>
        </p:sp>
      </p:grpSp>
      <p:grpSp>
        <p:nvGrpSpPr>
          <p:cNvPr id="26" name="Group 26"/>
          <p:cNvGrpSpPr/>
          <p:nvPr/>
        </p:nvGrpSpPr>
        <p:grpSpPr>
          <a:xfrm>
            <a:off x="10976786" y="2311628"/>
            <a:ext cx="1981935" cy="2559717"/>
            <a:chOff x="0" y="0"/>
            <a:chExt cx="408873" cy="528069"/>
          </a:xfrm>
        </p:grpSpPr>
        <p:sp>
          <p:nvSpPr>
            <p:cNvPr id="27" name="Freeform 27"/>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6"/>
              <a:stretch>
                <a:fillRect l="-1778" r="-1778"/>
              </a:stretch>
            </a:blipFill>
          </p:spPr>
          <p:txBody>
            <a:bodyPr/>
            <a:lstStyle/>
            <a:p>
              <a:endParaRPr lang="en-US"/>
            </a:p>
          </p:txBody>
        </p:sp>
      </p:grpSp>
      <p:sp>
        <p:nvSpPr>
          <p:cNvPr id="28" name="TextBox 28"/>
          <p:cNvSpPr txBox="1"/>
          <p:nvPr/>
        </p:nvSpPr>
        <p:spPr>
          <a:xfrm>
            <a:off x="11003047" y="4912467"/>
            <a:ext cx="1989379" cy="820738"/>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Melissa Hall,</a:t>
            </a:r>
          </a:p>
          <a:p>
            <a:pPr algn="ctr">
              <a:lnSpc>
                <a:spcPts val="1194"/>
              </a:lnSpc>
            </a:pPr>
            <a:r>
              <a:rPr lang="en-US" sz="995" dirty="0">
                <a:solidFill>
                  <a:srgbClr val="FFFFFF"/>
                </a:solidFill>
                <a:latin typeface="Open Sans 2"/>
                <a:ea typeface="Open Sans 2"/>
                <a:cs typeface="Open Sans 2"/>
                <a:sym typeface="Open Sans 2"/>
              </a:rPr>
              <a:t>Grants Accountant</a:t>
            </a:r>
          </a:p>
          <a:p>
            <a:pPr algn="ctr">
              <a:lnSpc>
                <a:spcPts val="1194"/>
              </a:lnSpc>
            </a:pPr>
            <a:endParaRPr lang="en-US" sz="995" dirty="0">
              <a:solidFill>
                <a:srgbClr val="FFFFFF"/>
              </a:solidFill>
              <a:latin typeface="Open Sans 2"/>
              <a:ea typeface="Open Sans 2"/>
              <a:cs typeface="Open Sans 2"/>
              <a:sym typeface="Open Sans 2"/>
            </a:endParaRPr>
          </a:p>
          <a:p>
            <a:pPr algn="ctr">
              <a:lnSpc>
                <a:spcPts val="1194"/>
              </a:lnSpc>
            </a:pPr>
            <a:endParaRPr lang="en-US" sz="995" dirty="0">
              <a:solidFill>
                <a:srgbClr val="FFFFFF"/>
              </a:solidFill>
              <a:latin typeface="Open Sans 2"/>
              <a:ea typeface="Open Sans 2"/>
              <a:cs typeface="Open Sans 2"/>
              <a:sym typeface="Open Sans 2"/>
            </a:endParaRPr>
          </a:p>
          <a:p>
            <a:pPr algn="ctr">
              <a:lnSpc>
                <a:spcPts val="1346"/>
              </a:lnSpc>
            </a:pPr>
            <a:r>
              <a:rPr lang="en-US" sz="1121" dirty="0">
                <a:solidFill>
                  <a:srgbClr val="FFFFFF"/>
                </a:solidFill>
                <a:latin typeface="Open Sans 2"/>
                <a:ea typeface="Open Sans 2"/>
                <a:cs typeface="Open Sans 2"/>
                <a:sym typeface="Open Sans 2"/>
              </a:rPr>
              <a:t>hall183@marshall.edu</a:t>
            </a:r>
          </a:p>
        </p:txBody>
      </p:sp>
      <p:grpSp>
        <p:nvGrpSpPr>
          <p:cNvPr id="29" name="Group 29"/>
          <p:cNvGrpSpPr/>
          <p:nvPr/>
        </p:nvGrpSpPr>
        <p:grpSpPr>
          <a:xfrm>
            <a:off x="4307167" y="2311628"/>
            <a:ext cx="2091113" cy="3630223"/>
            <a:chOff x="0" y="0"/>
            <a:chExt cx="2788150" cy="4840297"/>
          </a:xfrm>
        </p:grpSpPr>
        <p:grpSp>
          <p:nvGrpSpPr>
            <p:cNvPr id="30" name="Group 30"/>
            <p:cNvGrpSpPr/>
            <p:nvPr/>
          </p:nvGrpSpPr>
          <p:grpSpPr>
            <a:xfrm>
              <a:off x="0" y="2036716"/>
              <a:ext cx="2788150" cy="2690773"/>
              <a:chOff x="0" y="0"/>
              <a:chExt cx="822765" cy="794029"/>
            </a:xfrm>
          </p:grpSpPr>
          <p:sp>
            <p:nvSpPr>
              <p:cNvPr id="31" name="Freeform 31"/>
              <p:cNvSpPr/>
              <p:nvPr/>
            </p:nvSpPr>
            <p:spPr>
              <a:xfrm>
                <a:off x="0" y="0"/>
                <a:ext cx="822765" cy="794029"/>
              </a:xfrm>
              <a:custGeom>
                <a:avLst/>
                <a:gdLst/>
                <a:ahLst/>
                <a:cxnLst/>
                <a:rect l="l" t="t" r="r" b="b"/>
                <a:pathLst>
                  <a:path w="822765" h="794029">
                    <a:moveTo>
                      <a:pt x="0" y="0"/>
                    </a:moveTo>
                    <a:lnTo>
                      <a:pt x="822765" y="0"/>
                    </a:lnTo>
                    <a:lnTo>
                      <a:pt x="822765" y="794029"/>
                    </a:lnTo>
                    <a:lnTo>
                      <a:pt x="0" y="794029"/>
                    </a:lnTo>
                    <a:close/>
                  </a:path>
                </a:pathLst>
              </a:custGeom>
              <a:solidFill>
                <a:srgbClr val="333132"/>
              </a:solidFill>
            </p:spPr>
            <p:txBody>
              <a:bodyPr/>
              <a:lstStyle/>
              <a:p>
                <a:endParaRPr lang="en-US"/>
              </a:p>
            </p:txBody>
          </p:sp>
          <p:sp>
            <p:nvSpPr>
              <p:cNvPr id="32" name="TextBox 32"/>
              <p:cNvSpPr txBox="1"/>
              <p:nvPr/>
            </p:nvSpPr>
            <p:spPr>
              <a:xfrm>
                <a:off x="0" y="-38100"/>
                <a:ext cx="822765" cy="832129"/>
              </a:xfrm>
              <a:prstGeom prst="rect">
                <a:avLst/>
              </a:prstGeom>
            </p:spPr>
            <p:txBody>
              <a:bodyPr lIns="34028" tIns="34028" rIns="34028" bIns="34028" rtlCol="0" anchor="ctr"/>
              <a:lstStyle/>
              <a:p>
                <a:pPr algn="ctr">
                  <a:lnSpc>
                    <a:spcPts val="6332"/>
                  </a:lnSpc>
                </a:pPr>
                <a:endParaRPr/>
              </a:p>
            </p:txBody>
          </p:sp>
        </p:grpSp>
        <p:sp>
          <p:nvSpPr>
            <p:cNvPr id="33" name="Freeform 33"/>
            <p:cNvSpPr/>
            <p:nvPr/>
          </p:nvSpPr>
          <p:spPr>
            <a:xfrm>
              <a:off x="0" y="0"/>
              <a:ext cx="2788150" cy="3360025"/>
            </a:xfrm>
            <a:custGeom>
              <a:avLst/>
              <a:gdLst/>
              <a:ahLst/>
              <a:cxnLst/>
              <a:rect l="l" t="t" r="r" b="b"/>
              <a:pathLst>
                <a:path w="2788150" h="3360025">
                  <a:moveTo>
                    <a:pt x="0" y="0"/>
                  </a:moveTo>
                  <a:lnTo>
                    <a:pt x="2788150" y="0"/>
                  </a:lnTo>
                  <a:lnTo>
                    <a:pt x="2788150" y="3360025"/>
                  </a:lnTo>
                  <a:lnTo>
                    <a:pt x="0" y="3360025"/>
                  </a:lnTo>
                  <a:lnTo>
                    <a:pt x="0" y="0"/>
                  </a:lnTo>
                  <a:close/>
                </a:path>
              </a:pathLst>
            </a:custGeom>
            <a:blipFill>
              <a:blip r:embed="rId7"/>
              <a:stretch>
                <a:fillRect t="-1862" b="-1862"/>
              </a:stretch>
            </a:blipFill>
          </p:spPr>
          <p:txBody>
            <a:bodyPr/>
            <a:lstStyle/>
            <a:p>
              <a:endParaRPr lang="en-US"/>
            </a:p>
          </p:txBody>
        </p:sp>
        <p:sp>
          <p:nvSpPr>
            <p:cNvPr id="34" name="TextBox 34"/>
            <p:cNvSpPr txBox="1"/>
            <p:nvPr/>
          </p:nvSpPr>
          <p:spPr>
            <a:xfrm>
              <a:off x="0" y="3539048"/>
              <a:ext cx="2760886" cy="1301249"/>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Jennifer Wood,</a:t>
              </a:r>
            </a:p>
            <a:p>
              <a:pPr algn="ctr">
                <a:lnSpc>
                  <a:spcPts val="1194"/>
                </a:lnSpc>
              </a:pPr>
              <a:r>
                <a:rPr lang="en-US" sz="995">
                  <a:solidFill>
                    <a:srgbClr val="FFFFFF"/>
                  </a:solidFill>
                  <a:latin typeface="Open Sans 2"/>
                  <a:ea typeface="Open Sans 2"/>
                  <a:cs typeface="Open Sans 2"/>
                  <a:sym typeface="Open Sans 2"/>
                </a:rPr>
                <a:t>Associate Vice President for Finance and Compliance</a:t>
              </a:r>
            </a:p>
            <a:p>
              <a:pPr algn="ctr">
                <a:lnSpc>
                  <a:spcPts val="1194"/>
                </a:lnSpc>
              </a:pPr>
              <a:endParaRPr lang="en-US" sz="995">
                <a:solidFill>
                  <a:srgbClr val="FFFFFF"/>
                </a:solidFill>
                <a:latin typeface="Open Sans 2"/>
                <a:ea typeface="Open Sans 2"/>
                <a:cs typeface="Open Sans 2"/>
                <a:sym typeface="Open Sans 2"/>
              </a:endParaRPr>
            </a:p>
            <a:p>
              <a:pPr algn="ctr">
                <a:lnSpc>
                  <a:spcPts val="1351"/>
                </a:lnSpc>
              </a:pPr>
              <a:r>
                <a:rPr lang="en-US" sz="1126">
                  <a:solidFill>
                    <a:srgbClr val="FFFFFF"/>
                  </a:solidFill>
                  <a:latin typeface="Open Sans 2"/>
                  <a:ea typeface="Open Sans 2"/>
                  <a:cs typeface="Open Sans 2"/>
                  <a:sym typeface="Open Sans 2"/>
                </a:rPr>
                <a:t>wood@marshall.edu</a:t>
              </a:r>
            </a:p>
            <a:p>
              <a:pPr algn="ctr">
                <a:lnSpc>
                  <a:spcPts val="1351"/>
                </a:lnSpc>
              </a:pPr>
              <a:endParaRPr lang="en-US" sz="1126">
                <a:solidFill>
                  <a:srgbClr val="FFFFFF"/>
                </a:solidFill>
                <a:latin typeface="Open Sans 2"/>
                <a:ea typeface="Open Sans 2"/>
                <a:cs typeface="Open Sans 2"/>
                <a:sym typeface="Open Sans 2"/>
              </a:endParaRPr>
            </a:p>
          </p:txBody>
        </p:sp>
      </p:grpSp>
      <p:grpSp>
        <p:nvGrpSpPr>
          <p:cNvPr id="35" name="Group 35"/>
          <p:cNvGrpSpPr/>
          <p:nvPr/>
        </p:nvGrpSpPr>
        <p:grpSpPr>
          <a:xfrm>
            <a:off x="4353608" y="8462798"/>
            <a:ext cx="1988311" cy="1087582"/>
            <a:chOff x="0" y="0"/>
            <a:chExt cx="782317" cy="427918"/>
          </a:xfrm>
        </p:grpSpPr>
        <p:sp>
          <p:nvSpPr>
            <p:cNvPr id="36" name="Freeform 36"/>
            <p:cNvSpPr/>
            <p:nvPr/>
          </p:nvSpPr>
          <p:spPr>
            <a:xfrm>
              <a:off x="0" y="0"/>
              <a:ext cx="782317" cy="427918"/>
            </a:xfrm>
            <a:custGeom>
              <a:avLst/>
              <a:gdLst/>
              <a:ahLst/>
              <a:cxnLst/>
              <a:rect l="l" t="t" r="r" b="b"/>
              <a:pathLst>
                <a:path w="782317" h="427918">
                  <a:moveTo>
                    <a:pt x="0" y="0"/>
                  </a:moveTo>
                  <a:lnTo>
                    <a:pt x="782317" y="0"/>
                  </a:lnTo>
                  <a:lnTo>
                    <a:pt x="782317" y="427918"/>
                  </a:lnTo>
                  <a:lnTo>
                    <a:pt x="0" y="427918"/>
                  </a:lnTo>
                  <a:close/>
                </a:path>
              </a:pathLst>
            </a:custGeom>
            <a:solidFill>
              <a:srgbClr val="333132"/>
            </a:solidFill>
          </p:spPr>
          <p:txBody>
            <a:bodyPr/>
            <a:lstStyle/>
            <a:p>
              <a:endParaRPr lang="en-US"/>
            </a:p>
          </p:txBody>
        </p:sp>
        <p:sp>
          <p:nvSpPr>
            <p:cNvPr id="37" name="TextBox 37"/>
            <p:cNvSpPr txBox="1"/>
            <p:nvPr/>
          </p:nvSpPr>
          <p:spPr>
            <a:xfrm>
              <a:off x="0" y="-38100"/>
              <a:ext cx="782317" cy="466018"/>
            </a:xfrm>
            <a:prstGeom prst="rect">
              <a:avLst/>
            </a:prstGeom>
          </p:spPr>
          <p:txBody>
            <a:bodyPr lIns="113428" tIns="113428" rIns="113428" bIns="113428" rtlCol="0" anchor="ctr"/>
            <a:lstStyle/>
            <a:p>
              <a:pPr algn="ctr">
                <a:lnSpc>
                  <a:spcPts val="6332"/>
                </a:lnSpc>
              </a:pPr>
              <a:endParaRPr/>
            </a:p>
          </p:txBody>
        </p:sp>
      </p:grpSp>
      <p:grpSp>
        <p:nvGrpSpPr>
          <p:cNvPr id="38" name="Group 38"/>
          <p:cNvGrpSpPr/>
          <p:nvPr/>
        </p:nvGrpSpPr>
        <p:grpSpPr>
          <a:xfrm>
            <a:off x="4366182" y="6004763"/>
            <a:ext cx="1981935" cy="2504965"/>
            <a:chOff x="0" y="0"/>
            <a:chExt cx="408873" cy="516774"/>
          </a:xfrm>
        </p:grpSpPr>
        <p:sp>
          <p:nvSpPr>
            <p:cNvPr id="39" name="Freeform 39"/>
            <p:cNvSpPr/>
            <p:nvPr/>
          </p:nvSpPr>
          <p:spPr>
            <a:xfrm>
              <a:off x="0" y="0"/>
              <a:ext cx="408873" cy="516774"/>
            </a:xfrm>
            <a:custGeom>
              <a:avLst/>
              <a:gdLst/>
              <a:ahLst/>
              <a:cxnLst/>
              <a:rect l="l" t="t" r="r" b="b"/>
              <a:pathLst>
                <a:path w="408873" h="516774">
                  <a:moveTo>
                    <a:pt x="0" y="0"/>
                  </a:moveTo>
                  <a:lnTo>
                    <a:pt x="408873" y="0"/>
                  </a:lnTo>
                  <a:lnTo>
                    <a:pt x="408873" y="516774"/>
                  </a:lnTo>
                  <a:lnTo>
                    <a:pt x="0" y="516774"/>
                  </a:lnTo>
                  <a:close/>
                </a:path>
              </a:pathLst>
            </a:custGeom>
            <a:blipFill>
              <a:blip r:embed="rId8"/>
              <a:stretch>
                <a:fillRect l="-571" r="-571"/>
              </a:stretch>
            </a:blipFill>
          </p:spPr>
          <p:txBody>
            <a:bodyPr/>
            <a:lstStyle/>
            <a:p>
              <a:endParaRPr lang="en-US"/>
            </a:p>
          </p:txBody>
        </p:sp>
      </p:grpSp>
      <p:sp>
        <p:nvSpPr>
          <p:cNvPr id="40" name="TextBox 40"/>
          <p:cNvSpPr txBox="1"/>
          <p:nvPr/>
        </p:nvSpPr>
        <p:spPr>
          <a:xfrm>
            <a:off x="4366182" y="8624076"/>
            <a:ext cx="1989379" cy="737884"/>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Ashlyn Christian,</a:t>
            </a:r>
          </a:p>
          <a:p>
            <a:pPr algn="ctr">
              <a:lnSpc>
                <a:spcPts val="1194"/>
              </a:lnSpc>
            </a:pPr>
            <a:r>
              <a:rPr lang="en-US" sz="995">
                <a:solidFill>
                  <a:srgbClr val="FFFFFF"/>
                </a:solidFill>
                <a:latin typeface="Open Sans 2"/>
                <a:ea typeface="Open Sans 2"/>
                <a:cs typeface="Open Sans 2"/>
                <a:sym typeface="Open Sans 2"/>
              </a:rPr>
              <a:t>Grants Accountant</a:t>
            </a:r>
          </a:p>
          <a:p>
            <a:pPr algn="ctr">
              <a:lnSpc>
                <a:spcPts val="1194"/>
              </a:lnSpc>
            </a:pPr>
            <a:endParaRPr lang="en-US" sz="995">
              <a:solidFill>
                <a:srgbClr val="FFFFFF"/>
              </a:solidFill>
              <a:latin typeface="Open Sans 2"/>
              <a:ea typeface="Open Sans 2"/>
              <a:cs typeface="Open Sans 2"/>
              <a:sym typeface="Open Sans 2"/>
            </a:endParaRPr>
          </a:p>
          <a:p>
            <a:pPr algn="ctr">
              <a:lnSpc>
                <a:spcPts val="1199"/>
              </a:lnSpc>
            </a:pPr>
            <a:r>
              <a:rPr lang="en-US" sz="999">
                <a:solidFill>
                  <a:srgbClr val="FFFFFF"/>
                </a:solidFill>
                <a:latin typeface="Open Sans 2"/>
                <a:ea typeface="Open Sans 2"/>
                <a:cs typeface="Open Sans 2"/>
                <a:sym typeface="Open Sans 2"/>
              </a:rPr>
              <a:t>ashlyn.christian@marshall.edu</a:t>
            </a:r>
          </a:p>
          <a:p>
            <a:pPr algn="ctr">
              <a:lnSpc>
                <a:spcPts val="794"/>
              </a:lnSpc>
            </a:pPr>
            <a:r>
              <a:rPr lang="en-US" sz="662">
                <a:solidFill>
                  <a:srgbClr val="FFFFFF"/>
                </a:solidFill>
                <a:latin typeface="Open Sans 2"/>
                <a:ea typeface="Open Sans 2"/>
                <a:cs typeface="Open Sans 2"/>
                <a:sym typeface="Open Sans 2"/>
              </a:rPr>
              <a:t> </a:t>
            </a:r>
          </a:p>
        </p:txBody>
      </p:sp>
      <p:grpSp>
        <p:nvGrpSpPr>
          <p:cNvPr id="41" name="Group 41"/>
          <p:cNvGrpSpPr/>
          <p:nvPr/>
        </p:nvGrpSpPr>
        <p:grpSpPr>
          <a:xfrm>
            <a:off x="6590822" y="5945627"/>
            <a:ext cx="1995755" cy="3545617"/>
            <a:chOff x="0" y="0"/>
            <a:chExt cx="2661007" cy="4727490"/>
          </a:xfrm>
        </p:grpSpPr>
        <p:sp>
          <p:nvSpPr>
            <p:cNvPr id="42" name="Freeform 42"/>
            <p:cNvSpPr/>
            <p:nvPr/>
          </p:nvSpPr>
          <p:spPr>
            <a:xfrm>
              <a:off x="185923" y="4016615"/>
              <a:ext cx="1858494" cy="599364"/>
            </a:xfrm>
            <a:custGeom>
              <a:avLst/>
              <a:gdLst/>
              <a:ahLst/>
              <a:cxnLst/>
              <a:rect l="l" t="t" r="r" b="b"/>
              <a:pathLst>
                <a:path w="1858494" h="599364">
                  <a:moveTo>
                    <a:pt x="0" y="0"/>
                  </a:moveTo>
                  <a:lnTo>
                    <a:pt x="1858494" y="0"/>
                  </a:lnTo>
                  <a:lnTo>
                    <a:pt x="1858494" y="599365"/>
                  </a:lnTo>
                  <a:lnTo>
                    <a:pt x="0" y="599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43" name="Group 43"/>
            <p:cNvGrpSpPr/>
            <p:nvPr/>
          </p:nvGrpSpPr>
          <p:grpSpPr>
            <a:xfrm>
              <a:off x="9925" y="3378996"/>
              <a:ext cx="2651082" cy="1348494"/>
              <a:chOff x="0" y="0"/>
              <a:chExt cx="782317" cy="397932"/>
            </a:xfrm>
          </p:grpSpPr>
          <p:sp>
            <p:nvSpPr>
              <p:cNvPr id="44" name="Freeform 44"/>
              <p:cNvSpPr/>
              <p:nvPr/>
            </p:nvSpPr>
            <p:spPr>
              <a:xfrm>
                <a:off x="0" y="0"/>
                <a:ext cx="782317" cy="397932"/>
              </a:xfrm>
              <a:custGeom>
                <a:avLst/>
                <a:gdLst/>
                <a:ahLst/>
                <a:cxnLst/>
                <a:rect l="l" t="t" r="r" b="b"/>
                <a:pathLst>
                  <a:path w="782317" h="397932">
                    <a:moveTo>
                      <a:pt x="0" y="0"/>
                    </a:moveTo>
                    <a:lnTo>
                      <a:pt x="782317" y="0"/>
                    </a:lnTo>
                    <a:lnTo>
                      <a:pt x="782317" y="397932"/>
                    </a:lnTo>
                    <a:lnTo>
                      <a:pt x="0" y="397932"/>
                    </a:lnTo>
                    <a:close/>
                  </a:path>
                </a:pathLst>
              </a:custGeom>
              <a:solidFill>
                <a:srgbClr val="333132"/>
              </a:solidFill>
            </p:spPr>
            <p:txBody>
              <a:bodyPr/>
              <a:lstStyle/>
              <a:p>
                <a:endParaRPr lang="en-US"/>
              </a:p>
            </p:txBody>
          </p:sp>
          <p:sp>
            <p:nvSpPr>
              <p:cNvPr id="45" name="TextBox 45"/>
              <p:cNvSpPr txBox="1"/>
              <p:nvPr/>
            </p:nvSpPr>
            <p:spPr>
              <a:xfrm>
                <a:off x="0" y="-38100"/>
                <a:ext cx="782317" cy="436032"/>
              </a:xfrm>
              <a:prstGeom prst="rect">
                <a:avLst/>
              </a:prstGeom>
            </p:spPr>
            <p:txBody>
              <a:bodyPr lIns="34028" tIns="34028" rIns="34028" bIns="34028" rtlCol="0" anchor="ctr"/>
              <a:lstStyle/>
              <a:p>
                <a:pPr algn="ctr">
                  <a:lnSpc>
                    <a:spcPts val="6332"/>
                  </a:lnSpc>
                </a:pPr>
                <a:endParaRPr/>
              </a:p>
            </p:txBody>
          </p:sp>
        </p:grpSp>
        <p:grpSp>
          <p:nvGrpSpPr>
            <p:cNvPr id="46" name="Group 46"/>
            <p:cNvGrpSpPr/>
            <p:nvPr/>
          </p:nvGrpSpPr>
          <p:grpSpPr>
            <a:xfrm>
              <a:off x="9925" y="0"/>
              <a:ext cx="2642581" cy="3412955"/>
              <a:chOff x="0" y="0"/>
              <a:chExt cx="408873" cy="528069"/>
            </a:xfrm>
          </p:grpSpPr>
          <p:sp>
            <p:nvSpPr>
              <p:cNvPr id="47" name="Freeform 47"/>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11"/>
                <a:stretch>
                  <a:fillRect l="-1618" r="-1618"/>
                </a:stretch>
              </a:blipFill>
            </p:spPr>
            <p:txBody>
              <a:bodyPr/>
              <a:lstStyle/>
              <a:p>
                <a:endParaRPr lang="en-US"/>
              </a:p>
            </p:txBody>
          </p:sp>
        </p:grpSp>
        <p:sp>
          <p:nvSpPr>
            <p:cNvPr id="48" name="TextBox 48"/>
            <p:cNvSpPr txBox="1"/>
            <p:nvPr/>
          </p:nvSpPr>
          <p:spPr>
            <a:xfrm>
              <a:off x="0" y="3562766"/>
              <a:ext cx="2652506" cy="1076341"/>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Amara Ross,</a:t>
              </a:r>
            </a:p>
            <a:p>
              <a:pPr algn="ctr">
                <a:lnSpc>
                  <a:spcPts val="1194"/>
                </a:lnSpc>
              </a:pPr>
              <a:r>
                <a:rPr lang="en-US" sz="995">
                  <a:solidFill>
                    <a:srgbClr val="FFFFFF"/>
                  </a:solidFill>
                  <a:latin typeface="Open Sans 2"/>
                  <a:ea typeface="Open Sans 2"/>
                  <a:cs typeface="Open Sans 2"/>
                  <a:sym typeface="Open Sans 2"/>
                </a:rPr>
                <a:t>Associate Grants Accountant</a:t>
              </a:r>
            </a:p>
            <a:p>
              <a:pPr algn="ctr">
                <a:lnSpc>
                  <a:spcPts val="1194"/>
                </a:lnSpc>
              </a:pPr>
              <a:endParaRPr lang="en-US" sz="995">
                <a:solidFill>
                  <a:srgbClr val="FFFFFF"/>
                </a:solidFill>
                <a:latin typeface="Open Sans 2"/>
                <a:ea typeface="Open Sans 2"/>
                <a:cs typeface="Open Sans 2"/>
                <a:sym typeface="Open Sans 2"/>
              </a:endParaRPr>
            </a:p>
            <a:p>
              <a:pPr algn="ctr">
                <a:lnSpc>
                  <a:spcPts val="1346"/>
                </a:lnSpc>
              </a:pPr>
              <a:r>
                <a:rPr lang="en-US" sz="1121">
                  <a:solidFill>
                    <a:srgbClr val="FFFFFF"/>
                  </a:solidFill>
                  <a:latin typeface="Open Sans 2"/>
                  <a:ea typeface="Open Sans 2"/>
                  <a:cs typeface="Open Sans 2"/>
                  <a:sym typeface="Open Sans 2"/>
                </a:rPr>
                <a:t>ross358@marshall.edu</a:t>
              </a:r>
            </a:p>
            <a:p>
              <a:pPr algn="ctr">
                <a:lnSpc>
                  <a:spcPts val="1194"/>
                </a:lnSpc>
              </a:pPr>
              <a:r>
                <a:rPr lang="en-US" sz="995">
                  <a:solidFill>
                    <a:srgbClr val="FFFFFF"/>
                  </a:solidFill>
                  <a:latin typeface="Open Sans 2"/>
                  <a:ea typeface="Open Sans 2"/>
                  <a:cs typeface="Open Sans 2"/>
                  <a:sym typeface="Open Sans 2"/>
                </a:rPr>
                <a:t> </a:t>
              </a:r>
            </a:p>
          </p:txBody>
        </p:sp>
      </p:grpSp>
      <p:grpSp>
        <p:nvGrpSpPr>
          <p:cNvPr id="49" name="Group 49"/>
          <p:cNvGrpSpPr/>
          <p:nvPr/>
        </p:nvGrpSpPr>
        <p:grpSpPr>
          <a:xfrm>
            <a:off x="8782565" y="5983671"/>
            <a:ext cx="1998232" cy="3545617"/>
            <a:chOff x="0" y="0"/>
            <a:chExt cx="2664309" cy="4727490"/>
          </a:xfrm>
        </p:grpSpPr>
        <p:grpSp>
          <p:nvGrpSpPr>
            <p:cNvPr id="50" name="Group 50"/>
            <p:cNvGrpSpPr/>
            <p:nvPr/>
          </p:nvGrpSpPr>
          <p:grpSpPr>
            <a:xfrm>
              <a:off x="0" y="3360025"/>
              <a:ext cx="2651082" cy="1367465"/>
              <a:chOff x="0" y="0"/>
              <a:chExt cx="782317" cy="403530"/>
            </a:xfrm>
          </p:grpSpPr>
          <p:sp>
            <p:nvSpPr>
              <p:cNvPr id="51" name="Freeform 51"/>
              <p:cNvSpPr/>
              <p:nvPr/>
            </p:nvSpPr>
            <p:spPr>
              <a:xfrm>
                <a:off x="0" y="0"/>
                <a:ext cx="782317" cy="403530"/>
              </a:xfrm>
              <a:custGeom>
                <a:avLst/>
                <a:gdLst/>
                <a:ahLst/>
                <a:cxnLst/>
                <a:rect l="l" t="t" r="r" b="b"/>
                <a:pathLst>
                  <a:path w="782317" h="403530">
                    <a:moveTo>
                      <a:pt x="0" y="0"/>
                    </a:moveTo>
                    <a:lnTo>
                      <a:pt x="782317" y="0"/>
                    </a:lnTo>
                    <a:lnTo>
                      <a:pt x="782317" y="403530"/>
                    </a:lnTo>
                    <a:lnTo>
                      <a:pt x="0" y="403530"/>
                    </a:lnTo>
                    <a:close/>
                  </a:path>
                </a:pathLst>
              </a:custGeom>
              <a:solidFill>
                <a:srgbClr val="333132"/>
              </a:solidFill>
            </p:spPr>
            <p:txBody>
              <a:bodyPr/>
              <a:lstStyle/>
              <a:p>
                <a:endParaRPr lang="en-US"/>
              </a:p>
            </p:txBody>
          </p:sp>
          <p:sp>
            <p:nvSpPr>
              <p:cNvPr id="52" name="TextBox 52"/>
              <p:cNvSpPr txBox="1"/>
              <p:nvPr/>
            </p:nvSpPr>
            <p:spPr>
              <a:xfrm>
                <a:off x="0" y="-38100"/>
                <a:ext cx="782317" cy="441630"/>
              </a:xfrm>
              <a:prstGeom prst="rect">
                <a:avLst/>
              </a:prstGeom>
            </p:spPr>
            <p:txBody>
              <a:bodyPr lIns="34028" tIns="34028" rIns="34028" bIns="34028" rtlCol="0" anchor="ctr"/>
              <a:lstStyle/>
              <a:p>
                <a:pPr algn="ctr">
                  <a:lnSpc>
                    <a:spcPts val="6332"/>
                  </a:lnSpc>
                </a:pPr>
                <a:endParaRPr/>
              </a:p>
            </p:txBody>
          </p:sp>
        </p:grpSp>
        <p:grpSp>
          <p:nvGrpSpPr>
            <p:cNvPr id="53" name="Group 53"/>
            <p:cNvGrpSpPr/>
            <p:nvPr/>
          </p:nvGrpSpPr>
          <p:grpSpPr>
            <a:xfrm>
              <a:off x="16766" y="0"/>
              <a:ext cx="2642581" cy="3412955"/>
              <a:chOff x="0" y="0"/>
              <a:chExt cx="408873" cy="528069"/>
            </a:xfrm>
          </p:grpSpPr>
          <p:sp>
            <p:nvSpPr>
              <p:cNvPr id="54" name="Freeform 54"/>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12"/>
                <a:stretch>
                  <a:fillRect l="-1683" r="-1683"/>
                </a:stretch>
              </a:blipFill>
            </p:spPr>
            <p:txBody>
              <a:bodyPr/>
              <a:lstStyle/>
              <a:p>
                <a:endParaRPr lang="en-US"/>
              </a:p>
            </p:txBody>
          </p:sp>
        </p:grpSp>
        <p:sp>
          <p:nvSpPr>
            <p:cNvPr id="55" name="TextBox 55"/>
            <p:cNvSpPr txBox="1"/>
            <p:nvPr/>
          </p:nvSpPr>
          <p:spPr>
            <a:xfrm>
              <a:off x="11804" y="3562641"/>
              <a:ext cx="2652506" cy="1076585"/>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Bradley Smith,</a:t>
              </a:r>
            </a:p>
            <a:p>
              <a:pPr algn="ctr">
                <a:lnSpc>
                  <a:spcPts val="1194"/>
                </a:lnSpc>
              </a:pPr>
              <a:r>
                <a:rPr lang="en-US" sz="995">
                  <a:solidFill>
                    <a:srgbClr val="FFFFFF"/>
                  </a:solidFill>
                  <a:latin typeface="Open Sans 2"/>
                  <a:ea typeface="Open Sans 2"/>
                  <a:cs typeface="Open Sans 2"/>
                  <a:sym typeface="Open Sans 2"/>
                </a:rPr>
                <a:t>Senior Financial Analyst</a:t>
              </a:r>
            </a:p>
            <a:p>
              <a:pPr algn="ctr">
                <a:lnSpc>
                  <a:spcPts val="1194"/>
                </a:lnSpc>
              </a:pPr>
              <a:endParaRPr lang="en-US" sz="995">
                <a:solidFill>
                  <a:srgbClr val="FFFFFF"/>
                </a:solidFill>
                <a:latin typeface="Open Sans 2"/>
                <a:ea typeface="Open Sans 2"/>
                <a:cs typeface="Open Sans 2"/>
                <a:sym typeface="Open Sans 2"/>
              </a:endParaRPr>
            </a:p>
            <a:p>
              <a:pPr algn="ctr">
                <a:lnSpc>
                  <a:spcPts val="1346"/>
                </a:lnSpc>
              </a:pPr>
              <a:r>
                <a:rPr lang="en-US" sz="1121">
                  <a:solidFill>
                    <a:srgbClr val="FFFFFF"/>
                  </a:solidFill>
                  <a:latin typeface="Open Sans 2"/>
                  <a:ea typeface="Open Sans 2"/>
                  <a:cs typeface="Open Sans 2"/>
                  <a:sym typeface="Open Sans 2"/>
                </a:rPr>
                <a:t>smithbra@marshall.edu</a:t>
              </a:r>
            </a:p>
            <a:p>
              <a:pPr algn="ctr">
                <a:lnSpc>
                  <a:spcPts val="1194"/>
                </a:lnSpc>
              </a:pPr>
              <a:r>
                <a:rPr lang="en-US" sz="995">
                  <a:solidFill>
                    <a:srgbClr val="FFFFFF"/>
                  </a:solidFill>
                  <a:latin typeface="Open Sans 2"/>
                  <a:ea typeface="Open Sans 2"/>
                  <a:cs typeface="Open Sans 2"/>
                  <a:sym typeface="Open Sans 2"/>
                </a:rPr>
                <a:t> </a:t>
              </a:r>
            </a:p>
          </p:txBody>
        </p:sp>
      </p:grpSp>
      <p:grpSp>
        <p:nvGrpSpPr>
          <p:cNvPr id="56" name="Group 56"/>
          <p:cNvGrpSpPr/>
          <p:nvPr/>
        </p:nvGrpSpPr>
        <p:grpSpPr>
          <a:xfrm>
            <a:off x="10980763" y="8524782"/>
            <a:ext cx="1988311" cy="1025599"/>
            <a:chOff x="0" y="0"/>
            <a:chExt cx="782317" cy="403530"/>
          </a:xfrm>
        </p:grpSpPr>
        <p:sp>
          <p:nvSpPr>
            <p:cNvPr id="57" name="Freeform 57"/>
            <p:cNvSpPr/>
            <p:nvPr/>
          </p:nvSpPr>
          <p:spPr>
            <a:xfrm>
              <a:off x="0" y="0"/>
              <a:ext cx="782317" cy="403530"/>
            </a:xfrm>
            <a:custGeom>
              <a:avLst/>
              <a:gdLst/>
              <a:ahLst/>
              <a:cxnLst/>
              <a:rect l="l" t="t" r="r" b="b"/>
              <a:pathLst>
                <a:path w="782317" h="403530">
                  <a:moveTo>
                    <a:pt x="0" y="0"/>
                  </a:moveTo>
                  <a:lnTo>
                    <a:pt x="782317" y="0"/>
                  </a:lnTo>
                  <a:lnTo>
                    <a:pt x="782317" y="403530"/>
                  </a:lnTo>
                  <a:lnTo>
                    <a:pt x="0" y="403530"/>
                  </a:lnTo>
                  <a:close/>
                </a:path>
              </a:pathLst>
            </a:custGeom>
            <a:solidFill>
              <a:srgbClr val="333132"/>
            </a:solidFill>
          </p:spPr>
          <p:txBody>
            <a:bodyPr/>
            <a:lstStyle/>
            <a:p>
              <a:endParaRPr lang="en-US"/>
            </a:p>
          </p:txBody>
        </p:sp>
        <p:sp>
          <p:nvSpPr>
            <p:cNvPr id="58" name="TextBox 58"/>
            <p:cNvSpPr txBox="1"/>
            <p:nvPr/>
          </p:nvSpPr>
          <p:spPr>
            <a:xfrm>
              <a:off x="0" y="-38100"/>
              <a:ext cx="782317" cy="441630"/>
            </a:xfrm>
            <a:prstGeom prst="rect">
              <a:avLst/>
            </a:prstGeom>
          </p:spPr>
          <p:txBody>
            <a:bodyPr lIns="113428" tIns="113428" rIns="113428" bIns="113428" rtlCol="0" anchor="ctr"/>
            <a:lstStyle/>
            <a:p>
              <a:pPr algn="ctr">
                <a:lnSpc>
                  <a:spcPts val="6332"/>
                </a:lnSpc>
              </a:pPr>
              <a:endParaRPr/>
            </a:p>
          </p:txBody>
        </p:sp>
      </p:grpSp>
      <p:grpSp>
        <p:nvGrpSpPr>
          <p:cNvPr id="59" name="Group 59"/>
          <p:cNvGrpSpPr/>
          <p:nvPr/>
        </p:nvGrpSpPr>
        <p:grpSpPr>
          <a:xfrm>
            <a:off x="10976786" y="6004763"/>
            <a:ext cx="1981935" cy="2559717"/>
            <a:chOff x="0" y="0"/>
            <a:chExt cx="408873" cy="528069"/>
          </a:xfrm>
        </p:grpSpPr>
        <p:sp>
          <p:nvSpPr>
            <p:cNvPr id="60" name="Freeform 60"/>
            <p:cNvSpPr/>
            <p:nvPr/>
          </p:nvSpPr>
          <p:spPr>
            <a:xfrm>
              <a:off x="0" y="0"/>
              <a:ext cx="408873" cy="528069"/>
            </a:xfrm>
            <a:custGeom>
              <a:avLst/>
              <a:gdLst/>
              <a:ahLst/>
              <a:cxnLst/>
              <a:rect l="l" t="t" r="r" b="b"/>
              <a:pathLst>
                <a:path w="408873" h="528069">
                  <a:moveTo>
                    <a:pt x="0" y="0"/>
                  </a:moveTo>
                  <a:lnTo>
                    <a:pt x="408873" y="0"/>
                  </a:lnTo>
                  <a:lnTo>
                    <a:pt x="408873" y="528069"/>
                  </a:lnTo>
                  <a:lnTo>
                    <a:pt x="0" y="528069"/>
                  </a:lnTo>
                  <a:close/>
                </a:path>
              </a:pathLst>
            </a:custGeom>
            <a:blipFill>
              <a:blip r:embed="rId13"/>
              <a:stretch>
                <a:fillRect l="-98885" t="-33194" r="-90770" b="-16321"/>
              </a:stretch>
            </a:blipFill>
          </p:spPr>
          <p:txBody>
            <a:bodyPr/>
            <a:lstStyle/>
            <a:p>
              <a:endParaRPr lang="en-US"/>
            </a:p>
          </p:txBody>
        </p:sp>
      </p:grpSp>
      <p:sp>
        <p:nvSpPr>
          <p:cNvPr id="61" name="Freeform 61"/>
          <p:cNvSpPr/>
          <p:nvPr/>
        </p:nvSpPr>
        <p:spPr>
          <a:xfrm>
            <a:off x="11116218" y="6551249"/>
            <a:ext cx="1717401" cy="2013231"/>
          </a:xfrm>
          <a:custGeom>
            <a:avLst/>
            <a:gdLst/>
            <a:ahLst/>
            <a:cxnLst/>
            <a:rect l="l" t="t" r="r" b="b"/>
            <a:pathLst>
              <a:path w="1717401" h="2013231">
                <a:moveTo>
                  <a:pt x="0" y="0"/>
                </a:moveTo>
                <a:lnTo>
                  <a:pt x="1717401" y="0"/>
                </a:lnTo>
                <a:lnTo>
                  <a:pt x="1717401" y="2013231"/>
                </a:lnTo>
                <a:lnTo>
                  <a:pt x="0" y="2013231"/>
                </a:lnTo>
                <a:lnTo>
                  <a:pt x="0" y="0"/>
                </a:lnTo>
                <a:close/>
              </a:path>
            </a:pathLst>
          </a:custGeom>
          <a:blipFill>
            <a:blip r:embed="rId14">
              <a:extLst>
                <a:ext uri="{96DAC541-7B7A-43D3-8B79-37D633B846F1}">
                  <asvg:svgBlip xmlns:asvg="http://schemas.microsoft.com/office/drawing/2016/SVG/main" r:embed="rId15"/>
                </a:ext>
              </a:extLst>
            </a:blip>
            <a:stretch>
              <a:fillRect b="-11709"/>
            </a:stretch>
          </a:blipFill>
        </p:spPr>
        <p:txBody>
          <a:bodyPr/>
          <a:lstStyle/>
          <a:p>
            <a:endParaRPr lang="en-US"/>
          </a:p>
        </p:txBody>
      </p:sp>
      <p:sp>
        <p:nvSpPr>
          <p:cNvPr id="62" name="TextBox 62"/>
          <p:cNvSpPr txBox="1"/>
          <p:nvPr/>
        </p:nvSpPr>
        <p:spPr>
          <a:xfrm>
            <a:off x="10979695" y="8661810"/>
            <a:ext cx="1989379" cy="662416"/>
          </a:xfrm>
          <a:prstGeom prst="rect">
            <a:avLst/>
          </a:prstGeom>
        </p:spPr>
        <p:txBody>
          <a:bodyPr lIns="0" tIns="0" rIns="0" bIns="0" rtlCol="0" anchor="t">
            <a:spAutoFit/>
          </a:bodyPr>
          <a:lstStyle/>
          <a:p>
            <a:pPr algn="ctr">
              <a:lnSpc>
                <a:spcPts val="1515"/>
              </a:lnSpc>
            </a:pPr>
            <a:r>
              <a:rPr lang="en-US" sz="1263" b="1">
                <a:solidFill>
                  <a:srgbClr val="FFFFFF"/>
                </a:solidFill>
                <a:latin typeface="Open Sans 2 Bold"/>
                <a:ea typeface="Open Sans 2 Bold"/>
                <a:cs typeface="Open Sans 2 Bold"/>
                <a:sym typeface="Open Sans 2 Bold"/>
              </a:rPr>
              <a:t>Katherine Chaffin,</a:t>
            </a:r>
          </a:p>
          <a:p>
            <a:pPr algn="ctr">
              <a:lnSpc>
                <a:spcPts val="1194"/>
              </a:lnSpc>
            </a:pPr>
            <a:r>
              <a:rPr lang="en-US" sz="995">
                <a:solidFill>
                  <a:srgbClr val="FFFFFF"/>
                </a:solidFill>
                <a:latin typeface="Open Sans 2"/>
                <a:ea typeface="Open Sans 2"/>
                <a:cs typeface="Open Sans 2"/>
                <a:sym typeface="Open Sans 2"/>
              </a:rPr>
              <a:t>Accountant</a:t>
            </a:r>
          </a:p>
          <a:p>
            <a:pPr algn="ctr">
              <a:lnSpc>
                <a:spcPts val="1194"/>
              </a:lnSpc>
            </a:pPr>
            <a:endParaRPr lang="en-US" sz="995">
              <a:solidFill>
                <a:srgbClr val="FFFFFF"/>
              </a:solidFill>
              <a:latin typeface="Open Sans 2"/>
              <a:ea typeface="Open Sans 2"/>
              <a:cs typeface="Open Sans 2"/>
              <a:sym typeface="Open Sans 2"/>
            </a:endParaRPr>
          </a:p>
          <a:p>
            <a:pPr algn="ctr">
              <a:lnSpc>
                <a:spcPts val="1346"/>
              </a:lnSpc>
            </a:pPr>
            <a:r>
              <a:rPr lang="en-US" sz="1121">
                <a:solidFill>
                  <a:srgbClr val="FFFFFF"/>
                </a:solidFill>
                <a:latin typeface="Open Sans 2"/>
                <a:ea typeface="Open Sans 2"/>
                <a:cs typeface="Open Sans 2"/>
                <a:sym typeface="Open Sans 2"/>
              </a:rPr>
              <a:t>waddell@marshall.edu</a:t>
            </a:r>
          </a:p>
        </p:txBody>
      </p:sp>
      <p:sp>
        <p:nvSpPr>
          <p:cNvPr id="63" name="TextBox 63"/>
          <p:cNvSpPr txBox="1"/>
          <p:nvPr/>
        </p:nvSpPr>
        <p:spPr>
          <a:xfrm>
            <a:off x="11278647" y="7859736"/>
            <a:ext cx="1392543" cy="383635"/>
          </a:xfrm>
          <a:prstGeom prst="rect">
            <a:avLst/>
          </a:prstGeom>
        </p:spPr>
        <p:txBody>
          <a:bodyPr lIns="0" tIns="0" rIns="0" bIns="0" rtlCol="0" anchor="t">
            <a:spAutoFit/>
          </a:bodyPr>
          <a:lstStyle/>
          <a:p>
            <a:pPr algn="ctr">
              <a:lnSpc>
                <a:spcPts val="1515"/>
              </a:lnSpc>
            </a:pPr>
            <a:r>
              <a:rPr lang="en-US" sz="1263" b="1" i="1">
                <a:solidFill>
                  <a:srgbClr val="FFFFFF"/>
                </a:solidFill>
                <a:latin typeface="Open Sans 2 Bold Italics"/>
                <a:ea typeface="Open Sans 2 Bold Italics"/>
                <a:cs typeface="Open Sans 2 Bold Italics"/>
                <a:sym typeface="Open Sans 2 Bold Italics"/>
              </a:rPr>
              <a:t>Photo Coming Soon </a:t>
            </a:r>
          </a:p>
        </p:txBody>
      </p:sp>
      <p:grpSp>
        <p:nvGrpSpPr>
          <p:cNvPr id="64" name="Group 64"/>
          <p:cNvGrpSpPr/>
          <p:nvPr/>
        </p:nvGrpSpPr>
        <p:grpSpPr>
          <a:xfrm>
            <a:off x="-120774" y="9618839"/>
            <a:ext cx="18408774" cy="1660325"/>
            <a:chOff x="0" y="0"/>
            <a:chExt cx="5454451" cy="491948"/>
          </a:xfrm>
        </p:grpSpPr>
        <p:sp>
          <p:nvSpPr>
            <p:cNvPr id="65" name="Freeform 65"/>
            <p:cNvSpPr/>
            <p:nvPr/>
          </p:nvSpPr>
          <p:spPr>
            <a:xfrm>
              <a:off x="0" y="0"/>
              <a:ext cx="5454452" cy="491948"/>
            </a:xfrm>
            <a:custGeom>
              <a:avLst/>
              <a:gdLst/>
              <a:ahLst/>
              <a:cxnLst/>
              <a:rect l="l" t="t" r="r" b="b"/>
              <a:pathLst>
                <a:path w="5454452" h="491948">
                  <a:moveTo>
                    <a:pt x="0" y="0"/>
                  </a:moveTo>
                  <a:lnTo>
                    <a:pt x="5454452" y="0"/>
                  </a:lnTo>
                  <a:lnTo>
                    <a:pt x="5454452" y="491948"/>
                  </a:lnTo>
                  <a:lnTo>
                    <a:pt x="0" y="491948"/>
                  </a:lnTo>
                  <a:close/>
                </a:path>
              </a:pathLst>
            </a:custGeom>
            <a:solidFill>
              <a:srgbClr val="00B140"/>
            </a:solidFill>
          </p:spPr>
          <p:txBody>
            <a:bodyPr/>
            <a:lstStyle/>
            <a:p>
              <a:endParaRPr lang="en-US"/>
            </a:p>
          </p:txBody>
        </p:sp>
        <p:sp>
          <p:nvSpPr>
            <p:cNvPr id="66" name="TextBox 66"/>
            <p:cNvSpPr txBox="1"/>
            <p:nvPr/>
          </p:nvSpPr>
          <p:spPr>
            <a:xfrm>
              <a:off x="0" y="-38100"/>
              <a:ext cx="5454451" cy="530048"/>
            </a:xfrm>
            <a:prstGeom prst="rect">
              <a:avLst/>
            </a:prstGeom>
          </p:spPr>
          <p:txBody>
            <a:bodyPr lIns="77410" tIns="77410" rIns="77410" bIns="77410" rtlCol="0" anchor="ctr"/>
            <a:lstStyle/>
            <a:p>
              <a:pPr algn="ctr">
                <a:lnSpc>
                  <a:spcPts val="2346"/>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543196" cy="10287000"/>
          </a:xfrm>
          <a:prstGeom prst="rect">
            <a:avLst/>
          </a:prstGeom>
          <a:solidFill>
            <a:srgbClr val="00B140"/>
          </a:solidFill>
        </p:spPr>
        <p:txBody>
          <a:bodyPr/>
          <a:lstStyle/>
          <a:p>
            <a:endParaRPr lang="en-US"/>
          </a:p>
        </p:txBody>
      </p:sp>
      <p:sp>
        <p:nvSpPr>
          <p:cNvPr id="3" name="Freeform 3"/>
          <p:cNvSpPr/>
          <p:nvPr/>
        </p:nvSpPr>
        <p:spPr>
          <a:xfrm>
            <a:off x="10376767" y="265246"/>
            <a:ext cx="5982733" cy="9508622"/>
          </a:xfrm>
          <a:custGeom>
            <a:avLst/>
            <a:gdLst/>
            <a:ahLst/>
            <a:cxnLst/>
            <a:rect l="l" t="t" r="r" b="b"/>
            <a:pathLst>
              <a:path w="5982733" h="9508622">
                <a:moveTo>
                  <a:pt x="0" y="0"/>
                </a:moveTo>
                <a:lnTo>
                  <a:pt x="5982733" y="0"/>
                </a:lnTo>
                <a:lnTo>
                  <a:pt x="5982733" y="9508622"/>
                </a:lnTo>
                <a:lnTo>
                  <a:pt x="0" y="9508622"/>
                </a:lnTo>
                <a:lnTo>
                  <a:pt x="0" y="0"/>
                </a:lnTo>
                <a:close/>
              </a:path>
            </a:pathLst>
          </a:custGeom>
          <a:blipFill>
            <a:blip r:embed="rId2"/>
            <a:stretch>
              <a:fillRect l="-69553" r="-63491"/>
            </a:stretch>
          </a:blipFill>
        </p:spPr>
        <p:txBody>
          <a:bodyPr/>
          <a:lstStyle/>
          <a:p>
            <a:endParaRPr lang="en-US"/>
          </a:p>
        </p:txBody>
      </p:sp>
      <p:sp>
        <p:nvSpPr>
          <p:cNvPr id="4" name="TextBox 4"/>
          <p:cNvSpPr txBox="1"/>
          <p:nvPr/>
        </p:nvSpPr>
        <p:spPr>
          <a:xfrm>
            <a:off x="1028700" y="2056237"/>
            <a:ext cx="4042469" cy="4686383"/>
          </a:xfrm>
          <a:prstGeom prst="rect">
            <a:avLst/>
          </a:prstGeom>
        </p:spPr>
        <p:txBody>
          <a:bodyPr lIns="0" tIns="0" rIns="0" bIns="0" rtlCol="0" anchor="t">
            <a:spAutoFit/>
          </a:bodyPr>
          <a:lstStyle/>
          <a:p>
            <a:pPr algn="l">
              <a:lnSpc>
                <a:spcPts val="12851"/>
              </a:lnSpc>
            </a:pPr>
            <a:r>
              <a:rPr lang="en-US" sz="5400" b="1">
                <a:solidFill>
                  <a:srgbClr val="FFFFFF"/>
                </a:solidFill>
                <a:latin typeface="Open Sans 2 Bold"/>
                <a:ea typeface="Open Sans 2 Bold"/>
                <a:cs typeface="Open Sans 2 Bold"/>
                <a:sym typeface="Open Sans 2 Bold"/>
              </a:rPr>
              <a:t>Post-Award </a:t>
            </a:r>
          </a:p>
          <a:p>
            <a:pPr algn="l">
              <a:lnSpc>
                <a:spcPts val="12851"/>
              </a:lnSpc>
            </a:pPr>
            <a:r>
              <a:rPr lang="en-US" sz="5400" b="1">
                <a:solidFill>
                  <a:srgbClr val="FFFFFF"/>
                </a:solidFill>
                <a:latin typeface="Open Sans 2 Bold"/>
                <a:ea typeface="Open Sans 2 Bold"/>
                <a:cs typeface="Open Sans 2 Bold"/>
                <a:sym typeface="Open Sans 2 Bold"/>
              </a:rPr>
              <a:t>Process </a:t>
            </a:r>
          </a:p>
          <a:p>
            <a:pPr marL="0" lvl="0" indent="0" algn="l">
              <a:lnSpc>
                <a:spcPts val="12851"/>
              </a:lnSpc>
            </a:pPr>
            <a:r>
              <a:rPr lang="en-US" sz="5400" b="1">
                <a:solidFill>
                  <a:srgbClr val="FFFFFF"/>
                </a:solidFill>
                <a:latin typeface="Open Sans 2 Bold"/>
                <a:ea typeface="Open Sans 2 Bold"/>
                <a:cs typeface="Open Sans 2 Bold"/>
                <a:sym typeface="Open Sans 2 Bold"/>
              </a:rPr>
              <a:t>Overview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92328"/>
          </a:xfrm>
          <a:prstGeom prst="rect">
            <a:avLst/>
          </a:prstGeom>
          <a:solidFill>
            <a:srgbClr val="00B140"/>
          </a:solidFill>
        </p:spPr>
        <p:txBody>
          <a:bodyPr/>
          <a:lstStyle/>
          <a:p>
            <a:endParaRPr lang="en-US"/>
          </a:p>
        </p:txBody>
      </p:sp>
      <p:sp>
        <p:nvSpPr>
          <p:cNvPr id="3" name="TextBox 3"/>
          <p:cNvSpPr txBox="1"/>
          <p:nvPr/>
        </p:nvSpPr>
        <p:spPr>
          <a:xfrm>
            <a:off x="651193" y="2886971"/>
            <a:ext cx="16244730" cy="372701"/>
          </a:xfrm>
          <a:prstGeom prst="rect">
            <a:avLst/>
          </a:prstGeom>
        </p:spPr>
        <p:txBody>
          <a:bodyPr lIns="0" tIns="0" rIns="0" bIns="0" rtlCol="0" anchor="t">
            <a:spAutoFit/>
          </a:bodyPr>
          <a:lstStyle/>
          <a:p>
            <a:pPr algn="l">
              <a:lnSpc>
                <a:spcPts val="3080"/>
              </a:lnSpc>
              <a:spcBef>
                <a:spcPct val="0"/>
              </a:spcBef>
            </a:pPr>
            <a:r>
              <a:rPr lang="en-US" sz="2200" strike="noStrike">
                <a:solidFill>
                  <a:srgbClr val="191919"/>
                </a:solidFill>
                <a:latin typeface="Open Sans 2"/>
                <a:ea typeface="Open Sans 2"/>
                <a:cs typeface="Open Sans 2"/>
                <a:sym typeface="Open Sans 2"/>
              </a:rPr>
              <a:t>Once you receive an award, your MURC Grants Compliance Administrator will email you your new Banner Fund number. </a:t>
            </a:r>
          </a:p>
        </p:txBody>
      </p:sp>
      <p:sp>
        <p:nvSpPr>
          <p:cNvPr id="4" name="TextBox 4"/>
          <p:cNvSpPr txBox="1"/>
          <p:nvPr/>
        </p:nvSpPr>
        <p:spPr>
          <a:xfrm>
            <a:off x="651193" y="801300"/>
            <a:ext cx="16487063" cy="727622"/>
          </a:xfrm>
          <a:prstGeom prst="rect">
            <a:avLst/>
          </a:prstGeom>
        </p:spPr>
        <p:txBody>
          <a:bodyPr lIns="0" tIns="0" rIns="0" bIns="0" rtlCol="0" anchor="t">
            <a:spAutoFit/>
          </a:bodyPr>
          <a:lstStyle/>
          <a:p>
            <a:pPr marL="0" lvl="0" indent="0" algn="l">
              <a:lnSpc>
                <a:spcPts val="5400"/>
              </a:lnSpc>
              <a:spcBef>
                <a:spcPct val="0"/>
              </a:spcBef>
            </a:pPr>
            <a:r>
              <a:rPr lang="en-US" sz="5400" b="1">
                <a:solidFill>
                  <a:srgbClr val="FFFFFF"/>
                </a:solidFill>
                <a:latin typeface="Open Sans 2 Bold"/>
                <a:ea typeface="Open Sans 2 Bold"/>
                <a:cs typeface="Open Sans 2 Bold"/>
                <a:sym typeface="Open Sans 2 Bold"/>
              </a:rPr>
              <a:t>Standard Notification: Banner Fund Number </a:t>
            </a:r>
          </a:p>
        </p:txBody>
      </p:sp>
      <p:grpSp>
        <p:nvGrpSpPr>
          <p:cNvPr id="5" name="Group 5"/>
          <p:cNvGrpSpPr/>
          <p:nvPr/>
        </p:nvGrpSpPr>
        <p:grpSpPr>
          <a:xfrm>
            <a:off x="651193" y="3691928"/>
            <a:ext cx="10100550" cy="5409499"/>
            <a:chOff x="0" y="0"/>
            <a:chExt cx="13467400" cy="7212666"/>
          </a:xfrm>
        </p:grpSpPr>
        <p:sp>
          <p:nvSpPr>
            <p:cNvPr id="6" name="Freeform 6"/>
            <p:cNvSpPr/>
            <p:nvPr/>
          </p:nvSpPr>
          <p:spPr>
            <a:xfrm>
              <a:off x="0" y="0"/>
              <a:ext cx="13467400" cy="7212666"/>
            </a:xfrm>
            <a:custGeom>
              <a:avLst/>
              <a:gdLst/>
              <a:ahLst/>
              <a:cxnLst/>
              <a:rect l="l" t="t" r="r" b="b"/>
              <a:pathLst>
                <a:path w="13467400" h="7212666">
                  <a:moveTo>
                    <a:pt x="0" y="0"/>
                  </a:moveTo>
                  <a:lnTo>
                    <a:pt x="13467400" y="0"/>
                  </a:lnTo>
                  <a:lnTo>
                    <a:pt x="13467400" y="7212666"/>
                  </a:lnTo>
                  <a:lnTo>
                    <a:pt x="0" y="7212666"/>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931692" y="966220"/>
              <a:ext cx="5383743" cy="589661"/>
              <a:chOff x="0" y="0"/>
              <a:chExt cx="1063455" cy="116476"/>
            </a:xfrm>
          </p:grpSpPr>
          <p:sp>
            <p:nvSpPr>
              <p:cNvPr id="8" name="Freeform 8"/>
              <p:cNvSpPr/>
              <p:nvPr/>
            </p:nvSpPr>
            <p:spPr>
              <a:xfrm>
                <a:off x="0" y="0"/>
                <a:ext cx="1063455" cy="116476"/>
              </a:xfrm>
              <a:custGeom>
                <a:avLst/>
                <a:gdLst/>
                <a:ahLst/>
                <a:cxnLst/>
                <a:rect l="l" t="t" r="r" b="b"/>
                <a:pathLst>
                  <a:path w="1063455" h="116476">
                    <a:moveTo>
                      <a:pt x="0" y="0"/>
                    </a:moveTo>
                    <a:lnTo>
                      <a:pt x="1063455" y="0"/>
                    </a:lnTo>
                    <a:lnTo>
                      <a:pt x="1063455" y="116476"/>
                    </a:lnTo>
                    <a:lnTo>
                      <a:pt x="0" y="116476"/>
                    </a:lnTo>
                    <a:close/>
                  </a:path>
                </a:pathLst>
              </a:custGeom>
              <a:solidFill>
                <a:srgbClr val="FFFFFF"/>
              </a:solidFill>
            </p:spPr>
            <p:txBody>
              <a:bodyPr/>
              <a:lstStyle/>
              <a:p>
                <a:endParaRPr lang="en-US"/>
              </a:p>
            </p:txBody>
          </p:sp>
          <p:sp>
            <p:nvSpPr>
              <p:cNvPr id="9" name="TextBox 9"/>
              <p:cNvSpPr txBox="1"/>
              <p:nvPr/>
            </p:nvSpPr>
            <p:spPr>
              <a:xfrm>
                <a:off x="0" y="-19050"/>
                <a:ext cx="1063455" cy="135526"/>
              </a:xfrm>
              <a:prstGeom prst="rect">
                <a:avLst/>
              </a:prstGeom>
            </p:spPr>
            <p:txBody>
              <a:bodyPr lIns="50800" tIns="50800" rIns="50800" bIns="50800" rtlCol="0" anchor="ctr"/>
              <a:lstStyle/>
              <a:p>
                <a:pPr algn="ctr">
                  <a:lnSpc>
                    <a:spcPts val="2966"/>
                  </a:lnSpc>
                </a:pPr>
                <a:endParaRPr/>
              </a:p>
            </p:txBody>
          </p:sp>
        </p:grpSp>
        <p:grpSp>
          <p:nvGrpSpPr>
            <p:cNvPr id="10" name="Group 10"/>
            <p:cNvGrpSpPr/>
            <p:nvPr/>
          </p:nvGrpSpPr>
          <p:grpSpPr>
            <a:xfrm>
              <a:off x="1091633" y="3311502"/>
              <a:ext cx="639626" cy="589661"/>
              <a:chOff x="0" y="0"/>
              <a:chExt cx="126346" cy="116476"/>
            </a:xfrm>
          </p:grpSpPr>
          <p:sp>
            <p:nvSpPr>
              <p:cNvPr id="11" name="Freeform 11"/>
              <p:cNvSpPr/>
              <p:nvPr/>
            </p:nvSpPr>
            <p:spPr>
              <a:xfrm>
                <a:off x="0" y="0"/>
                <a:ext cx="126346" cy="116476"/>
              </a:xfrm>
              <a:custGeom>
                <a:avLst/>
                <a:gdLst/>
                <a:ahLst/>
                <a:cxnLst/>
                <a:rect l="l" t="t" r="r" b="b"/>
                <a:pathLst>
                  <a:path w="126346" h="116476">
                    <a:moveTo>
                      <a:pt x="0" y="0"/>
                    </a:moveTo>
                    <a:lnTo>
                      <a:pt x="126346" y="0"/>
                    </a:lnTo>
                    <a:lnTo>
                      <a:pt x="126346" y="116476"/>
                    </a:lnTo>
                    <a:lnTo>
                      <a:pt x="0" y="116476"/>
                    </a:lnTo>
                    <a:close/>
                  </a:path>
                </a:pathLst>
              </a:custGeom>
              <a:solidFill>
                <a:srgbClr val="FFFFFF"/>
              </a:solidFill>
            </p:spPr>
            <p:txBody>
              <a:bodyPr/>
              <a:lstStyle/>
              <a:p>
                <a:endParaRPr lang="en-US"/>
              </a:p>
            </p:txBody>
          </p:sp>
          <p:sp>
            <p:nvSpPr>
              <p:cNvPr id="12" name="TextBox 12"/>
              <p:cNvSpPr txBox="1"/>
              <p:nvPr/>
            </p:nvSpPr>
            <p:spPr>
              <a:xfrm>
                <a:off x="0" y="-19050"/>
                <a:ext cx="126346" cy="135526"/>
              </a:xfrm>
              <a:prstGeom prst="rect">
                <a:avLst/>
              </a:prstGeom>
            </p:spPr>
            <p:txBody>
              <a:bodyPr lIns="50800" tIns="50800" rIns="50800" bIns="50800" rtlCol="0" anchor="ctr"/>
              <a:lstStyle/>
              <a:p>
                <a:pPr algn="ctr">
                  <a:lnSpc>
                    <a:spcPts val="2966"/>
                  </a:lnSpc>
                </a:pPr>
                <a:endParaRPr/>
              </a:p>
            </p:txBody>
          </p:sp>
        </p:grpSp>
        <p:grpSp>
          <p:nvGrpSpPr>
            <p:cNvPr id="13" name="Group 13"/>
            <p:cNvGrpSpPr/>
            <p:nvPr/>
          </p:nvGrpSpPr>
          <p:grpSpPr>
            <a:xfrm>
              <a:off x="2028920" y="0"/>
              <a:ext cx="7705333" cy="294831"/>
              <a:chOff x="0" y="0"/>
              <a:chExt cx="1522041" cy="58238"/>
            </a:xfrm>
          </p:grpSpPr>
          <p:sp>
            <p:nvSpPr>
              <p:cNvPr id="14" name="Freeform 14"/>
              <p:cNvSpPr/>
              <p:nvPr/>
            </p:nvSpPr>
            <p:spPr>
              <a:xfrm>
                <a:off x="0" y="0"/>
                <a:ext cx="1522041" cy="58238"/>
              </a:xfrm>
              <a:custGeom>
                <a:avLst/>
                <a:gdLst/>
                <a:ahLst/>
                <a:cxnLst/>
                <a:rect l="l" t="t" r="r" b="b"/>
                <a:pathLst>
                  <a:path w="1522041" h="58238">
                    <a:moveTo>
                      <a:pt x="0" y="0"/>
                    </a:moveTo>
                    <a:lnTo>
                      <a:pt x="1522041" y="0"/>
                    </a:lnTo>
                    <a:lnTo>
                      <a:pt x="1522041" y="58238"/>
                    </a:lnTo>
                    <a:lnTo>
                      <a:pt x="0" y="58238"/>
                    </a:lnTo>
                    <a:close/>
                  </a:path>
                </a:pathLst>
              </a:custGeom>
              <a:solidFill>
                <a:srgbClr val="FFFFFF"/>
              </a:solidFill>
            </p:spPr>
            <p:txBody>
              <a:bodyPr/>
              <a:lstStyle/>
              <a:p>
                <a:endParaRPr lang="en-US"/>
              </a:p>
            </p:txBody>
          </p:sp>
          <p:sp>
            <p:nvSpPr>
              <p:cNvPr id="15" name="TextBox 15"/>
              <p:cNvSpPr txBox="1"/>
              <p:nvPr/>
            </p:nvSpPr>
            <p:spPr>
              <a:xfrm>
                <a:off x="0" y="-19050"/>
                <a:ext cx="1522041" cy="77288"/>
              </a:xfrm>
              <a:prstGeom prst="rect">
                <a:avLst/>
              </a:prstGeom>
            </p:spPr>
            <p:txBody>
              <a:bodyPr lIns="50800" tIns="50800" rIns="50800" bIns="50800" rtlCol="0" anchor="ctr"/>
              <a:lstStyle/>
              <a:p>
                <a:pPr algn="ctr">
                  <a:lnSpc>
                    <a:spcPts val="2966"/>
                  </a:lnSpc>
                </a:pPr>
                <a:endParaRPr/>
              </a:p>
            </p:txBody>
          </p:sp>
        </p:grpSp>
      </p:grpSp>
      <p:sp>
        <p:nvSpPr>
          <p:cNvPr id="16" name="TextBox 16"/>
          <p:cNvSpPr txBox="1"/>
          <p:nvPr/>
        </p:nvSpPr>
        <p:spPr>
          <a:xfrm>
            <a:off x="2252784" y="3737767"/>
            <a:ext cx="8498959" cy="189795"/>
          </a:xfrm>
          <a:prstGeom prst="rect">
            <a:avLst/>
          </a:prstGeom>
        </p:spPr>
        <p:txBody>
          <a:bodyPr lIns="0" tIns="0" rIns="0" bIns="0" rtlCol="0" anchor="t">
            <a:spAutoFit/>
          </a:bodyPr>
          <a:lstStyle/>
          <a:p>
            <a:pPr algn="l">
              <a:lnSpc>
                <a:spcPts val="1611"/>
              </a:lnSpc>
              <a:spcBef>
                <a:spcPct val="0"/>
              </a:spcBef>
            </a:pPr>
            <a:r>
              <a:rPr lang="en-US" sz="1151" b="1">
                <a:solidFill>
                  <a:srgbClr val="DD0707"/>
                </a:solidFill>
                <a:latin typeface="Open Sans 2 Bold"/>
                <a:ea typeface="Open Sans 2 Bold"/>
                <a:cs typeface="Open Sans 2 Bold"/>
                <a:sym typeface="Open Sans 2 Bold"/>
              </a:rPr>
              <a:t>FUND NUMBER - NAME OF PROJECT</a:t>
            </a:r>
          </a:p>
        </p:txBody>
      </p:sp>
      <p:sp>
        <p:nvSpPr>
          <p:cNvPr id="17" name="TextBox 17"/>
          <p:cNvSpPr txBox="1"/>
          <p:nvPr/>
        </p:nvSpPr>
        <p:spPr>
          <a:xfrm>
            <a:off x="11553561" y="3889463"/>
            <a:ext cx="7776697" cy="1543923"/>
          </a:xfrm>
          <a:prstGeom prst="rect">
            <a:avLst/>
          </a:prstGeom>
        </p:spPr>
        <p:txBody>
          <a:bodyPr lIns="0" tIns="0" rIns="0" bIns="0" rtlCol="0" anchor="t">
            <a:spAutoFit/>
          </a:bodyPr>
          <a:lstStyle/>
          <a:p>
            <a:pPr algn="l">
              <a:lnSpc>
                <a:spcPts val="3080"/>
              </a:lnSpc>
            </a:pPr>
            <a:r>
              <a:rPr lang="en-US" sz="2200" b="1" dirty="0">
                <a:solidFill>
                  <a:srgbClr val="191919"/>
                </a:solidFill>
                <a:latin typeface="Open Sans 2 Bold"/>
                <a:ea typeface="Open Sans 2 Bold"/>
                <a:cs typeface="Open Sans 2 Bold"/>
                <a:sym typeface="Open Sans 2 Bold"/>
              </a:rPr>
              <a:t>Also included in the email:</a:t>
            </a:r>
          </a:p>
          <a:p>
            <a:pPr marL="474983" lvl="1" indent="-237491" algn="l">
              <a:lnSpc>
                <a:spcPts val="3080"/>
              </a:lnSpc>
              <a:buFont typeface="Arial"/>
              <a:buChar char="•"/>
            </a:pPr>
            <a:r>
              <a:rPr lang="en-US" sz="2200" u="sng" dirty="0">
                <a:solidFill>
                  <a:srgbClr val="191919"/>
                </a:solidFill>
                <a:latin typeface="Open Sans 2"/>
                <a:ea typeface="Open Sans 2"/>
                <a:cs typeface="Open Sans 2"/>
                <a:sym typeface="Open Sans 2"/>
                <a:hlinkClick r:id="rId3" tooltip="https://dynamicforms.ngwebsolutions.com/casAuthentication.ashx?InstID=cade935a-cfad-4410-b039-e0d18d946b0d&amp;targetURL=https%3a%2f%2fdynamicforms.ngwebsolutions.com%2fSubmit%2fStart%2fe0680d04-da85-4e3d-a669-3e60140cfbaa"/>
              </a:rPr>
              <a:t>Banner Finance Privilege Request Form</a:t>
            </a:r>
            <a:r>
              <a:rPr lang="en-US" sz="2200" dirty="0">
                <a:solidFill>
                  <a:srgbClr val="191919"/>
                </a:solidFill>
                <a:latin typeface="Open Sans 2"/>
                <a:ea typeface="Open Sans 2"/>
                <a:cs typeface="Open Sans 2"/>
                <a:sym typeface="Open Sans 2"/>
              </a:rPr>
              <a:t>  </a:t>
            </a:r>
          </a:p>
          <a:p>
            <a:pPr marL="474983" lvl="1" indent="-237491" algn="l">
              <a:lnSpc>
                <a:spcPts val="3080"/>
              </a:lnSpc>
              <a:buFont typeface="Arial"/>
              <a:buChar char="•"/>
            </a:pPr>
            <a:r>
              <a:rPr lang="en-US" sz="2200" dirty="0">
                <a:solidFill>
                  <a:srgbClr val="191919"/>
                </a:solidFill>
                <a:latin typeface="Open Sans 2"/>
                <a:ea typeface="Open Sans 2"/>
                <a:cs typeface="Open Sans 2"/>
                <a:sym typeface="Open Sans 2"/>
              </a:rPr>
              <a:t>MURC Informational Reports Form </a:t>
            </a:r>
          </a:p>
          <a:p>
            <a:pPr marL="474983" lvl="1" indent="-237491" algn="l">
              <a:lnSpc>
                <a:spcPts val="3080"/>
              </a:lnSpc>
              <a:buFont typeface="Arial"/>
              <a:buChar char="•"/>
            </a:pPr>
            <a:r>
              <a:rPr lang="en-US" sz="2200" dirty="0">
                <a:solidFill>
                  <a:srgbClr val="191919"/>
                </a:solidFill>
                <a:latin typeface="Open Sans 2"/>
                <a:ea typeface="Open Sans 2"/>
                <a:cs typeface="Open Sans 2"/>
                <a:sym typeface="Open Sans 2"/>
              </a:rPr>
              <a:t>New Award Quick Start Guide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386</TotalTime>
  <Words>3412</Words>
  <Application>Microsoft Office PowerPoint</Application>
  <PresentationFormat>Custom</PresentationFormat>
  <Paragraphs>399</Paragraphs>
  <Slides>38</Slides>
  <Notes>2</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60" baseType="lpstr">
      <vt:lpstr>Open Sans 2 Light</vt:lpstr>
      <vt:lpstr>Aileron Bold</vt:lpstr>
      <vt:lpstr>Open Sans 2 Bold</vt:lpstr>
      <vt:lpstr>Calibri</vt:lpstr>
      <vt:lpstr>Aptos</vt:lpstr>
      <vt:lpstr>Arial</vt:lpstr>
      <vt:lpstr>Open Sans 1</vt:lpstr>
      <vt:lpstr>Open Sans 2</vt:lpstr>
      <vt:lpstr>Arimo Bold</vt:lpstr>
      <vt:lpstr>Aileron</vt:lpstr>
      <vt:lpstr>Proxima Nova Bold</vt:lpstr>
      <vt:lpstr>Open Sans 1 Bold Italics</vt:lpstr>
      <vt:lpstr>Poppins Bold</vt:lpstr>
      <vt:lpstr>Arimo</vt:lpstr>
      <vt:lpstr>Montserrat</vt:lpstr>
      <vt:lpstr>Open Sans 2 Bold Italics</vt:lpstr>
      <vt:lpstr>Proxima Nova</vt:lpstr>
      <vt:lpstr>Proxima Nova Heavy</vt:lpstr>
      <vt:lpstr>Open Sans 1 Italics</vt:lpstr>
      <vt:lpstr>Open Sans 1 Bold</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Post-Award Essentials</dc:title>
  <dc:creator>Bruce, Brittany</dc:creator>
  <cp:lastModifiedBy>Bruce, Brittany</cp:lastModifiedBy>
  <cp:revision>31</cp:revision>
  <dcterms:created xsi:type="dcterms:W3CDTF">2006-08-16T00:00:00Z</dcterms:created>
  <dcterms:modified xsi:type="dcterms:W3CDTF">2024-11-07T13:14:06Z</dcterms:modified>
  <dc:identifier>DAGOB6MrtBI</dc:identifier>
</cp:coreProperties>
</file>