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0"/>
  </p:notesMasterIdLst>
  <p:handoutMasterIdLst>
    <p:handoutMasterId r:id="rId51"/>
  </p:handoutMasterIdLst>
  <p:sldIdLst>
    <p:sldId id="276" r:id="rId2"/>
    <p:sldId id="296" r:id="rId3"/>
    <p:sldId id="285" r:id="rId4"/>
    <p:sldId id="301" r:id="rId5"/>
    <p:sldId id="287" r:id="rId6"/>
    <p:sldId id="282" r:id="rId7"/>
    <p:sldId id="284" r:id="rId8"/>
    <p:sldId id="288" r:id="rId9"/>
    <p:sldId id="297" r:id="rId10"/>
    <p:sldId id="283" r:id="rId11"/>
    <p:sldId id="286" r:id="rId12"/>
    <p:sldId id="280" r:id="rId13"/>
    <p:sldId id="300" r:id="rId14"/>
    <p:sldId id="267" r:id="rId15"/>
    <p:sldId id="268" r:id="rId16"/>
    <p:sldId id="272" r:id="rId17"/>
    <p:sldId id="257" r:id="rId18"/>
    <p:sldId id="308" r:id="rId19"/>
    <p:sldId id="309" r:id="rId20"/>
    <p:sldId id="319" r:id="rId21"/>
    <p:sldId id="312" r:id="rId22"/>
    <p:sldId id="258" r:id="rId23"/>
    <p:sldId id="260" r:id="rId24"/>
    <p:sldId id="314" r:id="rId25"/>
    <p:sldId id="315" r:id="rId26"/>
    <p:sldId id="261" r:id="rId27"/>
    <p:sldId id="262" r:id="rId28"/>
    <p:sldId id="322" r:id="rId29"/>
    <p:sldId id="316" r:id="rId30"/>
    <p:sldId id="325" r:id="rId31"/>
    <p:sldId id="326" r:id="rId32"/>
    <p:sldId id="327" r:id="rId33"/>
    <p:sldId id="328" r:id="rId34"/>
    <p:sldId id="329" r:id="rId35"/>
    <p:sldId id="264" r:id="rId36"/>
    <p:sldId id="317" r:id="rId37"/>
    <p:sldId id="320" r:id="rId38"/>
    <p:sldId id="302" r:id="rId39"/>
    <p:sldId id="303" r:id="rId40"/>
    <p:sldId id="323" r:id="rId41"/>
    <p:sldId id="269" r:id="rId42"/>
    <p:sldId id="324" r:id="rId43"/>
    <p:sldId id="292" r:id="rId44"/>
    <p:sldId id="271" r:id="rId45"/>
    <p:sldId id="293" r:id="rId46"/>
    <p:sldId id="291" r:id="rId47"/>
    <p:sldId id="274" r:id="rId48"/>
    <p:sldId id="330" r:id="rId49"/>
  </p:sldIdLst>
  <p:sldSz cx="9144000" cy="6858000" type="screen4x3"/>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2CE0D8-2DF2-71F6-E686-5B414164E67A}" name="Perry, Kayla" initials="PK" userId="S::starcher41@marshall.edu::7a98c199-fb85-4670-a0e7-316159f737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rry, Kayla" initials="PK" lastIdx="2" clrIdx="0">
    <p:extLst>
      <p:ext uri="{19B8F6BF-5375-455C-9EA6-DF929625EA0E}">
        <p15:presenceInfo xmlns:p15="http://schemas.microsoft.com/office/powerpoint/2012/main" userId="S-1-5-21-2103128890-668367686-1861945104-1906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8007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0" autoAdjust="0"/>
    <p:restoredTop sz="94660"/>
  </p:normalViewPr>
  <p:slideViewPr>
    <p:cSldViewPr>
      <p:cViewPr varScale="1">
        <p:scale>
          <a:sx n="78" d="100"/>
          <a:sy n="78" d="100"/>
        </p:scale>
        <p:origin x="1541" y="6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C97F54-FDA3-4C22-AE6E-876F4C39B10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9E0F7AFC-7DA6-415E-BF12-3405DA19462B}">
      <dgm:prSet phldrT="[Text]" custT="1"/>
      <dgm:spPr/>
      <dgm:t>
        <a:bodyPr/>
        <a:lstStyle/>
        <a:p>
          <a:r>
            <a:rPr lang="en-US" sz="1600" dirty="0"/>
            <a:t>Cardholder submits signed Application &amp; Agreement to MURC</a:t>
          </a:r>
        </a:p>
      </dgm:t>
    </dgm:pt>
    <dgm:pt modelId="{87F4691E-08F6-4239-A189-EEECD2B92820}" type="parTrans" cxnId="{3C118B71-C1BF-46A2-84A4-C09BFA7FD867}">
      <dgm:prSet/>
      <dgm:spPr/>
      <dgm:t>
        <a:bodyPr/>
        <a:lstStyle/>
        <a:p>
          <a:endParaRPr lang="en-US"/>
        </a:p>
      </dgm:t>
    </dgm:pt>
    <dgm:pt modelId="{2888ACF6-133B-48AB-AC40-3C160D6DC4D7}" type="sibTrans" cxnId="{3C118B71-C1BF-46A2-84A4-C09BFA7FD867}">
      <dgm:prSet/>
      <dgm:spPr/>
      <dgm:t>
        <a:bodyPr/>
        <a:lstStyle/>
        <a:p>
          <a:endParaRPr lang="en-US"/>
        </a:p>
      </dgm:t>
    </dgm:pt>
    <dgm:pt modelId="{24C2F71F-1C90-4419-80FC-026894C1D6A1}">
      <dgm:prSet phldrT="[Text]" custT="1"/>
      <dgm:spPr/>
      <dgm:t>
        <a:bodyPr/>
        <a:lstStyle/>
        <a:p>
          <a:r>
            <a:rPr lang="en-US" sz="1600" dirty="0"/>
            <a:t>MURC receives and reviews application for completion &amp; eligibility</a:t>
          </a:r>
        </a:p>
      </dgm:t>
    </dgm:pt>
    <dgm:pt modelId="{954CBB67-091F-4BD0-9B33-27E4974DD5CD}" type="parTrans" cxnId="{3DFF7186-A63C-4818-882E-7CF536A709FB}">
      <dgm:prSet/>
      <dgm:spPr/>
      <dgm:t>
        <a:bodyPr/>
        <a:lstStyle/>
        <a:p>
          <a:endParaRPr lang="en-US"/>
        </a:p>
      </dgm:t>
    </dgm:pt>
    <dgm:pt modelId="{21C7267A-FB16-492E-9148-081592A77698}" type="sibTrans" cxnId="{3DFF7186-A63C-4818-882E-7CF536A709FB}">
      <dgm:prSet/>
      <dgm:spPr/>
      <dgm:t>
        <a:bodyPr/>
        <a:lstStyle/>
        <a:p>
          <a:endParaRPr lang="en-US"/>
        </a:p>
      </dgm:t>
    </dgm:pt>
    <dgm:pt modelId="{631AB1C6-3AF5-44C9-9855-E6FF0A1855B0}">
      <dgm:prSet phldrT="[Text]"/>
      <dgm:spPr/>
      <dgm:t>
        <a:bodyPr/>
        <a:lstStyle/>
        <a:p>
          <a:r>
            <a:rPr lang="en-US" dirty="0"/>
            <a:t>MURC contacts applicant for training</a:t>
          </a:r>
        </a:p>
      </dgm:t>
    </dgm:pt>
    <dgm:pt modelId="{2A12E8E2-A183-47EB-A241-139DB9B2E3F0}" type="parTrans" cxnId="{AB2D9BA5-C704-4579-BFCD-6BB15D2F16E3}">
      <dgm:prSet/>
      <dgm:spPr/>
      <dgm:t>
        <a:bodyPr/>
        <a:lstStyle/>
        <a:p>
          <a:endParaRPr lang="en-US"/>
        </a:p>
      </dgm:t>
    </dgm:pt>
    <dgm:pt modelId="{38331F8C-A1A9-4A5B-92D5-9906BB4C3551}" type="sibTrans" cxnId="{AB2D9BA5-C704-4579-BFCD-6BB15D2F16E3}">
      <dgm:prSet/>
      <dgm:spPr/>
      <dgm:t>
        <a:bodyPr/>
        <a:lstStyle/>
        <a:p>
          <a:endParaRPr lang="en-US"/>
        </a:p>
      </dgm:t>
    </dgm:pt>
    <dgm:pt modelId="{E71CAB5E-D1BB-40CE-A099-B502DCB61FFE}">
      <dgm:prSet/>
      <dgm:spPr/>
      <dgm:t>
        <a:bodyPr/>
        <a:lstStyle/>
        <a:p>
          <a:r>
            <a:rPr lang="en-US" dirty="0"/>
            <a:t>MURC issues new card to P-Cardholder</a:t>
          </a:r>
        </a:p>
      </dgm:t>
    </dgm:pt>
    <dgm:pt modelId="{1EA29623-0E23-4611-AB14-287D1C42D2F3}" type="parTrans" cxnId="{1CCC44EB-7808-4183-9368-3946E197E4EF}">
      <dgm:prSet/>
      <dgm:spPr/>
      <dgm:t>
        <a:bodyPr/>
        <a:lstStyle/>
        <a:p>
          <a:endParaRPr lang="en-US"/>
        </a:p>
      </dgm:t>
    </dgm:pt>
    <dgm:pt modelId="{528F22C3-D2F1-4C6F-9D04-A0219ED4C8DB}" type="sibTrans" cxnId="{1CCC44EB-7808-4183-9368-3946E197E4EF}">
      <dgm:prSet/>
      <dgm:spPr/>
      <dgm:t>
        <a:bodyPr/>
        <a:lstStyle/>
        <a:p>
          <a:endParaRPr lang="en-US"/>
        </a:p>
      </dgm:t>
    </dgm:pt>
    <dgm:pt modelId="{D53BF22E-36E2-40CC-B469-9C3C0583AD06}">
      <dgm:prSet/>
      <dgm:spPr/>
      <dgm:t>
        <a:bodyPr/>
        <a:lstStyle/>
        <a:p>
          <a:r>
            <a:rPr lang="en-US" dirty="0"/>
            <a:t>P-Cardholder activates card</a:t>
          </a:r>
        </a:p>
      </dgm:t>
    </dgm:pt>
    <dgm:pt modelId="{53535E5A-2131-46D1-9A35-046BDBA312D1}" type="parTrans" cxnId="{0691086B-EFCB-4F1B-BCA5-8D298BE2DE20}">
      <dgm:prSet/>
      <dgm:spPr/>
      <dgm:t>
        <a:bodyPr/>
        <a:lstStyle/>
        <a:p>
          <a:endParaRPr lang="en-US"/>
        </a:p>
      </dgm:t>
    </dgm:pt>
    <dgm:pt modelId="{4885F30F-6EB7-4619-A5F5-4E8FACE0D4F9}" type="sibTrans" cxnId="{0691086B-EFCB-4F1B-BCA5-8D298BE2DE20}">
      <dgm:prSet/>
      <dgm:spPr/>
      <dgm:t>
        <a:bodyPr/>
        <a:lstStyle/>
        <a:p>
          <a:endParaRPr lang="en-US"/>
        </a:p>
      </dgm:t>
    </dgm:pt>
    <dgm:pt modelId="{8DF28C6F-B172-4749-B4BA-E18980A87015}" type="pres">
      <dgm:prSet presAssocID="{2EC97F54-FDA3-4C22-AE6E-876F4C39B106}" presName="rootnode" presStyleCnt="0">
        <dgm:presLayoutVars>
          <dgm:chMax/>
          <dgm:chPref/>
          <dgm:dir/>
          <dgm:animLvl val="lvl"/>
        </dgm:presLayoutVars>
      </dgm:prSet>
      <dgm:spPr/>
    </dgm:pt>
    <dgm:pt modelId="{3DB55337-BC88-4528-A861-EDB4DFF09157}" type="pres">
      <dgm:prSet presAssocID="{9E0F7AFC-7DA6-415E-BF12-3405DA19462B}" presName="composite" presStyleCnt="0"/>
      <dgm:spPr/>
    </dgm:pt>
    <dgm:pt modelId="{7A8E85D0-5E59-41A6-A0B8-34DC171F7316}" type="pres">
      <dgm:prSet presAssocID="{9E0F7AFC-7DA6-415E-BF12-3405DA19462B}" presName="bentUpArrow1" presStyleLbl="alignImgPlace1" presStyleIdx="0" presStyleCnt="4" custLinFactNeighborX="-57333" custLinFactNeighborY="3569"/>
      <dgm:spPr/>
    </dgm:pt>
    <dgm:pt modelId="{4A20A782-8225-4CB3-9C24-AC5F80374C4A}" type="pres">
      <dgm:prSet presAssocID="{9E0F7AFC-7DA6-415E-BF12-3405DA19462B}" presName="ParentText" presStyleLbl="node1" presStyleIdx="0" presStyleCnt="5" custScaleX="244653">
        <dgm:presLayoutVars>
          <dgm:chMax val="1"/>
          <dgm:chPref val="1"/>
          <dgm:bulletEnabled val="1"/>
        </dgm:presLayoutVars>
      </dgm:prSet>
      <dgm:spPr/>
    </dgm:pt>
    <dgm:pt modelId="{C02FA13C-90DC-4AE3-B8A4-A8E4482D1502}" type="pres">
      <dgm:prSet presAssocID="{9E0F7AFC-7DA6-415E-BF12-3405DA19462B}" presName="ChildText" presStyleLbl="revTx" presStyleIdx="0" presStyleCnt="4" custLinFactNeighborX="76198" custLinFactNeighborY="-14966">
        <dgm:presLayoutVars>
          <dgm:chMax val="0"/>
          <dgm:chPref val="0"/>
          <dgm:bulletEnabled val="1"/>
        </dgm:presLayoutVars>
      </dgm:prSet>
      <dgm:spPr/>
    </dgm:pt>
    <dgm:pt modelId="{AD631DDF-A9CD-4BE8-BBAA-ABBEBBD9286A}" type="pres">
      <dgm:prSet presAssocID="{2888ACF6-133B-48AB-AC40-3C160D6DC4D7}" presName="sibTrans" presStyleCnt="0"/>
      <dgm:spPr/>
    </dgm:pt>
    <dgm:pt modelId="{C10D0708-DEE1-4A90-80C0-9B176D48E5DA}" type="pres">
      <dgm:prSet presAssocID="{24C2F71F-1C90-4419-80FC-026894C1D6A1}" presName="composite" presStyleCnt="0"/>
      <dgm:spPr/>
    </dgm:pt>
    <dgm:pt modelId="{04B848FE-C291-4A8B-B601-665898662CDA}" type="pres">
      <dgm:prSet presAssocID="{24C2F71F-1C90-4419-80FC-026894C1D6A1}" presName="bentUpArrow1" presStyleLbl="alignImgPlace1" presStyleIdx="1" presStyleCnt="4" custLinFactNeighborX="-49022" custLinFactNeighborY="2427"/>
      <dgm:spPr/>
    </dgm:pt>
    <dgm:pt modelId="{9247DDA2-5A1C-43D6-9F3A-E433B53FD025}" type="pres">
      <dgm:prSet presAssocID="{24C2F71F-1C90-4419-80FC-026894C1D6A1}" presName="ParentText" presStyleLbl="node1" presStyleIdx="1" presStyleCnt="5" custScaleX="232011">
        <dgm:presLayoutVars>
          <dgm:chMax val="1"/>
          <dgm:chPref val="1"/>
          <dgm:bulletEnabled val="1"/>
        </dgm:presLayoutVars>
      </dgm:prSet>
      <dgm:spPr/>
    </dgm:pt>
    <dgm:pt modelId="{39576A18-A496-4F03-BA17-641D1154DB6A}" type="pres">
      <dgm:prSet presAssocID="{24C2F71F-1C90-4419-80FC-026894C1D6A1}" presName="ChildText" presStyleLbl="revTx" presStyleIdx="1" presStyleCnt="4">
        <dgm:presLayoutVars>
          <dgm:chMax val="0"/>
          <dgm:chPref val="0"/>
          <dgm:bulletEnabled val="1"/>
        </dgm:presLayoutVars>
      </dgm:prSet>
      <dgm:spPr/>
    </dgm:pt>
    <dgm:pt modelId="{5726E63D-4881-43B2-BA69-8CEDE1BB3E9E}" type="pres">
      <dgm:prSet presAssocID="{21C7267A-FB16-492E-9148-081592A77698}" presName="sibTrans" presStyleCnt="0"/>
      <dgm:spPr/>
    </dgm:pt>
    <dgm:pt modelId="{A6F77145-14AD-4F59-A0AA-B412101EB8AF}" type="pres">
      <dgm:prSet presAssocID="{631AB1C6-3AF5-44C9-9855-E6FF0A1855B0}" presName="composite" presStyleCnt="0"/>
      <dgm:spPr/>
    </dgm:pt>
    <dgm:pt modelId="{58EBC83A-B6AD-4CE1-BC63-582BE9E8DC1C}" type="pres">
      <dgm:prSet presAssocID="{631AB1C6-3AF5-44C9-9855-E6FF0A1855B0}" presName="bentUpArrow1" presStyleLbl="alignImgPlace1" presStyleIdx="2" presStyleCnt="4" custLinFactNeighborX="-59585" custLinFactNeighborY="1286"/>
      <dgm:spPr/>
    </dgm:pt>
    <dgm:pt modelId="{A96CD0E6-ED93-41DA-91D7-E67C8A0E5364}" type="pres">
      <dgm:prSet presAssocID="{631AB1C6-3AF5-44C9-9855-E6FF0A1855B0}" presName="ParentText" presStyleLbl="node1" presStyleIdx="2" presStyleCnt="5" custScaleX="244898">
        <dgm:presLayoutVars>
          <dgm:chMax val="1"/>
          <dgm:chPref val="1"/>
          <dgm:bulletEnabled val="1"/>
        </dgm:presLayoutVars>
      </dgm:prSet>
      <dgm:spPr/>
    </dgm:pt>
    <dgm:pt modelId="{79D71764-AC36-4D8A-887E-50F07625BAA7}" type="pres">
      <dgm:prSet presAssocID="{631AB1C6-3AF5-44C9-9855-E6FF0A1855B0}" presName="ChildText" presStyleLbl="revTx" presStyleIdx="2" presStyleCnt="4">
        <dgm:presLayoutVars>
          <dgm:chMax val="0"/>
          <dgm:chPref val="0"/>
          <dgm:bulletEnabled val="1"/>
        </dgm:presLayoutVars>
      </dgm:prSet>
      <dgm:spPr/>
    </dgm:pt>
    <dgm:pt modelId="{4196B268-3435-4767-904E-43ACFBA55450}" type="pres">
      <dgm:prSet presAssocID="{38331F8C-A1A9-4A5B-92D5-9906BB4C3551}" presName="sibTrans" presStyleCnt="0"/>
      <dgm:spPr/>
    </dgm:pt>
    <dgm:pt modelId="{53AD2F51-5B50-4E26-A7DE-F8432A1A04A3}" type="pres">
      <dgm:prSet presAssocID="{E71CAB5E-D1BB-40CE-A099-B502DCB61FFE}" presName="composite" presStyleCnt="0"/>
      <dgm:spPr/>
    </dgm:pt>
    <dgm:pt modelId="{955B9906-DCEB-4195-9BFC-CF94B6255F3C}" type="pres">
      <dgm:prSet presAssocID="{E71CAB5E-D1BB-40CE-A099-B502DCB61FFE}" presName="bentUpArrow1" presStyleLbl="alignImgPlace1" presStyleIdx="3" presStyleCnt="4" custLinFactNeighborX="-51273" custLinFactNeighborY="145"/>
      <dgm:spPr/>
    </dgm:pt>
    <dgm:pt modelId="{A8C28A10-3624-4212-B495-C872F28D09E5}" type="pres">
      <dgm:prSet presAssocID="{E71CAB5E-D1BB-40CE-A099-B502DCB61FFE}" presName="ParentText" presStyleLbl="node1" presStyleIdx="3" presStyleCnt="5" custScaleX="232256">
        <dgm:presLayoutVars>
          <dgm:chMax val="1"/>
          <dgm:chPref val="1"/>
          <dgm:bulletEnabled val="1"/>
        </dgm:presLayoutVars>
      </dgm:prSet>
      <dgm:spPr/>
    </dgm:pt>
    <dgm:pt modelId="{908498D4-7BDF-43DC-95B1-02AF5703FBCF}" type="pres">
      <dgm:prSet presAssocID="{E71CAB5E-D1BB-40CE-A099-B502DCB61FFE}" presName="ChildText" presStyleLbl="revTx" presStyleIdx="3" presStyleCnt="4">
        <dgm:presLayoutVars>
          <dgm:chMax val="0"/>
          <dgm:chPref val="0"/>
          <dgm:bulletEnabled val="1"/>
        </dgm:presLayoutVars>
      </dgm:prSet>
      <dgm:spPr/>
    </dgm:pt>
    <dgm:pt modelId="{9991505E-513A-4E05-8F84-71F0F11322A0}" type="pres">
      <dgm:prSet presAssocID="{528F22C3-D2F1-4C6F-9D04-A0219ED4C8DB}" presName="sibTrans" presStyleCnt="0"/>
      <dgm:spPr/>
    </dgm:pt>
    <dgm:pt modelId="{600709A1-E09A-43AC-8F14-39FBCD6908E9}" type="pres">
      <dgm:prSet presAssocID="{D53BF22E-36E2-40CC-B469-9C3C0583AD06}" presName="composite" presStyleCnt="0"/>
      <dgm:spPr/>
    </dgm:pt>
    <dgm:pt modelId="{7A064F57-F327-4296-809E-0553B2689F8C}" type="pres">
      <dgm:prSet presAssocID="{D53BF22E-36E2-40CC-B469-9C3C0583AD06}" presName="ParentText" presStyleLbl="node1" presStyleIdx="4" presStyleCnt="5" custScaleX="204484">
        <dgm:presLayoutVars>
          <dgm:chMax val="1"/>
          <dgm:chPref val="1"/>
          <dgm:bulletEnabled val="1"/>
        </dgm:presLayoutVars>
      </dgm:prSet>
      <dgm:spPr/>
    </dgm:pt>
  </dgm:ptLst>
  <dgm:cxnLst>
    <dgm:cxn modelId="{3B28EA05-A3B5-4D9D-80C2-BED8270F4D4B}" type="presOf" srcId="{E71CAB5E-D1BB-40CE-A099-B502DCB61FFE}" destId="{A8C28A10-3624-4212-B495-C872F28D09E5}" srcOrd="0" destOrd="0" presId="urn:microsoft.com/office/officeart/2005/8/layout/StepDownProcess"/>
    <dgm:cxn modelId="{991B7739-D54E-4113-9184-26CD8FEB5420}" type="presOf" srcId="{631AB1C6-3AF5-44C9-9855-E6FF0A1855B0}" destId="{A96CD0E6-ED93-41DA-91D7-E67C8A0E5364}" srcOrd="0" destOrd="0" presId="urn:microsoft.com/office/officeart/2005/8/layout/StepDownProcess"/>
    <dgm:cxn modelId="{7FB2443B-B863-4D43-9E27-B827C1C0E6D4}" type="presOf" srcId="{2EC97F54-FDA3-4C22-AE6E-876F4C39B106}" destId="{8DF28C6F-B172-4749-B4BA-E18980A87015}" srcOrd="0" destOrd="0" presId="urn:microsoft.com/office/officeart/2005/8/layout/StepDownProcess"/>
    <dgm:cxn modelId="{0691086B-EFCB-4F1B-BCA5-8D298BE2DE20}" srcId="{2EC97F54-FDA3-4C22-AE6E-876F4C39B106}" destId="{D53BF22E-36E2-40CC-B469-9C3C0583AD06}" srcOrd="4" destOrd="0" parTransId="{53535E5A-2131-46D1-9A35-046BDBA312D1}" sibTransId="{4885F30F-6EB7-4619-A5F5-4E8FACE0D4F9}"/>
    <dgm:cxn modelId="{3C118B71-C1BF-46A2-84A4-C09BFA7FD867}" srcId="{2EC97F54-FDA3-4C22-AE6E-876F4C39B106}" destId="{9E0F7AFC-7DA6-415E-BF12-3405DA19462B}" srcOrd="0" destOrd="0" parTransId="{87F4691E-08F6-4239-A189-EEECD2B92820}" sibTransId="{2888ACF6-133B-48AB-AC40-3C160D6DC4D7}"/>
    <dgm:cxn modelId="{0E968257-107A-449A-B7DF-4DA953B7A728}" type="presOf" srcId="{D53BF22E-36E2-40CC-B469-9C3C0583AD06}" destId="{7A064F57-F327-4296-809E-0553B2689F8C}" srcOrd="0" destOrd="0" presId="urn:microsoft.com/office/officeart/2005/8/layout/StepDownProcess"/>
    <dgm:cxn modelId="{3DFF7186-A63C-4818-882E-7CF536A709FB}" srcId="{2EC97F54-FDA3-4C22-AE6E-876F4C39B106}" destId="{24C2F71F-1C90-4419-80FC-026894C1D6A1}" srcOrd="1" destOrd="0" parTransId="{954CBB67-091F-4BD0-9B33-27E4974DD5CD}" sibTransId="{21C7267A-FB16-492E-9148-081592A77698}"/>
    <dgm:cxn modelId="{AB2D9BA5-C704-4579-BFCD-6BB15D2F16E3}" srcId="{2EC97F54-FDA3-4C22-AE6E-876F4C39B106}" destId="{631AB1C6-3AF5-44C9-9855-E6FF0A1855B0}" srcOrd="2" destOrd="0" parTransId="{2A12E8E2-A183-47EB-A241-139DB9B2E3F0}" sibTransId="{38331F8C-A1A9-4A5B-92D5-9906BB4C3551}"/>
    <dgm:cxn modelId="{97A50DE5-3FB4-40CC-9F3F-C226D4A21EC9}" type="presOf" srcId="{9E0F7AFC-7DA6-415E-BF12-3405DA19462B}" destId="{4A20A782-8225-4CB3-9C24-AC5F80374C4A}" srcOrd="0" destOrd="0" presId="urn:microsoft.com/office/officeart/2005/8/layout/StepDownProcess"/>
    <dgm:cxn modelId="{04A91DE6-3E9E-45E0-AACA-147B1EED6CA1}" type="presOf" srcId="{24C2F71F-1C90-4419-80FC-026894C1D6A1}" destId="{9247DDA2-5A1C-43D6-9F3A-E433B53FD025}" srcOrd="0" destOrd="0" presId="urn:microsoft.com/office/officeart/2005/8/layout/StepDownProcess"/>
    <dgm:cxn modelId="{1CCC44EB-7808-4183-9368-3946E197E4EF}" srcId="{2EC97F54-FDA3-4C22-AE6E-876F4C39B106}" destId="{E71CAB5E-D1BB-40CE-A099-B502DCB61FFE}" srcOrd="3" destOrd="0" parTransId="{1EA29623-0E23-4611-AB14-287D1C42D2F3}" sibTransId="{528F22C3-D2F1-4C6F-9D04-A0219ED4C8DB}"/>
    <dgm:cxn modelId="{8275DCB6-02AB-4596-9C22-E85818FBB62B}" type="presParOf" srcId="{8DF28C6F-B172-4749-B4BA-E18980A87015}" destId="{3DB55337-BC88-4528-A861-EDB4DFF09157}" srcOrd="0" destOrd="0" presId="urn:microsoft.com/office/officeart/2005/8/layout/StepDownProcess"/>
    <dgm:cxn modelId="{BEE281B4-9FDE-412B-A8D8-CD49E3FB5041}" type="presParOf" srcId="{3DB55337-BC88-4528-A861-EDB4DFF09157}" destId="{7A8E85D0-5E59-41A6-A0B8-34DC171F7316}" srcOrd="0" destOrd="0" presId="urn:microsoft.com/office/officeart/2005/8/layout/StepDownProcess"/>
    <dgm:cxn modelId="{15D5CD7D-8428-487D-BAA2-42AAE1901B5A}" type="presParOf" srcId="{3DB55337-BC88-4528-A861-EDB4DFF09157}" destId="{4A20A782-8225-4CB3-9C24-AC5F80374C4A}" srcOrd="1" destOrd="0" presId="urn:microsoft.com/office/officeart/2005/8/layout/StepDownProcess"/>
    <dgm:cxn modelId="{94597D9D-5484-4044-A14E-4BC4F77ACE80}" type="presParOf" srcId="{3DB55337-BC88-4528-A861-EDB4DFF09157}" destId="{C02FA13C-90DC-4AE3-B8A4-A8E4482D1502}" srcOrd="2" destOrd="0" presId="urn:microsoft.com/office/officeart/2005/8/layout/StepDownProcess"/>
    <dgm:cxn modelId="{BDB0005D-97BD-4650-8E4F-6800E4DBD564}" type="presParOf" srcId="{8DF28C6F-B172-4749-B4BA-E18980A87015}" destId="{AD631DDF-A9CD-4BE8-BBAA-ABBEBBD9286A}" srcOrd="1" destOrd="0" presId="urn:microsoft.com/office/officeart/2005/8/layout/StepDownProcess"/>
    <dgm:cxn modelId="{0E50294F-C566-4E2C-AF5D-5093DC667E3D}" type="presParOf" srcId="{8DF28C6F-B172-4749-B4BA-E18980A87015}" destId="{C10D0708-DEE1-4A90-80C0-9B176D48E5DA}" srcOrd="2" destOrd="0" presId="urn:microsoft.com/office/officeart/2005/8/layout/StepDownProcess"/>
    <dgm:cxn modelId="{4336C884-63CD-43AA-9625-FDCB1B5B8249}" type="presParOf" srcId="{C10D0708-DEE1-4A90-80C0-9B176D48E5DA}" destId="{04B848FE-C291-4A8B-B601-665898662CDA}" srcOrd="0" destOrd="0" presId="urn:microsoft.com/office/officeart/2005/8/layout/StepDownProcess"/>
    <dgm:cxn modelId="{C0D6B89E-A30E-4066-AD61-C0563851F5DE}" type="presParOf" srcId="{C10D0708-DEE1-4A90-80C0-9B176D48E5DA}" destId="{9247DDA2-5A1C-43D6-9F3A-E433B53FD025}" srcOrd="1" destOrd="0" presId="urn:microsoft.com/office/officeart/2005/8/layout/StepDownProcess"/>
    <dgm:cxn modelId="{8B471E1A-757C-4217-911B-B7B668505B7A}" type="presParOf" srcId="{C10D0708-DEE1-4A90-80C0-9B176D48E5DA}" destId="{39576A18-A496-4F03-BA17-641D1154DB6A}" srcOrd="2" destOrd="0" presId="urn:microsoft.com/office/officeart/2005/8/layout/StepDownProcess"/>
    <dgm:cxn modelId="{1BB6B55C-8165-4F8D-B3F1-35016759B0AB}" type="presParOf" srcId="{8DF28C6F-B172-4749-B4BA-E18980A87015}" destId="{5726E63D-4881-43B2-BA69-8CEDE1BB3E9E}" srcOrd="3" destOrd="0" presId="urn:microsoft.com/office/officeart/2005/8/layout/StepDownProcess"/>
    <dgm:cxn modelId="{D115ABAD-DCDD-4E03-8128-55B2F93F3E2F}" type="presParOf" srcId="{8DF28C6F-B172-4749-B4BA-E18980A87015}" destId="{A6F77145-14AD-4F59-A0AA-B412101EB8AF}" srcOrd="4" destOrd="0" presId="urn:microsoft.com/office/officeart/2005/8/layout/StepDownProcess"/>
    <dgm:cxn modelId="{45CDFFEC-2993-4133-9A4E-E4ED9B028DC6}" type="presParOf" srcId="{A6F77145-14AD-4F59-A0AA-B412101EB8AF}" destId="{58EBC83A-B6AD-4CE1-BC63-582BE9E8DC1C}" srcOrd="0" destOrd="0" presId="urn:microsoft.com/office/officeart/2005/8/layout/StepDownProcess"/>
    <dgm:cxn modelId="{D9FEEED2-D917-487D-8184-D7222079B344}" type="presParOf" srcId="{A6F77145-14AD-4F59-A0AA-B412101EB8AF}" destId="{A96CD0E6-ED93-41DA-91D7-E67C8A0E5364}" srcOrd="1" destOrd="0" presId="urn:microsoft.com/office/officeart/2005/8/layout/StepDownProcess"/>
    <dgm:cxn modelId="{47615819-8D86-4529-9AAA-09479B6C922A}" type="presParOf" srcId="{A6F77145-14AD-4F59-A0AA-B412101EB8AF}" destId="{79D71764-AC36-4D8A-887E-50F07625BAA7}" srcOrd="2" destOrd="0" presId="urn:microsoft.com/office/officeart/2005/8/layout/StepDownProcess"/>
    <dgm:cxn modelId="{FBE8BEC8-AC2D-40D5-B818-62BDDBD988A7}" type="presParOf" srcId="{8DF28C6F-B172-4749-B4BA-E18980A87015}" destId="{4196B268-3435-4767-904E-43ACFBA55450}" srcOrd="5" destOrd="0" presId="urn:microsoft.com/office/officeart/2005/8/layout/StepDownProcess"/>
    <dgm:cxn modelId="{E06315C7-433D-4FC7-BC45-071C85686E24}" type="presParOf" srcId="{8DF28C6F-B172-4749-B4BA-E18980A87015}" destId="{53AD2F51-5B50-4E26-A7DE-F8432A1A04A3}" srcOrd="6" destOrd="0" presId="urn:microsoft.com/office/officeart/2005/8/layout/StepDownProcess"/>
    <dgm:cxn modelId="{B7920F03-7F8B-42A0-BD9D-7F74C08F3C1F}" type="presParOf" srcId="{53AD2F51-5B50-4E26-A7DE-F8432A1A04A3}" destId="{955B9906-DCEB-4195-9BFC-CF94B6255F3C}" srcOrd="0" destOrd="0" presId="urn:microsoft.com/office/officeart/2005/8/layout/StepDownProcess"/>
    <dgm:cxn modelId="{DA7E7128-541F-470E-99C0-38DBC04C754B}" type="presParOf" srcId="{53AD2F51-5B50-4E26-A7DE-F8432A1A04A3}" destId="{A8C28A10-3624-4212-B495-C872F28D09E5}" srcOrd="1" destOrd="0" presId="urn:microsoft.com/office/officeart/2005/8/layout/StepDownProcess"/>
    <dgm:cxn modelId="{700DDDCF-BAE0-423B-84AC-AFAE3B403F22}" type="presParOf" srcId="{53AD2F51-5B50-4E26-A7DE-F8432A1A04A3}" destId="{908498D4-7BDF-43DC-95B1-02AF5703FBCF}" srcOrd="2" destOrd="0" presId="urn:microsoft.com/office/officeart/2005/8/layout/StepDownProcess"/>
    <dgm:cxn modelId="{7642AFF7-9127-4C12-8ABF-55D4D6356B68}" type="presParOf" srcId="{8DF28C6F-B172-4749-B4BA-E18980A87015}" destId="{9991505E-513A-4E05-8F84-71F0F11322A0}" srcOrd="7" destOrd="0" presId="urn:microsoft.com/office/officeart/2005/8/layout/StepDownProcess"/>
    <dgm:cxn modelId="{3D60D05B-14C9-4B74-B265-90101AE31880}" type="presParOf" srcId="{8DF28C6F-B172-4749-B4BA-E18980A87015}" destId="{600709A1-E09A-43AC-8F14-39FBCD6908E9}" srcOrd="8" destOrd="0" presId="urn:microsoft.com/office/officeart/2005/8/layout/StepDownProcess"/>
    <dgm:cxn modelId="{774953F0-D0CE-47CA-A156-DCD71511099A}" type="presParOf" srcId="{600709A1-E09A-43AC-8F14-39FBCD6908E9}" destId="{7A064F57-F327-4296-809E-0553B2689F8C}"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1E504A-1E9C-4D4B-B93C-89F073B49D70}"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DAF457A9-820A-4553-9C09-69E6DE726075}">
      <dgm:prSet phldrT="[Text]" custT="1"/>
      <dgm:spPr>
        <a:ln w="63500">
          <a:solidFill>
            <a:schemeClr val="accent5">
              <a:lumMod val="60000"/>
              <a:lumOff val="40000"/>
            </a:schemeClr>
          </a:solidFill>
        </a:ln>
      </dgm:spPr>
      <dgm:t>
        <a:bodyPr/>
        <a:lstStyle/>
        <a:p>
          <a:r>
            <a:rPr lang="en-US" sz="1600" dirty="0"/>
            <a:t>Name Change</a:t>
          </a:r>
        </a:p>
      </dgm:t>
    </dgm:pt>
    <dgm:pt modelId="{8206F227-EFBA-4C2D-80BA-890785CF1285}" type="parTrans" cxnId="{A7358EE9-975C-4B31-B0F7-5E68B6106F13}">
      <dgm:prSet/>
      <dgm:spPr/>
      <dgm:t>
        <a:bodyPr/>
        <a:lstStyle/>
        <a:p>
          <a:endParaRPr lang="en-US"/>
        </a:p>
      </dgm:t>
    </dgm:pt>
    <dgm:pt modelId="{011ABF70-6882-47F4-B3BB-DBA700108A68}" type="sibTrans" cxnId="{A7358EE9-975C-4B31-B0F7-5E68B6106F13}">
      <dgm:prSet custT="1">
        <dgm:style>
          <a:lnRef idx="2">
            <a:schemeClr val="accent6"/>
          </a:lnRef>
          <a:fillRef idx="1">
            <a:schemeClr val="lt1"/>
          </a:fillRef>
          <a:effectRef idx="0">
            <a:schemeClr val="accent6"/>
          </a:effectRef>
          <a:fontRef idx="minor">
            <a:schemeClr val="dk1"/>
          </a:fontRef>
        </dgm:style>
      </dgm:prSet>
      <dgm:spPr>
        <a:solidFill>
          <a:schemeClr val="accent1"/>
        </a:solidFill>
        <a:ln w="63500">
          <a:solidFill>
            <a:schemeClr val="accent5">
              <a:lumMod val="60000"/>
              <a:lumOff val="40000"/>
            </a:schemeClr>
          </a:solidFill>
        </a:ln>
      </dgm:spPr>
      <dgm:t>
        <a:bodyPr/>
        <a:lstStyle/>
        <a:p>
          <a:r>
            <a:rPr lang="en-US" sz="1600" dirty="0">
              <a:solidFill>
                <a:schemeClr val="bg1"/>
              </a:solidFill>
            </a:rPr>
            <a:t>Limit Change</a:t>
          </a:r>
        </a:p>
      </dgm:t>
    </dgm:pt>
    <dgm:pt modelId="{000DF2C6-FF94-4AF6-806D-456907558974}">
      <dgm:prSet phldrT="[Text]" custT="1"/>
      <dgm:spPr>
        <a:ln w="63500">
          <a:solidFill>
            <a:schemeClr val="accent5">
              <a:lumMod val="60000"/>
              <a:lumOff val="40000"/>
            </a:schemeClr>
          </a:solidFill>
        </a:ln>
      </dgm:spPr>
      <dgm:t>
        <a:bodyPr/>
        <a:lstStyle/>
        <a:p>
          <a:r>
            <a:rPr lang="en-US" sz="1600" dirty="0"/>
            <a:t>Card Termination</a:t>
          </a:r>
        </a:p>
      </dgm:t>
    </dgm:pt>
    <dgm:pt modelId="{C4C9CCF4-114E-4A0D-9B72-11FAFB8DCFCC}" type="parTrans" cxnId="{00FA26AC-BDA9-4AD7-B045-CFCD006F31F1}">
      <dgm:prSet/>
      <dgm:spPr/>
      <dgm:t>
        <a:bodyPr/>
        <a:lstStyle/>
        <a:p>
          <a:endParaRPr lang="en-US"/>
        </a:p>
      </dgm:t>
    </dgm:pt>
    <dgm:pt modelId="{14EC211E-9881-49A5-BC33-EC078A2A0F35}" type="sibTrans" cxnId="{00FA26AC-BDA9-4AD7-B045-CFCD006F31F1}">
      <dgm:prSet custT="1"/>
      <dgm:spPr>
        <a:ln w="63500">
          <a:solidFill>
            <a:schemeClr val="accent5">
              <a:lumMod val="60000"/>
              <a:lumOff val="40000"/>
            </a:schemeClr>
          </a:solidFill>
        </a:ln>
      </dgm:spPr>
      <dgm:t>
        <a:bodyPr/>
        <a:lstStyle/>
        <a:p>
          <a:r>
            <a:rPr lang="en-US" sz="1600" dirty="0"/>
            <a:t>Department Transfer</a:t>
          </a:r>
        </a:p>
      </dgm:t>
    </dgm:pt>
    <dgm:pt modelId="{D32E90D2-0C9D-413E-837B-FDB6196430D3}">
      <dgm:prSet phldrT="[Text]" custT="1"/>
      <dgm:spPr>
        <a:ln w="63500">
          <a:solidFill>
            <a:schemeClr val="accent5">
              <a:lumMod val="60000"/>
              <a:lumOff val="40000"/>
            </a:schemeClr>
          </a:solidFill>
        </a:ln>
      </dgm:spPr>
      <dgm:t>
        <a:bodyPr/>
        <a:lstStyle/>
        <a:p>
          <a:r>
            <a:rPr lang="en-US" sz="1600" dirty="0"/>
            <a:t>Address Change</a:t>
          </a:r>
        </a:p>
      </dgm:t>
    </dgm:pt>
    <dgm:pt modelId="{1B3F64AC-806D-44A0-B849-C3D6F50F55F8}" type="parTrans" cxnId="{0A35F368-48B3-4070-A6CA-417E01519DBA}">
      <dgm:prSet/>
      <dgm:spPr/>
      <dgm:t>
        <a:bodyPr/>
        <a:lstStyle/>
        <a:p>
          <a:endParaRPr lang="en-US"/>
        </a:p>
      </dgm:t>
    </dgm:pt>
    <dgm:pt modelId="{678A85EB-991E-4D7B-B16E-0839A2A257E4}" type="sibTrans" cxnId="{0A35F368-48B3-4070-A6CA-417E01519DBA}">
      <dgm:prSet/>
      <dgm:spPr>
        <a:noFill/>
        <a:ln>
          <a:noFill/>
        </a:ln>
        <a:effectLst>
          <a:outerShdw blurRad="50800" dist="50800" dir="5400000" algn="ctr" rotWithShape="0">
            <a:schemeClr val="bg1"/>
          </a:outerShdw>
        </a:effectLst>
        <a:scene3d>
          <a:camera prst="orthographicFront"/>
          <a:lightRig rig="threePt" dir="t"/>
        </a:scene3d>
        <a:sp3d>
          <a:bevelT w="114300" prst="hardEdge"/>
        </a:sp3d>
      </dgm:spPr>
      <dgm:t>
        <a:bodyPr/>
        <a:lstStyle/>
        <a:p>
          <a:endParaRPr lang="en-US"/>
        </a:p>
      </dgm:t>
    </dgm:pt>
    <dgm:pt modelId="{47A8D7F8-FADA-4AAB-9173-713F2C35091F}">
      <dgm:prSet custT="1"/>
      <dgm:spPr>
        <a:ln w="63500">
          <a:solidFill>
            <a:schemeClr val="accent5">
              <a:lumMod val="60000"/>
              <a:lumOff val="40000"/>
            </a:schemeClr>
          </a:solidFill>
        </a:ln>
      </dgm:spPr>
      <dgm:t>
        <a:bodyPr/>
        <a:lstStyle/>
        <a:p>
          <a:r>
            <a:rPr lang="en-US" sz="1600" dirty="0"/>
            <a:t>Employment</a:t>
          </a:r>
        </a:p>
        <a:p>
          <a:r>
            <a:rPr lang="en-US" sz="1600" dirty="0"/>
            <a:t>Status</a:t>
          </a:r>
        </a:p>
      </dgm:t>
    </dgm:pt>
    <dgm:pt modelId="{3EFB1D48-E014-40C4-B18A-56FA9B0566E1}" type="parTrans" cxnId="{D5671FEF-D9DB-424F-869F-E69B0073A7DF}">
      <dgm:prSet/>
      <dgm:spPr/>
      <dgm:t>
        <a:bodyPr/>
        <a:lstStyle/>
        <a:p>
          <a:endParaRPr lang="en-US"/>
        </a:p>
      </dgm:t>
    </dgm:pt>
    <dgm:pt modelId="{F6A98F63-00AB-493D-9E74-32D2C7D2F9C4}" type="sibTrans" cxnId="{D5671FEF-D9DB-424F-869F-E69B0073A7DF}">
      <dgm:prSet/>
      <dgm:spPr>
        <a:noFill/>
      </dgm:spPr>
      <dgm:t>
        <a:bodyPr/>
        <a:lstStyle/>
        <a:p>
          <a:endParaRPr lang="en-US" dirty="0"/>
        </a:p>
      </dgm:t>
    </dgm:pt>
    <dgm:pt modelId="{F8704DF3-248A-4900-BCBF-38A3F16066C3}" type="pres">
      <dgm:prSet presAssocID="{491E504A-1E9C-4D4B-B93C-89F073B49D70}" presName="Name0" presStyleCnt="0">
        <dgm:presLayoutVars>
          <dgm:chMax/>
          <dgm:chPref/>
          <dgm:dir/>
          <dgm:animLvl val="lvl"/>
        </dgm:presLayoutVars>
      </dgm:prSet>
      <dgm:spPr/>
    </dgm:pt>
    <dgm:pt modelId="{94541984-598A-4481-BC22-FE20F22E145E}" type="pres">
      <dgm:prSet presAssocID="{DAF457A9-820A-4553-9C09-69E6DE726075}" presName="composite" presStyleCnt="0"/>
      <dgm:spPr/>
    </dgm:pt>
    <dgm:pt modelId="{F5018E35-8351-46F3-9589-81852AB211D8}" type="pres">
      <dgm:prSet presAssocID="{DAF457A9-820A-4553-9C09-69E6DE726075}" presName="Parent1" presStyleLbl="node1" presStyleIdx="0" presStyleCnt="8" custScaleX="238550" custScaleY="124436" custLinFactNeighborX="-52658" custLinFactNeighborY="23377">
        <dgm:presLayoutVars>
          <dgm:chMax val="1"/>
          <dgm:chPref val="1"/>
          <dgm:bulletEnabled val="1"/>
        </dgm:presLayoutVars>
      </dgm:prSet>
      <dgm:spPr/>
    </dgm:pt>
    <dgm:pt modelId="{EA628398-7324-40BE-8388-59476A3A37E5}" type="pres">
      <dgm:prSet presAssocID="{DAF457A9-820A-4553-9C09-69E6DE726075}" presName="Childtext1" presStyleLbl="revTx" presStyleIdx="0" presStyleCnt="4" custLinFactX="-29277" custLinFactNeighborX="-100000" custLinFactNeighborY="-19291">
        <dgm:presLayoutVars>
          <dgm:chMax val="0"/>
          <dgm:chPref val="0"/>
          <dgm:bulletEnabled val="1"/>
        </dgm:presLayoutVars>
      </dgm:prSet>
      <dgm:spPr/>
    </dgm:pt>
    <dgm:pt modelId="{647D642E-1105-4578-AFEB-5A6A6921C0F9}" type="pres">
      <dgm:prSet presAssocID="{DAF457A9-820A-4553-9C09-69E6DE726075}" presName="BalanceSpacing" presStyleCnt="0"/>
      <dgm:spPr/>
    </dgm:pt>
    <dgm:pt modelId="{73021DA5-C150-4234-858D-FBB12D75EB5C}" type="pres">
      <dgm:prSet presAssocID="{DAF457A9-820A-4553-9C09-69E6DE726075}" presName="BalanceSpacing1" presStyleCnt="0"/>
      <dgm:spPr/>
    </dgm:pt>
    <dgm:pt modelId="{D87472D8-1BEA-4D03-80B0-FBED9B887AFD}" type="pres">
      <dgm:prSet presAssocID="{011ABF70-6882-47F4-B3BB-DBA700108A68}" presName="Accent1Text" presStyleLbl="node1" presStyleIdx="1" presStyleCnt="8" custScaleX="231233" custScaleY="122533" custLinFactX="-100000" custLinFactNeighborX="-129199" custLinFactNeighborY="25350"/>
      <dgm:spPr/>
    </dgm:pt>
    <dgm:pt modelId="{0F4316C6-F1E5-4514-B860-AF02D3FB4B27}" type="pres">
      <dgm:prSet presAssocID="{011ABF70-6882-47F4-B3BB-DBA700108A68}" presName="spaceBetweenRectangles" presStyleCnt="0"/>
      <dgm:spPr/>
    </dgm:pt>
    <dgm:pt modelId="{83BB349C-7F08-4999-B00C-C286204A8786}" type="pres">
      <dgm:prSet presAssocID="{000DF2C6-FF94-4AF6-806D-456907558974}" presName="composite" presStyleCnt="0"/>
      <dgm:spPr/>
    </dgm:pt>
    <dgm:pt modelId="{D7F6D673-B864-4E46-9560-2F59DD1045C9}" type="pres">
      <dgm:prSet presAssocID="{000DF2C6-FF94-4AF6-806D-456907558974}" presName="Parent1" presStyleLbl="node1" presStyleIdx="2" presStyleCnt="8" custScaleX="239783" custScaleY="127712" custLinFactX="-100000" custLinFactNeighborX="-161279" custLinFactNeighborY="65581">
        <dgm:presLayoutVars>
          <dgm:chMax val="1"/>
          <dgm:chPref val="1"/>
          <dgm:bulletEnabled val="1"/>
        </dgm:presLayoutVars>
      </dgm:prSet>
      <dgm:spPr/>
    </dgm:pt>
    <dgm:pt modelId="{2DD84C60-16EA-403E-9A2F-2CF2E919BC21}" type="pres">
      <dgm:prSet presAssocID="{000DF2C6-FF94-4AF6-806D-456907558974}" presName="Childtext1" presStyleLbl="revTx" presStyleIdx="1" presStyleCnt="4" custLinFactX="108889" custLinFactNeighborX="200000" custLinFactNeighborY="-19672">
        <dgm:presLayoutVars>
          <dgm:chMax val="0"/>
          <dgm:chPref val="0"/>
          <dgm:bulletEnabled val="1"/>
        </dgm:presLayoutVars>
      </dgm:prSet>
      <dgm:spPr/>
    </dgm:pt>
    <dgm:pt modelId="{A87725F7-C7CD-4E21-AA2B-26FA6CEE82DF}" type="pres">
      <dgm:prSet presAssocID="{000DF2C6-FF94-4AF6-806D-456907558974}" presName="BalanceSpacing" presStyleCnt="0"/>
      <dgm:spPr/>
    </dgm:pt>
    <dgm:pt modelId="{CDD38AB1-F390-4F70-A59A-9AB3B97AD824}" type="pres">
      <dgm:prSet presAssocID="{000DF2C6-FF94-4AF6-806D-456907558974}" presName="BalanceSpacing1" presStyleCnt="0"/>
      <dgm:spPr/>
    </dgm:pt>
    <dgm:pt modelId="{036EF43E-F36C-434A-B7A4-2D1B6DBFA56C}" type="pres">
      <dgm:prSet presAssocID="{14EC211E-9881-49A5-BC33-EC078A2A0F35}" presName="Accent1Text" presStyleLbl="node1" presStyleIdx="3" presStyleCnt="8" custScaleX="242909" custScaleY="127704" custLinFactX="88468" custLinFactNeighborX="100000" custLinFactNeighborY="-85943"/>
      <dgm:spPr/>
    </dgm:pt>
    <dgm:pt modelId="{3E4EFAB6-19DB-44D5-B784-EDD3738D0EC5}" type="pres">
      <dgm:prSet presAssocID="{14EC211E-9881-49A5-BC33-EC078A2A0F35}" presName="spaceBetweenRectangles" presStyleCnt="0"/>
      <dgm:spPr/>
    </dgm:pt>
    <dgm:pt modelId="{9DB00323-D01C-47A2-A5A3-F6FF3FC2B5D0}" type="pres">
      <dgm:prSet presAssocID="{D32E90D2-0C9D-413E-837B-FDB6196430D3}" presName="composite" presStyleCnt="0"/>
      <dgm:spPr/>
    </dgm:pt>
    <dgm:pt modelId="{CA978B82-6FB8-4702-AB56-77B6E2BE6D4E}" type="pres">
      <dgm:prSet presAssocID="{D32E90D2-0C9D-413E-837B-FDB6196430D3}" presName="Parent1" presStyleLbl="node1" presStyleIdx="4" presStyleCnt="8" custScaleX="233588" custScaleY="132266" custLinFactNeighborX="-38831" custLinFactNeighborY="-52935">
        <dgm:presLayoutVars>
          <dgm:chMax val="1"/>
          <dgm:chPref val="1"/>
          <dgm:bulletEnabled val="1"/>
        </dgm:presLayoutVars>
      </dgm:prSet>
      <dgm:spPr/>
    </dgm:pt>
    <dgm:pt modelId="{BF344E80-E9D7-4E2E-AD9C-BB2A4D0FFDE6}" type="pres">
      <dgm:prSet presAssocID="{D32E90D2-0C9D-413E-837B-FDB6196430D3}" presName="Childtext1" presStyleLbl="revTx" presStyleIdx="2" presStyleCnt="4">
        <dgm:presLayoutVars>
          <dgm:chMax val="0"/>
          <dgm:chPref val="0"/>
          <dgm:bulletEnabled val="1"/>
        </dgm:presLayoutVars>
      </dgm:prSet>
      <dgm:spPr/>
    </dgm:pt>
    <dgm:pt modelId="{88177647-D5B5-4011-9533-C65DB83C4848}" type="pres">
      <dgm:prSet presAssocID="{D32E90D2-0C9D-413E-837B-FDB6196430D3}" presName="BalanceSpacing" presStyleCnt="0"/>
      <dgm:spPr/>
    </dgm:pt>
    <dgm:pt modelId="{B274C137-A1D9-48AA-905E-6603C94319C9}" type="pres">
      <dgm:prSet presAssocID="{D32E90D2-0C9D-413E-837B-FDB6196430D3}" presName="BalanceSpacing1" presStyleCnt="0"/>
      <dgm:spPr/>
    </dgm:pt>
    <dgm:pt modelId="{0A0A566B-014E-49A0-B2C6-2F2604C2FD78}" type="pres">
      <dgm:prSet presAssocID="{678A85EB-991E-4D7B-B16E-0839A2A257E4}" presName="Accent1Text" presStyleLbl="node1" presStyleIdx="5" presStyleCnt="8" custAng="10800000" custFlipVert="1" custFlipHor="1" custScaleX="3527" custScaleY="42510" custLinFactX="119318" custLinFactNeighborX="200000" custLinFactNeighborY="-70105"/>
      <dgm:spPr/>
    </dgm:pt>
    <dgm:pt modelId="{BB4FDDD5-7443-45B9-A24F-EF31E18C995D}" type="pres">
      <dgm:prSet presAssocID="{678A85EB-991E-4D7B-B16E-0839A2A257E4}" presName="spaceBetweenRectangles" presStyleCnt="0"/>
      <dgm:spPr/>
    </dgm:pt>
    <dgm:pt modelId="{FDCF180C-9F1A-4EA6-9213-9E9DE4B5D4D3}" type="pres">
      <dgm:prSet presAssocID="{47A8D7F8-FADA-4AAB-9173-713F2C35091F}" presName="composite" presStyleCnt="0"/>
      <dgm:spPr/>
    </dgm:pt>
    <dgm:pt modelId="{BEFAE60A-5857-4D3C-860E-5BBE179626C7}" type="pres">
      <dgm:prSet presAssocID="{47A8D7F8-FADA-4AAB-9173-713F2C35091F}" presName="Parent1" presStyleLbl="node1" presStyleIdx="6" presStyleCnt="8" custAng="0" custScaleX="237926" custScaleY="131875" custLinFactX="109204" custLinFactY="-74893" custLinFactNeighborX="200000" custLinFactNeighborY="-100000">
        <dgm:presLayoutVars>
          <dgm:chMax val="1"/>
          <dgm:chPref val="1"/>
          <dgm:bulletEnabled val="1"/>
        </dgm:presLayoutVars>
      </dgm:prSet>
      <dgm:spPr/>
    </dgm:pt>
    <dgm:pt modelId="{B710E5BC-607C-45C0-BE6F-0BD574B5DA7B}" type="pres">
      <dgm:prSet presAssocID="{47A8D7F8-FADA-4AAB-9173-713F2C35091F}" presName="Childtext1" presStyleLbl="revTx" presStyleIdx="3" presStyleCnt="4">
        <dgm:presLayoutVars>
          <dgm:chMax val="0"/>
          <dgm:chPref val="0"/>
          <dgm:bulletEnabled val="1"/>
        </dgm:presLayoutVars>
      </dgm:prSet>
      <dgm:spPr/>
    </dgm:pt>
    <dgm:pt modelId="{35507B69-8DAA-4AE9-9F5F-490543BBDA67}" type="pres">
      <dgm:prSet presAssocID="{47A8D7F8-FADA-4AAB-9173-713F2C35091F}" presName="BalanceSpacing" presStyleCnt="0"/>
      <dgm:spPr/>
    </dgm:pt>
    <dgm:pt modelId="{5CEB6570-E619-457D-A6CF-E468DCBD1A29}" type="pres">
      <dgm:prSet presAssocID="{47A8D7F8-FADA-4AAB-9173-713F2C35091F}" presName="BalanceSpacing1" presStyleCnt="0"/>
      <dgm:spPr/>
    </dgm:pt>
    <dgm:pt modelId="{3F005F8B-407A-4C29-9BAD-58355304E705}" type="pres">
      <dgm:prSet presAssocID="{F6A98F63-00AB-493D-9E74-32D2C7D2F9C4}" presName="Accent1Text" presStyleLbl="node1" presStyleIdx="7" presStyleCnt="8" custAng="0" custFlipVert="1" custFlipHor="1" custScaleX="45824" custScaleY="27505" custLinFactX="100000" custLinFactNeighborX="156014" custLinFactNeighborY="-48033"/>
      <dgm:spPr>
        <a:prstGeom prst="mathMinus">
          <a:avLst/>
        </a:prstGeom>
      </dgm:spPr>
    </dgm:pt>
  </dgm:ptLst>
  <dgm:cxnLst>
    <dgm:cxn modelId="{55DD310D-53B2-40FE-B88B-55E37992423F}" type="presOf" srcId="{491E504A-1E9C-4D4B-B93C-89F073B49D70}" destId="{F8704DF3-248A-4900-BCBF-38A3F16066C3}" srcOrd="0" destOrd="0" presId="urn:microsoft.com/office/officeart/2008/layout/AlternatingHexagons"/>
    <dgm:cxn modelId="{34A2BA1D-6A90-429A-B13E-7FCDCF416A34}" type="presOf" srcId="{678A85EB-991E-4D7B-B16E-0839A2A257E4}" destId="{0A0A566B-014E-49A0-B2C6-2F2604C2FD78}" srcOrd="0" destOrd="0" presId="urn:microsoft.com/office/officeart/2008/layout/AlternatingHexagons"/>
    <dgm:cxn modelId="{DBB3DF24-6CAC-4A54-A7B6-A6891F14C8DE}" type="presOf" srcId="{011ABF70-6882-47F4-B3BB-DBA700108A68}" destId="{D87472D8-1BEA-4D03-80B0-FBED9B887AFD}" srcOrd="0" destOrd="0" presId="urn:microsoft.com/office/officeart/2008/layout/AlternatingHexagons"/>
    <dgm:cxn modelId="{E44BA237-6A20-4234-A0E8-87BA3EF080FE}" type="presOf" srcId="{DAF457A9-820A-4553-9C09-69E6DE726075}" destId="{F5018E35-8351-46F3-9589-81852AB211D8}" srcOrd="0" destOrd="0" presId="urn:microsoft.com/office/officeart/2008/layout/AlternatingHexagons"/>
    <dgm:cxn modelId="{0A35F368-48B3-4070-A6CA-417E01519DBA}" srcId="{491E504A-1E9C-4D4B-B93C-89F073B49D70}" destId="{D32E90D2-0C9D-413E-837B-FDB6196430D3}" srcOrd="2" destOrd="0" parTransId="{1B3F64AC-806D-44A0-B849-C3D6F50F55F8}" sibTransId="{678A85EB-991E-4D7B-B16E-0839A2A257E4}"/>
    <dgm:cxn modelId="{79C09952-50D6-4FBC-8D76-D5E002F602AE}" type="presOf" srcId="{000DF2C6-FF94-4AF6-806D-456907558974}" destId="{D7F6D673-B864-4E46-9560-2F59DD1045C9}" srcOrd="0" destOrd="0" presId="urn:microsoft.com/office/officeart/2008/layout/AlternatingHexagons"/>
    <dgm:cxn modelId="{00FA26AC-BDA9-4AD7-B045-CFCD006F31F1}" srcId="{491E504A-1E9C-4D4B-B93C-89F073B49D70}" destId="{000DF2C6-FF94-4AF6-806D-456907558974}" srcOrd="1" destOrd="0" parTransId="{C4C9CCF4-114E-4A0D-9B72-11FAFB8DCFCC}" sibTransId="{14EC211E-9881-49A5-BC33-EC078A2A0F35}"/>
    <dgm:cxn modelId="{924E48B1-BD75-48B3-8B1D-06F250888A12}" type="presOf" srcId="{14EC211E-9881-49A5-BC33-EC078A2A0F35}" destId="{036EF43E-F36C-434A-B7A4-2D1B6DBFA56C}" srcOrd="0" destOrd="0" presId="urn:microsoft.com/office/officeart/2008/layout/AlternatingHexagons"/>
    <dgm:cxn modelId="{C57FA0B8-122B-4B27-BD18-5A3C86DBD70C}" type="presOf" srcId="{47A8D7F8-FADA-4AAB-9173-713F2C35091F}" destId="{BEFAE60A-5857-4D3C-860E-5BBE179626C7}" srcOrd="0" destOrd="0" presId="urn:microsoft.com/office/officeart/2008/layout/AlternatingHexagons"/>
    <dgm:cxn modelId="{276C38E2-EC35-41B5-80CC-E3154F83161D}" type="presOf" srcId="{F6A98F63-00AB-493D-9E74-32D2C7D2F9C4}" destId="{3F005F8B-407A-4C29-9BAD-58355304E705}" srcOrd="0" destOrd="0" presId="urn:microsoft.com/office/officeart/2008/layout/AlternatingHexagons"/>
    <dgm:cxn modelId="{A7358EE9-975C-4B31-B0F7-5E68B6106F13}" srcId="{491E504A-1E9C-4D4B-B93C-89F073B49D70}" destId="{DAF457A9-820A-4553-9C09-69E6DE726075}" srcOrd="0" destOrd="0" parTransId="{8206F227-EFBA-4C2D-80BA-890785CF1285}" sibTransId="{011ABF70-6882-47F4-B3BB-DBA700108A68}"/>
    <dgm:cxn modelId="{D5671FEF-D9DB-424F-869F-E69B0073A7DF}" srcId="{491E504A-1E9C-4D4B-B93C-89F073B49D70}" destId="{47A8D7F8-FADA-4AAB-9173-713F2C35091F}" srcOrd="3" destOrd="0" parTransId="{3EFB1D48-E014-40C4-B18A-56FA9B0566E1}" sibTransId="{F6A98F63-00AB-493D-9E74-32D2C7D2F9C4}"/>
    <dgm:cxn modelId="{454569F9-EA08-46E2-A4A9-28682FEAF9AD}" type="presOf" srcId="{D32E90D2-0C9D-413E-837B-FDB6196430D3}" destId="{CA978B82-6FB8-4702-AB56-77B6E2BE6D4E}" srcOrd="0" destOrd="0" presId="urn:microsoft.com/office/officeart/2008/layout/AlternatingHexagons"/>
    <dgm:cxn modelId="{54CE5D58-B5C7-4783-BB99-DAF73279C6B2}" type="presParOf" srcId="{F8704DF3-248A-4900-BCBF-38A3F16066C3}" destId="{94541984-598A-4481-BC22-FE20F22E145E}" srcOrd="0" destOrd="0" presId="urn:microsoft.com/office/officeart/2008/layout/AlternatingHexagons"/>
    <dgm:cxn modelId="{DE85D620-94E9-4A37-AB7E-E8BCF575B483}" type="presParOf" srcId="{94541984-598A-4481-BC22-FE20F22E145E}" destId="{F5018E35-8351-46F3-9589-81852AB211D8}" srcOrd="0" destOrd="0" presId="urn:microsoft.com/office/officeart/2008/layout/AlternatingHexagons"/>
    <dgm:cxn modelId="{A26486A3-94A6-4F4D-975C-66228D4EF202}" type="presParOf" srcId="{94541984-598A-4481-BC22-FE20F22E145E}" destId="{EA628398-7324-40BE-8388-59476A3A37E5}" srcOrd="1" destOrd="0" presId="urn:microsoft.com/office/officeart/2008/layout/AlternatingHexagons"/>
    <dgm:cxn modelId="{9D79B040-D411-4246-A00D-CC5ED1C2278E}" type="presParOf" srcId="{94541984-598A-4481-BC22-FE20F22E145E}" destId="{647D642E-1105-4578-AFEB-5A6A6921C0F9}" srcOrd="2" destOrd="0" presId="urn:microsoft.com/office/officeart/2008/layout/AlternatingHexagons"/>
    <dgm:cxn modelId="{D5F6D2E6-FBA6-45E4-AC21-0B64C020268D}" type="presParOf" srcId="{94541984-598A-4481-BC22-FE20F22E145E}" destId="{73021DA5-C150-4234-858D-FBB12D75EB5C}" srcOrd="3" destOrd="0" presId="urn:microsoft.com/office/officeart/2008/layout/AlternatingHexagons"/>
    <dgm:cxn modelId="{4060D350-0EB9-49AF-AFCB-6106C0F27141}" type="presParOf" srcId="{94541984-598A-4481-BC22-FE20F22E145E}" destId="{D87472D8-1BEA-4D03-80B0-FBED9B887AFD}" srcOrd="4" destOrd="0" presId="urn:microsoft.com/office/officeart/2008/layout/AlternatingHexagons"/>
    <dgm:cxn modelId="{2B9ADA62-3C18-4A4B-A2E0-FC85C5CA7195}" type="presParOf" srcId="{F8704DF3-248A-4900-BCBF-38A3F16066C3}" destId="{0F4316C6-F1E5-4514-B860-AF02D3FB4B27}" srcOrd="1" destOrd="0" presId="urn:microsoft.com/office/officeart/2008/layout/AlternatingHexagons"/>
    <dgm:cxn modelId="{B2478FFC-7A18-404B-9328-541EC249357E}" type="presParOf" srcId="{F8704DF3-248A-4900-BCBF-38A3F16066C3}" destId="{83BB349C-7F08-4999-B00C-C286204A8786}" srcOrd="2" destOrd="0" presId="urn:microsoft.com/office/officeart/2008/layout/AlternatingHexagons"/>
    <dgm:cxn modelId="{AABCB829-5BC6-4326-8BCC-D432BF38A0A8}" type="presParOf" srcId="{83BB349C-7F08-4999-B00C-C286204A8786}" destId="{D7F6D673-B864-4E46-9560-2F59DD1045C9}" srcOrd="0" destOrd="0" presId="urn:microsoft.com/office/officeart/2008/layout/AlternatingHexagons"/>
    <dgm:cxn modelId="{5F479C7A-D0F5-4382-AD3F-63E190F98A1A}" type="presParOf" srcId="{83BB349C-7F08-4999-B00C-C286204A8786}" destId="{2DD84C60-16EA-403E-9A2F-2CF2E919BC21}" srcOrd="1" destOrd="0" presId="urn:microsoft.com/office/officeart/2008/layout/AlternatingHexagons"/>
    <dgm:cxn modelId="{CD1F4BA3-A692-4622-A867-9BE93BFBF663}" type="presParOf" srcId="{83BB349C-7F08-4999-B00C-C286204A8786}" destId="{A87725F7-C7CD-4E21-AA2B-26FA6CEE82DF}" srcOrd="2" destOrd="0" presId="urn:microsoft.com/office/officeart/2008/layout/AlternatingHexagons"/>
    <dgm:cxn modelId="{05E7C20E-0527-4BB8-A06D-6C7BB7C27370}" type="presParOf" srcId="{83BB349C-7F08-4999-B00C-C286204A8786}" destId="{CDD38AB1-F390-4F70-A59A-9AB3B97AD824}" srcOrd="3" destOrd="0" presId="urn:microsoft.com/office/officeart/2008/layout/AlternatingHexagons"/>
    <dgm:cxn modelId="{DCA2D23A-6A83-4371-97C9-AB4FD2984E34}" type="presParOf" srcId="{83BB349C-7F08-4999-B00C-C286204A8786}" destId="{036EF43E-F36C-434A-B7A4-2D1B6DBFA56C}" srcOrd="4" destOrd="0" presId="urn:microsoft.com/office/officeart/2008/layout/AlternatingHexagons"/>
    <dgm:cxn modelId="{1B77D63A-2BF1-456C-A449-5BA4BFE846EA}" type="presParOf" srcId="{F8704DF3-248A-4900-BCBF-38A3F16066C3}" destId="{3E4EFAB6-19DB-44D5-B784-EDD3738D0EC5}" srcOrd="3" destOrd="0" presId="urn:microsoft.com/office/officeart/2008/layout/AlternatingHexagons"/>
    <dgm:cxn modelId="{1B0CC328-04B5-433E-9C71-AA7CB631F4BC}" type="presParOf" srcId="{F8704DF3-248A-4900-BCBF-38A3F16066C3}" destId="{9DB00323-D01C-47A2-A5A3-F6FF3FC2B5D0}" srcOrd="4" destOrd="0" presId="urn:microsoft.com/office/officeart/2008/layout/AlternatingHexagons"/>
    <dgm:cxn modelId="{0B0584E9-56F3-4AB3-B6C8-4A2616091F31}" type="presParOf" srcId="{9DB00323-D01C-47A2-A5A3-F6FF3FC2B5D0}" destId="{CA978B82-6FB8-4702-AB56-77B6E2BE6D4E}" srcOrd="0" destOrd="0" presId="urn:microsoft.com/office/officeart/2008/layout/AlternatingHexagons"/>
    <dgm:cxn modelId="{AF490754-55BE-4478-A0DC-5F8D52235FCD}" type="presParOf" srcId="{9DB00323-D01C-47A2-A5A3-F6FF3FC2B5D0}" destId="{BF344E80-E9D7-4E2E-AD9C-BB2A4D0FFDE6}" srcOrd="1" destOrd="0" presId="urn:microsoft.com/office/officeart/2008/layout/AlternatingHexagons"/>
    <dgm:cxn modelId="{1A19FB51-B38E-4FF8-9692-ABA3B30E312C}" type="presParOf" srcId="{9DB00323-D01C-47A2-A5A3-F6FF3FC2B5D0}" destId="{88177647-D5B5-4011-9533-C65DB83C4848}" srcOrd="2" destOrd="0" presId="urn:microsoft.com/office/officeart/2008/layout/AlternatingHexagons"/>
    <dgm:cxn modelId="{D1373FFB-136E-4D6D-A009-A68A3AAF36C2}" type="presParOf" srcId="{9DB00323-D01C-47A2-A5A3-F6FF3FC2B5D0}" destId="{B274C137-A1D9-48AA-905E-6603C94319C9}" srcOrd="3" destOrd="0" presId="urn:microsoft.com/office/officeart/2008/layout/AlternatingHexagons"/>
    <dgm:cxn modelId="{A0DCFD50-4154-401D-BF16-50670330C240}" type="presParOf" srcId="{9DB00323-D01C-47A2-A5A3-F6FF3FC2B5D0}" destId="{0A0A566B-014E-49A0-B2C6-2F2604C2FD78}" srcOrd="4" destOrd="0" presId="urn:microsoft.com/office/officeart/2008/layout/AlternatingHexagons"/>
    <dgm:cxn modelId="{450BBA0E-D276-4020-953D-7D755268A7B6}" type="presParOf" srcId="{F8704DF3-248A-4900-BCBF-38A3F16066C3}" destId="{BB4FDDD5-7443-45B9-A24F-EF31E18C995D}" srcOrd="5" destOrd="0" presId="urn:microsoft.com/office/officeart/2008/layout/AlternatingHexagons"/>
    <dgm:cxn modelId="{7ABDAEEE-4541-4371-8764-D97B48B29690}" type="presParOf" srcId="{F8704DF3-248A-4900-BCBF-38A3F16066C3}" destId="{FDCF180C-9F1A-4EA6-9213-9E9DE4B5D4D3}" srcOrd="6" destOrd="0" presId="urn:microsoft.com/office/officeart/2008/layout/AlternatingHexagons"/>
    <dgm:cxn modelId="{64DC8681-98B9-4AA3-A396-A4299DD19F5B}" type="presParOf" srcId="{FDCF180C-9F1A-4EA6-9213-9E9DE4B5D4D3}" destId="{BEFAE60A-5857-4D3C-860E-5BBE179626C7}" srcOrd="0" destOrd="0" presId="urn:microsoft.com/office/officeart/2008/layout/AlternatingHexagons"/>
    <dgm:cxn modelId="{210052C4-7285-4F8D-A336-1226BE8DF467}" type="presParOf" srcId="{FDCF180C-9F1A-4EA6-9213-9E9DE4B5D4D3}" destId="{B710E5BC-607C-45C0-BE6F-0BD574B5DA7B}" srcOrd="1" destOrd="0" presId="urn:microsoft.com/office/officeart/2008/layout/AlternatingHexagons"/>
    <dgm:cxn modelId="{8C9140F2-88DA-4DB3-9787-2CC07A508AF3}" type="presParOf" srcId="{FDCF180C-9F1A-4EA6-9213-9E9DE4B5D4D3}" destId="{35507B69-8DAA-4AE9-9F5F-490543BBDA67}" srcOrd="2" destOrd="0" presId="urn:microsoft.com/office/officeart/2008/layout/AlternatingHexagons"/>
    <dgm:cxn modelId="{A4749BD8-86A0-4604-86FD-8F9062CF8DA5}" type="presParOf" srcId="{FDCF180C-9F1A-4EA6-9213-9E9DE4B5D4D3}" destId="{5CEB6570-E619-457D-A6CF-E468DCBD1A29}" srcOrd="3" destOrd="0" presId="urn:microsoft.com/office/officeart/2008/layout/AlternatingHexagons"/>
    <dgm:cxn modelId="{3A797670-8FB6-4DE1-BFD0-D5E48245942D}" type="presParOf" srcId="{FDCF180C-9F1A-4EA6-9213-9E9DE4B5D4D3}" destId="{3F005F8B-407A-4C29-9BAD-58355304E705}" srcOrd="4" destOrd="0" presId="urn:microsoft.com/office/officeart/2008/layout/AlternatingHexagon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3F37F4-BEB1-49EA-AA63-CB32AF7AA0EB}" type="doc">
      <dgm:prSet loTypeId="urn:microsoft.com/office/officeart/2005/8/layout/arrow2" loCatId="process" qsTypeId="urn:microsoft.com/office/officeart/2005/8/quickstyle/simple1" qsCatId="simple" csTypeId="urn:microsoft.com/office/officeart/2005/8/colors/accent1_2" csCatId="accent1" phldr="1"/>
      <dgm:spPr/>
    </dgm:pt>
    <dgm:pt modelId="{FBDCB916-71E4-463F-8B91-61D743CEE9AD}">
      <dgm:prSet phldrT="[Text]"/>
      <dgm:spPr/>
      <dgm:t>
        <a:bodyPr/>
        <a:lstStyle/>
        <a:p>
          <a:r>
            <a:rPr lang="en-US" dirty="0"/>
            <a:t>Reconciliation Form</a:t>
          </a:r>
        </a:p>
      </dgm:t>
    </dgm:pt>
    <dgm:pt modelId="{07286A6A-33E1-4BBD-9545-7690BA4F3DE8}" type="parTrans" cxnId="{5C4DBC20-44B8-45A2-836C-EB58F2227657}">
      <dgm:prSet/>
      <dgm:spPr/>
      <dgm:t>
        <a:bodyPr/>
        <a:lstStyle/>
        <a:p>
          <a:endParaRPr lang="en-US"/>
        </a:p>
      </dgm:t>
    </dgm:pt>
    <dgm:pt modelId="{4FCBCD99-D512-454D-99C5-D5586D3FE5CE}" type="sibTrans" cxnId="{5C4DBC20-44B8-45A2-836C-EB58F2227657}">
      <dgm:prSet/>
      <dgm:spPr/>
      <dgm:t>
        <a:bodyPr/>
        <a:lstStyle/>
        <a:p>
          <a:endParaRPr lang="en-US"/>
        </a:p>
      </dgm:t>
    </dgm:pt>
    <dgm:pt modelId="{7461F612-213E-441E-B8EA-B166E621818E}">
      <dgm:prSet phldrT="[Text]"/>
      <dgm:spPr/>
      <dgm:t>
        <a:bodyPr/>
        <a:lstStyle/>
        <a:p>
          <a:r>
            <a:rPr lang="en-US" dirty="0"/>
            <a:t>Accounting Code Detail  Report w/ PI signatures</a:t>
          </a:r>
        </a:p>
      </dgm:t>
    </dgm:pt>
    <dgm:pt modelId="{6D75CB16-2FEB-4071-AB13-E26D5544CAE8}" type="parTrans" cxnId="{7586CD33-2956-4833-B0CE-9A516FA04DFB}">
      <dgm:prSet/>
      <dgm:spPr/>
      <dgm:t>
        <a:bodyPr/>
        <a:lstStyle/>
        <a:p>
          <a:endParaRPr lang="en-US"/>
        </a:p>
      </dgm:t>
    </dgm:pt>
    <dgm:pt modelId="{7C7BBD33-B93E-46D4-A6C0-CA6A207F1A41}" type="sibTrans" cxnId="{7586CD33-2956-4833-B0CE-9A516FA04DFB}">
      <dgm:prSet/>
      <dgm:spPr/>
      <dgm:t>
        <a:bodyPr/>
        <a:lstStyle/>
        <a:p>
          <a:endParaRPr lang="en-US"/>
        </a:p>
      </dgm:t>
    </dgm:pt>
    <dgm:pt modelId="{72E9CF3B-9F40-4877-8789-416DE5CCD50C}">
      <dgm:prSet phldrT="[Text]"/>
      <dgm:spPr/>
      <dgm:t>
        <a:bodyPr/>
        <a:lstStyle/>
        <a:p>
          <a:r>
            <a:rPr lang="en-US" dirty="0"/>
            <a:t>Receipts following the order as listed on the Accounting Code Detail report</a:t>
          </a:r>
        </a:p>
      </dgm:t>
    </dgm:pt>
    <dgm:pt modelId="{E1CBD730-F982-42CE-9582-471E90DAB9D6}" type="parTrans" cxnId="{4301840C-CCCD-46D2-842E-132A6E8F7640}">
      <dgm:prSet/>
      <dgm:spPr/>
      <dgm:t>
        <a:bodyPr/>
        <a:lstStyle/>
        <a:p>
          <a:endParaRPr lang="en-US"/>
        </a:p>
      </dgm:t>
    </dgm:pt>
    <dgm:pt modelId="{2B65093B-AAB7-457C-8939-400410AAB837}" type="sibTrans" cxnId="{4301840C-CCCD-46D2-842E-132A6E8F7640}">
      <dgm:prSet/>
      <dgm:spPr/>
      <dgm:t>
        <a:bodyPr/>
        <a:lstStyle/>
        <a:p>
          <a:endParaRPr lang="en-US"/>
        </a:p>
      </dgm:t>
    </dgm:pt>
    <dgm:pt modelId="{6194509D-D73E-4005-A226-AF3DC061BC56}" type="pres">
      <dgm:prSet presAssocID="{9D3F37F4-BEB1-49EA-AA63-CB32AF7AA0EB}" presName="arrowDiagram" presStyleCnt="0">
        <dgm:presLayoutVars>
          <dgm:chMax val="5"/>
          <dgm:dir/>
          <dgm:resizeHandles val="exact"/>
        </dgm:presLayoutVars>
      </dgm:prSet>
      <dgm:spPr/>
    </dgm:pt>
    <dgm:pt modelId="{501F5ABF-08DF-4346-8151-8D95F9BBC614}" type="pres">
      <dgm:prSet presAssocID="{9D3F37F4-BEB1-49EA-AA63-CB32AF7AA0EB}" presName="arrow" presStyleLbl="bgShp" presStyleIdx="0" presStyleCnt="1" custLinFactNeighborX="-7500" custLinFactNeighborY="-47333"/>
      <dgm:spPr/>
    </dgm:pt>
    <dgm:pt modelId="{E66457DA-5152-41C1-9D26-935E4481528F}" type="pres">
      <dgm:prSet presAssocID="{9D3F37F4-BEB1-49EA-AA63-CB32AF7AA0EB}" presName="arrowDiagram3" presStyleCnt="0"/>
      <dgm:spPr/>
    </dgm:pt>
    <dgm:pt modelId="{9D373644-9213-4EA2-92A9-F01AEAE70336}" type="pres">
      <dgm:prSet presAssocID="{FBDCB916-71E4-463F-8B91-61D743CEE9AD}" presName="bullet3a" presStyleLbl="node1" presStyleIdx="0" presStyleCnt="3"/>
      <dgm:spPr/>
    </dgm:pt>
    <dgm:pt modelId="{E1E32E03-FC7F-4428-841F-9D94536EEB9C}" type="pres">
      <dgm:prSet presAssocID="{FBDCB916-71E4-463F-8B91-61D743CEE9AD}" presName="textBox3a" presStyleLbl="revTx" presStyleIdx="0" presStyleCnt="3">
        <dgm:presLayoutVars>
          <dgm:bulletEnabled val="1"/>
        </dgm:presLayoutVars>
      </dgm:prSet>
      <dgm:spPr/>
    </dgm:pt>
    <dgm:pt modelId="{A87EA31A-4DA2-49DA-8093-17645D47B78A}" type="pres">
      <dgm:prSet presAssocID="{7461F612-213E-441E-B8EA-B166E621818E}" presName="bullet3b" presStyleLbl="node1" presStyleIdx="1" presStyleCnt="3"/>
      <dgm:spPr/>
    </dgm:pt>
    <dgm:pt modelId="{4B85FE40-6966-4EA7-AECC-B2498160D5E4}" type="pres">
      <dgm:prSet presAssocID="{7461F612-213E-441E-B8EA-B166E621818E}" presName="textBox3b" presStyleLbl="revTx" presStyleIdx="1" presStyleCnt="3">
        <dgm:presLayoutVars>
          <dgm:bulletEnabled val="1"/>
        </dgm:presLayoutVars>
      </dgm:prSet>
      <dgm:spPr/>
    </dgm:pt>
    <dgm:pt modelId="{AF717ACB-FE57-4851-890B-2D930D7A6C88}" type="pres">
      <dgm:prSet presAssocID="{72E9CF3B-9F40-4877-8789-416DE5CCD50C}" presName="bullet3c" presStyleLbl="node1" presStyleIdx="2" presStyleCnt="3"/>
      <dgm:spPr/>
    </dgm:pt>
    <dgm:pt modelId="{B86543B3-59CB-4087-805F-B74A79E64FB9}" type="pres">
      <dgm:prSet presAssocID="{72E9CF3B-9F40-4877-8789-416DE5CCD50C}" presName="textBox3c" presStyleLbl="revTx" presStyleIdx="2" presStyleCnt="3">
        <dgm:presLayoutVars>
          <dgm:bulletEnabled val="1"/>
        </dgm:presLayoutVars>
      </dgm:prSet>
      <dgm:spPr/>
    </dgm:pt>
  </dgm:ptLst>
  <dgm:cxnLst>
    <dgm:cxn modelId="{4301840C-CCCD-46D2-842E-132A6E8F7640}" srcId="{9D3F37F4-BEB1-49EA-AA63-CB32AF7AA0EB}" destId="{72E9CF3B-9F40-4877-8789-416DE5CCD50C}" srcOrd="2" destOrd="0" parTransId="{E1CBD730-F982-42CE-9582-471E90DAB9D6}" sibTransId="{2B65093B-AAB7-457C-8939-400410AAB837}"/>
    <dgm:cxn modelId="{030AEB15-0BF8-4F9D-BA1C-C2A9A19CE14B}" type="presOf" srcId="{72E9CF3B-9F40-4877-8789-416DE5CCD50C}" destId="{B86543B3-59CB-4087-805F-B74A79E64FB9}" srcOrd="0" destOrd="0" presId="urn:microsoft.com/office/officeart/2005/8/layout/arrow2"/>
    <dgm:cxn modelId="{5C4DBC20-44B8-45A2-836C-EB58F2227657}" srcId="{9D3F37F4-BEB1-49EA-AA63-CB32AF7AA0EB}" destId="{FBDCB916-71E4-463F-8B91-61D743CEE9AD}" srcOrd="0" destOrd="0" parTransId="{07286A6A-33E1-4BBD-9545-7690BA4F3DE8}" sibTransId="{4FCBCD99-D512-454D-99C5-D5586D3FE5CE}"/>
    <dgm:cxn modelId="{7586CD33-2956-4833-B0CE-9A516FA04DFB}" srcId="{9D3F37F4-BEB1-49EA-AA63-CB32AF7AA0EB}" destId="{7461F612-213E-441E-B8EA-B166E621818E}" srcOrd="1" destOrd="0" parTransId="{6D75CB16-2FEB-4071-AB13-E26D5544CAE8}" sibTransId="{7C7BBD33-B93E-46D4-A6C0-CA6A207F1A41}"/>
    <dgm:cxn modelId="{AED7AF3F-CEE8-427A-B8CB-2D65AFFB74DD}" type="presOf" srcId="{9D3F37F4-BEB1-49EA-AA63-CB32AF7AA0EB}" destId="{6194509D-D73E-4005-A226-AF3DC061BC56}" srcOrd="0" destOrd="0" presId="urn:microsoft.com/office/officeart/2005/8/layout/arrow2"/>
    <dgm:cxn modelId="{1DA7AA57-AD81-43B2-A3F9-C4B363E7F003}" type="presOf" srcId="{FBDCB916-71E4-463F-8B91-61D743CEE9AD}" destId="{E1E32E03-FC7F-4428-841F-9D94536EEB9C}" srcOrd="0" destOrd="0" presId="urn:microsoft.com/office/officeart/2005/8/layout/arrow2"/>
    <dgm:cxn modelId="{EA6150CD-4DCC-436B-B05A-6F3965A1F86B}" type="presOf" srcId="{7461F612-213E-441E-B8EA-B166E621818E}" destId="{4B85FE40-6966-4EA7-AECC-B2498160D5E4}" srcOrd="0" destOrd="0" presId="urn:microsoft.com/office/officeart/2005/8/layout/arrow2"/>
    <dgm:cxn modelId="{CEAE93AC-1E4D-460F-B3B6-9A58A91F03AA}" type="presParOf" srcId="{6194509D-D73E-4005-A226-AF3DC061BC56}" destId="{501F5ABF-08DF-4346-8151-8D95F9BBC614}" srcOrd="0" destOrd="0" presId="urn:microsoft.com/office/officeart/2005/8/layout/arrow2"/>
    <dgm:cxn modelId="{FB868096-82D9-4917-8D4E-E64E51076C22}" type="presParOf" srcId="{6194509D-D73E-4005-A226-AF3DC061BC56}" destId="{E66457DA-5152-41C1-9D26-935E4481528F}" srcOrd="1" destOrd="0" presId="urn:microsoft.com/office/officeart/2005/8/layout/arrow2"/>
    <dgm:cxn modelId="{6115FD92-CBFB-41D1-A52F-C5A324A689A3}" type="presParOf" srcId="{E66457DA-5152-41C1-9D26-935E4481528F}" destId="{9D373644-9213-4EA2-92A9-F01AEAE70336}" srcOrd="0" destOrd="0" presId="urn:microsoft.com/office/officeart/2005/8/layout/arrow2"/>
    <dgm:cxn modelId="{5CF1324C-DE01-4A1F-B21C-9F5E8E9D1DB7}" type="presParOf" srcId="{E66457DA-5152-41C1-9D26-935E4481528F}" destId="{E1E32E03-FC7F-4428-841F-9D94536EEB9C}" srcOrd="1" destOrd="0" presId="urn:microsoft.com/office/officeart/2005/8/layout/arrow2"/>
    <dgm:cxn modelId="{6D57B90C-086E-46B1-BF50-ACAA8A802EE1}" type="presParOf" srcId="{E66457DA-5152-41C1-9D26-935E4481528F}" destId="{A87EA31A-4DA2-49DA-8093-17645D47B78A}" srcOrd="2" destOrd="0" presId="urn:microsoft.com/office/officeart/2005/8/layout/arrow2"/>
    <dgm:cxn modelId="{0E9E9B15-89B5-40AA-BEC1-3C00050E3A91}" type="presParOf" srcId="{E66457DA-5152-41C1-9D26-935E4481528F}" destId="{4B85FE40-6966-4EA7-AECC-B2498160D5E4}" srcOrd="3" destOrd="0" presId="urn:microsoft.com/office/officeart/2005/8/layout/arrow2"/>
    <dgm:cxn modelId="{A49C4181-1CFB-46FE-9D82-1A175AE3CB47}" type="presParOf" srcId="{E66457DA-5152-41C1-9D26-935E4481528F}" destId="{AF717ACB-FE57-4851-890B-2D930D7A6C88}" srcOrd="4" destOrd="0" presId="urn:microsoft.com/office/officeart/2005/8/layout/arrow2"/>
    <dgm:cxn modelId="{1174F0B5-9895-4CE3-998F-05512646E4FD}" type="presParOf" srcId="{E66457DA-5152-41C1-9D26-935E4481528F}" destId="{B86543B3-59CB-4087-805F-B74A79E64FB9}" srcOrd="5"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E85D0-5E59-41A6-A0B8-34DC171F7316}">
      <dsp:nvSpPr>
        <dsp:cNvPr id="0" name=""/>
        <dsp:cNvSpPr/>
      </dsp:nvSpPr>
      <dsp:spPr>
        <a:xfrm rot="5400000">
          <a:off x="581644" y="866160"/>
          <a:ext cx="696821" cy="79330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A20A782-8225-4CB3-9C24-AC5F80374C4A}">
      <dsp:nvSpPr>
        <dsp:cNvPr id="0" name=""/>
        <dsp:cNvSpPr/>
      </dsp:nvSpPr>
      <dsp:spPr>
        <a:xfrm>
          <a:off x="3438" y="68850"/>
          <a:ext cx="2869870" cy="82108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Cardholder submits signed Application &amp; Agreement to MURC</a:t>
          </a:r>
        </a:p>
      </dsp:txBody>
      <dsp:txXfrm>
        <a:off x="43527" y="108939"/>
        <a:ext cx="2789692" cy="740909"/>
      </dsp:txXfrm>
    </dsp:sp>
    <dsp:sp modelId="{C02FA13C-90DC-4AE3-B8A4-A8E4482D1502}">
      <dsp:nvSpPr>
        <dsp:cNvPr id="0" name=""/>
        <dsp:cNvSpPr/>
      </dsp:nvSpPr>
      <dsp:spPr>
        <a:xfrm>
          <a:off x="2674979" y="47839"/>
          <a:ext cx="853155" cy="663639"/>
        </a:xfrm>
        <a:prstGeom prst="rect">
          <a:avLst/>
        </a:prstGeom>
        <a:noFill/>
        <a:ln>
          <a:noFill/>
        </a:ln>
        <a:effectLst/>
      </dsp:spPr>
      <dsp:style>
        <a:lnRef idx="0">
          <a:scrgbClr r="0" g="0" b="0"/>
        </a:lnRef>
        <a:fillRef idx="0">
          <a:scrgbClr r="0" g="0" b="0"/>
        </a:fillRef>
        <a:effectRef idx="0">
          <a:scrgbClr r="0" g="0" b="0"/>
        </a:effectRef>
        <a:fontRef idx="minor"/>
      </dsp:style>
    </dsp:sp>
    <dsp:sp modelId="{04B848FE-C291-4A8B-B601-665898662CDA}">
      <dsp:nvSpPr>
        <dsp:cNvPr id="0" name=""/>
        <dsp:cNvSpPr/>
      </dsp:nvSpPr>
      <dsp:spPr>
        <a:xfrm rot="5400000">
          <a:off x="1953240" y="1780555"/>
          <a:ext cx="696821" cy="79330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47DDA2-5A1C-43D6-9F3A-E433B53FD025}">
      <dsp:nvSpPr>
        <dsp:cNvPr id="0" name=""/>
        <dsp:cNvSpPr/>
      </dsp:nvSpPr>
      <dsp:spPr>
        <a:xfrm>
          <a:off x="1383250" y="991203"/>
          <a:ext cx="2721575" cy="82108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MURC receives and reviews application for completion &amp; eligibility</a:t>
          </a:r>
        </a:p>
      </dsp:txBody>
      <dsp:txXfrm>
        <a:off x="1423339" y="1031292"/>
        <a:ext cx="2641397" cy="740909"/>
      </dsp:txXfrm>
    </dsp:sp>
    <dsp:sp modelId="{39576A18-A496-4F03-BA17-641D1154DB6A}">
      <dsp:nvSpPr>
        <dsp:cNvPr id="0" name=""/>
        <dsp:cNvSpPr/>
      </dsp:nvSpPr>
      <dsp:spPr>
        <a:xfrm>
          <a:off x="3330557" y="1069512"/>
          <a:ext cx="853155" cy="663639"/>
        </a:xfrm>
        <a:prstGeom prst="rect">
          <a:avLst/>
        </a:prstGeom>
        <a:noFill/>
        <a:ln>
          <a:noFill/>
        </a:ln>
        <a:effectLst/>
      </dsp:spPr>
      <dsp:style>
        <a:lnRef idx="0">
          <a:scrgbClr r="0" g="0" b="0"/>
        </a:lnRef>
        <a:fillRef idx="0">
          <a:scrgbClr r="0" g="0" b="0"/>
        </a:fillRef>
        <a:effectRef idx="0">
          <a:scrgbClr r="0" g="0" b="0"/>
        </a:effectRef>
        <a:fontRef idx="minor"/>
      </dsp:style>
    </dsp:sp>
    <dsp:sp modelId="{58EBC83A-B6AD-4CE1-BC63-582BE9E8DC1C}">
      <dsp:nvSpPr>
        <dsp:cNvPr id="0" name=""/>
        <dsp:cNvSpPr/>
      </dsp:nvSpPr>
      <dsp:spPr>
        <a:xfrm rot="5400000">
          <a:off x="3324840" y="2694957"/>
          <a:ext cx="696821" cy="79330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6CD0E6-ED93-41DA-91D7-E67C8A0E5364}">
      <dsp:nvSpPr>
        <dsp:cNvPr id="0" name=""/>
        <dsp:cNvSpPr/>
      </dsp:nvSpPr>
      <dsp:spPr>
        <a:xfrm>
          <a:off x="2763063" y="1913556"/>
          <a:ext cx="2872744" cy="82108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MURC contacts applicant for training</a:t>
          </a:r>
        </a:p>
      </dsp:txBody>
      <dsp:txXfrm>
        <a:off x="2803152" y="1953645"/>
        <a:ext cx="2792566" cy="740909"/>
      </dsp:txXfrm>
    </dsp:sp>
    <dsp:sp modelId="{79D71764-AC36-4D8A-887E-50F07625BAA7}">
      <dsp:nvSpPr>
        <dsp:cNvPr id="0" name=""/>
        <dsp:cNvSpPr/>
      </dsp:nvSpPr>
      <dsp:spPr>
        <a:xfrm>
          <a:off x="4785954" y="1991865"/>
          <a:ext cx="853155" cy="663639"/>
        </a:xfrm>
        <a:prstGeom prst="rect">
          <a:avLst/>
        </a:prstGeom>
        <a:noFill/>
        <a:ln>
          <a:noFill/>
        </a:ln>
        <a:effectLst/>
      </dsp:spPr>
      <dsp:style>
        <a:lnRef idx="0">
          <a:scrgbClr r="0" g="0" b="0"/>
        </a:lnRef>
        <a:fillRef idx="0">
          <a:scrgbClr r="0" g="0" b="0"/>
        </a:fillRef>
        <a:effectRef idx="0">
          <a:scrgbClr r="0" g="0" b="0"/>
        </a:effectRef>
        <a:fontRef idx="minor"/>
      </dsp:style>
    </dsp:sp>
    <dsp:sp modelId="{955B9906-DCEB-4195-9BFC-CF94B6255F3C}">
      <dsp:nvSpPr>
        <dsp:cNvPr id="0" name=""/>
        <dsp:cNvSpPr/>
      </dsp:nvSpPr>
      <dsp:spPr>
        <a:xfrm rot="5400000">
          <a:off x="4696445" y="3609359"/>
          <a:ext cx="696821" cy="79330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C28A10-3624-4212-B495-C872F28D09E5}">
      <dsp:nvSpPr>
        <dsp:cNvPr id="0" name=""/>
        <dsp:cNvSpPr/>
      </dsp:nvSpPr>
      <dsp:spPr>
        <a:xfrm>
          <a:off x="4142875" y="2835908"/>
          <a:ext cx="2724449" cy="82108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MURC issues new card to P-Cardholder</a:t>
          </a:r>
        </a:p>
      </dsp:txBody>
      <dsp:txXfrm>
        <a:off x="4182964" y="2875997"/>
        <a:ext cx="2644271" cy="740909"/>
      </dsp:txXfrm>
    </dsp:sp>
    <dsp:sp modelId="{908498D4-7BDF-43DC-95B1-02AF5703FBCF}">
      <dsp:nvSpPr>
        <dsp:cNvPr id="0" name=""/>
        <dsp:cNvSpPr/>
      </dsp:nvSpPr>
      <dsp:spPr>
        <a:xfrm>
          <a:off x="6091618" y="2914218"/>
          <a:ext cx="853155" cy="663639"/>
        </a:xfrm>
        <a:prstGeom prst="rect">
          <a:avLst/>
        </a:prstGeom>
        <a:noFill/>
        <a:ln>
          <a:noFill/>
        </a:ln>
        <a:effectLst/>
      </dsp:spPr>
      <dsp:style>
        <a:lnRef idx="0">
          <a:scrgbClr r="0" g="0" b="0"/>
        </a:lnRef>
        <a:fillRef idx="0">
          <a:scrgbClr r="0" g="0" b="0"/>
        </a:fillRef>
        <a:effectRef idx="0">
          <a:scrgbClr r="0" g="0" b="0"/>
        </a:effectRef>
        <a:fontRef idx="minor"/>
      </dsp:style>
    </dsp:sp>
    <dsp:sp modelId="{7A064F57-F327-4296-809E-0553B2689F8C}">
      <dsp:nvSpPr>
        <dsp:cNvPr id="0" name=""/>
        <dsp:cNvSpPr/>
      </dsp:nvSpPr>
      <dsp:spPr>
        <a:xfrm>
          <a:off x="5522688" y="3758261"/>
          <a:ext cx="2398673" cy="82108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P-Cardholder activates card</a:t>
          </a:r>
        </a:p>
      </dsp:txBody>
      <dsp:txXfrm>
        <a:off x="5562777" y="3798350"/>
        <a:ext cx="2318495" cy="7409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18E35-8351-46F3-9589-81852AB211D8}">
      <dsp:nvSpPr>
        <dsp:cNvPr id="0" name=""/>
        <dsp:cNvSpPr/>
      </dsp:nvSpPr>
      <dsp:spPr>
        <a:xfrm rot="5400000">
          <a:off x="2309045" y="-153223"/>
          <a:ext cx="1072077" cy="1788046"/>
        </a:xfrm>
        <a:prstGeom prst="hexagon">
          <a:avLst>
            <a:gd name="adj" fmla="val 25000"/>
            <a:gd name="vf" fmla="val 115470"/>
          </a:avLst>
        </a:prstGeom>
        <a:solidFill>
          <a:schemeClr val="accent1">
            <a:hueOff val="0"/>
            <a:satOff val="0"/>
            <a:lumOff val="0"/>
            <a:alphaOff val="0"/>
          </a:schemeClr>
        </a:solidFill>
        <a:ln w="6350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Name Change</a:t>
          </a:r>
        </a:p>
      </dsp:txBody>
      <dsp:txXfrm rot="-5400000">
        <a:off x="2249069" y="383442"/>
        <a:ext cx="1192030" cy="714718"/>
      </dsp:txXfrm>
    </dsp:sp>
    <dsp:sp modelId="{EA628398-7324-40BE-8388-59476A3A37E5}">
      <dsp:nvSpPr>
        <dsp:cNvPr id="0" name=""/>
        <dsp:cNvSpPr/>
      </dsp:nvSpPr>
      <dsp:spPr>
        <a:xfrm>
          <a:off x="2394315" y="181209"/>
          <a:ext cx="961489" cy="516929"/>
        </a:xfrm>
        <a:prstGeom prst="rect">
          <a:avLst/>
        </a:prstGeom>
        <a:noFill/>
        <a:ln>
          <a:noFill/>
        </a:ln>
        <a:effectLst/>
      </dsp:spPr>
      <dsp:style>
        <a:lnRef idx="0">
          <a:scrgbClr r="0" g="0" b="0"/>
        </a:lnRef>
        <a:fillRef idx="0">
          <a:scrgbClr r="0" g="0" b="0"/>
        </a:fillRef>
        <a:effectRef idx="0">
          <a:scrgbClr r="0" g="0" b="0"/>
        </a:effectRef>
        <a:fontRef idx="minor"/>
      </dsp:style>
    </dsp:sp>
    <dsp:sp modelId="{D87472D8-1BEA-4D03-80B0-FBED9B887AFD}">
      <dsp:nvSpPr>
        <dsp:cNvPr id="0" name=""/>
        <dsp:cNvSpPr/>
      </dsp:nvSpPr>
      <dsp:spPr>
        <a:xfrm rot="5400000">
          <a:off x="338760" y="-108802"/>
          <a:ext cx="1055682" cy="1733202"/>
        </a:xfrm>
        <a:prstGeom prst="hexagon">
          <a:avLst>
            <a:gd name="adj" fmla="val 25000"/>
            <a:gd name="vf" fmla="val 115470"/>
          </a:avLst>
        </a:prstGeom>
        <a:solidFill>
          <a:schemeClr val="accent1"/>
        </a:solidFill>
        <a:ln w="63500" cap="flat" cmpd="sng" algn="ctr">
          <a:solidFill>
            <a:schemeClr val="accent5">
              <a:lumMod val="60000"/>
              <a:lumOff val="40000"/>
            </a:schemeClr>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Limit Change</a:t>
          </a:r>
        </a:p>
      </dsp:txBody>
      <dsp:txXfrm rot="-5400000">
        <a:off x="288867" y="405905"/>
        <a:ext cx="1155468" cy="703788"/>
      </dsp:txXfrm>
    </dsp:sp>
    <dsp:sp modelId="{D7F6D673-B864-4E46-9560-2F59DD1045C9}">
      <dsp:nvSpPr>
        <dsp:cNvPr id="0" name=""/>
        <dsp:cNvSpPr/>
      </dsp:nvSpPr>
      <dsp:spPr>
        <a:xfrm rot="5400000">
          <a:off x="348493" y="1161687"/>
          <a:ext cx="1100302" cy="1797288"/>
        </a:xfrm>
        <a:prstGeom prst="hexagon">
          <a:avLst>
            <a:gd name="adj" fmla="val 25000"/>
            <a:gd name="vf" fmla="val 115470"/>
          </a:avLst>
        </a:prstGeom>
        <a:solidFill>
          <a:schemeClr val="accent1">
            <a:hueOff val="0"/>
            <a:satOff val="0"/>
            <a:lumOff val="0"/>
            <a:alphaOff val="0"/>
          </a:schemeClr>
        </a:solidFill>
        <a:ln w="6350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Card Termination</a:t>
          </a:r>
        </a:p>
      </dsp:txBody>
      <dsp:txXfrm rot="-5400000">
        <a:off x="299548" y="1693564"/>
        <a:ext cx="1198192" cy="733534"/>
      </dsp:txXfrm>
    </dsp:sp>
    <dsp:sp modelId="{2DD84C60-16EA-403E-9A2F-2CF2E919BC21}">
      <dsp:nvSpPr>
        <dsp:cNvPr id="0" name=""/>
        <dsp:cNvSpPr/>
      </dsp:nvSpPr>
      <dsp:spPr>
        <a:xfrm>
          <a:off x="4371341" y="1135164"/>
          <a:ext cx="930473" cy="516929"/>
        </a:xfrm>
        <a:prstGeom prst="rect">
          <a:avLst/>
        </a:prstGeom>
        <a:noFill/>
        <a:ln>
          <a:noFill/>
        </a:ln>
        <a:effectLst/>
      </dsp:spPr>
      <dsp:style>
        <a:lnRef idx="0">
          <a:scrgbClr r="0" g="0" b="0"/>
        </a:lnRef>
        <a:fillRef idx="0">
          <a:scrgbClr r="0" g="0" b="0"/>
        </a:fillRef>
        <a:effectRef idx="0">
          <a:scrgbClr r="0" g="0" b="0"/>
        </a:effectRef>
        <a:fontRef idx="minor"/>
      </dsp:style>
    </dsp:sp>
    <dsp:sp modelId="{036EF43E-F36C-434A-B7A4-2D1B6DBFA56C}">
      <dsp:nvSpPr>
        <dsp:cNvPr id="0" name=""/>
        <dsp:cNvSpPr/>
      </dsp:nvSpPr>
      <dsp:spPr>
        <a:xfrm rot="5400000">
          <a:off x="4505527" y="-155482"/>
          <a:ext cx="1100233" cy="1820719"/>
        </a:xfrm>
        <a:prstGeom prst="hexagon">
          <a:avLst>
            <a:gd name="adj" fmla="val 25000"/>
            <a:gd name="vf" fmla="val 115470"/>
          </a:avLst>
        </a:prstGeom>
        <a:solidFill>
          <a:schemeClr val="accent1">
            <a:hueOff val="0"/>
            <a:satOff val="0"/>
            <a:lumOff val="0"/>
            <a:alphaOff val="0"/>
          </a:schemeClr>
        </a:solidFill>
        <a:ln w="6350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Department Transfer</a:t>
          </a:r>
        </a:p>
      </dsp:txBody>
      <dsp:txXfrm rot="-5400000">
        <a:off x="4448737" y="388133"/>
        <a:ext cx="1213813" cy="733489"/>
      </dsp:txXfrm>
    </dsp:sp>
    <dsp:sp modelId="{CA978B82-6FB8-4702-AB56-77B6E2BE6D4E}">
      <dsp:nvSpPr>
        <dsp:cNvPr id="0" name=""/>
        <dsp:cNvSpPr/>
      </dsp:nvSpPr>
      <dsp:spPr>
        <a:xfrm rot="5400000">
          <a:off x="2378955" y="1153484"/>
          <a:ext cx="1139537" cy="1750854"/>
        </a:xfrm>
        <a:prstGeom prst="hexagon">
          <a:avLst>
            <a:gd name="adj" fmla="val 25000"/>
            <a:gd name="vf" fmla="val 115470"/>
          </a:avLst>
        </a:prstGeom>
        <a:solidFill>
          <a:schemeClr val="accent1">
            <a:hueOff val="0"/>
            <a:satOff val="0"/>
            <a:lumOff val="0"/>
            <a:alphaOff val="0"/>
          </a:schemeClr>
        </a:solidFill>
        <a:ln w="6350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Address Change</a:t>
          </a:r>
        </a:p>
      </dsp:txBody>
      <dsp:txXfrm rot="-5400000">
        <a:off x="2365106" y="1649065"/>
        <a:ext cx="1167236" cy="759691"/>
      </dsp:txXfrm>
    </dsp:sp>
    <dsp:sp modelId="{BF344E80-E9D7-4E2E-AD9C-BB2A4D0FFDE6}">
      <dsp:nvSpPr>
        <dsp:cNvPr id="0" name=""/>
        <dsp:cNvSpPr/>
      </dsp:nvSpPr>
      <dsp:spPr>
        <a:xfrm>
          <a:off x="3637299" y="2226507"/>
          <a:ext cx="961489" cy="516929"/>
        </a:xfrm>
        <a:prstGeom prst="rect">
          <a:avLst/>
        </a:prstGeom>
        <a:noFill/>
        <a:ln>
          <a:noFill/>
        </a:ln>
        <a:effectLst/>
      </dsp:spPr>
      <dsp:style>
        <a:lnRef idx="0">
          <a:scrgbClr r="0" g="0" b="0"/>
        </a:lnRef>
        <a:fillRef idx="0">
          <a:scrgbClr r="0" g="0" b="0"/>
        </a:fillRef>
        <a:effectRef idx="0">
          <a:scrgbClr r="0" g="0" b="0"/>
        </a:effectRef>
        <a:fontRef idx="minor"/>
      </dsp:style>
    </dsp:sp>
    <dsp:sp modelId="{0A0A566B-014E-49A0-B2C6-2F2604C2FD78}">
      <dsp:nvSpPr>
        <dsp:cNvPr id="0" name=""/>
        <dsp:cNvSpPr/>
      </dsp:nvSpPr>
      <dsp:spPr>
        <a:xfrm rot="16200000" flipH="1" flipV="1">
          <a:off x="4640588" y="1867765"/>
          <a:ext cx="366244" cy="26436"/>
        </a:xfrm>
        <a:prstGeom prst="hexagon">
          <a:avLst>
            <a:gd name="adj" fmla="val 25000"/>
            <a:gd name="vf" fmla="val 115470"/>
          </a:avLst>
        </a:prstGeom>
        <a:noFill/>
        <a:ln w="12700" cap="flat" cmpd="sng" algn="ctr">
          <a:noFill/>
          <a:prstDash val="solid"/>
        </a:ln>
        <a:effectLst>
          <a:outerShdw blurRad="50800" dist="50800" dir="5400000" algn="ctr" rotWithShape="0">
            <a:schemeClr val="bg1"/>
          </a:outerShdw>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5400000">
        <a:off x="4812854" y="1730584"/>
        <a:ext cx="21712" cy="300798"/>
      </dsp:txXfrm>
    </dsp:sp>
    <dsp:sp modelId="{BEFAE60A-5857-4D3C-860E-5BBE179626C7}">
      <dsp:nvSpPr>
        <dsp:cNvPr id="0" name=""/>
        <dsp:cNvSpPr/>
      </dsp:nvSpPr>
      <dsp:spPr>
        <a:xfrm rot="5400000">
          <a:off x="4583022" y="1094084"/>
          <a:ext cx="1136168" cy="1783369"/>
        </a:xfrm>
        <a:prstGeom prst="hexagon">
          <a:avLst>
            <a:gd name="adj" fmla="val 25000"/>
            <a:gd name="vf" fmla="val 115470"/>
          </a:avLst>
        </a:prstGeom>
        <a:solidFill>
          <a:schemeClr val="accent1">
            <a:hueOff val="0"/>
            <a:satOff val="0"/>
            <a:lumOff val="0"/>
            <a:alphaOff val="0"/>
          </a:schemeClr>
        </a:solidFill>
        <a:ln w="63500" cap="flat" cmpd="sng" algn="ctr">
          <a:solidFill>
            <a:schemeClr val="accent5">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Employment</a:t>
          </a:r>
        </a:p>
        <a:p>
          <a:pPr marL="0" lvl="0" indent="0" algn="ctr" defTabSz="711200">
            <a:lnSpc>
              <a:spcPct val="90000"/>
            </a:lnSpc>
            <a:spcBef>
              <a:spcPct val="0"/>
            </a:spcBef>
            <a:spcAft>
              <a:spcPct val="35000"/>
            </a:spcAft>
            <a:buNone/>
          </a:pPr>
          <a:r>
            <a:rPr lang="en-US" sz="1600" kern="1200" dirty="0"/>
            <a:t>Status</a:t>
          </a:r>
        </a:p>
      </dsp:txBody>
      <dsp:txXfrm rot="-5400000">
        <a:off x="4556650" y="1607045"/>
        <a:ext cx="1188913" cy="757446"/>
      </dsp:txXfrm>
    </dsp:sp>
    <dsp:sp modelId="{B710E5BC-607C-45C0-BE6F-0BD574B5DA7B}">
      <dsp:nvSpPr>
        <dsp:cNvPr id="0" name=""/>
        <dsp:cNvSpPr/>
      </dsp:nvSpPr>
      <dsp:spPr>
        <a:xfrm>
          <a:off x="1497210" y="3234094"/>
          <a:ext cx="930473" cy="516929"/>
        </a:xfrm>
        <a:prstGeom prst="rect">
          <a:avLst/>
        </a:prstGeom>
        <a:noFill/>
        <a:ln>
          <a:noFill/>
        </a:ln>
        <a:effectLst/>
      </dsp:spPr>
      <dsp:style>
        <a:lnRef idx="0">
          <a:scrgbClr r="0" g="0" b="0"/>
        </a:lnRef>
        <a:fillRef idx="0">
          <a:scrgbClr r="0" g="0" b="0"/>
        </a:fillRef>
        <a:effectRef idx="0">
          <a:scrgbClr r="0" g="0" b="0"/>
        </a:effectRef>
        <a:fontRef idx="minor"/>
      </dsp:style>
    </dsp:sp>
    <dsp:sp modelId="{3F005F8B-407A-4C29-9BAD-58355304E705}">
      <dsp:nvSpPr>
        <dsp:cNvPr id="0" name=""/>
        <dsp:cNvSpPr/>
      </dsp:nvSpPr>
      <dsp:spPr>
        <a:xfrm rot="5400000" flipH="1" flipV="1">
          <a:off x="5443449" y="2906994"/>
          <a:ext cx="236969" cy="343472"/>
        </a:xfrm>
        <a:prstGeom prst="mathMinus">
          <a:avLst/>
        </a:prstGeom>
        <a:no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dirty="0"/>
        </a:p>
      </dsp:txBody>
      <dsp:txXfrm rot="-5400000">
        <a:off x="5521541" y="2991656"/>
        <a:ext cx="80784" cy="174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1F5ABF-08DF-4346-8151-8D95F9BBC614}">
      <dsp:nvSpPr>
        <dsp:cNvPr id="0" name=""/>
        <dsp:cNvSpPr/>
      </dsp:nvSpPr>
      <dsp:spPr>
        <a:xfrm>
          <a:off x="0" y="0"/>
          <a:ext cx="6096000" cy="38100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373644-9213-4EA2-92A9-F01AEAE70336}">
      <dsp:nvSpPr>
        <dsp:cNvPr id="0" name=""/>
        <dsp:cNvSpPr/>
      </dsp:nvSpPr>
      <dsp:spPr>
        <a:xfrm>
          <a:off x="774192" y="2756661"/>
          <a:ext cx="158496" cy="15849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E32E03-FC7F-4428-841F-9D94536EEB9C}">
      <dsp:nvSpPr>
        <dsp:cNvPr id="0" name=""/>
        <dsp:cNvSpPr/>
      </dsp:nvSpPr>
      <dsp:spPr>
        <a:xfrm>
          <a:off x="853440" y="2835910"/>
          <a:ext cx="1420368" cy="11010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984"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Reconciliation Form</a:t>
          </a:r>
        </a:p>
      </dsp:txBody>
      <dsp:txXfrm>
        <a:off x="853440" y="2835910"/>
        <a:ext cx="1420368" cy="1101090"/>
      </dsp:txXfrm>
    </dsp:sp>
    <dsp:sp modelId="{A87EA31A-4DA2-49DA-8093-17645D47B78A}">
      <dsp:nvSpPr>
        <dsp:cNvPr id="0" name=""/>
        <dsp:cNvSpPr/>
      </dsp:nvSpPr>
      <dsp:spPr>
        <a:xfrm>
          <a:off x="2173224" y="1721103"/>
          <a:ext cx="286512" cy="28651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85FE40-6966-4EA7-AECC-B2498160D5E4}">
      <dsp:nvSpPr>
        <dsp:cNvPr id="0" name=""/>
        <dsp:cNvSpPr/>
      </dsp:nvSpPr>
      <dsp:spPr>
        <a:xfrm>
          <a:off x="2316480" y="1864359"/>
          <a:ext cx="1463040" cy="20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817"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Accounting Code Detail  Report w/ PI signatures</a:t>
          </a:r>
        </a:p>
      </dsp:txBody>
      <dsp:txXfrm>
        <a:off x="2316480" y="1864359"/>
        <a:ext cx="1463040" cy="2072640"/>
      </dsp:txXfrm>
    </dsp:sp>
    <dsp:sp modelId="{AF717ACB-FE57-4851-890B-2D930D7A6C88}">
      <dsp:nvSpPr>
        <dsp:cNvPr id="0" name=""/>
        <dsp:cNvSpPr/>
      </dsp:nvSpPr>
      <dsp:spPr>
        <a:xfrm>
          <a:off x="3855720" y="1090929"/>
          <a:ext cx="396240" cy="3962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6543B3-59CB-4087-805F-B74A79E64FB9}">
      <dsp:nvSpPr>
        <dsp:cNvPr id="0" name=""/>
        <dsp:cNvSpPr/>
      </dsp:nvSpPr>
      <dsp:spPr>
        <a:xfrm>
          <a:off x="4053840" y="1289049"/>
          <a:ext cx="1463040" cy="2647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959"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Receipts following the order as listed on the Accounting Code Detail report</a:t>
          </a:r>
        </a:p>
      </dsp:txBody>
      <dsp:txXfrm>
        <a:off x="4053840" y="1289049"/>
        <a:ext cx="1463040" cy="2647950"/>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79930" y="0"/>
            <a:ext cx="3044719" cy="465614"/>
          </a:xfrm>
          <a:prstGeom prst="rect">
            <a:avLst/>
          </a:prstGeom>
        </p:spPr>
        <p:txBody>
          <a:bodyPr vert="horz" lIns="93497" tIns="46749" rIns="93497" bIns="46749" rtlCol="0"/>
          <a:lstStyle>
            <a:lvl1pPr algn="r">
              <a:defRPr sz="1200"/>
            </a:lvl1pPr>
          </a:lstStyle>
          <a:p>
            <a:fld id="{94E021ED-EAF3-4B17-ABC6-848F32FA43DE}" type="datetimeFigureOut">
              <a:rPr lang="en-US" smtClean="0"/>
              <a:t>4/2/2024</a:t>
            </a:fld>
            <a:endParaRPr lang="en-US"/>
          </a:p>
        </p:txBody>
      </p:sp>
      <p:sp>
        <p:nvSpPr>
          <p:cNvPr id="4" name="Footer Placeholder 3"/>
          <p:cNvSpPr>
            <a:spLocks noGrp="1"/>
          </p:cNvSpPr>
          <p:nvPr>
            <p:ph type="ftr" sz="quarter" idx="2"/>
          </p:nvPr>
        </p:nvSpPr>
        <p:spPr>
          <a:xfrm>
            <a:off x="0" y="8845045"/>
            <a:ext cx="3044719" cy="465614"/>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79930" y="8845045"/>
            <a:ext cx="3044719" cy="465614"/>
          </a:xfrm>
          <a:prstGeom prst="rect">
            <a:avLst/>
          </a:prstGeom>
        </p:spPr>
        <p:txBody>
          <a:bodyPr vert="horz" lIns="93497" tIns="46749" rIns="93497" bIns="46749" rtlCol="0" anchor="b"/>
          <a:lstStyle>
            <a:lvl1pPr algn="r">
              <a:defRPr sz="1200"/>
            </a:lvl1pPr>
          </a:lstStyle>
          <a:p>
            <a:fld id="{3AE950DB-4E2D-4BC7-9C08-ADCC33E1A8FF}" type="slidenum">
              <a:rPr lang="en-US" smtClean="0"/>
              <a:t>‹#›</a:t>
            </a:fld>
            <a:endParaRPr lang="en-US"/>
          </a:p>
        </p:txBody>
      </p:sp>
    </p:spTree>
    <p:extLst>
      <p:ext uri="{BB962C8B-B14F-4D97-AF65-F5344CB8AC3E}">
        <p14:creationId xmlns:p14="http://schemas.microsoft.com/office/powerpoint/2010/main" val="334391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497" tIns="46749" rIns="93497" bIns="46749" rtlCol="0"/>
          <a:lstStyle>
            <a:lvl1pPr algn="l">
              <a:defRPr sz="1200"/>
            </a:lvl1pPr>
          </a:lstStyle>
          <a:p>
            <a:endParaRPr lang="en-US" dirty="0"/>
          </a:p>
        </p:txBody>
      </p:sp>
      <p:sp>
        <p:nvSpPr>
          <p:cNvPr id="3" name="Date Placeholder 2"/>
          <p:cNvSpPr>
            <a:spLocks noGrp="1"/>
          </p:cNvSpPr>
          <p:nvPr>
            <p:ph type="dt" idx="1"/>
          </p:nvPr>
        </p:nvSpPr>
        <p:spPr>
          <a:xfrm>
            <a:off x="3979930" y="0"/>
            <a:ext cx="3044719" cy="465614"/>
          </a:xfrm>
          <a:prstGeom prst="rect">
            <a:avLst/>
          </a:prstGeom>
        </p:spPr>
        <p:txBody>
          <a:bodyPr vert="horz" lIns="93497" tIns="46749" rIns="93497" bIns="46749" rtlCol="0"/>
          <a:lstStyle>
            <a:lvl1pPr algn="r">
              <a:defRPr sz="1200"/>
            </a:lvl1pPr>
          </a:lstStyle>
          <a:p>
            <a:fld id="{13EB9EEF-6C6C-481A-8016-861A71A36F0B}" type="datetimeFigureOut">
              <a:rPr lang="en-US" smtClean="0"/>
              <a:t>4/2/2024</a:t>
            </a:fld>
            <a:endParaRPr lang="en-US" dirty="0"/>
          </a:p>
        </p:txBody>
      </p:sp>
      <p:sp>
        <p:nvSpPr>
          <p:cNvPr id="4" name="Slide Image Placeholder 3"/>
          <p:cNvSpPr>
            <a:spLocks noGrp="1" noRot="1" noChangeAspect="1"/>
          </p:cNvSpPr>
          <p:nvPr>
            <p:ph type="sldImg" idx="2"/>
          </p:nvPr>
        </p:nvSpPr>
        <p:spPr>
          <a:xfrm>
            <a:off x="1185863" y="698500"/>
            <a:ext cx="4656137" cy="3492500"/>
          </a:xfrm>
          <a:prstGeom prst="rect">
            <a:avLst/>
          </a:prstGeom>
          <a:noFill/>
          <a:ln w="12700">
            <a:solidFill>
              <a:prstClr val="black"/>
            </a:solidFill>
          </a:ln>
        </p:spPr>
        <p:txBody>
          <a:bodyPr vert="horz" lIns="93497" tIns="46749" rIns="93497" bIns="46749" rtlCol="0" anchor="ctr"/>
          <a:lstStyle/>
          <a:p>
            <a:endParaRPr lang="en-US" dirty="0"/>
          </a:p>
        </p:txBody>
      </p:sp>
      <p:sp>
        <p:nvSpPr>
          <p:cNvPr id="5" name="Notes Placeholder 4"/>
          <p:cNvSpPr>
            <a:spLocks noGrp="1"/>
          </p:cNvSpPr>
          <p:nvPr>
            <p:ph type="body" sz="quarter" idx="3"/>
          </p:nvPr>
        </p:nvSpPr>
        <p:spPr>
          <a:xfrm>
            <a:off x="702628" y="4423332"/>
            <a:ext cx="5621020" cy="4190524"/>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5"/>
            <a:ext cx="3044719" cy="465614"/>
          </a:xfrm>
          <a:prstGeom prst="rect">
            <a:avLst/>
          </a:prstGeom>
        </p:spPr>
        <p:txBody>
          <a:bodyPr vert="horz" lIns="93497" tIns="46749" rIns="93497" bIns="4674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lIns="93497" tIns="46749" rIns="93497" bIns="46749" rtlCol="0" anchor="b"/>
          <a:lstStyle>
            <a:lvl1pPr algn="r">
              <a:defRPr sz="1200"/>
            </a:lvl1pPr>
          </a:lstStyle>
          <a:p>
            <a:fld id="{8202D5B3-6491-4849-A4C0-60B39AE57E30}" type="slidenum">
              <a:rPr lang="en-US" smtClean="0"/>
              <a:t>‹#›</a:t>
            </a:fld>
            <a:endParaRPr lang="en-US" dirty="0"/>
          </a:p>
        </p:txBody>
      </p:sp>
    </p:spTree>
    <p:extLst>
      <p:ext uri="{BB962C8B-B14F-4D97-AF65-F5344CB8AC3E}">
        <p14:creationId xmlns:p14="http://schemas.microsoft.com/office/powerpoint/2010/main" val="3268038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Hello, welcome to the introductory training for the MURC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Today we will be covering the policies, procedures, and use of the MURC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the end of the training, you will follow a link to a questionnaire where you will answer ten questions about the training you have received. After receiving a score of 100%, we will contact you to release your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for use. Should you have any questions or concerns regarding this training, please feel free to contact your Compliance Officer.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1</a:t>
            </a:fld>
            <a:endParaRPr lang="en-US" dirty="0"/>
          </a:p>
        </p:txBody>
      </p:sp>
    </p:spTree>
    <p:extLst>
      <p:ext uri="{BB962C8B-B14F-4D97-AF65-F5344CB8AC3E}">
        <p14:creationId xmlns:p14="http://schemas.microsoft.com/office/powerpoint/2010/main" val="942811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Listed below are violations associated with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kindly ask that you avoid the below listed items. We do understand that mistakes are made, but if they become a recurring issue, we do require a retraining with your Compliance Officer on how to properly use your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Should the violations continue beyond that, you are at risk of losing your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privilege. Please note that in regard to stringing payments, this is referring to breaking down a purchase or an invoice to circumvent the $5,000 capital expenditure cap. If a single transaction is more than $4,999 it will be denied, and you will need to purchase it via other methods such as requisition or encumbrance. </a:t>
            </a:r>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10</a:t>
            </a:fld>
            <a:endParaRPr lang="en-US" dirty="0"/>
          </a:p>
        </p:txBody>
      </p:sp>
    </p:spTree>
    <p:extLst>
      <p:ext uri="{BB962C8B-B14F-4D97-AF65-F5344CB8AC3E}">
        <p14:creationId xmlns:p14="http://schemas.microsoft.com/office/powerpoint/2010/main" val="2359960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As you near the end of your project, we ask that you do not make any purchases within the last 30 days. If purchases are necessary within the last 30 days, we just ask that you email us copies of the invoices and which fund you will be allocating those purchases to. The reasoning for this is so that our invoicing department is able to include them on final invoices, as you won’t be reconciling those charges until the following month. For some of our agencies, that is beyond the due date for the final invoice that is due to them. Emailing us copies ensures that everything is included in our final invoice to be paid.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11</a:t>
            </a:fld>
            <a:endParaRPr lang="en-US" dirty="0"/>
          </a:p>
        </p:txBody>
      </p:sp>
    </p:spTree>
    <p:extLst>
      <p:ext uri="{BB962C8B-B14F-4D97-AF65-F5344CB8AC3E}">
        <p14:creationId xmlns:p14="http://schemas.microsoft.com/office/powerpoint/2010/main" val="3727857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For any changes to your account, such as these listed on account maintenance, please refer to 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Maintenance request form.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12</a:t>
            </a:fld>
            <a:endParaRPr lang="en-US" dirty="0"/>
          </a:p>
        </p:txBody>
      </p:sp>
    </p:spTree>
    <p:extLst>
      <p:ext uri="{BB962C8B-B14F-4D97-AF65-F5344CB8AC3E}">
        <p14:creationId xmlns:p14="http://schemas.microsoft.com/office/powerpoint/2010/main" val="2826606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form allows you to make any changes, from increasing your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limit monthly, to cancelling your card. Once completed and signed, you can forward directly to 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Coordinator, Rebecca Hill, for processing. </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13</a:t>
            </a:fld>
            <a:endParaRPr lang="en-US" dirty="0"/>
          </a:p>
        </p:txBody>
      </p:sp>
    </p:spTree>
    <p:extLst>
      <p:ext uri="{BB962C8B-B14F-4D97-AF65-F5344CB8AC3E}">
        <p14:creationId xmlns:p14="http://schemas.microsoft.com/office/powerpoint/2010/main" val="2030255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Each month, if purchases were made, you will complete what we call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Reconciliation. This is essentially a packet of documents that include a cover sheet, report of transactions, and receipts to show for those transactions. The account that you are charging to will be listed on the report so that we are able to identify which grant you are making purchases for, and review for allowability. Once completed, you will email that “packet” to the email address you see below. We will then review your submission, and if we have any questions or concerns, we will reach out to you. If  you won’t hear back from us, we have finished processing the reconciliation you sent. </a:t>
            </a:r>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14</a:t>
            </a:fld>
            <a:endParaRPr lang="en-US" dirty="0"/>
          </a:p>
        </p:txBody>
      </p:sp>
    </p:spTree>
    <p:extLst>
      <p:ext uri="{BB962C8B-B14F-4D97-AF65-F5344CB8AC3E}">
        <p14:creationId xmlns:p14="http://schemas.microsoft.com/office/powerpoint/2010/main" val="1159990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Via our website you will find a reconciliation form link under “forms”. This is the “cover sheet” of your packet. You will use this to include your identifying information, such as your name, the last four digits of your card, the billing cycle, amount spent, and any comments you may have about purchases that you made.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15</a:t>
            </a:fld>
            <a:endParaRPr lang="en-US" dirty="0"/>
          </a:p>
        </p:txBody>
      </p:sp>
    </p:spTree>
    <p:extLst>
      <p:ext uri="{BB962C8B-B14F-4D97-AF65-F5344CB8AC3E}">
        <p14:creationId xmlns:p14="http://schemas.microsoft.com/office/powerpoint/2010/main" val="1196056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what the cover page of the reconciliation packet will look like. </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16</a:t>
            </a:fld>
            <a:endParaRPr lang="en-US" dirty="0"/>
          </a:p>
        </p:txBody>
      </p:sp>
    </p:spTree>
    <p:extLst>
      <p:ext uri="{BB962C8B-B14F-4D97-AF65-F5344CB8AC3E}">
        <p14:creationId xmlns:p14="http://schemas.microsoft.com/office/powerpoint/2010/main" val="542654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you receive your card, you will need to go into the JP Morgan Chase website and register your new account. You will follow the link included below to complete the registration. Please note that users have been unsuccessful in using the website in certain browsers. It seems we have the most success with Microsoft Edge and Internet Explorer. </a:t>
            </a:r>
            <a:endParaRPr lang="en-US" baseline="0" dirty="0"/>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17</a:t>
            </a:fld>
            <a:endParaRPr lang="en-US" dirty="0"/>
          </a:p>
        </p:txBody>
      </p:sp>
    </p:spTree>
    <p:extLst>
      <p:ext uri="{BB962C8B-B14F-4D97-AF65-F5344CB8AC3E}">
        <p14:creationId xmlns:p14="http://schemas.microsoft.com/office/powerpoint/2010/main" val="2722505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the registration process you will want to enter your account number (card number), and the company registration code included here in the green box. You’ll then select next. </a:t>
            </a:r>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18</a:t>
            </a:fld>
            <a:endParaRPr lang="en-US" dirty="0"/>
          </a:p>
        </p:txBody>
      </p:sp>
    </p:spTree>
    <p:extLst>
      <p:ext uri="{BB962C8B-B14F-4D97-AF65-F5344CB8AC3E}">
        <p14:creationId xmlns:p14="http://schemas.microsoft.com/office/powerpoint/2010/main" val="904911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the next page, you will enter all of the necessary information, keeping in mind that it is all case sensitive. Upon completion you will select register account. </a:t>
            </a:r>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19</a:t>
            </a:fld>
            <a:endParaRPr lang="en-US" dirty="0"/>
          </a:p>
        </p:txBody>
      </p:sp>
    </p:spTree>
    <p:extLst>
      <p:ext uri="{BB962C8B-B14F-4D97-AF65-F5344CB8AC3E}">
        <p14:creationId xmlns:p14="http://schemas.microsoft.com/office/powerpoint/2010/main" val="904911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will begin with a general overview of the application to activation steps. After determining the need for a MURC Pcard, you submitted an application and agreement to MURC for review and approval. We then determined your eligibility, and once you are approved, we place an order for your card and reached out to schedule your training. You will complete this training, and once we have received your questionnaire results, we will contact you about releasing your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2</a:t>
            </a:fld>
            <a:endParaRPr lang="en-US" dirty="0"/>
          </a:p>
        </p:txBody>
      </p:sp>
    </p:spTree>
    <p:extLst>
      <p:ext uri="{BB962C8B-B14F-4D97-AF65-F5344CB8AC3E}">
        <p14:creationId xmlns:p14="http://schemas.microsoft.com/office/powerpoint/2010/main" val="4179566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completing registration, you will be taken back to the home screen where you will enter your new user ID and password that you just created, and it will bring you to a new page where it will ask you to complete 3 challenge questions. </a:t>
            </a:r>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20</a:t>
            </a:fld>
            <a:endParaRPr lang="en-US" dirty="0"/>
          </a:p>
        </p:txBody>
      </p:sp>
    </p:spTree>
    <p:extLst>
      <p:ext uri="{BB962C8B-B14F-4D97-AF65-F5344CB8AC3E}">
        <p14:creationId xmlns:p14="http://schemas.microsoft.com/office/powerpoint/2010/main" val="2722505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this initial question and answer, it will always make you answer one of these 3 questions upon signing in. Please keep in mind that these are also case sensitive. Once completed, select “save”. </a:t>
            </a:r>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21</a:t>
            </a:fld>
            <a:endParaRPr lang="en-US" dirty="0"/>
          </a:p>
        </p:txBody>
      </p:sp>
    </p:spTree>
    <p:extLst>
      <p:ext uri="{BB962C8B-B14F-4D97-AF65-F5344CB8AC3E}">
        <p14:creationId xmlns:p14="http://schemas.microsoft.com/office/powerpoint/2010/main" val="2722505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begin coding your transactions, please see the Account Activity tab at the top of the screen. When hovering over it,</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22</a:t>
            </a:fld>
            <a:endParaRPr lang="en-US" dirty="0"/>
          </a:p>
        </p:txBody>
      </p:sp>
    </p:spTree>
    <p:extLst>
      <p:ext uri="{BB962C8B-B14F-4D97-AF65-F5344CB8AC3E}">
        <p14:creationId xmlns:p14="http://schemas.microsoft.com/office/powerpoint/2010/main" val="2920766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notice a drop down that indicates “transaction summary” and you will select that option.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23</a:t>
            </a:fld>
            <a:endParaRPr lang="en-US" dirty="0"/>
          </a:p>
        </p:txBody>
      </p:sp>
    </p:spTree>
    <p:extLst>
      <p:ext uri="{BB962C8B-B14F-4D97-AF65-F5344CB8AC3E}">
        <p14:creationId xmlns:p14="http://schemas.microsoft.com/office/powerpoint/2010/main" val="726924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 the next page you will select the reporting cycle that you wish to code transactions for. We use the reporting cycle option, rather than the “date range” option. This is important in making sure all transactions are included for coding. Once selected, click search. </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24</a:t>
            </a:fld>
            <a:endParaRPr lang="en-US" dirty="0"/>
          </a:p>
        </p:txBody>
      </p:sp>
    </p:spTree>
    <p:extLst>
      <p:ext uri="{BB962C8B-B14F-4D97-AF65-F5344CB8AC3E}">
        <p14:creationId xmlns:p14="http://schemas.microsoft.com/office/powerpoint/2010/main" val="2279267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 following six slides will walk you through how to code your transactions. </a:t>
            </a:r>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25</a:t>
            </a:fld>
            <a:endParaRPr lang="en-US" dirty="0"/>
          </a:p>
        </p:txBody>
      </p:sp>
    </p:spTree>
    <p:extLst>
      <p:ext uri="{BB962C8B-B14F-4D97-AF65-F5344CB8AC3E}">
        <p14:creationId xmlns:p14="http://schemas.microsoft.com/office/powerpoint/2010/main" val="2231345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the detail icon for the transaction you want to code: </a:t>
            </a:r>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26</a:t>
            </a:fld>
            <a:endParaRPr lang="en-US" dirty="0"/>
          </a:p>
        </p:txBody>
      </p:sp>
    </p:spTree>
    <p:extLst>
      <p:ext uri="{BB962C8B-B14F-4D97-AF65-F5344CB8AC3E}">
        <p14:creationId xmlns:p14="http://schemas.microsoft.com/office/powerpoint/2010/main" val="22313450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Ensure the transaction is in edit mode; </a:t>
            </a:r>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27</a:t>
            </a:fld>
            <a:endParaRPr lang="en-US" dirty="0"/>
          </a:p>
        </p:txBody>
      </p:sp>
    </p:spTree>
    <p:extLst>
      <p:ext uri="{BB962C8B-B14F-4D97-AF65-F5344CB8AC3E}">
        <p14:creationId xmlns:p14="http://schemas.microsoft.com/office/powerpoint/2010/main" val="1428189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want to be sure to include the fund, org, and account code for each transaction, as well as a brief description of that transaction prior to saving. Once filled in, you will save and the page will refresh letting you know that your transaction was saved successfully. </a:t>
            </a:r>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28</a:t>
            </a:fld>
            <a:endParaRPr lang="en-US" dirty="0"/>
          </a:p>
        </p:txBody>
      </p:sp>
    </p:spTree>
    <p:extLst>
      <p:ext uri="{BB962C8B-B14F-4D97-AF65-F5344CB8AC3E}">
        <p14:creationId xmlns:p14="http://schemas.microsoft.com/office/powerpoint/2010/main" val="1428189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You’ll note the “copy to all on page” button that is available. This will copy your fund, org, and account code if you are purchasing from the same grant for all of your charges. It will not copy the description, so you will need to go in and update that for each transaction. </a:t>
            </a:r>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29</a:t>
            </a:fld>
            <a:endParaRPr lang="en-US" dirty="0"/>
          </a:p>
        </p:txBody>
      </p:sp>
    </p:spTree>
    <p:extLst>
      <p:ext uri="{BB962C8B-B14F-4D97-AF65-F5344CB8AC3E}">
        <p14:creationId xmlns:p14="http://schemas.microsoft.com/office/powerpoint/2010/main" val="1428189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are able to order via online and telephone with your MURC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When placing an order online with your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ask that you purchase via secure internet sites only, making sure there is a secure lock in the top of your browser. Please make sure that you are only purchasing items that are allowable by the Grant in which you are purchasing for. If you are ever unsure of the allowability of a purchase, please contact your Compliance Officer. </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3</a:t>
            </a:fld>
            <a:endParaRPr lang="en-US" dirty="0"/>
          </a:p>
        </p:txBody>
      </p:sp>
    </p:spTree>
    <p:extLst>
      <p:ext uri="{BB962C8B-B14F-4D97-AF65-F5344CB8AC3E}">
        <p14:creationId xmlns:p14="http://schemas.microsoft.com/office/powerpoint/2010/main" val="29465882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These next five slides walk you through how to split a charge.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30</a:t>
            </a:fld>
            <a:endParaRPr lang="en-US" dirty="0"/>
          </a:p>
        </p:txBody>
      </p:sp>
    </p:spTree>
    <p:extLst>
      <p:ext uri="{BB962C8B-B14F-4D97-AF65-F5344CB8AC3E}">
        <p14:creationId xmlns:p14="http://schemas.microsoft.com/office/powerpoint/2010/main" val="3106429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You may need to split a charge if you have tax associated with a transaction, or if something that you purchased is being used for multiple accounts.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31</a:t>
            </a:fld>
            <a:endParaRPr lang="en-US" dirty="0"/>
          </a:p>
        </p:txBody>
      </p:sp>
    </p:spTree>
    <p:extLst>
      <p:ext uri="{BB962C8B-B14F-4D97-AF65-F5344CB8AC3E}">
        <p14:creationId xmlns:p14="http://schemas.microsoft.com/office/powerpoint/2010/main" val="3096777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want to ensure that your split totals the transaction amount below the amount boxes and that 100% is totaled to the bottom left. </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32</a:t>
            </a:fld>
            <a:endParaRPr lang="en-US" dirty="0"/>
          </a:p>
        </p:txBody>
      </p:sp>
    </p:spTree>
    <p:extLst>
      <p:ext uri="{BB962C8B-B14F-4D97-AF65-F5344CB8AC3E}">
        <p14:creationId xmlns:p14="http://schemas.microsoft.com/office/powerpoint/2010/main" val="218701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Prior to saving for the first time, you will notice that the far-left boxes are check marks instead of arrows.</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33</a:t>
            </a:fld>
            <a:endParaRPr lang="en-US" dirty="0"/>
          </a:p>
        </p:txBody>
      </p:sp>
    </p:spTree>
    <p:extLst>
      <p:ext uri="{BB962C8B-B14F-4D97-AF65-F5344CB8AC3E}">
        <p14:creationId xmlns:p14="http://schemas.microsoft.com/office/powerpoint/2010/main" val="2955486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saving, those same boxes become arrows, and you will select those arrows to go in and code your information. After you’ve coded, you will select the save button. </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34</a:t>
            </a:fld>
            <a:endParaRPr lang="en-US" dirty="0"/>
          </a:p>
        </p:txBody>
      </p:sp>
    </p:spTree>
    <p:extLst>
      <p:ext uri="{BB962C8B-B14F-4D97-AF65-F5344CB8AC3E}">
        <p14:creationId xmlns:p14="http://schemas.microsoft.com/office/powerpoint/2010/main" val="3599876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Once all transactions are coded, you will then run a report that shows all of the transactions and the accounts that they are coded to. To do this, you will to the top of the screen and hover over “reports”. You will then select the “run” option. </a:t>
            </a:r>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35</a:t>
            </a:fld>
            <a:endParaRPr lang="en-US" dirty="0"/>
          </a:p>
        </p:txBody>
      </p:sp>
    </p:spTree>
    <p:extLst>
      <p:ext uri="{BB962C8B-B14F-4D97-AF65-F5344CB8AC3E}">
        <p14:creationId xmlns:p14="http://schemas.microsoft.com/office/powerpoint/2010/main" val="208957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new screen will appear with two steps. The first step will show your name here in green, and the second step will ask you to select a report. You will click on “accounting and reconciliation reports” and it will drop down to show you “accounting code detail”. You will select this, and it will generate steps 3-7. (quick tip, if you select the start to the left of the “accounting code detail” it will add that report to your favorites on the right, and you will always be able to select it quickly. </a:t>
            </a:r>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36</a:t>
            </a:fld>
            <a:endParaRPr lang="en-US" dirty="0"/>
          </a:p>
        </p:txBody>
      </p:sp>
    </p:spTree>
    <p:extLst>
      <p:ext uri="{BB962C8B-B14F-4D97-AF65-F5344CB8AC3E}">
        <p14:creationId xmlns:p14="http://schemas.microsoft.com/office/powerpoint/2010/main" val="208957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Please disregard steps 3 &amp;4. </a:t>
            </a:r>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37</a:t>
            </a:fld>
            <a:endParaRPr lang="en-US" dirty="0"/>
          </a:p>
        </p:txBody>
      </p:sp>
    </p:spTree>
    <p:extLst>
      <p:ext uri="{BB962C8B-B14F-4D97-AF65-F5344CB8AC3E}">
        <p14:creationId xmlns:p14="http://schemas.microsoft.com/office/powerpoint/2010/main" val="3321851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will only use 5 if you split charges. If you split charges, please be sure to select this check box so that they are included. </a:t>
            </a:r>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38</a:t>
            </a:fld>
            <a:endParaRPr lang="en-US" dirty="0"/>
          </a:p>
        </p:txBody>
      </p:sp>
    </p:spTree>
    <p:extLst>
      <p:ext uri="{BB962C8B-B14F-4D97-AF65-F5344CB8AC3E}">
        <p14:creationId xmlns:p14="http://schemas.microsoft.com/office/powerpoint/2010/main" val="3321851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 step 6, please make sure to select “reporting cycle” and select your month and year for the report.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39</a:t>
            </a:fld>
            <a:endParaRPr lang="en-US" dirty="0"/>
          </a:p>
        </p:txBody>
      </p:sp>
    </p:spTree>
    <p:extLst>
      <p:ext uri="{BB962C8B-B14F-4D97-AF65-F5344CB8AC3E}">
        <p14:creationId xmlns:p14="http://schemas.microsoft.com/office/powerpoint/2010/main" val="400815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Below are examples of where the security lock may be placed in your browser when purchasing online.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4</a:t>
            </a:fld>
            <a:endParaRPr lang="en-US" dirty="0"/>
          </a:p>
        </p:txBody>
      </p:sp>
    </p:spTree>
    <p:extLst>
      <p:ext uri="{BB962C8B-B14F-4D97-AF65-F5344CB8AC3E}">
        <p14:creationId xmlns:p14="http://schemas.microsoft.com/office/powerpoint/2010/main" val="791314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For step 7, you will only make a change if you do not already see your email address listed. If it is not, please type it in and select the + button. This will include your email so that when your report has completed running you will receive an email and can go in to download it.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40</a:t>
            </a:fld>
            <a:endParaRPr lang="en-US" dirty="0"/>
          </a:p>
        </p:txBody>
      </p:sp>
    </p:spTree>
    <p:extLst>
      <p:ext uri="{BB962C8B-B14F-4D97-AF65-F5344CB8AC3E}">
        <p14:creationId xmlns:p14="http://schemas.microsoft.com/office/powerpoint/2010/main" val="1167607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Once you submit your report, it will take you to this dashboard screen where you will see your report queued under the “scheduled” tab.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41</a:t>
            </a:fld>
            <a:endParaRPr lang="en-US" dirty="0"/>
          </a:p>
        </p:txBody>
      </p:sp>
    </p:spTree>
    <p:extLst>
      <p:ext uri="{BB962C8B-B14F-4D97-AF65-F5344CB8AC3E}">
        <p14:creationId xmlns:p14="http://schemas.microsoft.com/office/powerpoint/2010/main" val="1768183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it is complete, it will move to the “completed” tab and you will be able to download it via the download button on the far right. It will download as a PDF file. You will print this off and have the PI of each account that you charged to sign showing their approval of your charges to their funds. </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42</a:t>
            </a:fld>
            <a:endParaRPr lang="en-US" dirty="0"/>
          </a:p>
        </p:txBody>
      </p:sp>
    </p:spTree>
    <p:extLst>
      <p:ext uri="{BB962C8B-B14F-4D97-AF65-F5344CB8AC3E}">
        <p14:creationId xmlns:p14="http://schemas.microsoft.com/office/powerpoint/2010/main" val="1265077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Finally, you’ll take the reconciliation form (cover sheet) that you filled in in the beginning, and you will place it on top of your report. Behind your report you will place the receipts for your charges in the order that they are on your report. You will take this “packet” and scan it to the email address that you see here as a single PDF file. </a:t>
            </a:r>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43</a:t>
            </a:fld>
            <a:endParaRPr lang="en-US" dirty="0"/>
          </a:p>
        </p:txBody>
      </p:sp>
    </p:spTree>
    <p:extLst>
      <p:ext uri="{BB962C8B-B14F-4D97-AF65-F5344CB8AC3E}">
        <p14:creationId xmlns:p14="http://schemas.microsoft.com/office/powerpoint/2010/main" val="21849507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PCards</a:t>
            </a:r>
            <a:r>
              <a:rPr lang="en-US" sz="1800" dirty="0">
                <a:effectLst/>
                <a:latin typeface="Calibri" panose="020F0502020204030204" pitchFamily="34" charset="0"/>
                <a:ea typeface="Calibri" panose="020F0502020204030204" pitchFamily="34" charset="0"/>
                <a:cs typeface="Times New Roman" panose="02020603050405020304" pitchFamily="18" charset="0"/>
              </a:rPr>
              <a:t> are always due on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first business day of every month</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 do not believe you can make that deadline for any reason, please contact your Compliance Officer immediately to determine another solution to your submission. You will receive an email a few days prior to the due date to remind you that it is upcoming. Even if you did not have charges for the month, you will receive this reminder. Please note that if you did not spend anything for the month, you are not required to submit anything to us for a reconciliation.</a:t>
            </a:r>
          </a:p>
        </p:txBody>
      </p:sp>
      <p:sp>
        <p:nvSpPr>
          <p:cNvPr id="4" name="Slide Number Placeholder 3"/>
          <p:cNvSpPr>
            <a:spLocks noGrp="1"/>
          </p:cNvSpPr>
          <p:nvPr>
            <p:ph type="sldNum" sz="quarter" idx="10"/>
          </p:nvPr>
        </p:nvSpPr>
        <p:spPr/>
        <p:txBody>
          <a:bodyPr/>
          <a:lstStyle/>
          <a:p>
            <a:fld id="{8202D5B3-6491-4849-A4C0-60B39AE57E30}" type="slidenum">
              <a:rPr lang="en-US" smtClean="0"/>
              <a:t>44</a:t>
            </a:fld>
            <a:endParaRPr lang="en-US" dirty="0"/>
          </a:p>
        </p:txBody>
      </p:sp>
    </p:spTree>
    <p:extLst>
      <p:ext uri="{BB962C8B-B14F-4D97-AF65-F5344CB8AC3E}">
        <p14:creationId xmlns:p14="http://schemas.microsoft.com/office/powerpoint/2010/main" val="81341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Below is a list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Pointers for you. If you have any questions regarding these, please contact us. </a:t>
            </a:r>
          </a:p>
          <a:p>
            <a:endParaRPr lang="en-US" dirty="0"/>
          </a:p>
        </p:txBody>
      </p:sp>
      <p:sp>
        <p:nvSpPr>
          <p:cNvPr id="4" name="Slide Number Placeholder 3"/>
          <p:cNvSpPr>
            <a:spLocks noGrp="1"/>
          </p:cNvSpPr>
          <p:nvPr>
            <p:ph type="sldNum" sz="quarter" idx="10"/>
          </p:nvPr>
        </p:nvSpPr>
        <p:spPr/>
        <p:txBody>
          <a:bodyPr/>
          <a:lstStyle/>
          <a:p>
            <a:fld id="{8202D5B3-6491-4849-A4C0-60B39AE57E30}" type="slidenum">
              <a:rPr lang="en-US" smtClean="0"/>
              <a:t>45</a:t>
            </a:fld>
            <a:endParaRPr lang="en-US" dirty="0"/>
          </a:p>
        </p:txBody>
      </p:sp>
    </p:spTree>
    <p:extLst>
      <p:ext uri="{BB962C8B-B14F-4D97-AF65-F5344CB8AC3E}">
        <p14:creationId xmlns:p14="http://schemas.microsoft.com/office/powerpoint/2010/main" val="10494311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Our resources are listed here and available on our website.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46</a:t>
            </a:fld>
            <a:endParaRPr lang="en-US" dirty="0"/>
          </a:p>
        </p:txBody>
      </p:sp>
    </p:spTree>
    <p:extLst>
      <p:ext uri="{BB962C8B-B14F-4D97-AF65-F5344CB8AC3E}">
        <p14:creationId xmlns:p14="http://schemas.microsoft.com/office/powerpoint/2010/main" val="29888633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Please contact your MURC Compliance Officer for any assistance you may need. Below we have listed our Compliance team members. If you are unsure who your Compliance Officer may be, feel free to contact any of the ladies below and they will assist you.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47</a:t>
            </a:fld>
            <a:endParaRPr lang="en-US" dirty="0"/>
          </a:p>
        </p:txBody>
      </p:sp>
    </p:spTree>
    <p:extLst>
      <p:ext uri="{BB962C8B-B14F-4D97-AF65-F5344CB8AC3E}">
        <p14:creationId xmlns:p14="http://schemas.microsoft.com/office/powerpoint/2010/main" val="36762456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a reminder, there is a link below for you to follow to take a short mandatory quiz on what we just went over. After your Compliance Officer receives your quiz results, they will contact you to issue you your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look forward to working with you. Have a wonderful day!</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48</a:t>
            </a:fld>
            <a:endParaRPr lang="en-US" dirty="0"/>
          </a:p>
        </p:txBody>
      </p:sp>
    </p:spTree>
    <p:extLst>
      <p:ext uri="{BB962C8B-B14F-4D97-AF65-F5344CB8AC3E}">
        <p14:creationId xmlns:p14="http://schemas.microsoft.com/office/powerpoint/2010/main" val="2694848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you become more familiar with MURC and the terms used for grants and contracts within MURC, you will hear terms such as “default fund”, “cost recovery”, and “ICR”. These all reference the same thing. This is an unrestricted account that is used for purchases for the department/college, taxes that are unallowable on the grant, defaulted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charges, or charges that are unallowable on a grant. For the purposes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any purchases charged to the grant that are unallowable, charges in which receipts are missing, or charges for which the grant does not have sufficient funding, will be charged to the default fund. </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5</a:t>
            </a:fld>
            <a:endParaRPr lang="en-US" dirty="0"/>
          </a:p>
        </p:txBody>
      </p:sp>
    </p:spTree>
    <p:extLst>
      <p:ext uri="{BB962C8B-B14F-4D97-AF65-F5344CB8AC3E}">
        <p14:creationId xmlns:p14="http://schemas.microsoft.com/office/powerpoint/2010/main" val="417393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Below is a list of the restricted items in relation to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Please note the bullet for Capital Equipment. Anything $5,000 and over is unallowable on your MURC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the purchase will need to be routed through the Purchasing Office. The intention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to use for smaller purchases that you need quickly that do not have terms and conditions or a contract associated with them. Another important note to make about the restrictions are contracts. Contracts are always routed through the Purchasing Office and often require additional documentation that cannot be provided via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Please note that if there is ever a deposit required for a contract, such as a hotel conference room rental, the deposit cannot be made with your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It must be included in the requisition for the contract itself, and MURC will pay the deposit via check directly to the vendor.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6</a:t>
            </a:fld>
            <a:endParaRPr lang="en-US" dirty="0"/>
          </a:p>
        </p:txBody>
      </p:sp>
    </p:spTree>
    <p:extLst>
      <p:ext uri="{BB962C8B-B14F-4D97-AF65-F5344CB8AC3E}">
        <p14:creationId xmlns:p14="http://schemas.microsoft.com/office/powerpoint/2010/main" val="1358416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MURC is sales and use tax exempt in the state of West Virginia. The MURC Tax ID number is printed on the front of your card for convenience, but should a vendor ever request a copy of our certificate, you can contact your Compliance Officer for a copy. If you find yourself needing to purchase from Amazon frequently, they do offer a tax-exempt program, in which you create an account specifically for your MURC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where you can enter the tax ID number and it will automatically remove the taxes for your Purchases. Please note that MU does have an agreement with Amazon regarding their MU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but we are not part of that agreement so a separate account may have to be created for the MURC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7</a:t>
            </a:fld>
            <a:endParaRPr lang="en-US" dirty="0"/>
          </a:p>
        </p:txBody>
      </p:sp>
    </p:spTree>
    <p:extLst>
      <p:ext uri="{BB962C8B-B14F-4D97-AF65-F5344CB8AC3E}">
        <p14:creationId xmlns:p14="http://schemas.microsoft.com/office/powerpoint/2010/main" val="207419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These next two slides address disputed items and fraudulent charges. In the event that you discover charges that need to be disputed or are fraudulent please contact Chase immediately to inform them. </a:t>
            </a:r>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8</a:t>
            </a:fld>
            <a:endParaRPr lang="en-US" dirty="0"/>
          </a:p>
        </p:txBody>
      </p:sp>
    </p:spTree>
    <p:extLst>
      <p:ext uri="{BB962C8B-B14F-4D97-AF65-F5344CB8AC3E}">
        <p14:creationId xmlns:p14="http://schemas.microsoft.com/office/powerpoint/2010/main" val="3230678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you’ve contacted Chase, please also contact Rebecca Hill, our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Coordinator so that she is aware of the situation. At that time if your card needs to be cancelled and a new one reissued, and she will assist you in that process. </a:t>
            </a:r>
          </a:p>
          <a:p>
            <a:endParaRPr lang="en-US" dirty="0"/>
          </a:p>
        </p:txBody>
      </p:sp>
      <p:sp>
        <p:nvSpPr>
          <p:cNvPr id="4" name="Slide Number Placeholder 3"/>
          <p:cNvSpPr>
            <a:spLocks noGrp="1"/>
          </p:cNvSpPr>
          <p:nvPr>
            <p:ph type="sldNum" sz="quarter" idx="5"/>
          </p:nvPr>
        </p:nvSpPr>
        <p:spPr/>
        <p:txBody>
          <a:bodyPr/>
          <a:lstStyle/>
          <a:p>
            <a:fld id="{8202D5B3-6491-4849-A4C0-60B39AE57E30}" type="slidenum">
              <a:rPr lang="en-US" smtClean="0"/>
              <a:t>9</a:t>
            </a:fld>
            <a:endParaRPr lang="en-US" dirty="0"/>
          </a:p>
        </p:txBody>
      </p:sp>
    </p:spTree>
    <p:extLst>
      <p:ext uri="{BB962C8B-B14F-4D97-AF65-F5344CB8AC3E}">
        <p14:creationId xmlns:p14="http://schemas.microsoft.com/office/powerpoint/2010/main" val="3321249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dirty="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dirty="0"/>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83924880-6E47-4DEA-B048-C05832F3D9D6}" type="datetime1">
              <a:rPr lang="en-US" smtClean="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normAutofit/>
          </a:bodyPr>
          <a:lstStyle/>
          <a:p>
            <a:fld id="{A65CAB27-FE16-479A-B933-B7AEB64CDC96}"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936CBD-4EE7-4A6A-8E04-B9C4A97F1B96}" type="datetime1">
              <a:rPr lang="en-US" smtClean="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5CAB27-FE16-479A-B933-B7AEB64CDC9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9FDBD5-2079-472B-A061-F384630314B9}" type="datetime1">
              <a:rPr lang="en-US" smtClean="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5CAB27-FE16-479A-B933-B7AEB64CDC96}"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600201"/>
            <a:ext cx="777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C027CDFD-079A-48A6-AE6F-D5716751808E}" type="datetime1">
              <a:rPr lang="en-US" smtClean="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5CAB27-FE16-479A-B933-B7AEB64CDC96}"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5E77E46B-5F04-42FA-8C75-6AFF0CB4EF68}" type="datetime1">
              <a:rPr lang="en-US" smtClean="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5CAB27-FE16-479A-B933-B7AEB64CDC96}"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293925B7-1AE5-46C6-9432-44396F2DAB1D}" type="datetime1">
              <a:rPr lang="en-US" smtClean="0"/>
              <a:t>4/2/2024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5CAB27-FE16-479A-B933-B7AEB64CDC96}" type="slidenum">
              <a:rPr lang="en-US" smtClean="0"/>
              <a:t>‹#›</a:t>
            </a:fld>
            <a:endParaRPr lang="en-US" dirty="0"/>
          </a:p>
        </p:txBody>
      </p:sp>
      <p:sp>
        <p:nvSpPr>
          <p:cNvPr id="13" name="Content Placeholder 12"/>
          <p:cNvSpPr>
            <a:spLocks noGrp="1"/>
          </p:cNvSpPr>
          <p:nvPr>
            <p:ph sz="quarter" idx="13"/>
          </p:nvPr>
        </p:nvSpPr>
        <p:spPr>
          <a:xfrm>
            <a:off x="685800" y="1536192"/>
            <a:ext cx="3657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p:cNvSpPr>
            <a:spLocks noGrp="1"/>
          </p:cNvSpPr>
          <p:nvPr>
            <p:ph type="dt" sz="half" idx="10"/>
          </p:nvPr>
        </p:nvSpPr>
        <p:spPr/>
        <p:txBody>
          <a:bodyPr/>
          <a:lstStyle/>
          <a:p>
            <a:fld id="{02A37383-8691-4C6D-BEF1-7F86249F63C0}" type="datetime1">
              <a:rPr lang="en-US" smtClean="0"/>
              <a:t>4/2/2024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65CAB27-FE16-479A-B933-B7AEB64CDC96}" type="slidenum">
              <a:rPr lang="en-US" smtClean="0"/>
              <a:t>‹#›</a:t>
            </a:fld>
            <a:endParaRPr lang="en-US" dirty="0"/>
          </a:p>
        </p:txBody>
      </p:sp>
      <p:sp>
        <p:nvSpPr>
          <p:cNvPr id="15" name="Content Placeholder 14"/>
          <p:cNvSpPr>
            <a:spLocks noGrp="1"/>
          </p:cNvSpPr>
          <p:nvPr>
            <p:ph sz="quarter" idx="13"/>
          </p:nvPr>
        </p:nvSpPr>
        <p:spPr>
          <a:xfrm>
            <a:off x="685800" y="2209800"/>
            <a:ext cx="3657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4"/>
          </p:nvPr>
        </p:nvSpPr>
        <p:spPr>
          <a:xfrm>
            <a:off x="4800600" y="2209800"/>
            <a:ext cx="3657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p:cNvSpPr>
            <a:spLocks noGrp="1"/>
          </p:cNvSpPr>
          <p:nvPr>
            <p:ph type="dt" sz="half" idx="10"/>
          </p:nvPr>
        </p:nvSpPr>
        <p:spPr/>
        <p:txBody>
          <a:bodyPr/>
          <a:lstStyle/>
          <a:p>
            <a:fld id="{8E3C6CBC-32DE-4B72-A058-B373E3CD8D5F}" type="datetime1">
              <a:rPr lang="en-US" smtClean="0"/>
              <a:t>4/2/2024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5CAB27-FE16-479A-B933-B7AEB64CDC96}"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C8933B33-CB0A-4324-9834-7D8D8640FD7D}" type="datetime1">
              <a:rPr lang="en-US" smtClean="0"/>
              <a:t>4/2/2024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65CAB27-FE16-479A-B933-B7AEB64CDC96}"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C87A6332-0026-450D-BFD2-52D25391A08F}" type="datetime1">
              <a:rPr lang="en-US" smtClean="0"/>
              <a:t>4/2/2024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5CAB27-FE16-479A-B933-B7AEB64CDC96}" type="slidenum">
              <a:rPr lang="en-US" smtClean="0"/>
              <a:t>‹#›</a:t>
            </a:fld>
            <a:endParaRPr lang="en-US" dirty="0"/>
          </a:p>
        </p:txBody>
      </p:sp>
      <p:sp>
        <p:nvSpPr>
          <p:cNvPr id="13" name="Content Placeholder 12"/>
          <p:cNvSpPr>
            <a:spLocks noGrp="1"/>
          </p:cNvSpPr>
          <p:nvPr>
            <p:ph sz="quarter" idx="13"/>
          </p:nvPr>
        </p:nvSpPr>
        <p:spPr>
          <a:xfrm>
            <a:off x="4572000" y="609600"/>
            <a:ext cx="38862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792784C3-41E2-4ACC-BBFC-A2743C31F204}" type="datetime1">
              <a:rPr lang="en-US" smtClean="0"/>
              <a:t>4/2/2024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5CAB27-FE16-479A-B933-B7AEB64CDC96}" type="slidenum">
              <a:rPr lang="en-US" smtClean="0"/>
              <a:t>‹#›</a:t>
            </a:fld>
            <a:endParaRPr lang="en-US" dirty="0"/>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cstate="print">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424559D8-2705-4A90-9977-277D0B9A645A}" type="datetime1">
              <a:rPr lang="en-US" smtClean="0"/>
              <a:t>4/2/2024</a:t>
            </a:fld>
            <a:endParaRPr lang="en-US" dirty="0"/>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dirty="0"/>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A65CAB27-FE16-479A-B933-B7AEB64CDC96}"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gi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hyperlink" Target="http://muwww-new.marshall.edu/murc/forms/" TargetMode="External"/><Relationship Id="rId10" Type="http://schemas.microsoft.com/office/2007/relationships/diagramDrawing" Target="../diagrams/drawing2.xml"/><Relationship Id="rId4" Type="http://schemas.openxmlformats.org/officeDocument/2006/relationships/notesSlide" Target="../notesSlides/notesSlide12.xml"/><Relationship Id="rId9"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hyperlink" Target="http://muwww-new.marshall.edu/murc/forms/"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4.tmp"/><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6.tmp"/><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tmp"/><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9.tmp"/><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0.tmp"/><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tmp"/><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2.tmp"/><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2.tmp"/><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2.tmp"/><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3.tmp"/><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3.tmp"/><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eg"/><Relationship Id="rId5" Type="http://schemas.openxmlformats.org/officeDocument/2006/relationships/image" Target="../media/image4.wmf"/><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3.gif"/><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tmp"/><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diagramLayout" Target="../diagrams/layout3.xml"/><Relationship Id="rId11" Type="http://schemas.openxmlformats.org/officeDocument/2006/relationships/image" Target="../media/image3.png"/><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43.xml"/><Relationship Id="rId9" Type="http://schemas.microsoft.com/office/2007/relationships/diagramDrawing" Target="../diagrams/drawing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hyperlink" Target="http://muwww-new.marshall.edu/murc/policies-procedures-and-guidelines/" TargetMode="External"/><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hyperlink" Target="mailto:rice139@marshall.edu" TargetMode="External"/><Relationship Id="rId3" Type="http://schemas.openxmlformats.org/officeDocument/2006/relationships/slideLayout" Target="../slideLayouts/slideLayout2.xml"/><Relationship Id="rId7" Type="http://schemas.openxmlformats.org/officeDocument/2006/relationships/hyperlink" Target="mailto:hill286@marshall.edu" TargetMode="External"/><Relationship Id="rId12"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hyperlink" Target="mailto:startcher41@marshall.edu" TargetMode="External"/><Relationship Id="rId11" Type="http://schemas.openxmlformats.org/officeDocument/2006/relationships/image" Target="../media/image40.jpeg"/><Relationship Id="rId5" Type="http://schemas.openxmlformats.org/officeDocument/2006/relationships/image" Target="../media/image2.png"/><Relationship Id="rId10" Type="http://schemas.openxmlformats.org/officeDocument/2006/relationships/hyperlink" Target="mailto:hunter161@marshall.edu" TargetMode="External"/><Relationship Id="rId4" Type="http://schemas.openxmlformats.org/officeDocument/2006/relationships/notesSlide" Target="../notesSlides/notesSlide47.xml"/><Relationship Id="rId9" Type="http://schemas.openxmlformats.org/officeDocument/2006/relationships/image" Target="../media/image39.jpeg"/><Relationship Id="rId1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mailto:hill286@marshall.edu" TargetMode="External"/><Relationship Id="rId5" Type="http://schemas.openxmlformats.org/officeDocument/2006/relationships/hyperlink" Target="mailto:ccsColumbusDisputes@Chase.com"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hill286@marshall.edu" TargetMode="External"/><Relationship Id="rId5" Type="http://schemas.openxmlformats.org/officeDocument/2006/relationships/image" Target="../media/image8.gi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99621" y="4419600"/>
            <a:ext cx="4191000" cy="914400"/>
          </a:xfrm>
        </p:spPr>
        <p:txBody>
          <a:bodyPr/>
          <a:lstStyle/>
          <a:p>
            <a:pPr algn="ctr"/>
            <a:r>
              <a:rPr lang="en-US" dirty="0"/>
              <a:t>Presented by:</a:t>
            </a:r>
          </a:p>
          <a:p>
            <a:pPr algn="ctr"/>
            <a:r>
              <a:rPr lang="en-US" dirty="0"/>
              <a:t>MURC Compliance</a:t>
            </a:r>
          </a:p>
          <a:p>
            <a:endParaRPr lang="en-US" dirty="0"/>
          </a:p>
          <a:p>
            <a:endParaRPr lang="en-US" dirty="0"/>
          </a:p>
          <a:p>
            <a:endParaRPr lang="en-US" dirty="0"/>
          </a:p>
          <a:p>
            <a:endParaRPr lang="en-US" dirty="0"/>
          </a:p>
        </p:txBody>
      </p:sp>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6" name="Rectangle 5"/>
          <p:cNvSpPr/>
          <p:nvPr/>
        </p:nvSpPr>
        <p:spPr>
          <a:xfrm>
            <a:off x="1566842" y="1524000"/>
            <a:ext cx="5456558" cy="1938992"/>
          </a:xfrm>
          <a:prstGeom prst="rect">
            <a:avLst/>
          </a:prstGeom>
          <a:noFill/>
        </p:spPr>
        <p:txBody>
          <a:bodyPr wrap="none" lIns="91440" tIns="45720" rIns="91440" bIns="45720">
            <a:spAutoFit/>
          </a:bodyPr>
          <a:lstStyle/>
          <a:p>
            <a:pPr algn="ctr"/>
            <a:r>
              <a:rPr lang="en-US" sz="6000" b="1" dirty="0">
                <a:ln w="22225">
                  <a:solidFill>
                    <a:schemeClr val="accent2"/>
                  </a:solidFill>
                  <a:prstDash val="solid"/>
                </a:ln>
                <a:solidFill>
                  <a:schemeClr val="accent1">
                    <a:lumMod val="60000"/>
                    <a:lumOff val="40000"/>
                  </a:schemeClr>
                </a:solidFill>
                <a:effectLst>
                  <a:innerShdw blurRad="63500" dist="50800" dir="18900000">
                    <a:prstClr val="black">
                      <a:alpha val="50000"/>
                    </a:prstClr>
                  </a:innerShdw>
                </a:effectLst>
              </a:rPr>
              <a:t>Purchase Card</a:t>
            </a:r>
          </a:p>
          <a:p>
            <a:pPr algn="ctr"/>
            <a:r>
              <a:rPr lang="en-US" sz="6000" b="1" dirty="0">
                <a:ln w="22225">
                  <a:solidFill>
                    <a:schemeClr val="accent2"/>
                  </a:solidFill>
                  <a:prstDash val="solid"/>
                </a:ln>
                <a:solidFill>
                  <a:schemeClr val="accent1">
                    <a:lumMod val="60000"/>
                    <a:lumOff val="40000"/>
                  </a:schemeClr>
                </a:solidFill>
                <a:effectLst>
                  <a:innerShdw blurRad="63500" dist="50800" dir="18900000">
                    <a:prstClr val="black">
                      <a:alpha val="50000"/>
                    </a:prstClr>
                  </a:innerShdw>
                </a:effectLst>
              </a:rPr>
              <a:t> Training </a:t>
            </a:r>
          </a:p>
        </p:txBody>
      </p:sp>
      <p:pic>
        <p:nvPicPr>
          <p:cNvPr id="2" name="Audio 1">
            <a:hlinkClick r:id="" action="ppaction://media"/>
            <a:extLst>
              <a:ext uri="{FF2B5EF4-FFF2-40B4-BE49-F238E27FC236}">
                <a16:creationId xmlns:a16="http://schemas.microsoft.com/office/drawing/2014/main" id="{3CC13B70-FB4D-6AA9-C923-0802DDAAB6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139473636"/>
      </p:ext>
    </p:extLst>
  </p:cSld>
  <p:clrMapOvr>
    <a:masterClrMapping/>
  </p:clrMapOvr>
  <mc:AlternateContent xmlns:mc="http://schemas.openxmlformats.org/markup-compatibility/2006" xmlns:p14="http://schemas.microsoft.com/office/powerpoint/2010/main">
    <mc:Choice Requires="p14">
      <p:transition spd="slow" p14:dur="2000" advTm="31391"/>
    </mc:Choice>
    <mc:Fallback xmlns="">
      <p:transition spd="slow" advTm="3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868362"/>
          </a:xfrm>
        </p:spPr>
        <p:txBody>
          <a:bodyPr>
            <a:normAutofit/>
          </a:bodyPr>
          <a:lstStyle/>
          <a:p>
            <a:r>
              <a:rPr lang="en-US" dirty="0"/>
              <a:t>Significant p-card violations</a:t>
            </a:r>
          </a:p>
        </p:txBody>
      </p:sp>
      <p:sp>
        <p:nvSpPr>
          <p:cNvPr id="3" name="Content Placeholder 2"/>
          <p:cNvSpPr>
            <a:spLocks noGrp="1"/>
          </p:cNvSpPr>
          <p:nvPr>
            <p:ph idx="1"/>
          </p:nvPr>
        </p:nvSpPr>
        <p:spPr>
          <a:xfrm>
            <a:off x="533400" y="1219200"/>
            <a:ext cx="7924800" cy="4495800"/>
          </a:xfrm>
        </p:spPr>
        <p:txBody>
          <a:bodyPr>
            <a:normAutofit/>
          </a:bodyPr>
          <a:lstStyle/>
          <a:p>
            <a:r>
              <a:rPr lang="en-US" dirty="0"/>
              <a:t>Transactions over $4999</a:t>
            </a:r>
          </a:p>
          <a:p>
            <a:r>
              <a:rPr lang="en-US" dirty="0"/>
              <a:t>Stringing of payments</a:t>
            </a:r>
          </a:p>
          <a:p>
            <a:r>
              <a:rPr lang="en-US" dirty="0"/>
              <a:t>Delegation (allowing someone else to use </a:t>
            </a:r>
            <a:r>
              <a:rPr lang="en-US" i="1" dirty="0"/>
              <a:t>your</a:t>
            </a:r>
            <a:r>
              <a:rPr lang="en-US" dirty="0"/>
              <a:t> card)</a:t>
            </a:r>
          </a:p>
          <a:p>
            <a:r>
              <a:rPr lang="en-US" dirty="0"/>
              <a:t>Personal charges</a:t>
            </a:r>
          </a:p>
          <a:p>
            <a:r>
              <a:rPr lang="en-US" dirty="0"/>
              <a:t>Contract purchases</a:t>
            </a:r>
          </a:p>
          <a:p>
            <a:r>
              <a:rPr lang="en-US" dirty="0"/>
              <a:t>Disciplinary Action for Misuse and/or Fraud</a:t>
            </a:r>
          </a:p>
          <a:p>
            <a:pPr lvl="1"/>
            <a:r>
              <a:rPr lang="en-US" dirty="0"/>
              <a:t>Loss of Privilege</a:t>
            </a:r>
          </a:p>
          <a:p>
            <a:pPr lvl="1"/>
            <a:r>
              <a:rPr lang="en-US" dirty="0"/>
              <a:t>Termination</a:t>
            </a:r>
          </a:p>
          <a:p>
            <a:pPr lvl="1"/>
            <a:r>
              <a:rPr lang="en-US" dirty="0"/>
              <a:t>Prosecution by MURC or the granting agency</a:t>
            </a:r>
          </a:p>
          <a:p>
            <a:pPr lvl="1"/>
            <a:r>
              <a:rPr lang="en-US" dirty="0"/>
              <a:t>Civil action to collect any amounts deemed fraudulent</a:t>
            </a:r>
          </a:p>
          <a:p>
            <a:endParaRPr lang="en-US" dirty="0"/>
          </a:p>
          <a:p>
            <a:pPr lvl="1">
              <a:buBlip>
                <a:blip r:embed="rId5"/>
              </a:buBlip>
            </a:pPr>
            <a:r>
              <a:rPr lang="en-US" sz="1800" dirty="0"/>
              <a:t>Do not store with your personal credit cards.  Official MURC use ONLY</a:t>
            </a:r>
          </a:p>
        </p:txBody>
      </p:sp>
      <p:sp>
        <p:nvSpPr>
          <p:cNvPr id="4" name="Slide Number Placeholder 3"/>
          <p:cNvSpPr>
            <a:spLocks noGrp="1"/>
          </p:cNvSpPr>
          <p:nvPr>
            <p:ph type="sldNum" sz="quarter" idx="12"/>
          </p:nvPr>
        </p:nvSpPr>
        <p:spPr/>
        <p:txBody>
          <a:bodyPr/>
          <a:lstStyle/>
          <a:p>
            <a:fld id="{A65CAB27-FE16-479A-B933-B7AEB64CDC96}" type="slidenum">
              <a:rPr lang="en-US" smtClean="0"/>
              <a:t>10</a:t>
            </a:fld>
            <a:endParaRPr lang="en-US" dirty="0"/>
          </a:p>
        </p:txBody>
      </p:sp>
      <p:pic>
        <p:nvPicPr>
          <p:cNvPr id="5" name="Picture 4" descr="Murc white.psd"/>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7" name="Audio 6">
            <a:hlinkClick r:id="" action="ppaction://media"/>
            <a:extLst>
              <a:ext uri="{FF2B5EF4-FFF2-40B4-BE49-F238E27FC236}">
                <a16:creationId xmlns:a16="http://schemas.microsoft.com/office/drawing/2014/main" id="{ACFAE8B4-6E97-AC18-3CEA-13E84F080A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58684526"/>
      </p:ext>
    </p:extLst>
  </p:cSld>
  <p:clrMapOvr>
    <a:masterClrMapping/>
  </p:clrMapOvr>
  <mc:AlternateContent xmlns:mc="http://schemas.openxmlformats.org/markup-compatibility/2006" xmlns:p14="http://schemas.microsoft.com/office/powerpoint/2010/main">
    <mc:Choice Requires="p14">
      <p:transition spd="slow" p14:dur="2000" advTm="37350"/>
    </mc:Choice>
    <mc:Fallback xmlns="">
      <p:transition spd="slow" advTm="37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End of Project Orders</a:t>
            </a:r>
          </a:p>
        </p:txBody>
      </p:sp>
      <p:sp>
        <p:nvSpPr>
          <p:cNvPr id="3" name="Content Placeholder 2"/>
          <p:cNvSpPr>
            <a:spLocks noGrp="1"/>
          </p:cNvSpPr>
          <p:nvPr>
            <p:ph idx="1"/>
          </p:nvPr>
        </p:nvSpPr>
        <p:spPr/>
        <p:txBody>
          <a:bodyPr/>
          <a:lstStyle/>
          <a:p>
            <a:endParaRPr lang="en-US" dirty="0"/>
          </a:p>
          <a:p>
            <a:r>
              <a:rPr lang="en-US" dirty="0"/>
              <a:t>You are at risk of items being charged to your Default Fund account if used 30 days before end of Project</a:t>
            </a:r>
          </a:p>
          <a:p>
            <a:r>
              <a:rPr lang="en-US" dirty="0"/>
              <a:t>Items purchased at end of calendar month will not be reflected until next billing cycle and may be omitted from final invoice to agency</a:t>
            </a:r>
          </a:p>
          <a:p>
            <a:r>
              <a:rPr lang="en-US" dirty="0"/>
              <a:t>It is your responsibility to: </a:t>
            </a:r>
          </a:p>
          <a:p>
            <a:pPr marL="68580" indent="0">
              <a:buNone/>
            </a:pPr>
            <a:r>
              <a:rPr lang="en-US" dirty="0"/>
              <a:t>	</a:t>
            </a:r>
            <a:r>
              <a:rPr lang="en-US" b="1" dirty="0">
                <a:solidFill>
                  <a:srgbClr val="FF3300"/>
                </a:solidFill>
              </a:rPr>
              <a:t>Notify your Compliance Contact immediately</a:t>
            </a:r>
          </a:p>
          <a:p>
            <a:pPr marL="68580" indent="0">
              <a:buNone/>
            </a:pPr>
            <a:r>
              <a:rPr lang="en-US" dirty="0"/>
              <a:t>	</a:t>
            </a:r>
            <a:r>
              <a:rPr lang="en-US" b="1" dirty="0">
                <a:solidFill>
                  <a:srgbClr val="FF3300"/>
                </a:solidFill>
              </a:rPr>
              <a:t>Only order consumable items that will be used prior to 	the end date of grant</a:t>
            </a:r>
          </a:p>
          <a:p>
            <a:pPr marL="68580" indent="0">
              <a:buNone/>
            </a:pPr>
            <a:r>
              <a:rPr lang="en-US" dirty="0"/>
              <a:t>	</a:t>
            </a:r>
          </a:p>
        </p:txBody>
      </p:sp>
      <p:sp>
        <p:nvSpPr>
          <p:cNvPr id="4" name="Slide Number Placeholder 3"/>
          <p:cNvSpPr>
            <a:spLocks noGrp="1"/>
          </p:cNvSpPr>
          <p:nvPr>
            <p:ph type="sldNum" sz="quarter" idx="12"/>
          </p:nvPr>
        </p:nvSpPr>
        <p:spPr/>
        <p:txBody>
          <a:bodyPr/>
          <a:lstStyle/>
          <a:p>
            <a:fld id="{A65CAB27-FE16-479A-B933-B7AEB64CDC96}" type="slidenum">
              <a:rPr lang="en-US" smtClean="0"/>
              <a:t>11</a:t>
            </a:fld>
            <a:endParaRPr lang="en-US" dirty="0"/>
          </a:p>
        </p:txBody>
      </p:sp>
      <p:pic>
        <p:nvPicPr>
          <p:cNvPr id="5" name="Picture 4"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6" name="Audio 5">
            <a:hlinkClick r:id="" action="ppaction://media"/>
            <a:extLst>
              <a:ext uri="{FF2B5EF4-FFF2-40B4-BE49-F238E27FC236}">
                <a16:creationId xmlns:a16="http://schemas.microsoft.com/office/drawing/2014/main" id="{F816E170-2536-0BA2-430E-8FFE457487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94846007"/>
      </p:ext>
    </p:extLst>
  </p:cSld>
  <p:clrMapOvr>
    <a:masterClrMapping/>
  </p:clrMapOvr>
  <mc:AlternateContent xmlns:mc="http://schemas.openxmlformats.org/markup-compatibility/2006" xmlns:p14="http://schemas.microsoft.com/office/powerpoint/2010/main">
    <mc:Choice Requires="p14">
      <p:transition spd="slow" p14:dur="2000" advTm="34932"/>
    </mc:Choice>
    <mc:Fallback xmlns="">
      <p:transition spd="slow" advTm="3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Account Maintenance</a:t>
            </a:r>
          </a:p>
        </p:txBody>
      </p:sp>
      <p:sp>
        <p:nvSpPr>
          <p:cNvPr id="3" name="Content Placeholder 2"/>
          <p:cNvSpPr>
            <a:spLocks noGrp="1"/>
          </p:cNvSpPr>
          <p:nvPr>
            <p:ph idx="1"/>
          </p:nvPr>
        </p:nvSpPr>
        <p:spPr>
          <a:xfrm>
            <a:off x="685800" y="1600200"/>
            <a:ext cx="7772400" cy="4876799"/>
          </a:xfrm>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68580" indent="0">
              <a:buNone/>
            </a:pPr>
            <a:endParaRPr lang="en-US" dirty="0"/>
          </a:p>
          <a:p>
            <a:endParaRPr lang="en-US" dirty="0"/>
          </a:p>
          <a:p>
            <a:pPr marL="68580" indent="0">
              <a:lnSpc>
                <a:spcPct val="90000"/>
              </a:lnSpc>
              <a:buNone/>
            </a:pPr>
            <a:r>
              <a:rPr lang="en-US" i="1" dirty="0"/>
              <a:t>Changes must be submitted to the MURC Purchase Card Coordinator using the </a:t>
            </a:r>
            <a:r>
              <a:rPr lang="en-US" b="1" i="1" dirty="0"/>
              <a:t>Cardholder Maintenance Form </a:t>
            </a:r>
            <a:r>
              <a:rPr lang="en-US" i="1" dirty="0"/>
              <a:t>found under the forms section</a:t>
            </a:r>
          </a:p>
          <a:p>
            <a:pPr marL="68580" indent="0">
              <a:lnSpc>
                <a:spcPct val="90000"/>
              </a:lnSpc>
              <a:buNone/>
            </a:pPr>
            <a:r>
              <a:rPr lang="en-US" i="1" dirty="0"/>
              <a:t>  </a:t>
            </a:r>
            <a:r>
              <a:rPr lang="en-US" i="1" dirty="0">
                <a:hlinkClick r:id="rId5"/>
              </a:rPr>
              <a:t>http://muwww-new.marshall.edu/murc/forms/</a:t>
            </a:r>
            <a:endParaRPr lang="en-US" i="1" dirty="0"/>
          </a:p>
          <a:p>
            <a:pPr>
              <a:lnSpc>
                <a:spcPct val="90000"/>
              </a:lnSpc>
            </a:pPr>
            <a:endParaRPr lang="en-US" dirty="0"/>
          </a:p>
          <a:p>
            <a:pPr marL="68580" indent="0">
              <a:lnSpc>
                <a:spcPct val="90000"/>
              </a:lnSpc>
              <a:buNone/>
            </a:pPr>
            <a:r>
              <a:rPr lang="en-US" dirty="0"/>
              <a:t> </a:t>
            </a:r>
          </a:p>
        </p:txBody>
      </p:sp>
      <p:sp>
        <p:nvSpPr>
          <p:cNvPr id="4" name="Slide Number Placeholder 3"/>
          <p:cNvSpPr>
            <a:spLocks noGrp="1"/>
          </p:cNvSpPr>
          <p:nvPr>
            <p:ph type="sldNum" sz="quarter" idx="12"/>
          </p:nvPr>
        </p:nvSpPr>
        <p:spPr/>
        <p:txBody>
          <a:bodyPr/>
          <a:lstStyle/>
          <a:p>
            <a:fld id="{A65CAB27-FE16-479A-B933-B7AEB64CDC96}" type="slidenum">
              <a:rPr lang="en-US" smtClean="0"/>
              <a:t>12</a:t>
            </a:fld>
            <a:endParaRPr lang="en-US" dirty="0"/>
          </a:p>
        </p:txBody>
      </p:sp>
      <p:graphicFrame>
        <p:nvGraphicFramePr>
          <p:cNvPr id="5" name="Diagram 4"/>
          <p:cNvGraphicFramePr/>
          <p:nvPr>
            <p:extLst>
              <p:ext uri="{D42A27DB-BD31-4B8C-83A1-F6EECF244321}">
                <p14:modId xmlns:p14="http://schemas.microsoft.com/office/powerpoint/2010/main" val="899712476"/>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Picture 5" descr="Murc white.psd"/>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7" name="Audio 6">
            <a:hlinkClick r:id="" action="ppaction://media"/>
            <a:extLst>
              <a:ext uri="{FF2B5EF4-FFF2-40B4-BE49-F238E27FC236}">
                <a16:creationId xmlns:a16="http://schemas.microsoft.com/office/drawing/2014/main" id="{758A2900-BFDA-06A6-3A0F-BFA847E6E14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91700327"/>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5CAB27-FE16-479A-B933-B7AEB64CDC96}" type="slidenum">
              <a:rPr lang="en-US" smtClean="0"/>
              <a:t>13</a:t>
            </a:fld>
            <a:endParaRPr lang="en-US" dirty="0"/>
          </a:p>
        </p:txBody>
      </p:sp>
      <p:pic>
        <p:nvPicPr>
          <p:cNvPr id="5" name="Picture 4"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6" name="Picture 5"/>
          <p:cNvPicPr>
            <a:picLocks noChangeAspect="1"/>
          </p:cNvPicPr>
          <p:nvPr/>
        </p:nvPicPr>
        <p:blipFill>
          <a:blip r:embed="rId6"/>
          <a:stretch>
            <a:fillRect/>
          </a:stretch>
        </p:blipFill>
        <p:spPr>
          <a:xfrm>
            <a:off x="2362200" y="1"/>
            <a:ext cx="4267200" cy="5733692"/>
          </a:xfrm>
          <a:prstGeom prst="rect">
            <a:avLst/>
          </a:prstGeom>
        </p:spPr>
      </p:pic>
      <p:pic>
        <p:nvPicPr>
          <p:cNvPr id="2" name="Audio 1">
            <a:hlinkClick r:id="" action="ppaction://media"/>
            <a:extLst>
              <a:ext uri="{FF2B5EF4-FFF2-40B4-BE49-F238E27FC236}">
                <a16:creationId xmlns:a16="http://schemas.microsoft.com/office/drawing/2014/main" id="{F9821794-96E8-FB62-ADE0-CC9D57C68D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3401726"/>
      </p:ext>
    </p:extLst>
  </p:cSld>
  <p:clrMapOvr>
    <a:masterClrMapping/>
  </p:clrMapOvr>
  <mc:AlternateContent xmlns:mc="http://schemas.openxmlformats.org/markup-compatibility/2006" xmlns:p14="http://schemas.microsoft.com/office/powerpoint/2010/main">
    <mc:Choice Requires="p14">
      <p:transition spd="slow" p14:dur="2000" advTm="12177"/>
    </mc:Choice>
    <mc:Fallback xmlns="">
      <p:transition spd="slow" advTm="1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Reconciliation process:</a:t>
            </a:r>
          </a:p>
        </p:txBody>
      </p:sp>
      <p:sp>
        <p:nvSpPr>
          <p:cNvPr id="3" name="Content Placeholder 2"/>
          <p:cNvSpPr>
            <a:spLocks noGrp="1"/>
          </p:cNvSpPr>
          <p:nvPr>
            <p:ph idx="1"/>
          </p:nvPr>
        </p:nvSpPr>
        <p:spPr/>
        <p:txBody>
          <a:bodyPr/>
          <a:lstStyle/>
          <a:p>
            <a:r>
              <a:rPr lang="en-US" dirty="0"/>
              <a:t>Print fillable Reconciliation Form off MURC website</a:t>
            </a:r>
          </a:p>
          <a:p>
            <a:r>
              <a:rPr lang="en-US" dirty="0">
                <a:effectLst>
                  <a:outerShdw blurRad="38100" dist="38100" dir="2700000" algn="tl">
                    <a:srgbClr val="000000">
                      <a:alpha val="43137"/>
                    </a:srgbClr>
                  </a:outerShdw>
                </a:effectLst>
              </a:rPr>
              <a:t>Log into Smart Data Generation 2 (SDG2)</a:t>
            </a:r>
          </a:p>
          <a:p>
            <a:r>
              <a:rPr lang="en-US" dirty="0"/>
              <a:t>Code your transactions</a:t>
            </a:r>
          </a:p>
          <a:p>
            <a:r>
              <a:rPr lang="en-US" dirty="0"/>
              <a:t>Schedule and Run Accounting Code Detail Report (ACDR)</a:t>
            </a:r>
          </a:p>
          <a:p>
            <a:r>
              <a:rPr lang="en-US" dirty="0"/>
              <a:t>Obtain Signatures from appropriate PIs on the ACDR</a:t>
            </a:r>
          </a:p>
          <a:p>
            <a:r>
              <a:rPr lang="en-US" dirty="0"/>
              <a:t>Scan your receipts. Make sure they are legible. </a:t>
            </a:r>
          </a:p>
          <a:p>
            <a:pPr marL="68580" indent="0" algn="ctr">
              <a:buNone/>
            </a:pPr>
            <a:endParaRPr lang="en-US" dirty="0">
              <a:effectLst>
                <a:outerShdw blurRad="38100" dist="38100" dir="2700000" algn="tl">
                  <a:srgbClr val="000000">
                    <a:alpha val="43137"/>
                  </a:srgbClr>
                </a:outerShdw>
              </a:effectLst>
            </a:endParaRPr>
          </a:p>
          <a:p>
            <a:pPr algn="ctr"/>
            <a:r>
              <a:rPr lang="en-US" dirty="0">
                <a:effectLst>
                  <a:outerShdw blurRad="38100" dist="38100" dir="2700000" algn="tl">
                    <a:srgbClr val="000000">
                      <a:alpha val="43137"/>
                    </a:srgbClr>
                  </a:outerShdw>
                </a:effectLst>
              </a:rPr>
              <a:t>Assemble your package in this order and email the scanned copy to: </a:t>
            </a:r>
            <a:r>
              <a:rPr lang="en-US" b="1" dirty="0">
                <a:solidFill>
                  <a:srgbClr val="00B050"/>
                </a:solidFill>
                <a:effectLst>
                  <a:outerShdw blurRad="38100" dist="38100" dir="2700000" algn="tl">
                    <a:srgbClr val="000000">
                      <a:alpha val="43137"/>
                    </a:srgbClr>
                  </a:outerShdw>
                </a:effectLst>
              </a:rPr>
              <a:t>MURC_COMPLIANCE@MARSHALL.EDU</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65CAB27-FE16-479A-B933-B7AEB64CDC96}" type="slidenum">
              <a:rPr lang="en-US" smtClean="0"/>
              <a:t>14</a:t>
            </a:fld>
            <a:endParaRPr lang="en-US" dirty="0"/>
          </a:p>
        </p:txBody>
      </p:sp>
      <p:pic>
        <p:nvPicPr>
          <p:cNvPr id="5" name="Picture 4"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7" name="Audio 6">
            <a:hlinkClick r:id="" action="ppaction://media"/>
            <a:extLst>
              <a:ext uri="{FF2B5EF4-FFF2-40B4-BE49-F238E27FC236}">
                <a16:creationId xmlns:a16="http://schemas.microsoft.com/office/drawing/2014/main" id="{59D0ED32-159C-40B3-3D43-15C17E893F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80281912"/>
      </p:ext>
    </p:extLst>
  </p:cSld>
  <p:clrMapOvr>
    <a:masterClrMapping/>
  </p:clrMapOvr>
  <mc:AlternateContent xmlns:mc="http://schemas.openxmlformats.org/markup-compatibility/2006" xmlns:p14="http://schemas.microsoft.com/office/powerpoint/2010/main">
    <mc:Choice Requires="p14">
      <p:transition spd="slow" p14:dur="2000" advTm="46040"/>
    </mc:Choice>
    <mc:Fallback xmlns="">
      <p:transition spd="slow" advTm="46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Print reconciliation form</a:t>
            </a:r>
          </a:p>
        </p:txBody>
      </p:sp>
      <p:sp>
        <p:nvSpPr>
          <p:cNvPr id="4" name="Slide Number Placeholder 3"/>
          <p:cNvSpPr>
            <a:spLocks noGrp="1"/>
          </p:cNvSpPr>
          <p:nvPr>
            <p:ph type="sldNum" sz="quarter" idx="12"/>
          </p:nvPr>
        </p:nvSpPr>
        <p:spPr/>
        <p:txBody>
          <a:bodyPr/>
          <a:lstStyle/>
          <a:p>
            <a:fld id="{A65CAB27-FE16-479A-B933-B7AEB64CDC96}" type="slidenum">
              <a:rPr lang="en-US" smtClean="0"/>
              <a:t>15</a:t>
            </a:fld>
            <a:endParaRPr lang="en-US" dirty="0"/>
          </a:p>
        </p:txBody>
      </p:sp>
      <p:sp>
        <p:nvSpPr>
          <p:cNvPr id="8" name="TextBox 7"/>
          <p:cNvSpPr txBox="1"/>
          <p:nvPr/>
        </p:nvSpPr>
        <p:spPr>
          <a:xfrm>
            <a:off x="1219200" y="1600200"/>
            <a:ext cx="6096000" cy="461665"/>
          </a:xfrm>
          <a:prstGeom prst="rect">
            <a:avLst/>
          </a:prstGeom>
          <a:noFill/>
        </p:spPr>
        <p:txBody>
          <a:bodyPr wrap="square" rtlCol="0">
            <a:spAutoFit/>
          </a:bodyPr>
          <a:lstStyle/>
          <a:p>
            <a:r>
              <a:rPr lang="en-US" sz="2400" dirty="0">
                <a:hlinkClick r:id="rId5"/>
              </a:rPr>
              <a:t>http://muwww-new.marshall.edu/murc/forms/</a:t>
            </a:r>
            <a:endParaRPr lang="en-US" sz="2400" dirty="0"/>
          </a:p>
        </p:txBody>
      </p:sp>
      <p:pic>
        <p:nvPicPr>
          <p:cNvPr id="7" name="Picture 6" descr="Murc white.psd"/>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10" name="Picture 9">
            <a:extLst>
              <a:ext uri="{FF2B5EF4-FFF2-40B4-BE49-F238E27FC236}">
                <a16:creationId xmlns:a16="http://schemas.microsoft.com/office/drawing/2014/main" id="{112377CE-DDBE-2A26-D8ED-8D138F0B4AFC}"/>
              </a:ext>
            </a:extLst>
          </p:cNvPr>
          <p:cNvPicPr>
            <a:picLocks noChangeAspect="1"/>
          </p:cNvPicPr>
          <p:nvPr/>
        </p:nvPicPr>
        <p:blipFill>
          <a:blip r:embed="rId7"/>
          <a:stretch>
            <a:fillRect/>
          </a:stretch>
        </p:blipFill>
        <p:spPr>
          <a:xfrm>
            <a:off x="2376487" y="2790621"/>
            <a:ext cx="3781425" cy="1362075"/>
          </a:xfrm>
          <a:prstGeom prst="rect">
            <a:avLst/>
          </a:prstGeom>
        </p:spPr>
      </p:pic>
      <p:sp>
        <p:nvSpPr>
          <p:cNvPr id="13" name="Rectangle 12"/>
          <p:cNvSpPr/>
          <p:nvPr/>
        </p:nvSpPr>
        <p:spPr>
          <a:xfrm>
            <a:off x="2438400" y="3581401"/>
            <a:ext cx="1981200" cy="152400"/>
          </a:xfrm>
          <a:prstGeom prst="rect">
            <a:avLst/>
          </a:prstGeom>
          <a:solidFill>
            <a:srgbClr val="FFFF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C991B18C-1349-3FBB-C2F3-D47A9FF4AB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99502289"/>
      </p:ext>
    </p:extLst>
  </p:cSld>
  <p:clrMapOvr>
    <a:masterClrMapping/>
  </p:clrMapOvr>
  <mc:AlternateContent xmlns:mc="http://schemas.openxmlformats.org/markup-compatibility/2006" xmlns:p14="http://schemas.microsoft.com/office/powerpoint/2010/main">
    <mc:Choice Requires="p14">
      <p:transition spd="slow" p14:dur="2000" advTm="23601"/>
    </mc:Choice>
    <mc:Fallback xmlns="">
      <p:transition spd="slow" advTm="2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5CAB27-FE16-479A-B933-B7AEB64CDC96}" type="slidenum">
              <a:rPr lang="en-US" smtClean="0"/>
              <a:t>16</a:t>
            </a:fld>
            <a:endParaRPr lang="en-US" dirty="0"/>
          </a:p>
        </p:txBody>
      </p:sp>
      <p:pic>
        <p:nvPicPr>
          <p:cNvPr id="6" name="Picture 5"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3" name="Picture 2"/>
          <p:cNvPicPr>
            <a:picLocks noChangeAspect="1"/>
          </p:cNvPicPr>
          <p:nvPr/>
        </p:nvPicPr>
        <p:blipFill>
          <a:blip r:embed="rId6"/>
          <a:stretch>
            <a:fillRect/>
          </a:stretch>
        </p:blipFill>
        <p:spPr>
          <a:xfrm>
            <a:off x="2362200" y="152400"/>
            <a:ext cx="4191000" cy="5576689"/>
          </a:xfrm>
          <a:prstGeom prst="rect">
            <a:avLst/>
          </a:prstGeom>
        </p:spPr>
      </p:pic>
      <p:pic>
        <p:nvPicPr>
          <p:cNvPr id="2" name="Audio 1">
            <a:hlinkClick r:id="" action="ppaction://media"/>
            <a:extLst>
              <a:ext uri="{FF2B5EF4-FFF2-40B4-BE49-F238E27FC236}">
                <a16:creationId xmlns:a16="http://schemas.microsoft.com/office/drawing/2014/main" id="{2491CFBD-6A61-C786-8FDD-3539496DAE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57871390"/>
      </p:ext>
    </p:extLst>
  </p:cSld>
  <p:clrMapOvr>
    <a:masterClrMapping/>
  </p:clrMapOvr>
  <mc:AlternateContent xmlns:mc="http://schemas.openxmlformats.org/markup-compatibility/2006" xmlns:p14="http://schemas.microsoft.com/office/powerpoint/2010/main">
    <mc:Choice Requires="p14">
      <p:transition spd="slow" p14:dur="2000" advTm="5861"/>
    </mc:Choice>
    <mc:Fallback xmlns="">
      <p:transition spd="slow" advTm="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 LOGIN:</a:t>
            </a:r>
          </a:p>
        </p:txBody>
      </p:sp>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17</a:t>
            </a:fld>
            <a:endParaRPr lang="en-US" dirty="0"/>
          </a:p>
        </p:txBody>
      </p:sp>
      <p:sp>
        <p:nvSpPr>
          <p:cNvPr id="8" name="TextBox 7"/>
          <p:cNvSpPr txBox="1"/>
          <p:nvPr/>
        </p:nvSpPr>
        <p:spPr>
          <a:xfrm>
            <a:off x="4114800" y="2024391"/>
            <a:ext cx="4876157" cy="523220"/>
          </a:xfrm>
          <a:prstGeom prst="rect">
            <a:avLst/>
          </a:prstGeom>
          <a:noFill/>
        </p:spPr>
        <p:txBody>
          <a:bodyPr wrap="square" rtlCol="0">
            <a:spAutoFit/>
          </a:bodyPr>
          <a:lstStyle/>
          <a:p>
            <a:pPr algn="ctr"/>
            <a:r>
              <a:rPr lang="en-US" sz="2800" dirty="0">
                <a:solidFill>
                  <a:srgbClr val="00B050"/>
                </a:solidFill>
              </a:rPr>
              <a:t>https://smartdata.jpmorgan.com </a:t>
            </a:r>
            <a:endParaRPr lang="en-US" sz="2600" dirty="0">
              <a:solidFill>
                <a:srgbClr val="00B050"/>
              </a:solidFill>
            </a:endParaRPr>
          </a:p>
        </p:txBody>
      </p:sp>
      <p:sp>
        <p:nvSpPr>
          <p:cNvPr id="11" name="Content Placeholder 2"/>
          <p:cNvSpPr txBox="1">
            <a:spLocks/>
          </p:cNvSpPr>
          <p:nvPr/>
        </p:nvSpPr>
        <p:spPr>
          <a:xfrm>
            <a:off x="4191000" y="2971800"/>
            <a:ext cx="4953000" cy="1447800"/>
          </a:xfrm>
          <a:prstGeom prst="rect">
            <a:avLst/>
          </a:prstGeom>
        </p:spPr>
        <p:txBody>
          <a:bodyPr vert="horz" lIns="0" tIns="45720" rIns="0" bIns="45720" rtlCol="0">
            <a:normAutofit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dirty="0"/>
              <a:t>Only use Internet Explorer as your browser to open Smart Data</a:t>
            </a:r>
          </a:p>
          <a:p>
            <a:endParaRPr lang="en-US" dirty="0"/>
          </a:p>
          <a:p>
            <a:r>
              <a:rPr lang="en-US" dirty="0"/>
              <a:t>Do not use Chrome or Safari browsers</a:t>
            </a:r>
          </a:p>
          <a:p>
            <a:endParaRPr lang="en-US" dirty="0"/>
          </a:p>
          <a:p>
            <a:endParaRPr lang="en-US" dirty="0"/>
          </a:p>
        </p:txBody>
      </p:sp>
      <p:pic>
        <p:nvPicPr>
          <p:cNvPr id="3" name="Picture 2"/>
          <p:cNvPicPr>
            <a:picLocks noChangeAspect="1"/>
          </p:cNvPicPr>
          <p:nvPr/>
        </p:nvPicPr>
        <p:blipFill>
          <a:blip r:embed="rId6"/>
          <a:stretch>
            <a:fillRect/>
          </a:stretch>
        </p:blipFill>
        <p:spPr>
          <a:xfrm>
            <a:off x="304800" y="1828800"/>
            <a:ext cx="3810000" cy="2901505"/>
          </a:xfrm>
          <a:prstGeom prst="rect">
            <a:avLst/>
          </a:prstGeom>
        </p:spPr>
      </p:pic>
      <p:pic>
        <p:nvPicPr>
          <p:cNvPr id="6" name="Audio 5">
            <a:hlinkClick r:id="" action="ppaction://media"/>
            <a:extLst>
              <a:ext uri="{FF2B5EF4-FFF2-40B4-BE49-F238E27FC236}">
                <a16:creationId xmlns:a16="http://schemas.microsoft.com/office/drawing/2014/main" id="{0310CCC6-DCC7-19EF-5EBA-7C2AFD3809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84894548"/>
      </p:ext>
    </p:extLst>
  </p:cSld>
  <p:clrMapOvr>
    <a:masterClrMapping/>
  </p:clrMapOvr>
  <mc:AlternateContent xmlns:mc="http://schemas.openxmlformats.org/markup-compatibility/2006" xmlns:p14="http://schemas.microsoft.com/office/powerpoint/2010/main">
    <mc:Choice Requires="p14">
      <p:transition spd="slow" p14:dur="2000" advTm="22719"/>
    </mc:Choice>
    <mc:Fallback xmlns="">
      <p:transition spd="slow" advTm="2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CARDHOLDER SELF REGISTRATION:</a:t>
            </a:r>
          </a:p>
        </p:txBody>
      </p:sp>
      <p:sp>
        <p:nvSpPr>
          <p:cNvPr id="4" name="Slide Number Placeholder 3"/>
          <p:cNvSpPr>
            <a:spLocks noGrp="1"/>
          </p:cNvSpPr>
          <p:nvPr>
            <p:ph type="sldNum" sz="quarter" idx="12"/>
          </p:nvPr>
        </p:nvSpPr>
        <p:spPr/>
        <p:txBody>
          <a:bodyPr/>
          <a:lstStyle/>
          <a:p>
            <a:fld id="{A65CAB27-FE16-479A-B933-B7AEB64CDC96}" type="slidenum">
              <a:rPr lang="en-US" smtClean="0"/>
              <a:t>18</a:t>
            </a:fld>
            <a:endParaRPr lang="en-US" dirty="0"/>
          </a:p>
        </p:txBody>
      </p:sp>
      <p:pic>
        <p:nvPicPr>
          <p:cNvPr id="6" name="Picture 5" descr="smartdata gen2 - Cardholder QRC (2013-12-09) (2).pdf - Adobe Acrobat Pro"/>
          <p:cNvPicPr>
            <a:picLocks noChangeAspect="1"/>
          </p:cNvPicPr>
          <p:nvPr/>
        </p:nvPicPr>
        <p:blipFill rotWithShape="1">
          <a:blip r:embed="rId5">
            <a:extLst>
              <a:ext uri="{28A0092B-C50C-407E-A947-70E740481C1C}">
                <a14:useLocalDpi xmlns:a14="http://schemas.microsoft.com/office/drawing/2010/main" val="0"/>
              </a:ext>
            </a:extLst>
          </a:blip>
          <a:srcRect l="51984" t="24319" r="5868" b="35136"/>
          <a:stretch/>
        </p:blipFill>
        <p:spPr>
          <a:xfrm>
            <a:off x="3934268" y="1524000"/>
            <a:ext cx="4673184" cy="2730605"/>
          </a:xfrm>
          <a:prstGeom prst="rect">
            <a:avLst/>
          </a:prstGeom>
        </p:spPr>
      </p:pic>
      <p:pic>
        <p:nvPicPr>
          <p:cNvPr id="7" name="Picture 6" descr="Murc white.psd"/>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cxnSp>
        <p:nvCxnSpPr>
          <p:cNvPr id="8" name="Straight Arrow Connector 7"/>
          <p:cNvCxnSpPr/>
          <p:nvPr/>
        </p:nvCxnSpPr>
        <p:spPr>
          <a:xfrm flipH="1" flipV="1">
            <a:off x="6270860" y="2667000"/>
            <a:ext cx="1272940" cy="18957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4038600" y="4594529"/>
            <a:ext cx="4648200" cy="609600"/>
          </a:xfrm>
          <a:prstGeom prst="rect">
            <a:avLst/>
          </a:prstGeom>
          <a:solidFill>
            <a:srgbClr val="00B050"/>
          </a:solidFill>
        </p:spPr>
        <p:txBody>
          <a:bodyPr vert="horz" lIns="0" tIns="45720" rIns="0" bIns="45720" rtlCol="0">
            <a:normAutofit fontScale="925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8580" indent="0">
              <a:buNone/>
            </a:pPr>
            <a:r>
              <a:rPr lang="en-US" dirty="0"/>
              <a:t>MURC Company Registration Code: 1987830</a:t>
            </a:r>
          </a:p>
          <a:p>
            <a:endParaRPr lang="en-US" dirty="0"/>
          </a:p>
          <a:p>
            <a:endParaRPr lang="en-US" dirty="0"/>
          </a:p>
        </p:txBody>
      </p:sp>
      <p:pic>
        <p:nvPicPr>
          <p:cNvPr id="10" name="Picture 9"/>
          <p:cNvPicPr>
            <a:picLocks noChangeAspect="1"/>
          </p:cNvPicPr>
          <p:nvPr/>
        </p:nvPicPr>
        <p:blipFill>
          <a:blip r:embed="rId7"/>
          <a:stretch>
            <a:fillRect/>
          </a:stretch>
        </p:blipFill>
        <p:spPr>
          <a:xfrm>
            <a:off x="228600" y="1676400"/>
            <a:ext cx="3657600" cy="2785445"/>
          </a:xfrm>
          <a:prstGeom prst="rect">
            <a:avLst/>
          </a:prstGeom>
        </p:spPr>
      </p:pic>
      <p:pic>
        <p:nvPicPr>
          <p:cNvPr id="3" name="Audio 2">
            <a:hlinkClick r:id="" action="ppaction://media"/>
            <a:extLst>
              <a:ext uri="{FF2B5EF4-FFF2-40B4-BE49-F238E27FC236}">
                <a16:creationId xmlns:a16="http://schemas.microsoft.com/office/drawing/2014/main" id="{0393D831-B370-121B-4687-992FE07A26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14567341"/>
      </p:ext>
    </p:extLst>
  </p:cSld>
  <p:clrMapOvr>
    <a:masterClrMapping/>
  </p:clrMapOvr>
  <mc:AlternateContent xmlns:mc="http://schemas.openxmlformats.org/markup-compatibility/2006" xmlns:p14="http://schemas.microsoft.com/office/powerpoint/2010/main">
    <mc:Choice Requires="p14">
      <p:transition spd="slow" p14:dur="2000" advTm="15010"/>
    </mc:Choice>
    <mc:Fallback xmlns="">
      <p:transition spd="slow" advTm="15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792162"/>
          </a:xfrm>
        </p:spPr>
        <p:txBody>
          <a:bodyPr>
            <a:normAutofit fontScale="90000"/>
          </a:bodyPr>
          <a:lstStyle/>
          <a:p>
            <a:r>
              <a:rPr lang="en-US" dirty="0"/>
              <a:t>NEW CARDHOLDER SELF REGISTRATION:</a:t>
            </a:r>
          </a:p>
        </p:txBody>
      </p:sp>
      <p:sp>
        <p:nvSpPr>
          <p:cNvPr id="4" name="Slide Number Placeholder 3"/>
          <p:cNvSpPr>
            <a:spLocks noGrp="1"/>
          </p:cNvSpPr>
          <p:nvPr>
            <p:ph type="sldNum" sz="quarter" idx="12"/>
          </p:nvPr>
        </p:nvSpPr>
        <p:spPr/>
        <p:txBody>
          <a:bodyPr/>
          <a:lstStyle/>
          <a:p>
            <a:fld id="{A65CAB27-FE16-479A-B933-B7AEB64CDC96}" type="slidenum">
              <a:rPr lang="en-US" smtClean="0"/>
              <a:t>19</a:t>
            </a:fld>
            <a:endParaRPr lang="en-US" dirty="0"/>
          </a:p>
        </p:txBody>
      </p:sp>
      <p:pic>
        <p:nvPicPr>
          <p:cNvPr id="7" name="Picture 6"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8" name="Content Placeholder 7" descr="smartdata gen2 - Cardholder QRC (2013-12-09) (2).pdf - Adobe Acrobat Pro"/>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52704" t="11865" r="10715" b="45500"/>
          <a:stretch/>
        </p:blipFill>
        <p:spPr>
          <a:xfrm>
            <a:off x="278547" y="1600200"/>
            <a:ext cx="4267199" cy="2804915"/>
          </a:xfrm>
        </p:spPr>
      </p:pic>
      <p:pic>
        <p:nvPicPr>
          <p:cNvPr id="6" name="Content Placeholder 7" descr="smartdata gen2 - Cardholder QRC (2013-12-09) (2).pdf - Adobe Acrobat Pro"/>
          <p:cNvPicPr>
            <a:picLocks noChangeAspect="1"/>
          </p:cNvPicPr>
          <p:nvPr/>
        </p:nvPicPr>
        <p:blipFill rotWithShape="1">
          <a:blip r:embed="rId6" cstate="print">
            <a:extLst>
              <a:ext uri="{28A0092B-C50C-407E-A947-70E740481C1C}">
                <a14:useLocalDpi xmlns:a14="http://schemas.microsoft.com/office/drawing/2010/main" val="0"/>
              </a:ext>
            </a:extLst>
          </a:blip>
          <a:srcRect l="52704" t="55658" r="4107" b="3593"/>
          <a:stretch/>
        </p:blipFill>
        <p:spPr>
          <a:xfrm>
            <a:off x="4419600" y="1828800"/>
            <a:ext cx="4648200" cy="2473424"/>
          </a:xfrm>
          <a:prstGeom prst="rect">
            <a:avLst/>
          </a:prstGeom>
        </p:spPr>
      </p:pic>
      <p:pic>
        <p:nvPicPr>
          <p:cNvPr id="3" name="Audio 2">
            <a:hlinkClick r:id="" action="ppaction://media"/>
            <a:extLst>
              <a:ext uri="{FF2B5EF4-FFF2-40B4-BE49-F238E27FC236}">
                <a16:creationId xmlns:a16="http://schemas.microsoft.com/office/drawing/2014/main" id="{CBC36038-24A6-F03B-A70E-4B29619A37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74413847"/>
      </p:ext>
    </p:extLst>
  </p:cSld>
  <p:clrMapOvr>
    <a:masterClrMapping/>
  </p:clrMapOvr>
  <mc:AlternateContent xmlns:mc="http://schemas.openxmlformats.org/markup-compatibility/2006" xmlns:p14="http://schemas.microsoft.com/office/powerpoint/2010/main">
    <mc:Choice Requires="p14">
      <p:transition spd="slow" p14:dur="2000" advTm="12827"/>
    </mc:Choice>
    <mc:Fallback xmlns="">
      <p:transition spd="slow" advTm="1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TO ACTIVATION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83269035"/>
              </p:ext>
            </p:extLst>
          </p:nvPr>
        </p:nvGraphicFramePr>
        <p:xfrm>
          <a:off x="685800" y="1600200"/>
          <a:ext cx="7924800" cy="4648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p:cNvSpPr>
            <a:spLocks noGrp="1"/>
          </p:cNvSpPr>
          <p:nvPr>
            <p:ph type="sldNum" sz="quarter" idx="12"/>
          </p:nvPr>
        </p:nvSpPr>
        <p:spPr/>
        <p:txBody>
          <a:bodyPr/>
          <a:lstStyle/>
          <a:p>
            <a:fld id="{A65CAB27-FE16-479A-B933-B7AEB64CDC96}" type="slidenum">
              <a:rPr lang="en-US" smtClean="0"/>
              <a:t>2</a:t>
            </a:fld>
            <a:endParaRPr lang="en-US" dirty="0"/>
          </a:p>
        </p:txBody>
      </p:sp>
      <p:pic>
        <p:nvPicPr>
          <p:cNvPr id="6" name="Picture 5" descr="Murc white.psd"/>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3" name="Audio 2">
            <a:hlinkClick r:id="" action="ppaction://media"/>
            <a:extLst>
              <a:ext uri="{FF2B5EF4-FFF2-40B4-BE49-F238E27FC236}">
                <a16:creationId xmlns:a16="http://schemas.microsoft.com/office/drawing/2014/main" id="{95858124-F3A4-D472-E4EF-1DA61FC52F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38619861"/>
      </p:ext>
    </p:extLst>
  </p:cSld>
  <p:clrMapOvr>
    <a:masterClrMapping/>
  </p:clrMapOvr>
  <mc:AlternateContent xmlns:mc="http://schemas.openxmlformats.org/markup-compatibility/2006" xmlns:p14="http://schemas.microsoft.com/office/powerpoint/2010/main">
    <mc:Choice Requires="p14">
      <p:transition spd="slow" p14:dur="2000" advTm="30202"/>
    </mc:Choice>
    <mc:Fallback xmlns="">
      <p:transition spd="slow" advTm="30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CARDHOLDER SELF REGISTRATION:</a:t>
            </a:r>
          </a:p>
        </p:txBody>
      </p:sp>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20</a:t>
            </a:fld>
            <a:endParaRPr lang="en-US" dirty="0"/>
          </a:p>
        </p:txBody>
      </p:sp>
      <p:sp>
        <p:nvSpPr>
          <p:cNvPr id="11" name="Content Placeholder 2"/>
          <p:cNvSpPr txBox="1">
            <a:spLocks/>
          </p:cNvSpPr>
          <p:nvPr/>
        </p:nvSpPr>
        <p:spPr>
          <a:xfrm>
            <a:off x="3462793" y="2438400"/>
            <a:ext cx="5410200" cy="28194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dirty="0"/>
              <a:t>You will return to this Login Screen. This is how your login screen will look each month.</a:t>
            </a:r>
          </a:p>
          <a:p>
            <a:endParaRPr lang="en-US" dirty="0"/>
          </a:p>
          <a:p>
            <a:r>
              <a:rPr lang="en-US" dirty="0"/>
              <a:t>Your user ID and password are case-sensitive.</a:t>
            </a:r>
          </a:p>
          <a:p>
            <a:endParaRPr lang="en-US" dirty="0"/>
          </a:p>
          <a:p>
            <a:r>
              <a:rPr lang="en-US" dirty="0"/>
              <a:t>Use “Forgot Password” feature if needed.</a:t>
            </a:r>
          </a:p>
          <a:p>
            <a:endParaRPr lang="en-US" dirty="0"/>
          </a:p>
          <a:p>
            <a:endParaRPr lang="en-US" dirty="0"/>
          </a:p>
        </p:txBody>
      </p:sp>
      <p:pic>
        <p:nvPicPr>
          <p:cNvPr id="15" name="Content Placeholder 4" descr="smartdata gen2 - Cardholder QRC (2013-12-09) (2).pdf - Adobe Acrobat Pro"/>
          <p:cNvPicPr>
            <a:picLocks noChangeAspect="1"/>
          </p:cNvPicPr>
          <p:nvPr/>
        </p:nvPicPr>
        <p:blipFill rotWithShape="1">
          <a:blip r:embed="rId6" cstate="print">
            <a:extLst>
              <a:ext uri="{28A0092B-C50C-407E-A947-70E740481C1C}">
                <a14:useLocalDpi xmlns:a14="http://schemas.microsoft.com/office/drawing/2010/main" val="0"/>
              </a:ext>
            </a:extLst>
          </a:blip>
          <a:srcRect l="51107" t="30612" r="6379" b="60656"/>
          <a:stretch/>
        </p:blipFill>
        <p:spPr>
          <a:xfrm>
            <a:off x="914400" y="1295400"/>
            <a:ext cx="7162800" cy="837115"/>
          </a:xfrm>
          <a:prstGeom prst="rect">
            <a:avLst/>
          </a:prstGeom>
        </p:spPr>
      </p:pic>
      <p:pic>
        <p:nvPicPr>
          <p:cNvPr id="6" name="Picture 5"/>
          <p:cNvPicPr>
            <a:picLocks noChangeAspect="1"/>
          </p:cNvPicPr>
          <p:nvPr/>
        </p:nvPicPr>
        <p:blipFill>
          <a:blip r:embed="rId7"/>
          <a:stretch>
            <a:fillRect/>
          </a:stretch>
        </p:blipFill>
        <p:spPr>
          <a:xfrm>
            <a:off x="170698" y="2492772"/>
            <a:ext cx="3160971" cy="2388394"/>
          </a:xfrm>
          <a:prstGeom prst="rect">
            <a:avLst/>
          </a:prstGeom>
        </p:spPr>
      </p:pic>
      <p:cxnSp>
        <p:nvCxnSpPr>
          <p:cNvPr id="16" name="Straight Arrow Connector 15"/>
          <p:cNvCxnSpPr/>
          <p:nvPr/>
        </p:nvCxnSpPr>
        <p:spPr>
          <a:xfrm flipH="1" flipV="1">
            <a:off x="2286000" y="4343400"/>
            <a:ext cx="1524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26B51BC8-7B99-1CC6-4D79-43DC44DC73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82730023"/>
      </p:ext>
    </p:extLst>
  </p:cSld>
  <p:clrMapOvr>
    <a:masterClrMapping/>
  </p:clrMapOvr>
  <mc:AlternateContent xmlns:mc="http://schemas.openxmlformats.org/markup-compatibility/2006" xmlns:p14="http://schemas.microsoft.com/office/powerpoint/2010/main">
    <mc:Choice Requires="p14">
      <p:transition spd="slow" p14:dur="2000" advTm="14708"/>
    </mc:Choice>
    <mc:Fallback xmlns="">
      <p:transition spd="slow" advTm="1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21</a:t>
            </a:fld>
            <a:endParaRPr lang="en-US" dirty="0"/>
          </a:p>
        </p:txBody>
      </p:sp>
      <p:sp>
        <p:nvSpPr>
          <p:cNvPr id="11" name="Content Placeholder 2"/>
          <p:cNvSpPr txBox="1">
            <a:spLocks/>
          </p:cNvSpPr>
          <p:nvPr/>
        </p:nvSpPr>
        <p:spPr>
          <a:xfrm>
            <a:off x="50800" y="2808136"/>
            <a:ext cx="4064000" cy="6096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dirty="0"/>
              <a:t>Create challenge questions</a:t>
            </a:r>
          </a:p>
          <a:p>
            <a:endParaRPr lang="en-US" dirty="0"/>
          </a:p>
          <a:p>
            <a:endParaRPr lang="en-US" dirty="0"/>
          </a:p>
        </p:txBody>
      </p:sp>
      <p:pic>
        <p:nvPicPr>
          <p:cNvPr id="3" name="Picture 2" descr="Challenge Questions - Google Chrome"/>
          <p:cNvPicPr>
            <a:picLocks noChangeAspect="1"/>
          </p:cNvPicPr>
          <p:nvPr/>
        </p:nvPicPr>
        <p:blipFill rotWithShape="1">
          <a:blip r:embed="rId6">
            <a:extLst>
              <a:ext uri="{28A0092B-C50C-407E-A947-70E740481C1C}">
                <a14:useLocalDpi xmlns:a14="http://schemas.microsoft.com/office/drawing/2010/main" val="0"/>
              </a:ext>
            </a:extLst>
          </a:blip>
          <a:srcRect l="635" t="8634" r="70728" b="50873"/>
          <a:stretch/>
        </p:blipFill>
        <p:spPr>
          <a:xfrm>
            <a:off x="3860577" y="1524000"/>
            <a:ext cx="5028192" cy="4318773"/>
          </a:xfrm>
          <a:prstGeom prst="rect">
            <a:avLst/>
          </a:prstGeom>
        </p:spPr>
      </p:pic>
      <p:sp>
        <p:nvSpPr>
          <p:cNvPr id="6" name="Title 5"/>
          <p:cNvSpPr>
            <a:spLocks noGrp="1"/>
          </p:cNvSpPr>
          <p:nvPr>
            <p:ph type="title"/>
          </p:nvPr>
        </p:nvSpPr>
        <p:spPr/>
        <p:txBody>
          <a:bodyPr>
            <a:normAutofit fontScale="90000"/>
          </a:bodyPr>
          <a:lstStyle/>
          <a:p>
            <a:r>
              <a:rPr lang="en-US" dirty="0"/>
              <a:t>NEW CARDHOLDER SELF REGISTRATION:</a:t>
            </a:r>
          </a:p>
        </p:txBody>
      </p:sp>
      <p:sp>
        <p:nvSpPr>
          <p:cNvPr id="8" name="TextBox 7"/>
          <p:cNvSpPr txBox="1"/>
          <p:nvPr/>
        </p:nvSpPr>
        <p:spPr>
          <a:xfrm>
            <a:off x="704850" y="3683386"/>
            <a:ext cx="2755900" cy="1477328"/>
          </a:xfrm>
          <a:prstGeom prst="rect">
            <a:avLst/>
          </a:prstGeom>
          <a:solidFill>
            <a:srgbClr val="00B05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dirty="0"/>
              <a:t>Please write down your username, password and  security questions.  </a:t>
            </a:r>
          </a:p>
          <a:p>
            <a:endParaRPr lang="en-US" dirty="0"/>
          </a:p>
          <a:p>
            <a:pPr algn="ctr"/>
            <a:r>
              <a:rPr lang="en-US" dirty="0"/>
              <a:t>Keep in a safe place.</a:t>
            </a:r>
          </a:p>
        </p:txBody>
      </p:sp>
      <p:pic>
        <p:nvPicPr>
          <p:cNvPr id="2" name="Audio 1">
            <a:hlinkClick r:id="" action="ppaction://media"/>
            <a:extLst>
              <a:ext uri="{FF2B5EF4-FFF2-40B4-BE49-F238E27FC236}">
                <a16:creationId xmlns:a16="http://schemas.microsoft.com/office/drawing/2014/main" id="{EA8EADFF-319A-3FB2-9C58-317A5292DD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01939006"/>
      </p:ext>
    </p:extLst>
  </p:cSld>
  <p:clrMapOvr>
    <a:masterClrMapping/>
  </p:clrMapOvr>
  <mc:AlternateContent xmlns:mc="http://schemas.openxmlformats.org/markup-compatibility/2006" xmlns:p14="http://schemas.microsoft.com/office/powerpoint/2010/main">
    <mc:Choice Requires="p14">
      <p:transition spd="slow" p14:dur="2000" advTm="13918"/>
    </mc:Choice>
    <mc:Fallback xmlns="">
      <p:transition spd="slow" advTm="1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772400" cy="865588"/>
          </a:xfrm>
        </p:spPr>
        <p:txBody>
          <a:bodyPr>
            <a:normAutofit/>
          </a:bodyPr>
          <a:lstStyle/>
          <a:p>
            <a:r>
              <a:rPr lang="en-US" dirty="0"/>
              <a:t>TO CODE  transactions:</a:t>
            </a:r>
          </a:p>
        </p:txBody>
      </p:sp>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22</a:t>
            </a:fld>
            <a:endParaRPr lang="en-US" dirty="0"/>
          </a:p>
        </p:txBody>
      </p:sp>
      <p:sp>
        <p:nvSpPr>
          <p:cNvPr id="8" name="Content Placeholder 2"/>
          <p:cNvSpPr>
            <a:spLocks noGrp="1"/>
          </p:cNvSpPr>
          <p:nvPr>
            <p:ph idx="1"/>
          </p:nvPr>
        </p:nvSpPr>
        <p:spPr>
          <a:xfrm>
            <a:off x="304800" y="4953000"/>
            <a:ext cx="6858000" cy="509018"/>
          </a:xfrm>
        </p:spPr>
        <p:txBody>
          <a:bodyPr/>
          <a:lstStyle/>
          <a:p>
            <a:r>
              <a:rPr lang="en-US" dirty="0"/>
              <a:t>Select “Account Activity.”</a:t>
            </a:r>
          </a:p>
          <a:p>
            <a:endParaRPr lang="en-US" dirty="0"/>
          </a:p>
          <a:p>
            <a:pPr marL="68580" indent="0">
              <a:buNone/>
            </a:pPr>
            <a:endParaRPr lang="en-US" dirty="0"/>
          </a:p>
          <a:p>
            <a:endParaRPr lang="en-US" dirty="0"/>
          </a:p>
        </p:txBody>
      </p:sp>
      <p:pic>
        <p:nvPicPr>
          <p:cNvPr id="9" name="Picture 8" descr="Smart Data - Internet Explorer"/>
          <p:cNvPicPr>
            <a:picLocks noChangeAspect="1"/>
          </p:cNvPicPr>
          <p:nvPr/>
        </p:nvPicPr>
        <p:blipFill rotWithShape="1">
          <a:blip r:embed="rId6">
            <a:extLst>
              <a:ext uri="{28A0092B-C50C-407E-A947-70E740481C1C}">
                <a14:useLocalDpi xmlns:a14="http://schemas.microsoft.com/office/drawing/2010/main" val="0"/>
              </a:ext>
            </a:extLst>
          </a:blip>
          <a:srcRect l="2000" t="10453" r="2609" b="20403"/>
          <a:stretch/>
        </p:blipFill>
        <p:spPr>
          <a:xfrm>
            <a:off x="75979" y="990600"/>
            <a:ext cx="8999488" cy="3962400"/>
          </a:xfrm>
          <a:prstGeom prst="rect">
            <a:avLst/>
          </a:prstGeom>
        </p:spPr>
      </p:pic>
      <p:sp>
        <p:nvSpPr>
          <p:cNvPr id="12" name="Oval 11"/>
          <p:cNvSpPr/>
          <p:nvPr/>
        </p:nvSpPr>
        <p:spPr>
          <a:xfrm>
            <a:off x="804979" y="1321242"/>
            <a:ext cx="685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4E8B356E-2429-A990-B857-7A17739794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31689737"/>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391400" cy="715962"/>
          </a:xfrm>
        </p:spPr>
        <p:txBody>
          <a:bodyPr>
            <a:normAutofit/>
          </a:bodyPr>
          <a:lstStyle/>
          <a:p>
            <a:r>
              <a:rPr lang="en-US" dirty="0"/>
              <a:t>TO CODE  transactions:</a:t>
            </a:r>
          </a:p>
        </p:txBody>
      </p:sp>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23</a:t>
            </a:fld>
            <a:endParaRPr lang="en-US" dirty="0"/>
          </a:p>
        </p:txBody>
      </p:sp>
      <p:sp>
        <p:nvSpPr>
          <p:cNvPr id="11" name="Content Placeholder 2"/>
          <p:cNvSpPr>
            <a:spLocks noGrp="1"/>
          </p:cNvSpPr>
          <p:nvPr>
            <p:ph idx="1"/>
          </p:nvPr>
        </p:nvSpPr>
        <p:spPr>
          <a:xfrm>
            <a:off x="5181600" y="2057400"/>
            <a:ext cx="3657600" cy="509018"/>
          </a:xfrm>
        </p:spPr>
        <p:txBody>
          <a:bodyPr/>
          <a:lstStyle/>
          <a:p>
            <a:r>
              <a:rPr lang="en-US" dirty="0"/>
              <a:t>Select “Transaction Summary.”</a:t>
            </a:r>
          </a:p>
          <a:p>
            <a:endParaRPr lang="en-US" dirty="0"/>
          </a:p>
          <a:p>
            <a:pPr marL="68580" indent="0">
              <a:buNone/>
            </a:pPr>
            <a:endParaRPr lang="en-US" dirty="0"/>
          </a:p>
          <a:p>
            <a:endParaRPr lang="en-US" dirty="0"/>
          </a:p>
        </p:txBody>
      </p:sp>
      <p:pic>
        <p:nvPicPr>
          <p:cNvPr id="7" name="Picture 6" descr="Smart Data - Internet Explorer"/>
          <p:cNvPicPr>
            <a:picLocks noChangeAspect="1"/>
          </p:cNvPicPr>
          <p:nvPr/>
        </p:nvPicPr>
        <p:blipFill rotWithShape="1">
          <a:blip r:embed="rId6">
            <a:extLst>
              <a:ext uri="{28A0092B-C50C-407E-A947-70E740481C1C}">
                <a14:useLocalDpi xmlns:a14="http://schemas.microsoft.com/office/drawing/2010/main" val="0"/>
              </a:ext>
            </a:extLst>
          </a:blip>
          <a:srcRect l="2088" t="16466" r="64782" b="39013"/>
          <a:stretch/>
        </p:blipFill>
        <p:spPr>
          <a:xfrm>
            <a:off x="200107" y="1143000"/>
            <a:ext cx="4387502" cy="3581400"/>
          </a:xfrm>
          <a:prstGeom prst="rect">
            <a:avLst/>
          </a:prstGeom>
        </p:spPr>
      </p:pic>
      <p:sp>
        <p:nvSpPr>
          <p:cNvPr id="8" name="Oval 7"/>
          <p:cNvSpPr/>
          <p:nvPr/>
        </p:nvSpPr>
        <p:spPr>
          <a:xfrm>
            <a:off x="1219200" y="1447800"/>
            <a:ext cx="838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574568BD-35F2-5885-CC65-EE18704ECC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63181504"/>
      </p:ext>
    </p:extLst>
  </p:cSld>
  <p:clrMapOvr>
    <a:masterClrMapping/>
  </p:clrMapOvr>
  <mc:AlternateContent xmlns:mc="http://schemas.openxmlformats.org/markup-compatibility/2006" xmlns:p14="http://schemas.microsoft.com/office/powerpoint/2010/main">
    <mc:Choice Requires="p14">
      <p:transition spd="slow" p14:dur="2000" advTm="6883"/>
    </mc:Choice>
    <mc:Fallback xmlns="">
      <p:transition spd="slow" advTm="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391400" cy="715962"/>
          </a:xfrm>
        </p:spPr>
        <p:txBody>
          <a:bodyPr>
            <a:normAutofit/>
          </a:bodyPr>
          <a:lstStyle/>
          <a:p>
            <a:r>
              <a:rPr lang="en-US" dirty="0"/>
              <a:t>TO CODE  transactions:</a:t>
            </a:r>
          </a:p>
        </p:txBody>
      </p:sp>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24</a:t>
            </a:fld>
            <a:endParaRPr lang="en-US" dirty="0"/>
          </a:p>
        </p:txBody>
      </p:sp>
      <p:sp>
        <p:nvSpPr>
          <p:cNvPr id="9" name="Content Placeholder 2"/>
          <p:cNvSpPr>
            <a:spLocks noGrp="1"/>
          </p:cNvSpPr>
          <p:nvPr>
            <p:ph idx="1"/>
          </p:nvPr>
        </p:nvSpPr>
        <p:spPr>
          <a:xfrm>
            <a:off x="152400" y="1828800"/>
            <a:ext cx="4038600" cy="3276600"/>
          </a:xfrm>
        </p:spPr>
        <p:txBody>
          <a:bodyPr/>
          <a:lstStyle/>
          <a:p>
            <a:r>
              <a:rPr lang="en-US" dirty="0"/>
              <a:t>Select “Reporting Cycle.”</a:t>
            </a:r>
          </a:p>
          <a:p>
            <a:endParaRPr lang="en-US" dirty="0"/>
          </a:p>
          <a:p>
            <a:r>
              <a:rPr lang="en-US" dirty="0"/>
              <a:t>Next, use the drop down to    select the month.</a:t>
            </a:r>
          </a:p>
          <a:p>
            <a:endParaRPr lang="en-US" dirty="0"/>
          </a:p>
          <a:p>
            <a:r>
              <a:rPr lang="en-US" dirty="0"/>
              <a:t>Then select “Search”</a:t>
            </a:r>
          </a:p>
          <a:p>
            <a:endParaRPr lang="en-US" dirty="0"/>
          </a:p>
        </p:txBody>
      </p:sp>
      <p:pic>
        <p:nvPicPr>
          <p:cNvPr id="6" name="Picture 5" descr="Smart Data - Internet Explorer"/>
          <p:cNvPicPr>
            <a:picLocks noChangeAspect="1"/>
          </p:cNvPicPr>
          <p:nvPr/>
        </p:nvPicPr>
        <p:blipFill rotWithShape="1">
          <a:blip r:embed="rId6">
            <a:extLst>
              <a:ext uri="{28A0092B-C50C-407E-A947-70E740481C1C}">
                <a14:useLocalDpi xmlns:a14="http://schemas.microsoft.com/office/drawing/2010/main" val="0"/>
              </a:ext>
            </a:extLst>
          </a:blip>
          <a:srcRect l="3304" t="35363" r="69913" b="36150"/>
          <a:stretch/>
        </p:blipFill>
        <p:spPr>
          <a:xfrm>
            <a:off x="4114800" y="1676400"/>
            <a:ext cx="4127817" cy="2667000"/>
          </a:xfrm>
          <a:prstGeom prst="rect">
            <a:avLst/>
          </a:prstGeom>
        </p:spPr>
      </p:pic>
      <p:pic>
        <p:nvPicPr>
          <p:cNvPr id="3" name="Audio 2">
            <a:hlinkClick r:id="" action="ppaction://media"/>
            <a:extLst>
              <a:ext uri="{FF2B5EF4-FFF2-40B4-BE49-F238E27FC236}">
                <a16:creationId xmlns:a16="http://schemas.microsoft.com/office/drawing/2014/main" id="{5208966E-1A0D-C373-C786-D2B9FE82DB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34491760"/>
      </p:ext>
    </p:extLst>
  </p:cSld>
  <p:clrMapOvr>
    <a:masterClrMapping/>
  </p:clrMapOvr>
  <mc:AlternateContent xmlns:mc="http://schemas.openxmlformats.org/markup-compatibility/2006" xmlns:p14="http://schemas.microsoft.com/office/powerpoint/2010/main">
    <mc:Choice Requires="p14">
      <p:transition spd="slow" p14:dur="2000" advTm="17123"/>
    </mc:Choice>
    <mc:Fallback xmlns="">
      <p:transition spd="slow" advTm="1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25</a:t>
            </a:fld>
            <a:endParaRPr lang="en-US" dirty="0"/>
          </a:p>
        </p:txBody>
      </p:sp>
      <p:sp>
        <p:nvSpPr>
          <p:cNvPr id="7" name="Rectangle 6"/>
          <p:cNvSpPr/>
          <p:nvPr/>
        </p:nvSpPr>
        <p:spPr>
          <a:xfrm>
            <a:off x="4876800" y="2185869"/>
            <a:ext cx="1295400" cy="481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228600" y="228600"/>
            <a:ext cx="7772400" cy="685800"/>
          </a:xfrm>
        </p:spPr>
        <p:txBody>
          <a:bodyPr>
            <a:normAutofit/>
          </a:bodyPr>
          <a:lstStyle/>
          <a:p>
            <a:r>
              <a:rPr lang="en-US" dirty="0"/>
              <a:t>TO CODE  transactions:</a:t>
            </a:r>
          </a:p>
        </p:txBody>
      </p:sp>
      <p:pic>
        <p:nvPicPr>
          <p:cNvPr id="10" name="Picture 9" descr="Smart Data - Internet Explorer"/>
          <p:cNvPicPr>
            <a:picLocks noChangeAspect="1"/>
          </p:cNvPicPr>
          <p:nvPr/>
        </p:nvPicPr>
        <p:blipFill rotWithShape="1">
          <a:blip r:embed="rId6">
            <a:extLst>
              <a:ext uri="{28A0092B-C50C-407E-A947-70E740481C1C}">
                <a14:useLocalDpi xmlns:a14="http://schemas.microsoft.com/office/drawing/2010/main" val="0"/>
              </a:ext>
            </a:extLst>
          </a:blip>
          <a:srcRect l="3739" t="30209" r="12116" b="48582"/>
          <a:stretch/>
        </p:blipFill>
        <p:spPr>
          <a:xfrm>
            <a:off x="76413" y="2185869"/>
            <a:ext cx="8958611" cy="1371600"/>
          </a:xfrm>
          <a:prstGeom prst="rect">
            <a:avLst/>
          </a:prstGeom>
        </p:spPr>
      </p:pic>
      <p:pic>
        <p:nvPicPr>
          <p:cNvPr id="2" name="Audio 1">
            <a:hlinkClick r:id="" action="ppaction://media"/>
            <a:extLst>
              <a:ext uri="{FF2B5EF4-FFF2-40B4-BE49-F238E27FC236}">
                <a16:creationId xmlns:a16="http://schemas.microsoft.com/office/drawing/2014/main" id="{3119DD12-5C74-FB60-E2D5-D52DBB697C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05556322"/>
      </p:ext>
    </p:extLst>
  </p:cSld>
  <p:clrMapOvr>
    <a:masterClrMapping/>
  </p:clrMapOvr>
  <mc:AlternateContent xmlns:mc="http://schemas.openxmlformats.org/markup-compatibility/2006" xmlns:p14="http://schemas.microsoft.com/office/powerpoint/2010/main">
    <mc:Choice Requires="p14">
      <p:transition spd="slow" p14:dur="2000" advTm="5652"/>
    </mc:Choice>
    <mc:Fallback xmlns="">
      <p:transition spd="slow" advTm="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26</a:t>
            </a:fld>
            <a:endParaRPr lang="en-US" dirty="0"/>
          </a:p>
        </p:txBody>
      </p:sp>
      <p:sp>
        <p:nvSpPr>
          <p:cNvPr id="7" name="Rectangle 6"/>
          <p:cNvSpPr/>
          <p:nvPr/>
        </p:nvSpPr>
        <p:spPr>
          <a:xfrm>
            <a:off x="4876800" y="2185869"/>
            <a:ext cx="1295400" cy="481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228600" y="228600"/>
            <a:ext cx="7772400" cy="685800"/>
          </a:xfrm>
        </p:spPr>
        <p:txBody>
          <a:bodyPr>
            <a:normAutofit/>
          </a:bodyPr>
          <a:lstStyle/>
          <a:p>
            <a:r>
              <a:rPr lang="en-US" dirty="0"/>
              <a:t>TO CODE  transactions:</a:t>
            </a:r>
          </a:p>
        </p:txBody>
      </p:sp>
      <p:sp>
        <p:nvSpPr>
          <p:cNvPr id="11" name="Content Placeholder 1"/>
          <p:cNvSpPr>
            <a:spLocks noGrp="1"/>
          </p:cNvSpPr>
          <p:nvPr>
            <p:ph idx="1"/>
          </p:nvPr>
        </p:nvSpPr>
        <p:spPr>
          <a:xfrm>
            <a:off x="368393" y="1307366"/>
            <a:ext cx="8303150" cy="533400"/>
          </a:xfrm>
        </p:spPr>
        <p:txBody>
          <a:bodyPr/>
          <a:lstStyle/>
          <a:p>
            <a:r>
              <a:rPr lang="en-US" dirty="0"/>
              <a:t>Click the Accounting Detail icon      for the transaction you need to change. </a:t>
            </a:r>
          </a:p>
        </p:txBody>
      </p:sp>
      <p:pic>
        <p:nvPicPr>
          <p:cNvPr id="3" name="Picture 2" descr="Smart Data - Internet Explorer"/>
          <p:cNvPicPr>
            <a:picLocks noChangeAspect="1"/>
          </p:cNvPicPr>
          <p:nvPr/>
        </p:nvPicPr>
        <p:blipFill rotWithShape="1">
          <a:blip r:embed="rId6">
            <a:extLst>
              <a:ext uri="{28A0092B-C50C-407E-A947-70E740481C1C}">
                <a14:useLocalDpi xmlns:a14="http://schemas.microsoft.com/office/drawing/2010/main" val="0"/>
              </a:ext>
            </a:extLst>
          </a:blip>
          <a:srcRect l="3739" t="30209" r="12116" b="18563"/>
          <a:stretch/>
        </p:blipFill>
        <p:spPr>
          <a:xfrm>
            <a:off x="117038" y="1868556"/>
            <a:ext cx="8958611" cy="3313044"/>
          </a:xfrm>
          <a:prstGeom prst="rect">
            <a:avLst/>
          </a:prstGeom>
        </p:spPr>
      </p:pic>
      <p:pic>
        <p:nvPicPr>
          <p:cNvPr id="6" name="Picture 5" descr="Smart Data - Internet Explorer"/>
          <p:cNvPicPr>
            <a:picLocks noChangeAspect="1"/>
          </p:cNvPicPr>
          <p:nvPr/>
        </p:nvPicPr>
        <p:blipFill rotWithShape="1">
          <a:blip r:embed="rId6">
            <a:extLst>
              <a:ext uri="{28A0092B-C50C-407E-A947-70E740481C1C}">
                <a14:useLocalDpi xmlns:a14="http://schemas.microsoft.com/office/drawing/2010/main" val="0"/>
              </a:ext>
            </a:extLst>
          </a:blip>
          <a:srcRect l="5739" t="44096" r="92729" b="53614"/>
          <a:stretch/>
        </p:blipFill>
        <p:spPr>
          <a:xfrm>
            <a:off x="4046020" y="1371600"/>
            <a:ext cx="335646" cy="304800"/>
          </a:xfrm>
          <a:prstGeom prst="rect">
            <a:avLst/>
          </a:prstGeom>
        </p:spPr>
      </p:pic>
      <p:pic>
        <p:nvPicPr>
          <p:cNvPr id="2" name="Audio 1">
            <a:hlinkClick r:id="" action="ppaction://media"/>
            <a:extLst>
              <a:ext uri="{FF2B5EF4-FFF2-40B4-BE49-F238E27FC236}">
                <a16:creationId xmlns:a16="http://schemas.microsoft.com/office/drawing/2014/main" id="{6488803F-B178-73B9-3657-697FF3AF7C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501252506"/>
      </p:ext>
    </p:extLst>
  </p:cSld>
  <p:clrMapOvr>
    <a:masterClrMapping/>
  </p:clrMapOvr>
  <mc:AlternateContent xmlns:mc="http://schemas.openxmlformats.org/markup-compatibility/2006" xmlns:p14="http://schemas.microsoft.com/office/powerpoint/2010/main">
    <mc:Choice Requires="p14">
      <p:transition spd="slow" p14:dur="2000" advTm="5582"/>
    </mc:Choice>
    <mc:Fallback xmlns="">
      <p:transition spd="slow" advTm="5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7772400" cy="919373"/>
          </a:xfrm>
        </p:spPr>
        <p:txBody>
          <a:bodyPr>
            <a:normAutofit/>
          </a:bodyPr>
          <a:lstStyle/>
          <a:p>
            <a:r>
              <a:rPr lang="en-US" dirty="0"/>
              <a:t>TO CODE  transactions:</a:t>
            </a:r>
          </a:p>
        </p:txBody>
      </p:sp>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27</a:t>
            </a:fld>
            <a:endParaRPr lang="en-US" dirty="0"/>
          </a:p>
        </p:txBody>
      </p:sp>
      <p:sp>
        <p:nvSpPr>
          <p:cNvPr id="7" name="Rectangle 6"/>
          <p:cNvSpPr/>
          <p:nvPr/>
        </p:nvSpPr>
        <p:spPr>
          <a:xfrm>
            <a:off x="3733800" y="1930505"/>
            <a:ext cx="1143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
          <p:cNvSpPr>
            <a:spLocks noGrp="1"/>
          </p:cNvSpPr>
          <p:nvPr>
            <p:ph idx="1"/>
          </p:nvPr>
        </p:nvSpPr>
        <p:spPr>
          <a:xfrm>
            <a:off x="304800" y="1562100"/>
            <a:ext cx="8303150" cy="1143000"/>
          </a:xfrm>
        </p:spPr>
        <p:txBody>
          <a:bodyPr>
            <a:normAutofit/>
          </a:bodyPr>
          <a:lstStyle/>
          <a:p>
            <a:r>
              <a:rPr lang="en-US" dirty="0"/>
              <a:t>If the drop down box does not appear, select “Transaction in Edit Mode” button in order to make the fields fillable. </a:t>
            </a:r>
          </a:p>
        </p:txBody>
      </p:sp>
      <p:pic>
        <p:nvPicPr>
          <p:cNvPr id="9" name="Picture 8" descr="Smart Data - Internet Explorer"/>
          <p:cNvPicPr>
            <a:picLocks noChangeAspect="1"/>
          </p:cNvPicPr>
          <p:nvPr/>
        </p:nvPicPr>
        <p:blipFill rotWithShape="1">
          <a:blip r:embed="rId6">
            <a:extLst>
              <a:ext uri="{28A0092B-C50C-407E-A947-70E740481C1C}">
                <a14:useLocalDpi xmlns:a14="http://schemas.microsoft.com/office/drawing/2010/main" val="0"/>
              </a:ext>
            </a:extLst>
          </a:blip>
          <a:srcRect l="3739" t="30209" r="12116" b="18563"/>
          <a:stretch/>
        </p:blipFill>
        <p:spPr>
          <a:xfrm>
            <a:off x="55438" y="2362200"/>
            <a:ext cx="8958611" cy="3313044"/>
          </a:xfrm>
          <a:prstGeom prst="rect">
            <a:avLst/>
          </a:prstGeom>
        </p:spPr>
      </p:pic>
      <p:pic>
        <p:nvPicPr>
          <p:cNvPr id="12" name="Picture 11" descr="Smart Data - Internet Explorer"/>
          <p:cNvPicPr>
            <a:picLocks noChangeAspect="1"/>
          </p:cNvPicPr>
          <p:nvPr/>
        </p:nvPicPr>
        <p:blipFill rotWithShape="1">
          <a:blip r:embed="rId6">
            <a:extLst>
              <a:ext uri="{28A0092B-C50C-407E-A947-70E740481C1C}">
                <a14:useLocalDpi xmlns:a14="http://schemas.microsoft.com/office/drawing/2010/main" val="0"/>
              </a:ext>
            </a:extLst>
          </a:blip>
          <a:srcRect l="6729" t="47337" r="92220" b="49751"/>
          <a:stretch/>
        </p:blipFill>
        <p:spPr>
          <a:xfrm>
            <a:off x="8224962" y="1614115"/>
            <a:ext cx="346544" cy="583090"/>
          </a:xfrm>
          <a:prstGeom prst="rect">
            <a:avLst/>
          </a:prstGeom>
        </p:spPr>
      </p:pic>
      <p:pic>
        <p:nvPicPr>
          <p:cNvPr id="3" name="Audio 2">
            <a:hlinkClick r:id="" action="ppaction://media"/>
            <a:extLst>
              <a:ext uri="{FF2B5EF4-FFF2-40B4-BE49-F238E27FC236}">
                <a16:creationId xmlns:a16="http://schemas.microsoft.com/office/drawing/2014/main" id="{73DBBC41-F15E-E666-6149-C64B0B8C94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02110408"/>
      </p:ext>
    </p:extLst>
  </p:cSld>
  <p:clrMapOvr>
    <a:masterClrMapping/>
  </p:clrMapOvr>
  <mc:AlternateContent xmlns:mc="http://schemas.openxmlformats.org/markup-compatibility/2006" xmlns:p14="http://schemas.microsoft.com/office/powerpoint/2010/main">
    <mc:Choice Requires="p14">
      <p:transition spd="slow" p14:dur="2000" advTm="5513"/>
    </mc:Choice>
    <mc:Fallback xmlns="">
      <p:transition spd="slow" advTm="5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7772400" cy="919373"/>
          </a:xfrm>
        </p:spPr>
        <p:txBody>
          <a:bodyPr>
            <a:normAutofit/>
          </a:bodyPr>
          <a:lstStyle/>
          <a:p>
            <a:r>
              <a:rPr lang="en-US" dirty="0"/>
              <a:t>TO CODE  transactions:</a:t>
            </a:r>
          </a:p>
        </p:txBody>
      </p:sp>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28</a:t>
            </a:fld>
            <a:endParaRPr lang="en-US" dirty="0"/>
          </a:p>
        </p:txBody>
      </p:sp>
      <p:sp>
        <p:nvSpPr>
          <p:cNvPr id="7" name="Rectangle 6"/>
          <p:cNvSpPr/>
          <p:nvPr/>
        </p:nvSpPr>
        <p:spPr>
          <a:xfrm>
            <a:off x="3733800" y="1930505"/>
            <a:ext cx="1143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1"/>
          <p:cNvSpPr>
            <a:spLocks noGrp="1"/>
          </p:cNvSpPr>
          <p:nvPr>
            <p:ph idx="1"/>
          </p:nvPr>
        </p:nvSpPr>
        <p:spPr>
          <a:xfrm>
            <a:off x="378524" y="3733800"/>
            <a:ext cx="8303150" cy="1905000"/>
          </a:xfrm>
        </p:spPr>
        <p:txBody>
          <a:bodyPr>
            <a:normAutofit/>
          </a:bodyPr>
          <a:lstStyle/>
          <a:p>
            <a:r>
              <a:rPr lang="en-US" dirty="0"/>
              <a:t>Use the drop down lists to select Fund, Org, and Account. </a:t>
            </a:r>
          </a:p>
          <a:p>
            <a:r>
              <a:rPr lang="en-US" dirty="0"/>
              <a:t>Add an Expense Description.</a:t>
            </a:r>
          </a:p>
          <a:p>
            <a:r>
              <a:rPr lang="en-US" dirty="0"/>
              <a:t>Add the Encumbrance number if the transaction pertains to travel.</a:t>
            </a:r>
          </a:p>
          <a:p>
            <a:pPr lvl="1"/>
            <a:r>
              <a:rPr lang="en-US" dirty="0"/>
              <a:t>Please note that all travel encumbrances should be completed and approved by your Compliance Administrator </a:t>
            </a:r>
            <a:r>
              <a:rPr lang="en-US" u="sng" dirty="0"/>
              <a:t>before</a:t>
            </a:r>
            <a:r>
              <a:rPr lang="en-US" dirty="0"/>
              <a:t> charges are made to the P-card</a:t>
            </a:r>
          </a:p>
        </p:txBody>
      </p:sp>
      <p:pic>
        <p:nvPicPr>
          <p:cNvPr id="8" name="Picture 7" descr="Smart Data - Internet Explorer"/>
          <p:cNvPicPr>
            <a:picLocks noChangeAspect="1"/>
          </p:cNvPicPr>
          <p:nvPr/>
        </p:nvPicPr>
        <p:blipFill rotWithShape="1">
          <a:blip r:embed="rId6">
            <a:extLst>
              <a:ext uri="{28A0092B-C50C-407E-A947-70E740481C1C}">
                <a14:useLocalDpi xmlns:a14="http://schemas.microsoft.com/office/drawing/2010/main" val="0"/>
              </a:ext>
            </a:extLst>
          </a:blip>
          <a:srcRect l="3478" t="47101" r="11739" b="19544"/>
          <a:stretch/>
        </p:blipFill>
        <p:spPr>
          <a:xfrm>
            <a:off x="318052" y="1143000"/>
            <a:ext cx="8609292" cy="2057400"/>
          </a:xfrm>
          <a:prstGeom prst="rect">
            <a:avLst/>
          </a:prstGeom>
        </p:spPr>
      </p:pic>
      <p:sp>
        <p:nvSpPr>
          <p:cNvPr id="9" name="Rectangle 8"/>
          <p:cNvSpPr/>
          <p:nvPr/>
        </p:nvSpPr>
        <p:spPr>
          <a:xfrm>
            <a:off x="318052" y="1447800"/>
            <a:ext cx="6158948"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8C56CB34-DE82-F9CC-4C14-73E063E061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46238779"/>
      </p:ext>
    </p:extLst>
  </p:cSld>
  <p:clrMapOvr>
    <a:masterClrMapping/>
  </p:clrMapOvr>
  <mc:AlternateContent xmlns:mc="http://schemas.openxmlformats.org/markup-compatibility/2006" xmlns:p14="http://schemas.microsoft.com/office/powerpoint/2010/main">
    <mc:Choice Requires="p14">
      <p:transition spd="slow" p14:dur="2000" advTm="17819"/>
    </mc:Choice>
    <mc:Fallback xmlns="">
      <p:transition spd="slow" advTm="17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52400"/>
            <a:ext cx="7772400" cy="919373"/>
          </a:xfrm>
        </p:spPr>
        <p:txBody>
          <a:bodyPr>
            <a:normAutofit/>
          </a:bodyPr>
          <a:lstStyle/>
          <a:p>
            <a:r>
              <a:rPr lang="en-US" dirty="0"/>
              <a:t>TO CODE  transactions:</a:t>
            </a:r>
          </a:p>
        </p:txBody>
      </p:sp>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29</a:t>
            </a:fld>
            <a:endParaRPr lang="en-US" dirty="0"/>
          </a:p>
        </p:txBody>
      </p:sp>
      <p:sp>
        <p:nvSpPr>
          <p:cNvPr id="7" name="Rectangle 6"/>
          <p:cNvSpPr/>
          <p:nvPr/>
        </p:nvSpPr>
        <p:spPr>
          <a:xfrm>
            <a:off x="3733800" y="1930505"/>
            <a:ext cx="1143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
          <p:cNvSpPr>
            <a:spLocks noGrp="1"/>
          </p:cNvSpPr>
          <p:nvPr>
            <p:ph idx="1"/>
          </p:nvPr>
        </p:nvSpPr>
        <p:spPr>
          <a:xfrm>
            <a:off x="228600" y="990600"/>
            <a:ext cx="8303150" cy="1143000"/>
          </a:xfrm>
        </p:spPr>
        <p:txBody>
          <a:bodyPr>
            <a:normAutofit/>
          </a:bodyPr>
          <a:lstStyle/>
          <a:p>
            <a:pPr lvl="0"/>
            <a:r>
              <a:rPr lang="en-US" dirty="0"/>
              <a:t>You can use the “Copy to All on Page” button to apply accounting codes to all transactions on the page.</a:t>
            </a:r>
          </a:p>
        </p:txBody>
      </p:sp>
      <p:pic>
        <p:nvPicPr>
          <p:cNvPr id="10" name="Picture 9" descr="Smart Data - Internet Explorer"/>
          <p:cNvPicPr>
            <a:picLocks noChangeAspect="1"/>
          </p:cNvPicPr>
          <p:nvPr/>
        </p:nvPicPr>
        <p:blipFill rotWithShape="1">
          <a:blip r:embed="rId6">
            <a:extLst>
              <a:ext uri="{28A0092B-C50C-407E-A947-70E740481C1C}">
                <a14:useLocalDpi xmlns:a14="http://schemas.microsoft.com/office/drawing/2010/main" val="0"/>
              </a:ext>
            </a:extLst>
          </a:blip>
          <a:srcRect l="3478" t="46545" r="32826" b="2641"/>
          <a:stretch/>
        </p:blipFill>
        <p:spPr>
          <a:xfrm>
            <a:off x="609600" y="1816872"/>
            <a:ext cx="7186654" cy="3482672"/>
          </a:xfrm>
          <a:prstGeom prst="rect">
            <a:avLst/>
          </a:prstGeom>
        </p:spPr>
      </p:pic>
      <p:sp>
        <p:nvSpPr>
          <p:cNvPr id="12" name="Content Placeholder 1"/>
          <p:cNvSpPr txBox="1">
            <a:spLocks/>
          </p:cNvSpPr>
          <p:nvPr/>
        </p:nvSpPr>
        <p:spPr>
          <a:xfrm>
            <a:off x="2722990" y="5355866"/>
            <a:ext cx="1597550" cy="381000"/>
          </a:xfrm>
          <a:prstGeom prst="rect">
            <a:avLst/>
          </a:prstGeom>
        </p:spPr>
        <p:txBody>
          <a:bodyPr vert="horz" lIns="0" tIns="45720" rIns="0" bIns="45720" rtlCol="0">
            <a:normAutofit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dirty="0"/>
              <a:t>Click Save.</a:t>
            </a:r>
          </a:p>
        </p:txBody>
      </p:sp>
      <p:cxnSp>
        <p:nvCxnSpPr>
          <p:cNvPr id="6" name="Straight Arrow Connector 5"/>
          <p:cNvCxnSpPr>
            <a:stCxn id="12" idx="1"/>
          </p:cNvCxnSpPr>
          <p:nvPr/>
        </p:nvCxnSpPr>
        <p:spPr>
          <a:xfrm flipH="1" flipV="1">
            <a:off x="1219200" y="5105400"/>
            <a:ext cx="1503790" cy="4409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457200" y="3810000"/>
            <a:ext cx="1513895"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190DF24A-D31C-8B5B-0ECC-84A20FEE49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46246115"/>
      </p:ext>
    </p:extLst>
  </p:cSld>
  <p:clrMapOvr>
    <a:masterClrMapping/>
  </p:clrMapOvr>
  <mc:AlternateContent xmlns:mc="http://schemas.openxmlformats.org/markup-compatibility/2006" xmlns:p14="http://schemas.microsoft.com/office/powerpoint/2010/main">
    <mc:Choice Requires="p14">
      <p:transition spd="slow" p14:dur="2000" advTm="19839"/>
    </mc:Choice>
    <mc:Fallback xmlns="">
      <p:transition spd="slow" advTm="1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Ordering</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r>
              <a:rPr lang="en-US" dirty="0"/>
              <a:t>Secure Internet Sites Only</a:t>
            </a:r>
          </a:p>
          <a:p>
            <a:r>
              <a:rPr lang="en-US" dirty="0"/>
              <a:t>Phone </a:t>
            </a:r>
          </a:p>
          <a:p>
            <a:r>
              <a:rPr lang="en-US" dirty="0"/>
              <a:t>Only items allowable by the Grant (call Compliance if unsure)</a:t>
            </a:r>
          </a:p>
        </p:txBody>
      </p:sp>
      <p:sp>
        <p:nvSpPr>
          <p:cNvPr id="4" name="Slide Number Placeholder 3"/>
          <p:cNvSpPr>
            <a:spLocks noGrp="1"/>
          </p:cNvSpPr>
          <p:nvPr>
            <p:ph type="sldNum" sz="quarter" idx="12"/>
          </p:nvPr>
        </p:nvSpPr>
        <p:spPr/>
        <p:txBody>
          <a:bodyPr/>
          <a:lstStyle/>
          <a:p>
            <a:fld id="{A65CAB27-FE16-479A-B933-B7AEB64CDC96}" type="slidenum">
              <a:rPr lang="en-US" smtClean="0"/>
              <a:t>3</a:t>
            </a:fld>
            <a:endParaRPr lang="en-US" dirty="0"/>
          </a:p>
        </p:txBody>
      </p:sp>
      <p:pic>
        <p:nvPicPr>
          <p:cNvPr id="6" name="Picture 5" descr="MCj0322400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1367404"/>
            <a:ext cx="97790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stephensa\AppData\Local\Microsoft\Windows\Temporary Internet Files\Content.IE5\78DIAYQ4\MP90040538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381000"/>
            <a:ext cx="2362200" cy="16872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1981200"/>
            <a:ext cx="1376362" cy="1376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Murc white.psd"/>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5" name="Audio 4">
            <a:hlinkClick r:id="" action="ppaction://media"/>
            <a:extLst>
              <a:ext uri="{FF2B5EF4-FFF2-40B4-BE49-F238E27FC236}">
                <a16:creationId xmlns:a16="http://schemas.microsoft.com/office/drawing/2014/main" id="{A3480BA8-341F-37E5-155E-5B211AE0C0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957997347"/>
      </p:ext>
    </p:extLst>
  </p:cSld>
  <p:clrMapOvr>
    <a:masterClrMapping/>
  </p:clrMapOvr>
  <mc:AlternateContent xmlns:mc="http://schemas.openxmlformats.org/markup-compatibility/2006" xmlns:p14="http://schemas.microsoft.com/office/powerpoint/2010/main">
    <mc:Choice Requires="p14">
      <p:transition spd="slow" p14:dur="2000" advTm="27890"/>
    </mc:Choice>
    <mc:Fallback xmlns="">
      <p:transition spd="slow" advTm="27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 transaction:</a:t>
            </a:r>
          </a:p>
        </p:txBody>
      </p:sp>
      <p:sp>
        <p:nvSpPr>
          <p:cNvPr id="3" name="Content Placeholder 2"/>
          <p:cNvSpPr>
            <a:spLocks noGrp="1"/>
          </p:cNvSpPr>
          <p:nvPr>
            <p:ph idx="1"/>
          </p:nvPr>
        </p:nvSpPr>
        <p:spPr/>
        <p:txBody>
          <a:bodyPr/>
          <a:lstStyle/>
          <a:p>
            <a:r>
              <a:rPr lang="en-US" dirty="0"/>
              <a:t>Select Split Transaction Icon:</a:t>
            </a:r>
          </a:p>
          <a:p>
            <a:pPr marL="68580" indent="0">
              <a:buNone/>
            </a:pPr>
            <a:endParaRPr lang="en-US" dirty="0"/>
          </a:p>
        </p:txBody>
      </p:sp>
      <p:sp>
        <p:nvSpPr>
          <p:cNvPr id="4" name="Slide Number Placeholder 3"/>
          <p:cNvSpPr>
            <a:spLocks noGrp="1"/>
          </p:cNvSpPr>
          <p:nvPr>
            <p:ph type="sldNum" sz="quarter" idx="12"/>
          </p:nvPr>
        </p:nvSpPr>
        <p:spPr/>
        <p:txBody>
          <a:bodyPr/>
          <a:lstStyle/>
          <a:p>
            <a:fld id="{A65CAB27-FE16-479A-B933-B7AEB64CDC96}" type="slidenum">
              <a:rPr lang="en-US" smtClean="0"/>
              <a:t>30</a:t>
            </a:fld>
            <a:endParaRPr lang="en-US" dirty="0"/>
          </a:p>
        </p:txBody>
      </p:sp>
      <p:pic>
        <p:nvPicPr>
          <p:cNvPr id="6" name="Picture 5"/>
          <p:cNvPicPr>
            <a:picLocks noChangeAspect="1"/>
          </p:cNvPicPr>
          <p:nvPr/>
        </p:nvPicPr>
        <p:blipFill>
          <a:blip r:embed="rId5"/>
          <a:stretch>
            <a:fillRect/>
          </a:stretch>
        </p:blipFill>
        <p:spPr>
          <a:xfrm>
            <a:off x="316443" y="2246260"/>
            <a:ext cx="8511113" cy="3081338"/>
          </a:xfrm>
          <a:prstGeom prst="rect">
            <a:avLst/>
          </a:prstGeom>
        </p:spPr>
      </p:pic>
      <p:pic>
        <p:nvPicPr>
          <p:cNvPr id="5" name="Audio 4">
            <a:hlinkClick r:id="" action="ppaction://media"/>
            <a:extLst>
              <a:ext uri="{FF2B5EF4-FFF2-40B4-BE49-F238E27FC236}">
                <a16:creationId xmlns:a16="http://schemas.microsoft.com/office/drawing/2014/main" id="{865719CD-70A3-C01A-D559-937D7FC0A9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69464490"/>
      </p:ext>
    </p:extLst>
  </p:cSld>
  <p:clrMapOvr>
    <a:masterClrMapping/>
  </p:clrMapOvr>
  <mc:AlternateContent xmlns:mc="http://schemas.openxmlformats.org/markup-compatibility/2006" xmlns:p14="http://schemas.microsoft.com/office/powerpoint/2010/main">
    <mc:Choice Requires="p14">
      <p:transition spd="slow" p14:dur="2000" advTm="6186"/>
    </mc:Choice>
    <mc:Fallback xmlns="">
      <p:transition spd="slow" advTm="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 transaction:</a:t>
            </a:r>
          </a:p>
        </p:txBody>
      </p:sp>
      <p:sp>
        <p:nvSpPr>
          <p:cNvPr id="3" name="Content Placeholder 2"/>
          <p:cNvSpPr>
            <a:spLocks noGrp="1"/>
          </p:cNvSpPr>
          <p:nvPr>
            <p:ph idx="1"/>
          </p:nvPr>
        </p:nvSpPr>
        <p:spPr/>
        <p:txBody>
          <a:bodyPr/>
          <a:lstStyle/>
          <a:p>
            <a:r>
              <a:rPr lang="en-US" dirty="0"/>
              <a:t>Select Add Splits</a:t>
            </a:r>
          </a:p>
          <a:p>
            <a:pPr marL="68580" indent="0">
              <a:buNone/>
            </a:pPr>
            <a:endParaRPr lang="en-US" dirty="0"/>
          </a:p>
        </p:txBody>
      </p:sp>
      <p:sp>
        <p:nvSpPr>
          <p:cNvPr id="4" name="Slide Number Placeholder 3"/>
          <p:cNvSpPr>
            <a:spLocks noGrp="1"/>
          </p:cNvSpPr>
          <p:nvPr>
            <p:ph type="sldNum" sz="quarter" idx="12"/>
          </p:nvPr>
        </p:nvSpPr>
        <p:spPr/>
        <p:txBody>
          <a:bodyPr/>
          <a:lstStyle/>
          <a:p>
            <a:fld id="{A65CAB27-FE16-479A-B933-B7AEB64CDC96}" type="slidenum">
              <a:rPr lang="en-US" smtClean="0"/>
              <a:t>31</a:t>
            </a:fld>
            <a:endParaRPr lang="en-US" dirty="0"/>
          </a:p>
        </p:txBody>
      </p:sp>
      <p:pic>
        <p:nvPicPr>
          <p:cNvPr id="6" name="Picture 5"/>
          <p:cNvPicPr>
            <a:picLocks noChangeAspect="1"/>
          </p:cNvPicPr>
          <p:nvPr/>
        </p:nvPicPr>
        <p:blipFill>
          <a:blip r:embed="rId5"/>
          <a:stretch>
            <a:fillRect/>
          </a:stretch>
        </p:blipFill>
        <p:spPr>
          <a:xfrm>
            <a:off x="447387" y="2209800"/>
            <a:ext cx="8478903" cy="2667000"/>
          </a:xfrm>
          <a:prstGeom prst="rect">
            <a:avLst/>
          </a:prstGeom>
        </p:spPr>
      </p:pic>
      <p:pic>
        <p:nvPicPr>
          <p:cNvPr id="5" name="Audio 4">
            <a:hlinkClick r:id="" action="ppaction://media"/>
            <a:extLst>
              <a:ext uri="{FF2B5EF4-FFF2-40B4-BE49-F238E27FC236}">
                <a16:creationId xmlns:a16="http://schemas.microsoft.com/office/drawing/2014/main" id="{F4792BD3-B29E-8F56-20EA-7DB387A4DF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43132456"/>
      </p:ext>
    </p:extLst>
  </p:cSld>
  <p:clrMapOvr>
    <a:masterClrMapping/>
  </p:clrMapOvr>
  <mc:AlternateContent xmlns:mc="http://schemas.openxmlformats.org/markup-compatibility/2006" xmlns:p14="http://schemas.microsoft.com/office/powerpoint/2010/main">
    <mc:Choice Requires="p14">
      <p:transition spd="slow" p14:dur="2000" advTm="11248"/>
    </mc:Choice>
    <mc:Fallback xmlns="">
      <p:transition spd="slow" advTm="1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 transaction:</a:t>
            </a:r>
          </a:p>
        </p:txBody>
      </p:sp>
      <p:sp>
        <p:nvSpPr>
          <p:cNvPr id="3" name="Content Placeholder 2"/>
          <p:cNvSpPr>
            <a:spLocks noGrp="1"/>
          </p:cNvSpPr>
          <p:nvPr>
            <p:ph idx="1"/>
          </p:nvPr>
        </p:nvSpPr>
        <p:spPr/>
        <p:txBody>
          <a:bodyPr/>
          <a:lstStyle/>
          <a:p>
            <a:r>
              <a:rPr lang="en-US" dirty="0"/>
              <a:t>Select Check boxes beside split transaction</a:t>
            </a:r>
          </a:p>
          <a:p>
            <a:r>
              <a:rPr lang="en-US" dirty="0"/>
              <a:t>Enter amounts for each split</a:t>
            </a:r>
          </a:p>
          <a:p>
            <a:r>
              <a:rPr lang="en-US" dirty="0"/>
              <a:t>Click save</a:t>
            </a:r>
          </a:p>
          <a:p>
            <a:pPr marL="68580" indent="0">
              <a:buNone/>
            </a:pPr>
            <a:endParaRPr lang="en-US" dirty="0"/>
          </a:p>
        </p:txBody>
      </p:sp>
      <p:sp>
        <p:nvSpPr>
          <p:cNvPr id="4" name="Slide Number Placeholder 3"/>
          <p:cNvSpPr>
            <a:spLocks noGrp="1"/>
          </p:cNvSpPr>
          <p:nvPr>
            <p:ph type="sldNum" sz="quarter" idx="12"/>
          </p:nvPr>
        </p:nvSpPr>
        <p:spPr/>
        <p:txBody>
          <a:bodyPr/>
          <a:lstStyle/>
          <a:p>
            <a:fld id="{A65CAB27-FE16-479A-B933-B7AEB64CDC96}" type="slidenum">
              <a:rPr lang="en-US" smtClean="0"/>
              <a:t>32</a:t>
            </a:fld>
            <a:endParaRPr lang="en-US" dirty="0"/>
          </a:p>
        </p:txBody>
      </p:sp>
      <p:pic>
        <p:nvPicPr>
          <p:cNvPr id="6" name="Picture 5"/>
          <p:cNvPicPr>
            <a:picLocks noChangeAspect="1"/>
          </p:cNvPicPr>
          <p:nvPr/>
        </p:nvPicPr>
        <p:blipFill>
          <a:blip r:embed="rId5"/>
          <a:stretch>
            <a:fillRect/>
          </a:stretch>
        </p:blipFill>
        <p:spPr>
          <a:xfrm>
            <a:off x="381000" y="2679146"/>
            <a:ext cx="7769290" cy="2837418"/>
          </a:xfrm>
          <a:prstGeom prst="rect">
            <a:avLst/>
          </a:prstGeom>
        </p:spPr>
      </p:pic>
      <p:pic>
        <p:nvPicPr>
          <p:cNvPr id="5" name="Audio 4">
            <a:hlinkClick r:id="" action="ppaction://media"/>
            <a:extLst>
              <a:ext uri="{FF2B5EF4-FFF2-40B4-BE49-F238E27FC236}">
                <a16:creationId xmlns:a16="http://schemas.microsoft.com/office/drawing/2014/main" id="{38C1F16D-16FE-C52A-272B-3647B21F91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68177981"/>
      </p:ext>
    </p:extLst>
  </p:cSld>
  <p:clrMapOvr>
    <a:masterClrMapping/>
  </p:clrMapOvr>
  <mc:AlternateContent xmlns:mc="http://schemas.openxmlformats.org/markup-compatibility/2006" xmlns:p14="http://schemas.microsoft.com/office/powerpoint/2010/main">
    <mc:Choice Requires="p14">
      <p:transition spd="slow" p14:dur="2000" advTm="12780"/>
    </mc:Choice>
    <mc:Fallback xmlns="">
      <p:transition spd="slow" advTm="1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 transaction:</a:t>
            </a:r>
          </a:p>
        </p:txBody>
      </p:sp>
      <p:sp>
        <p:nvSpPr>
          <p:cNvPr id="3" name="Content Placeholder 2"/>
          <p:cNvSpPr>
            <a:spLocks noGrp="1"/>
          </p:cNvSpPr>
          <p:nvPr>
            <p:ph idx="1"/>
          </p:nvPr>
        </p:nvSpPr>
        <p:spPr/>
        <p:txBody>
          <a:bodyPr/>
          <a:lstStyle/>
          <a:p>
            <a:r>
              <a:rPr lang="en-US" dirty="0"/>
              <a:t>Code each transaction via accounting code detail icon</a:t>
            </a:r>
          </a:p>
          <a:p>
            <a:pPr marL="68580" indent="0">
              <a:buNone/>
            </a:pPr>
            <a:endParaRPr lang="en-US" dirty="0"/>
          </a:p>
        </p:txBody>
      </p:sp>
      <p:sp>
        <p:nvSpPr>
          <p:cNvPr id="4" name="Slide Number Placeholder 3"/>
          <p:cNvSpPr>
            <a:spLocks noGrp="1"/>
          </p:cNvSpPr>
          <p:nvPr>
            <p:ph type="sldNum" sz="quarter" idx="12"/>
          </p:nvPr>
        </p:nvSpPr>
        <p:spPr/>
        <p:txBody>
          <a:bodyPr/>
          <a:lstStyle/>
          <a:p>
            <a:fld id="{A65CAB27-FE16-479A-B933-B7AEB64CDC96}" type="slidenum">
              <a:rPr lang="en-US" smtClean="0"/>
              <a:t>33</a:t>
            </a:fld>
            <a:endParaRPr lang="en-US" dirty="0"/>
          </a:p>
        </p:txBody>
      </p:sp>
      <p:pic>
        <p:nvPicPr>
          <p:cNvPr id="5" name="Picture 4"/>
          <p:cNvPicPr>
            <a:picLocks noChangeAspect="1"/>
          </p:cNvPicPr>
          <p:nvPr/>
        </p:nvPicPr>
        <p:blipFill>
          <a:blip r:embed="rId5"/>
          <a:stretch>
            <a:fillRect/>
          </a:stretch>
        </p:blipFill>
        <p:spPr>
          <a:xfrm>
            <a:off x="228600" y="2209800"/>
            <a:ext cx="8686800" cy="2916794"/>
          </a:xfrm>
          <a:prstGeom prst="rect">
            <a:avLst/>
          </a:prstGeom>
        </p:spPr>
      </p:pic>
      <p:pic>
        <p:nvPicPr>
          <p:cNvPr id="6" name="Audio 5">
            <a:hlinkClick r:id="" action="ppaction://media"/>
            <a:extLst>
              <a:ext uri="{FF2B5EF4-FFF2-40B4-BE49-F238E27FC236}">
                <a16:creationId xmlns:a16="http://schemas.microsoft.com/office/drawing/2014/main" id="{E9B2198F-E73A-B2D7-7CF2-E9929B48C3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44213277"/>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 TRANSACTION:</a:t>
            </a:r>
          </a:p>
        </p:txBody>
      </p:sp>
      <p:sp>
        <p:nvSpPr>
          <p:cNvPr id="3" name="Content Placeholder 2"/>
          <p:cNvSpPr>
            <a:spLocks noGrp="1"/>
          </p:cNvSpPr>
          <p:nvPr>
            <p:ph idx="1"/>
          </p:nvPr>
        </p:nvSpPr>
        <p:spPr>
          <a:xfrm>
            <a:off x="685800" y="1219200"/>
            <a:ext cx="7772400" cy="914399"/>
          </a:xfrm>
        </p:spPr>
        <p:txBody>
          <a:bodyPr>
            <a:normAutofit/>
          </a:bodyPr>
          <a:lstStyle/>
          <a:p>
            <a:r>
              <a:rPr lang="en-US" dirty="0"/>
              <a:t>Enter account information</a:t>
            </a:r>
          </a:p>
          <a:p>
            <a:r>
              <a:rPr lang="en-US" dirty="0"/>
              <a:t>Save transactions</a:t>
            </a:r>
          </a:p>
        </p:txBody>
      </p:sp>
      <p:sp>
        <p:nvSpPr>
          <p:cNvPr id="4" name="Slide Number Placeholder 3"/>
          <p:cNvSpPr>
            <a:spLocks noGrp="1"/>
          </p:cNvSpPr>
          <p:nvPr>
            <p:ph type="sldNum" sz="quarter" idx="12"/>
          </p:nvPr>
        </p:nvSpPr>
        <p:spPr/>
        <p:txBody>
          <a:bodyPr/>
          <a:lstStyle/>
          <a:p>
            <a:fld id="{A65CAB27-FE16-479A-B933-B7AEB64CDC96}" type="slidenum">
              <a:rPr lang="en-US" smtClean="0"/>
              <a:t>34</a:t>
            </a:fld>
            <a:endParaRPr lang="en-US" dirty="0"/>
          </a:p>
        </p:txBody>
      </p:sp>
      <p:pic>
        <p:nvPicPr>
          <p:cNvPr id="5" name="Picture 4"/>
          <p:cNvPicPr>
            <a:picLocks noChangeAspect="1"/>
          </p:cNvPicPr>
          <p:nvPr/>
        </p:nvPicPr>
        <p:blipFill>
          <a:blip r:embed="rId5"/>
          <a:stretch>
            <a:fillRect/>
          </a:stretch>
        </p:blipFill>
        <p:spPr>
          <a:xfrm>
            <a:off x="861062" y="2133599"/>
            <a:ext cx="7421875" cy="4114801"/>
          </a:xfrm>
          <a:prstGeom prst="rect">
            <a:avLst/>
          </a:prstGeom>
        </p:spPr>
      </p:pic>
      <p:sp>
        <p:nvSpPr>
          <p:cNvPr id="6" name="Rectangle 5"/>
          <p:cNvSpPr/>
          <p:nvPr/>
        </p:nvSpPr>
        <p:spPr>
          <a:xfrm>
            <a:off x="1371600" y="3200400"/>
            <a:ext cx="990600" cy="1524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90800" y="3205522"/>
            <a:ext cx="990600" cy="149839"/>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86200" y="3201680"/>
            <a:ext cx="990600" cy="1524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08098" y="4648200"/>
            <a:ext cx="1335101" cy="1524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94934" y="4648200"/>
            <a:ext cx="1167465" cy="1524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014134" y="4648200"/>
            <a:ext cx="1243666" cy="1524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848600" y="6019800"/>
            <a:ext cx="152400" cy="152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49203ABB-FEF0-FE0D-E741-E5E01ED33D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24007478"/>
      </p:ext>
    </p:extLst>
  </p:cSld>
  <p:clrMapOvr>
    <a:masterClrMapping/>
  </p:clrMapOvr>
  <mc:AlternateContent xmlns:mc="http://schemas.openxmlformats.org/markup-compatibility/2006" xmlns:p14="http://schemas.microsoft.com/office/powerpoint/2010/main">
    <mc:Choice Requires="p14">
      <p:transition spd="slow" p14:dur="2000" advTm="11202"/>
    </mc:Choice>
    <mc:Fallback xmlns="">
      <p:transition spd="slow" advTm="1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35</a:t>
            </a:fld>
            <a:endParaRPr lang="en-US" dirty="0"/>
          </a:p>
        </p:txBody>
      </p:sp>
      <p:sp>
        <p:nvSpPr>
          <p:cNvPr id="10" name="TextBox 9"/>
          <p:cNvSpPr txBox="1"/>
          <p:nvPr/>
        </p:nvSpPr>
        <p:spPr>
          <a:xfrm>
            <a:off x="381000" y="176330"/>
            <a:ext cx="6781800" cy="646331"/>
          </a:xfrm>
          <a:prstGeom prst="rect">
            <a:avLst/>
          </a:prstGeom>
          <a:noFill/>
        </p:spPr>
        <p:txBody>
          <a:bodyPr wrap="square" rtlCol="0">
            <a:spAutoFit/>
          </a:bodyPr>
          <a:lstStyle/>
          <a:p>
            <a:r>
              <a:rPr lang="en-US" sz="3600" dirty="0"/>
              <a:t>SCHEDULING THE REPORT:</a:t>
            </a:r>
          </a:p>
        </p:txBody>
      </p:sp>
      <p:sp>
        <p:nvSpPr>
          <p:cNvPr id="7" name="Content Placeholder 1"/>
          <p:cNvSpPr>
            <a:spLocks noGrp="1"/>
          </p:cNvSpPr>
          <p:nvPr>
            <p:ph idx="1"/>
          </p:nvPr>
        </p:nvSpPr>
        <p:spPr>
          <a:xfrm>
            <a:off x="4262920" y="4283075"/>
            <a:ext cx="4648199" cy="1524000"/>
          </a:xfrm>
        </p:spPr>
        <p:txBody>
          <a:bodyPr>
            <a:normAutofit/>
          </a:bodyPr>
          <a:lstStyle/>
          <a:p>
            <a:pPr lvl="0"/>
            <a:r>
              <a:rPr lang="en-US" dirty="0"/>
              <a:t>Hover over the “Reports” Tab</a:t>
            </a:r>
          </a:p>
          <a:p>
            <a:pPr lvl="0"/>
            <a:endParaRPr lang="en-US" dirty="0"/>
          </a:p>
          <a:p>
            <a:pPr lvl="0"/>
            <a:r>
              <a:rPr lang="en-US" dirty="0"/>
              <a:t>Select “Run”</a:t>
            </a:r>
          </a:p>
        </p:txBody>
      </p:sp>
      <p:pic>
        <p:nvPicPr>
          <p:cNvPr id="6" name="Picture 5"/>
          <p:cNvPicPr>
            <a:picLocks noChangeAspect="1"/>
          </p:cNvPicPr>
          <p:nvPr/>
        </p:nvPicPr>
        <p:blipFill>
          <a:blip r:embed="rId6"/>
          <a:stretch>
            <a:fillRect/>
          </a:stretch>
        </p:blipFill>
        <p:spPr>
          <a:xfrm>
            <a:off x="381000" y="990600"/>
            <a:ext cx="5600700" cy="3143250"/>
          </a:xfrm>
          <a:prstGeom prst="rect">
            <a:avLst/>
          </a:prstGeom>
        </p:spPr>
      </p:pic>
      <p:pic>
        <p:nvPicPr>
          <p:cNvPr id="2" name="Audio 1">
            <a:hlinkClick r:id="" action="ppaction://media"/>
            <a:extLst>
              <a:ext uri="{FF2B5EF4-FFF2-40B4-BE49-F238E27FC236}">
                <a16:creationId xmlns:a16="http://schemas.microsoft.com/office/drawing/2014/main" id="{07463611-2118-58F9-96EC-5E10763707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1862278"/>
      </p:ext>
    </p:extLst>
  </p:cSld>
  <p:clrMapOvr>
    <a:masterClrMapping/>
  </p:clrMapOvr>
  <mc:AlternateContent xmlns:mc="http://schemas.openxmlformats.org/markup-compatibility/2006" xmlns:p14="http://schemas.microsoft.com/office/powerpoint/2010/main">
    <mc:Choice Requires="p14">
      <p:transition spd="slow" p14:dur="2000" advTm="18794"/>
    </mc:Choice>
    <mc:Fallback xmlns="">
      <p:transition spd="slow" advTm="1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900264" y="1981200"/>
            <a:ext cx="7041322" cy="3576638"/>
          </a:xfrm>
          <a:prstGeom prst="rect">
            <a:avLst/>
          </a:prstGeom>
        </p:spPr>
      </p:pic>
      <p:pic>
        <p:nvPicPr>
          <p:cNvPr id="4" name="Picture 3" descr="Murc white.psd"/>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36</a:t>
            </a:fld>
            <a:endParaRPr lang="en-US" dirty="0"/>
          </a:p>
        </p:txBody>
      </p:sp>
      <p:sp>
        <p:nvSpPr>
          <p:cNvPr id="10" name="TextBox 9"/>
          <p:cNvSpPr txBox="1"/>
          <p:nvPr/>
        </p:nvSpPr>
        <p:spPr>
          <a:xfrm>
            <a:off x="381000" y="176330"/>
            <a:ext cx="6781800" cy="646331"/>
          </a:xfrm>
          <a:prstGeom prst="rect">
            <a:avLst/>
          </a:prstGeom>
          <a:noFill/>
        </p:spPr>
        <p:txBody>
          <a:bodyPr wrap="square" rtlCol="0">
            <a:spAutoFit/>
          </a:bodyPr>
          <a:lstStyle/>
          <a:p>
            <a:r>
              <a:rPr lang="en-US" sz="3600" dirty="0"/>
              <a:t>SCHEDULING THE REPORT:</a:t>
            </a:r>
          </a:p>
        </p:txBody>
      </p:sp>
      <p:sp>
        <p:nvSpPr>
          <p:cNvPr id="7" name="Content Placeholder 1"/>
          <p:cNvSpPr>
            <a:spLocks noGrp="1"/>
          </p:cNvSpPr>
          <p:nvPr>
            <p:ph idx="1"/>
          </p:nvPr>
        </p:nvSpPr>
        <p:spPr>
          <a:xfrm>
            <a:off x="307450" y="1112113"/>
            <a:ext cx="8226950" cy="770614"/>
          </a:xfrm>
        </p:spPr>
        <p:txBody>
          <a:bodyPr>
            <a:normAutofit fontScale="77500" lnSpcReduction="20000"/>
          </a:bodyPr>
          <a:lstStyle/>
          <a:p>
            <a:pPr lvl="0"/>
            <a:r>
              <a:rPr lang="en-US" dirty="0"/>
              <a:t>Step 1 will list the Cardholder’s Name. </a:t>
            </a:r>
          </a:p>
          <a:p>
            <a:pPr lvl="0"/>
            <a:r>
              <a:rPr lang="en-US" dirty="0"/>
              <a:t>For Step 2, you will select the “Accounting and Reconciliation Reports” and then select “Accounting Code Detail”. </a:t>
            </a:r>
          </a:p>
        </p:txBody>
      </p:sp>
      <p:sp>
        <p:nvSpPr>
          <p:cNvPr id="6" name="Oval 5"/>
          <p:cNvSpPr/>
          <p:nvPr/>
        </p:nvSpPr>
        <p:spPr>
          <a:xfrm>
            <a:off x="917388" y="3962400"/>
            <a:ext cx="2362200" cy="4177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05000" y="2735088"/>
            <a:ext cx="838200" cy="137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99175083-1CF5-A74D-9528-D57E4B7664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56798104"/>
      </p:ext>
    </p:extLst>
  </p:cSld>
  <p:clrMapOvr>
    <a:masterClrMapping/>
  </p:clrMapOvr>
  <mc:AlternateContent xmlns:mc="http://schemas.openxmlformats.org/markup-compatibility/2006" xmlns:p14="http://schemas.microsoft.com/office/powerpoint/2010/main">
    <mc:Choice Requires="p14">
      <p:transition spd="slow" p14:dur="2000" advTm="30195"/>
    </mc:Choice>
    <mc:Fallback xmlns="">
      <p:transition spd="slow" advTm="3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5CAB27-FE16-479A-B933-B7AEB64CDC96}" type="slidenum">
              <a:rPr lang="en-US" smtClean="0"/>
              <a:t>37</a:t>
            </a:fld>
            <a:endParaRPr lang="en-US" dirty="0"/>
          </a:p>
        </p:txBody>
      </p:sp>
      <p:sp>
        <p:nvSpPr>
          <p:cNvPr id="6" name="TextBox 5"/>
          <p:cNvSpPr txBox="1"/>
          <p:nvPr/>
        </p:nvSpPr>
        <p:spPr>
          <a:xfrm>
            <a:off x="533400" y="304800"/>
            <a:ext cx="6781800" cy="646331"/>
          </a:xfrm>
          <a:prstGeom prst="rect">
            <a:avLst/>
          </a:prstGeom>
          <a:noFill/>
        </p:spPr>
        <p:txBody>
          <a:bodyPr wrap="square" rtlCol="0">
            <a:spAutoFit/>
          </a:bodyPr>
          <a:lstStyle/>
          <a:p>
            <a:r>
              <a:rPr lang="en-US" sz="3600" dirty="0"/>
              <a:t>SCHEDULING THE REPORT:</a:t>
            </a:r>
          </a:p>
        </p:txBody>
      </p:sp>
      <p:pic>
        <p:nvPicPr>
          <p:cNvPr id="7" name="Picture 6"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9" name="Content Placeholder 1"/>
          <p:cNvSpPr txBox="1">
            <a:spLocks/>
          </p:cNvSpPr>
          <p:nvPr/>
        </p:nvSpPr>
        <p:spPr>
          <a:xfrm>
            <a:off x="152400" y="1078131"/>
            <a:ext cx="8303150" cy="495300"/>
          </a:xfrm>
          <a:prstGeom prst="rect">
            <a:avLst/>
          </a:prstGeom>
        </p:spPr>
        <p:txBody>
          <a:bodyPr vert="horz" lIns="0" tIns="45720" rIns="0" bIns="45720" rtlCol="0">
            <a:normAutofit fontScale="85000"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dirty="0"/>
              <a:t> For Step 3, </a:t>
            </a:r>
            <a:r>
              <a:rPr lang="en-US" b="1" u="sng" dirty="0"/>
              <a:t>MARSHALL UNIVERSITY RESEARCH </a:t>
            </a:r>
            <a:r>
              <a:rPr lang="en-US" dirty="0"/>
              <a:t>should already be selected. </a:t>
            </a:r>
          </a:p>
        </p:txBody>
      </p:sp>
      <p:sp>
        <p:nvSpPr>
          <p:cNvPr id="12" name="Content Placeholder 1"/>
          <p:cNvSpPr txBox="1">
            <a:spLocks/>
          </p:cNvSpPr>
          <p:nvPr/>
        </p:nvSpPr>
        <p:spPr>
          <a:xfrm>
            <a:off x="158363" y="4876800"/>
            <a:ext cx="8303150" cy="4572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dirty="0"/>
              <a:t>Skip Step 4. </a:t>
            </a:r>
          </a:p>
        </p:txBody>
      </p:sp>
      <p:pic>
        <p:nvPicPr>
          <p:cNvPr id="5" name="Picture 4"/>
          <p:cNvPicPr>
            <a:picLocks noChangeAspect="1"/>
          </p:cNvPicPr>
          <p:nvPr/>
        </p:nvPicPr>
        <p:blipFill>
          <a:blip r:embed="rId6"/>
          <a:stretch>
            <a:fillRect/>
          </a:stretch>
        </p:blipFill>
        <p:spPr>
          <a:xfrm>
            <a:off x="895468" y="1573431"/>
            <a:ext cx="6817014" cy="3364878"/>
          </a:xfrm>
          <a:prstGeom prst="rect">
            <a:avLst/>
          </a:prstGeom>
        </p:spPr>
      </p:pic>
      <p:sp>
        <p:nvSpPr>
          <p:cNvPr id="10" name="Rectangle 9"/>
          <p:cNvSpPr/>
          <p:nvPr/>
        </p:nvSpPr>
        <p:spPr>
          <a:xfrm>
            <a:off x="1981200" y="2286000"/>
            <a:ext cx="838200" cy="137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52800" y="4171950"/>
            <a:ext cx="1219200" cy="171450"/>
          </a:xfrm>
          <a:prstGeom prst="rect">
            <a:avLst/>
          </a:prstGeom>
          <a:solidFill>
            <a:schemeClr val="accent3">
              <a:lumMod val="65000"/>
              <a:lumOff val="3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880DB163-F1C7-8881-5153-6BB05A54EB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47126571"/>
      </p:ext>
    </p:extLst>
  </p:cSld>
  <p:clrMapOvr>
    <a:masterClrMapping/>
  </p:clrMapOvr>
  <mc:AlternateContent xmlns:mc="http://schemas.openxmlformats.org/markup-compatibility/2006" xmlns:p14="http://schemas.microsoft.com/office/powerpoint/2010/main">
    <mc:Choice Requires="p14">
      <p:transition spd="slow" p14:dur="2000" advTm="6302"/>
    </mc:Choice>
    <mc:Fallback xmlns="">
      <p:transition spd="slow" advTm="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5CAB27-FE16-479A-B933-B7AEB64CDC96}" type="slidenum">
              <a:rPr lang="en-US" smtClean="0"/>
              <a:t>38</a:t>
            </a:fld>
            <a:endParaRPr lang="en-US" dirty="0"/>
          </a:p>
        </p:txBody>
      </p:sp>
      <p:sp>
        <p:nvSpPr>
          <p:cNvPr id="6" name="TextBox 5"/>
          <p:cNvSpPr txBox="1"/>
          <p:nvPr/>
        </p:nvSpPr>
        <p:spPr>
          <a:xfrm>
            <a:off x="533400" y="304800"/>
            <a:ext cx="6781800" cy="646331"/>
          </a:xfrm>
          <a:prstGeom prst="rect">
            <a:avLst/>
          </a:prstGeom>
          <a:noFill/>
        </p:spPr>
        <p:txBody>
          <a:bodyPr wrap="square" rtlCol="0">
            <a:spAutoFit/>
          </a:bodyPr>
          <a:lstStyle/>
          <a:p>
            <a:r>
              <a:rPr lang="en-US" sz="3600" dirty="0"/>
              <a:t>SCHEDULING THE REPORT:</a:t>
            </a:r>
          </a:p>
        </p:txBody>
      </p:sp>
      <p:pic>
        <p:nvPicPr>
          <p:cNvPr id="7" name="Picture 6"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9" name="Content Placeholder 1"/>
          <p:cNvSpPr txBox="1">
            <a:spLocks/>
          </p:cNvSpPr>
          <p:nvPr/>
        </p:nvSpPr>
        <p:spPr>
          <a:xfrm>
            <a:off x="152400" y="1066801"/>
            <a:ext cx="8763000" cy="16002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dirty="0"/>
              <a:t>For Step 5, you will leave all fields as they are, unless you are splitting transactions. If you have split transactions, make sure to put a check mark next to “Include Splits”</a:t>
            </a:r>
          </a:p>
          <a:p>
            <a:endParaRPr lang="en-US" dirty="0"/>
          </a:p>
        </p:txBody>
      </p:sp>
      <p:pic>
        <p:nvPicPr>
          <p:cNvPr id="2" name="Picture 1"/>
          <p:cNvPicPr>
            <a:picLocks noChangeAspect="1"/>
          </p:cNvPicPr>
          <p:nvPr/>
        </p:nvPicPr>
        <p:blipFill>
          <a:blip r:embed="rId6"/>
          <a:stretch>
            <a:fillRect/>
          </a:stretch>
        </p:blipFill>
        <p:spPr>
          <a:xfrm>
            <a:off x="908250" y="2057400"/>
            <a:ext cx="7251300" cy="3513579"/>
          </a:xfrm>
          <a:prstGeom prst="rect">
            <a:avLst/>
          </a:prstGeom>
        </p:spPr>
      </p:pic>
      <p:pic>
        <p:nvPicPr>
          <p:cNvPr id="2050" name="Picture 2" descr="C:\Users\stephensa\AppData\Local\Microsoft\Windows\Temporary Internet Files\Content.IE5\30RNMRH7\MM900185588[1].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91200" y="4242321"/>
            <a:ext cx="228600" cy="1386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3429000" y="5334000"/>
            <a:ext cx="1828800" cy="152400"/>
          </a:xfrm>
          <a:prstGeom prst="rect">
            <a:avLst/>
          </a:prstGeom>
          <a:solidFill>
            <a:schemeClr val="accent3">
              <a:lumMod val="65000"/>
              <a:lumOff val="3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573EE7DF-106A-01D5-A30E-A4DF601DEA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1702846"/>
      </p:ext>
    </p:extLst>
  </p:cSld>
  <p:clrMapOvr>
    <a:masterClrMapping/>
  </p:clrMapOvr>
  <mc:AlternateContent xmlns:mc="http://schemas.openxmlformats.org/markup-compatibility/2006" xmlns:p14="http://schemas.microsoft.com/office/powerpoint/2010/main">
    <mc:Choice Requires="p14">
      <p:transition spd="slow" p14:dur="2000" advTm="10110"/>
    </mc:Choice>
    <mc:Fallback xmlns="">
      <p:transition spd="slow" advTm="10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5CAB27-FE16-479A-B933-B7AEB64CDC96}" type="slidenum">
              <a:rPr lang="en-US" smtClean="0"/>
              <a:t>39</a:t>
            </a:fld>
            <a:endParaRPr lang="en-US" dirty="0"/>
          </a:p>
        </p:txBody>
      </p:sp>
      <p:sp>
        <p:nvSpPr>
          <p:cNvPr id="6" name="TextBox 5"/>
          <p:cNvSpPr txBox="1"/>
          <p:nvPr/>
        </p:nvSpPr>
        <p:spPr>
          <a:xfrm>
            <a:off x="533400" y="304800"/>
            <a:ext cx="6781800" cy="646331"/>
          </a:xfrm>
          <a:prstGeom prst="rect">
            <a:avLst/>
          </a:prstGeom>
          <a:noFill/>
        </p:spPr>
        <p:txBody>
          <a:bodyPr wrap="square" rtlCol="0">
            <a:spAutoFit/>
          </a:bodyPr>
          <a:lstStyle/>
          <a:p>
            <a:r>
              <a:rPr lang="en-US" sz="3600" dirty="0"/>
              <a:t>SCHEDULING THE REPORT:</a:t>
            </a:r>
          </a:p>
        </p:txBody>
      </p:sp>
      <p:pic>
        <p:nvPicPr>
          <p:cNvPr id="7" name="Picture 6"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3" name="Content Placeholder 2"/>
          <p:cNvSpPr>
            <a:spLocks noGrp="1"/>
          </p:cNvSpPr>
          <p:nvPr>
            <p:ph idx="1"/>
          </p:nvPr>
        </p:nvSpPr>
        <p:spPr>
          <a:xfrm>
            <a:off x="138702" y="1219200"/>
            <a:ext cx="2666999" cy="4224478"/>
          </a:xfrm>
        </p:spPr>
        <p:txBody>
          <a:bodyPr>
            <a:normAutofit lnSpcReduction="10000"/>
          </a:bodyPr>
          <a:lstStyle/>
          <a:p>
            <a:r>
              <a:rPr lang="en-US" dirty="0"/>
              <a:t>This report can only be scheduled to run after the billing cycle has ended. </a:t>
            </a:r>
          </a:p>
          <a:p>
            <a:endParaRPr lang="en-US" dirty="0"/>
          </a:p>
          <a:p>
            <a:r>
              <a:rPr lang="en-US" dirty="0"/>
              <a:t>Select Step 6, select </a:t>
            </a:r>
            <a:r>
              <a:rPr lang="en-US" b="1" dirty="0"/>
              <a:t>“Reporting Cycle”, </a:t>
            </a:r>
            <a:r>
              <a:rPr lang="en-US" dirty="0"/>
              <a:t>and use the drop down feature to select the billing cycle month.</a:t>
            </a:r>
          </a:p>
          <a:p>
            <a:endParaRPr lang="en-US" dirty="0"/>
          </a:p>
          <a:p>
            <a:r>
              <a:rPr lang="en-US" dirty="0"/>
              <a:t>Then select Step 7.</a:t>
            </a:r>
          </a:p>
        </p:txBody>
      </p:sp>
      <p:pic>
        <p:nvPicPr>
          <p:cNvPr id="2" name="Picture 1"/>
          <p:cNvPicPr>
            <a:picLocks noChangeAspect="1"/>
          </p:cNvPicPr>
          <p:nvPr/>
        </p:nvPicPr>
        <p:blipFill rotWithShape="1">
          <a:blip r:embed="rId6"/>
          <a:srcRect r="38041"/>
          <a:stretch/>
        </p:blipFill>
        <p:spPr>
          <a:xfrm>
            <a:off x="2837380" y="960549"/>
            <a:ext cx="6205538" cy="4322407"/>
          </a:xfrm>
          <a:prstGeom prst="rect">
            <a:avLst/>
          </a:prstGeom>
        </p:spPr>
      </p:pic>
      <p:sp>
        <p:nvSpPr>
          <p:cNvPr id="8" name="Oval 7"/>
          <p:cNvSpPr/>
          <p:nvPr/>
        </p:nvSpPr>
        <p:spPr>
          <a:xfrm>
            <a:off x="4114800" y="2438400"/>
            <a:ext cx="3089525"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904162" y="3962400"/>
            <a:ext cx="1210638" cy="4492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89925" y="4540406"/>
            <a:ext cx="1828800" cy="152400"/>
          </a:xfrm>
          <a:prstGeom prst="rect">
            <a:avLst/>
          </a:prstGeom>
          <a:solidFill>
            <a:schemeClr val="accent3">
              <a:lumMod val="65000"/>
              <a:lumOff val="3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A3D11B1D-0C9E-9301-FE29-84AE486E28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39338014"/>
      </p:ext>
    </p:extLst>
  </p:cSld>
  <p:clrMapOvr>
    <a:masterClrMapping/>
  </p:clrMapOvr>
  <mc:AlternateContent xmlns:mc="http://schemas.openxmlformats.org/markup-compatibility/2006" xmlns:p14="http://schemas.microsoft.com/office/powerpoint/2010/main">
    <mc:Choice Requires="p14">
      <p:transition spd="slow" p14:dur="2000" advTm="14893"/>
    </mc:Choice>
    <mc:Fallback xmlns="">
      <p:transition spd="slow" advTm="1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172" y="1066800"/>
            <a:ext cx="7772400" cy="4648200"/>
          </a:xfrm>
        </p:spPr>
        <p:txBody>
          <a:bodyPr>
            <a:normAutofit lnSpcReduction="10000"/>
          </a:bodyPr>
          <a:lstStyle/>
          <a:p>
            <a:endParaRPr lang="en-US" dirty="0"/>
          </a:p>
          <a:p>
            <a:r>
              <a:rPr lang="en-US" dirty="0"/>
              <a:t>Most browsers display a security icon, usually a small locked padlock. For Mozilla Firefox, Internet Explorer, and Google Chrome, the icon appears in the address bar. For Safari, the icon appears in the upper right corner of the browser. </a:t>
            </a:r>
          </a:p>
          <a:p>
            <a:endParaRPr lang="en-US" dirty="0"/>
          </a:p>
          <a:p>
            <a:endParaRPr lang="en-US" dirty="0"/>
          </a:p>
          <a:p>
            <a:endParaRPr lang="en-US" dirty="0"/>
          </a:p>
          <a:p>
            <a:endParaRPr lang="en-US" dirty="0"/>
          </a:p>
          <a:p>
            <a:endParaRPr lang="en-US" dirty="0"/>
          </a:p>
          <a:p>
            <a:endParaRPr lang="en-US" dirty="0"/>
          </a:p>
          <a:p>
            <a:r>
              <a:rPr lang="en-US" dirty="0"/>
              <a:t>You should also check the URL (website address) to see if the site is secure. It will start with https:// instead of http://</a:t>
            </a:r>
          </a:p>
        </p:txBody>
      </p:sp>
      <p:sp>
        <p:nvSpPr>
          <p:cNvPr id="4" name="Slide Number Placeholder 3"/>
          <p:cNvSpPr>
            <a:spLocks noGrp="1"/>
          </p:cNvSpPr>
          <p:nvPr>
            <p:ph type="sldNum" sz="quarter" idx="12"/>
          </p:nvPr>
        </p:nvSpPr>
        <p:spPr/>
        <p:txBody>
          <a:bodyPr/>
          <a:lstStyle/>
          <a:p>
            <a:fld id="{A65CAB27-FE16-479A-B933-B7AEB64CDC96}" type="slidenum">
              <a:rPr lang="en-US" smtClean="0"/>
              <a:t>4</a:t>
            </a:fld>
            <a:endParaRPr lang="en-US" dirty="0"/>
          </a:p>
        </p:txBody>
      </p:sp>
      <p:pic>
        <p:nvPicPr>
          <p:cNvPr id="5" name="Picture 4" descr="How to tell if your web browser is secure | Information Technology Services - Google Chrome"/>
          <p:cNvPicPr>
            <a:picLocks noChangeAspect="1"/>
          </p:cNvPicPr>
          <p:nvPr/>
        </p:nvPicPr>
        <p:blipFill rotWithShape="1">
          <a:blip r:embed="rId5">
            <a:extLst>
              <a:ext uri="{28A0092B-C50C-407E-A947-70E740481C1C}">
                <a14:useLocalDpi xmlns:a14="http://schemas.microsoft.com/office/drawing/2010/main" val="0"/>
              </a:ext>
            </a:extLst>
          </a:blip>
          <a:srcRect l="25621" t="19147" r="53523" b="66792"/>
          <a:stretch/>
        </p:blipFill>
        <p:spPr>
          <a:xfrm>
            <a:off x="4419600" y="3612348"/>
            <a:ext cx="2466739" cy="1010088"/>
          </a:xfrm>
          <a:prstGeom prst="rect">
            <a:avLst/>
          </a:prstGeom>
        </p:spPr>
      </p:pic>
      <p:pic>
        <p:nvPicPr>
          <p:cNvPr id="10" name="Picture 9" descr="How to tell if your web browser is secure | Information Technology Services - Google Chrome"/>
          <p:cNvPicPr>
            <a:picLocks noChangeAspect="1"/>
          </p:cNvPicPr>
          <p:nvPr/>
        </p:nvPicPr>
        <p:blipFill rotWithShape="1">
          <a:blip r:embed="rId5">
            <a:extLst>
              <a:ext uri="{28A0092B-C50C-407E-A947-70E740481C1C}">
                <a14:useLocalDpi xmlns:a14="http://schemas.microsoft.com/office/drawing/2010/main" val="0"/>
              </a:ext>
            </a:extLst>
          </a:blip>
          <a:srcRect l="25620" t="34855" r="50010" b="39616"/>
          <a:stretch/>
        </p:blipFill>
        <p:spPr>
          <a:xfrm>
            <a:off x="1219199" y="2590800"/>
            <a:ext cx="2882153" cy="1833985"/>
          </a:xfrm>
          <a:prstGeom prst="rect">
            <a:avLst/>
          </a:prstGeom>
        </p:spPr>
      </p:pic>
      <p:pic>
        <p:nvPicPr>
          <p:cNvPr id="12" name="Picture 11" descr="How to tell if your web browser is secure | Information Technology Services - Google Chrome"/>
          <p:cNvPicPr>
            <a:picLocks noChangeAspect="1"/>
          </p:cNvPicPr>
          <p:nvPr/>
        </p:nvPicPr>
        <p:blipFill rotWithShape="1">
          <a:blip r:embed="rId5">
            <a:extLst>
              <a:ext uri="{28A0092B-C50C-407E-A947-70E740481C1C}">
                <a14:useLocalDpi xmlns:a14="http://schemas.microsoft.com/office/drawing/2010/main" val="0"/>
              </a:ext>
            </a:extLst>
          </a:blip>
          <a:srcRect l="25620" t="60172" r="50010" b="27066"/>
          <a:stretch/>
        </p:blipFill>
        <p:spPr>
          <a:xfrm>
            <a:off x="4389372" y="2590800"/>
            <a:ext cx="2882153" cy="916792"/>
          </a:xfrm>
          <a:prstGeom prst="rect">
            <a:avLst/>
          </a:prstGeom>
        </p:spPr>
      </p:pic>
      <p:sp>
        <p:nvSpPr>
          <p:cNvPr id="13" name="Title 1"/>
          <p:cNvSpPr>
            <a:spLocks noGrp="1"/>
          </p:cNvSpPr>
          <p:nvPr>
            <p:ph type="title"/>
          </p:nvPr>
        </p:nvSpPr>
        <p:spPr>
          <a:xfrm>
            <a:off x="685800" y="274638"/>
            <a:ext cx="7772400" cy="1143000"/>
          </a:xfrm>
        </p:spPr>
        <p:txBody>
          <a:bodyPr>
            <a:normAutofit fontScale="90000"/>
          </a:bodyPr>
          <a:lstStyle/>
          <a:p>
            <a:r>
              <a:rPr lang="en-US" dirty="0"/>
              <a:t>PURCHASING FROM SECURE WEBSITES</a:t>
            </a:r>
          </a:p>
        </p:txBody>
      </p:sp>
      <p:pic>
        <p:nvPicPr>
          <p:cNvPr id="8" name="Picture 7" descr="Murc white.psd"/>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2" name="Audio 1">
            <a:hlinkClick r:id="" action="ppaction://media"/>
            <a:extLst>
              <a:ext uri="{FF2B5EF4-FFF2-40B4-BE49-F238E27FC236}">
                <a16:creationId xmlns:a16="http://schemas.microsoft.com/office/drawing/2014/main" id="{40BFE35B-529C-D446-F8B7-CAF469B9A0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69118742"/>
      </p:ext>
    </p:extLst>
  </p:cSld>
  <p:clrMapOvr>
    <a:masterClrMapping/>
  </p:clrMapOvr>
  <mc:AlternateContent xmlns:mc="http://schemas.openxmlformats.org/markup-compatibility/2006" xmlns:p14="http://schemas.microsoft.com/office/powerpoint/2010/main">
    <mc:Choice Requires="p14">
      <p:transition spd="slow" p14:dur="2000" advTm="9555"/>
    </mc:Choice>
    <mc:Fallback xmlns="">
      <p:transition spd="slow" advTm="9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5CAB27-FE16-479A-B933-B7AEB64CDC96}" type="slidenum">
              <a:rPr lang="en-US" smtClean="0"/>
              <a:t>40</a:t>
            </a:fld>
            <a:endParaRPr lang="en-US" dirty="0"/>
          </a:p>
        </p:txBody>
      </p:sp>
      <p:sp>
        <p:nvSpPr>
          <p:cNvPr id="6" name="TextBox 5"/>
          <p:cNvSpPr txBox="1"/>
          <p:nvPr/>
        </p:nvSpPr>
        <p:spPr>
          <a:xfrm>
            <a:off x="533400" y="304800"/>
            <a:ext cx="6781800" cy="646331"/>
          </a:xfrm>
          <a:prstGeom prst="rect">
            <a:avLst/>
          </a:prstGeom>
          <a:noFill/>
        </p:spPr>
        <p:txBody>
          <a:bodyPr wrap="square" rtlCol="0">
            <a:spAutoFit/>
          </a:bodyPr>
          <a:lstStyle/>
          <a:p>
            <a:r>
              <a:rPr lang="en-US" sz="3600" dirty="0"/>
              <a:t>SCHEDULING THE REPORT:</a:t>
            </a:r>
          </a:p>
        </p:txBody>
      </p:sp>
      <p:pic>
        <p:nvPicPr>
          <p:cNvPr id="7" name="Picture 6"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3" name="Content Placeholder 2"/>
          <p:cNvSpPr>
            <a:spLocks noGrp="1"/>
          </p:cNvSpPr>
          <p:nvPr>
            <p:ph idx="1"/>
          </p:nvPr>
        </p:nvSpPr>
        <p:spPr>
          <a:xfrm>
            <a:off x="326005" y="1143000"/>
            <a:ext cx="3255395" cy="4114800"/>
          </a:xfrm>
        </p:spPr>
        <p:txBody>
          <a:bodyPr>
            <a:normAutofit/>
          </a:bodyPr>
          <a:lstStyle/>
          <a:p>
            <a:r>
              <a:rPr lang="en-US" dirty="0"/>
              <a:t>While on Step 7, please make sure that your email address is listed correctly in the Email Notifications box. </a:t>
            </a:r>
          </a:p>
          <a:p>
            <a:endParaRPr lang="en-US" dirty="0"/>
          </a:p>
          <a:p>
            <a:r>
              <a:rPr lang="en-US" dirty="0"/>
              <a:t>Select “Submit Request”</a:t>
            </a:r>
          </a:p>
          <a:p>
            <a:endParaRPr lang="en-US" dirty="0"/>
          </a:p>
        </p:txBody>
      </p:sp>
      <p:pic>
        <p:nvPicPr>
          <p:cNvPr id="5" name="Picture 4"/>
          <p:cNvPicPr>
            <a:picLocks noChangeAspect="1"/>
          </p:cNvPicPr>
          <p:nvPr/>
        </p:nvPicPr>
        <p:blipFill>
          <a:blip r:embed="rId6"/>
          <a:stretch>
            <a:fillRect/>
          </a:stretch>
        </p:blipFill>
        <p:spPr>
          <a:xfrm>
            <a:off x="4667250" y="1206500"/>
            <a:ext cx="3562350" cy="4749800"/>
          </a:xfrm>
          <a:prstGeom prst="rect">
            <a:avLst/>
          </a:prstGeom>
        </p:spPr>
      </p:pic>
      <p:sp>
        <p:nvSpPr>
          <p:cNvPr id="8" name="TextBox 7"/>
          <p:cNvSpPr txBox="1"/>
          <p:nvPr/>
        </p:nvSpPr>
        <p:spPr>
          <a:xfrm>
            <a:off x="5029200" y="3311972"/>
            <a:ext cx="2438400" cy="369332"/>
          </a:xfrm>
          <a:prstGeom prst="rect">
            <a:avLst/>
          </a:prstGeom>
          <a:solidFill>
            <a:schemeClr val="bg1"/>
          </a:solidFill>
        </p:spPr>
        <p:txBody>
          <a:bodyPr wrap="square" rtlCol="0">
            <a:spAutoFit/>
          </a:bodyPr>
          <a:lstStyle/>
          <a:p>
            <a:r>
              <a:rPr lang="en-US" dirty="0"/>
              <a:t>Email@marshall.edu</a:t>
            </a:r>
          </a:p>
        </p:txBody>
      </p:sp>
      <p:cxnSp>
        <p:nvCxnSpPr>
          <p:cNvPr id="11" name="Straight Arrow Connector 10"/>
          <p:cNvCxnSpPr/>
          <p:nvPr/>
        </p:nvCxnSpPr>
        <p:spPr>
          <a:xfrm>
            <a:off x="3657600" y="2133600"/>
            <a:ext cx="1447800" cy="1364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95600" y="3681304"/>
            <a:ext cx="1771650" cy="1957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F0DC0CAC-D5AC-3407-9BC6-D0E603E968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822107616"/>
      </p:ext>
    </p:extLst>
  </p:cSld>
  <p:clrMapOvr>
    <a:masterClrMapping/>
  </p:clrMapOvr>
  <mc:AlternateContent xmlns:mc="http://schemas.openxmlformats.org/markup-compatibility/2006" xmlns:p14="http://schemas.microsoft.com/office/powerpoint/2010/main">
    <mc:Choice Requires="p14">
      <p:transition spd="slow" p14:dur="2000" advTm="19236"/>
    </mc:Choice>
    <mc:Fallback xmlns="">
      <p:transition spd="slow" advTm="1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41</a:t>
            </a:fld>
            <a:endParaRPr lang="en-US" dirty="0"/>
          </a:p>
        </p:txBody>
      </p:sp>
      <p:sp>
        <p:nvSpPr>
          <p:cNvPr id="11" name="TextBox 10"/>
          <p:cNvSpPr txBox="1"/>
          <p:nvPr/>
        </p:nvSpPr>
        <p:spPr>
          <a:xfrm>
            <a:off x="228600" y="152400"/>
            <a:ext cx="8534400" cy="646331"/>
          </a:xfrm>
          <a:prstGeom prst="rect">
            <a:avLst/>
          </a:prstGeom>
          <a:noFill/>
        </p:spPr>
        <p:txBody>
          <a:bodyPr wrap="square" rtlCol="0">
            <a:spAutoFit/>
          </a:bodyPr>
          <a:lstStyle/>
          <a:p>
            <a:r>
              <a:rPr lang="en-US" sz="3600" dirty="0"/>
              <a:t>VIEW THE COMPLETED REPORT:</a:t>
            </a:r>
          </a:p>
        </p:txBody>
      </p:sp>
      <p:sp>
        <p:nvSpPr>
          <p:cNvPr id="7" name="Content Placeholder 1"/>
          <p:cNvSpPr>
            <a:spLocks noGrp="1"/>
          </p:cNvSpPr>
          <p:nvPr>
            <p:ph idx="1"/>
          </p:nvPr>
        </p:nvSpPr>
        <p:spPr>
          <a:xfrm>
            <a:off x="210710" y="1143000"/>
            <a:ext cx="8856428" cy="1600200"/>
          </a:xfrm>
        </p:spPr>
        <p:txBody>
          <a:bodyPr>
            <a:normAutofit/>
          </a:bodyPr>
          <a:lstStyle/>
          <a:p>
            <a:r>
              <a:rPr lang="en-US" dirty="0"/>
              <a:t>After selecting “Submit Request” the Reports Dashboard Screen will automatically populate. The report will take a few minutes to run. </a:t>
            </a:r>
          </a:p>
          <a:p>
            <a:r>
              <a:rPr lang="en-US" dirty="0"/>
              <a:t>You will receive an email notification when the report is complete, and you will then refresh the page that you are currently on and the report will populate. </a:t>
            </a:r>
          </a:p>
          <a:p>
            <a:endParaRPr lang="en-US" dirty="0"/>
          </a:p>
          <a:p>
            <a:endParaRPr lang="en-US" dirty="0"/>
          </a:p>
        </p:txBody>
      </p:sp>
      <p:pic>
        <p:nvPicPr>
          <p:cNvPr id="2" name="Picture 1"/>
          <p:cNvPicPr>
            <a:picLocks noChangeAspect="1"/>
          </p:cNvPicPr>
          <p:nvPr/>
        </p:nvPicPr>
        <p:blipFill>
          <a:blip r:embed="rId6"/>
          <a:stretch>
            <a:fillRect/>
          </a:stretch>
        </p:blipFill>
        <p:spPr>
          <a:xfrm>
            <a:off x="228600" y="2743200"/>
            <a:ext cx="8852702" cy="1981200"/>
          </a:xfrm>
          <a:prstGeom prst="rect">
            <a:avLst/>
          </a:prstGeom>
        </p:spPr>
      </p:pic>
      <p:pic>
        <p:nvPicPr>
          <p:cNvPr id="3" name="Audio 2">
            <a:hlinkClick r:id="" action="ppaction://media"/>
            <a:extLst>
              <a:ext uri="{FF2B5EF4-FFF2-40B4-BE49-F238E27FC236}">
                <a16:creationId xmlns:a16="http://schemas.microsoft.com/office/drawing/2014/main" id="{991D461A-C73D-9250-4383-153D176E00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31833451"/>
      </p:ext>
    </p:extLst>
  </p:cSld>
  <p:clrMapOvr>
    <a:masterClrMapping/>
  </p:clrMapOvr>
  <mc:AlternateContent xmlns:mc="http://schemas.openxmlformats.org/markup-compatibility/2006" xmlns:p14="http://schemas.microsoft.com/office/powerpoint/2010/main">
    <mc:Choice Requires="p14">
      <p:transition spd="slow" p14:dur="2000" advTm="8972"/>
    </mc:Choice>
    <mc:Fallback xmlns="">
      <p:transition spd="slow" advTm="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5" name="Slide Number Placeholder 4"/>
          <p:cNvSpPr>
            <a:spLocks noGrp="1"/>
          </p:cNvSpPr>
          <p:nvPr>
            <p:ph type="sldNum" sz="quarter" idx="12"/>
          </p:nvPr>
        </p:nvSpPr>
        <p:spPr/>
        <p:txBody>
          <a:bodyPr/>
          <a:lstStyle/>
          <a:p>
            <a:fld id="{A65CAB27-FE16-479A-B933-B7AEB64CDC96}" type="slidenum">
              <a:rPr lang="en-US" smtClean="0"/>
              <a:t>42</a:t>
            </a:fld>
            <a:endParaRPr lang="en-US" dirty="0"/>
          </a:p>
        </p:txBody>
      </p:sp>
      <p:sp>
        <p:nvSpPr>
          <p:cNvPr id="11" name="TextBox 10"/>
          <p:cNvSpPr txBox="1"/>
          <p:nvPr/>
        </p:nvSpPr>
        <p:spPr>
          <a:xfrm>
            <a:off x="228600" y="152400"/>
            <a:ext cx="8534400" cy="646331"/>
          </a:xfrm>
          <a:prstGeom prst="rect">
            <a:avLst/>
          </a:prstGeom>
          <a:noFill/>
        </p:spPr>
        <p:txBody>
          <a:bodyPr wrap="square" rtlCol="0">
            <a:spAutoFit/>
          </a:bodyPr>
          <a:lstStyle/>
          <a:p>
            <a:r>
              <a:rPr lang="en-US" sz="3600" dirty="0"/>
              <a:t>VIEW THE COMPLETED REPORT:</a:t>
            </a:r>
          </a:p>
        </p:txBody>
      </p:sp>
      <p:sp>
        <p:nvSpPr>
          <p:cNvPr id="7" name="Content Placeholder 1"/>
          <p:cNvSpPr>
            <a:spLocks noGrp="1"/>
          </p:cNvSpPr>
          <p:nvPr>
            <p:ph idx="1"/>
          </p:nvPr>
        </p:nvSpPr>
        <p:spPr>
          <a:xfrm>
            <a:off x="210710" y="1143000"/>
            <a:ext cx="8856428" cy="1447800"/>
          </a:xfrm>
        </p:spPr>
        <p:txBody>
          <a:bodyPr>
            <a:normAutofit/>
          </a:bodyPr>
          <a:lstStyle/>
          <a:p>
            <a:r>
              <a:rPr lang="en-US" dirty="0"/>
              <a:t>Select the report that you just ran. </a:t>
            </a:r>
          </a:p>
          <a:p>
            <a:endParaRPr lang="en-US" dirty="0"/>
          </a:p>
          <a:p>
            <a:r>
              <a:rPr lang="en-US" dirty="0"/>
              <a:t>Print a copy for the reconciliation.</a:t>
            </a:r>
          </a:p>
          <a:p>
            <a:endParaRPr lang="en-US" dirty="0"/>
          </a:p>
        </p:txBody>
      </p:sp>
      <p:pic>
        <p:nvPicPr>
          <p:cNvPr id="2" name="Picture 1"/>
          <p:cNvPicPr>
            <a:picLocks noChangeAspect="1"/>
          </p:cNvPicPr>
          <p:nvPr/>
        </p:nvPicPr>
        <p:blipFill>
          <a:blip r:embed="rId6"/>
          <a:stretch>
            <a:fillRect/>
          </a:stretch>
        </p:blipFill>
        <p:spPr>
          <a:xfrm>
            <a:off x="148590" y="2590800"/>
            <a:ext cx="8694419" cy="2133600"/>
          </a:xfrm>
          <a:prstGeom prst="rect">
            <a:avLst/>
          </a:prstGeom>
        </p:spPr>
      </p:pic>
      <p:sp>
        <p:nvSpPr>
          <p:cNvPr id="3" name="Rectangle 2"/>
          <p:cNvSpPr/>
          <p:nvPr/>
        </p:nvSpPr>
        <p:spPr>
          <a:xfrm>
            <a:off x="533400" y="3733800"/>
            <a:ext cx="1295400" cy="152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382000" y="3733800"/>
            <a:ext cx="152400" cy="152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27321F7D-0959-2C53-034A-30D1F53F85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62821330"/>
      </p:ext>
    </p:extLst>
  </p:cSld>
  <p:clrMapOvr>
    <a:masterClrMapping/>
  </p:clrMapOvr>
  <mc:AlternateContent xmlns:mc="http://schemas.openxmlformats.org/markup-compatibility/2006" xmlns:p14="http://schemas.microsoft.com/office/powerpoint/2010/main">
    <mc:Choice Requires="p14">
      <p:transition spd="slow" p14:dur="2000" advTm="22997"/>
    </mc:Choice>
    <mc:Fallback xmlns="">
      <p:transition spd="slow" advTm="2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Assembling your reconciliation:</a:t>
            </a:r>
          </a:p>
        </p:txBody>
      </p:sp>
      <p:sp>
        <p:nvSpPr>
          <p:cNvPr id="4" name="Slide Number Placeholder 3"/>
          <p:cNvSpPr>
            <a:spLocks noGrp="1"/>
          </p:cNvSpPr>
          <p:nvPr>
            <p:ph type="sldNum" sz="quarter" idx="12"/>
          </p:nvPr>
        </p:nvSpPr>
        <p:spPr/>
        <p:txBody>
          <a:bodyPr/>
          <a:lstStyle/>
          <a:p>
            <a:fld id="{A65CAB27-FE16-479A-B933-B7AEB64CDC96}" type="slidenum">
              <a:rPr lang="en-US" smtClean="0"/>
              <a:t>43</a:t>
            </a:fld>
            <a:endParaRPr lang="en-US" dirty="0"/>
          </a:p>
        </p:txBody>
      </p:sp>
      <p:graphicFrame>
        <p:nvGraphicFramePr>
          <p:cNvPr id="14" name="Diagram 13"/>
          <p:cNvGraphicFramePr/>
          <p:nvPr>
            <p:extLst>
              <p:ext uri="{D42A27DB-BD31-4B8C-83A1-F6EECF244321}">
                <p14:modId xmlns:p14="http://schemas.microsoft.com/office/powerpoint/2010/main" val="1221573460"/>
              </p:ext>
            </p:extLst>
          </p:nvPr>
        </p:nvGraphicFramePr>
        <p:xfrm>
          <a:off x="1066800" y="1447800"/>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descr="Murc white.psd"/>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3" name="Audio 2">
            <a:hlinkClick r:id="" action="ppaction://media"/>
            <a:extLst>
              <a:ext uri="{FF2B5EF4-FFF2-40B4-BE49-F238E27FC236}">
                <a16:creationId xmlns:a16="http://schemas.microsoft.com/office/drawing/2014/main" id="{335B9C95-D4AA-DF34-7137-FF12B518050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883334417"/>
      </p:ext>
    </p:extLst>
  </p:cSld>
  <p:clrMapOvr>
    <a:masterClrMapping/>
  </p:clrMapOvr>
  <mc:AlternateContent xmlns:mc="http://schemas.openxmlformats.org/markup-compatibility/2006" xmlns:p14="http://schemas.microsoft.com/office/powerpoint/2010/main">
    <mc:Choice Requires="p14">
      <p:transition spd="slow" advTm="24901">
        <p14:flash/>
      </p:transition>
    </mc:Choice>
    <mc:Fallback xmlns="">
      <p:transition spd="slow" advTm="249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Monthly reconciliation:</a:t>
            </a:r>
          </a:p>
        </p:txBody>
      </p:sp>
      <p:sp>
        <p:nvSpPr>
          <p:cNvPr id="3" name="Content Placeholder 2"/>
          <p:cNvSpPr>
            <a:spLocks noGrp="1"/>
          </p:cNvSpPr>
          <p:nvPr>
            <p:ph idx="1"/>
          </p:nvPr>
        </p:nvSpPr>
        <p:spPr>
          <a:xfrm>
            <a:off x="152400" y="1524000"/>
            <a:ext cx="8534400" cy="3124200"/>
          </a:xfrm>
        </p:spPr>
        <p:txBody>
          <a:bodyPr>
            <a:normAutofit fontScale="92500" lnSpcReduction="20000"/>
          </a:bodyPr>
          <a:lstStyle/>
          <a:p>
            <a:r>
              <a:rPr lang="en-US" dirty="0"/>
              <a:t>The cardholder must scan and email the required completed reconciliation in pdf format to </a:t>
            </a:r>
            <a:r>
              <a:rPr lang="en-US" dirty="0">
                <a:solidFill>
                  <a:srgbClr val="FF0000"/>
                </a:solidFill>
              </a:rPr>
              <a:t>MURC_COMPLIANCE@marshall.edu</a:t>
            </a:r>
            <a:r>
              <a:rPr lang="en-US" dirty="0"/>
              <a:t> for review by the </a:t>
            </a:r>
            <a:r>
              <a:rPr lang="en-US" sz="2400" u="sng" dirty="0">
                <a:solidFill>
                  <a:schemeClr val="accent1"/>
                </a:solidFill>
              </a:rPr>
              <a:t>1st business day of the month </a:t>
            </a:r>
            <a:r>
              <a:rPr lang="en-US" dirty="0"/>
              <a:t>following the statement closing date. </a:t>
            </a:r>
          </a:p>
          <a:p>
            <a:endParaRPr lang="en-US" dirty="0"/>
          </a:p>
          <a:p>
            <a:r>
              <a:rPr lang="en-US" dirty="0"/>
              <a:t>This deadline is given to ensure our ability to in turn provide you timely financial reports.</a:t>
            </a:r>
          </a:p>
          <a:p>
            <a:pPr lvl="1"/>
            <a:endParaRPr lang="en-US" dirty="0"/>
          </a:p>
          <a:p>
            <a:r>
              <a:rPr lang="en-US" dirty="0"/>
              <a:t>Always include other necessary backup (Participant Lists, meeting/training form, copies of etc.)</a:t>
            </a:r>
          </a:p>
          <a:p>
            <a:r>
              <a:rPr lang="en-US" dirty="0"/>
              <a:t>Format MUST be PDF! </a:t>
            </a:r>
          </a:p>
          <a:p>
            <a:endParaRPr lang="en-US" dirty="0"/>
          </a:p>
        </p:txBody>
      </p:sp>
      <p:sp>
        <p:nvSpPr>
          <p:cNvPr id="4" name="Slide Number Placeholder 3"/>
          <p:cNvSpPr>
            <a:spLocks noGrp="1"/>
          </p:cNvSpPr>
          <p:nvPr>
            <p:ph type="sldNum" sz="quarter" idx="12"/>
          </p:nvPr>
        </p:nvSpPr>
        <p:spPr/>
        <p:txBody>
          <a:bodyPr/>
          <a:lstStyle/>
          <a:p>
            <a:fld id="{A65CAB27-FE16-479A-B933-B7AEB64CDC96}" type="slidenum">
              <a:rPr lang="en-US" smtClean="0"/>
              <a:t>44</a:t>
            </a:fld>
            <a:endParaRPr lang="en-US" dirty="0"/>
          </a:p>
        </p:txBody>
      </p:sp>
      <p:pic>
        <p:nvPicPr>
          <p:cNvPr id="5" name="Picture 4"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6" name="Audio 5">
            <a:hlinkClick r:id="" action="ppaction://media"/>
            <a:extLst>
              <a:ext uri="{FF2B5EF4-FFF2-40B4-BE49-F238E27FC236}">
                <a16:creationId xmlns:a16="http://schemas.microsoft.com/office/drawing/2014/main" id="{D184CBED-4096-5D6C-3E83-7C44FE09C6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075984632"/>
      </p:ext>
    </p:extLst>
  </p:cSld>
  <p:clrMapOvr>
    <a:masterClrMapping/>
  </p:clrMapOvr>
  <mc:AlternateContent xmlns:mc="http://schemas.openxmlformats.org/markup-compatibility/2006" xmlns:p14="http://schemas.microsoft.com/office/powerpoint/2010/main">
    <mc:Choice Requires="p14">
      <p:transition spd="slow" p14:dur="2000" advTm="46101"/>
    </mc:Choice>
    <mc:Fallback xmlns="">
      <p:transition spd="slow" advTm="4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P-CARD POINTERS</a:t>
            </a:r>
          </a:p>
        </p:txBody>
      </p:sp>
      <p:sp>
        <p:nvSpPr>
          <p:cNvPr id="3" name="Content Placeholder 2"/>
          <p:cNvSpPr>
            <a:spLocks noGrp="1"/>
          </p:cNvSpPr>
          <p:nvPr>
            <p:ph idx="1"/>
          </p:nvPr>
        </p:nvSpPr>
        <p:spPr>
          <a:xfrm>
            <a:off x="685800" y="1219200"/>
            <a:ext cx="7772400" cy="4495800"/>
          </a:xfrm>
        </p:spPr>
        <p:txBody>
          <a:bodyPr>
            <a:normAutofit fontScale="92500" lnSpcReduction="20000"/>
          </a:bodyPr>
          <a:lstStyle/>
          <a:p>
            <a:r>
              <a:rPr lang="en-US" dirty="0"/>
              <a:t>Always turn in on time. Make it a PDF. </a:t>
            </a:r>
          </a:p>
          <a:p>
            <a:endParaRPr lang="en-US" dirty="0"/>
          </a:p>
          <a:p>
            <a:r>
              <a:rPr lang="en-US" dirty="0"/>
              <a:t>To keep from having a lot of transactions at the end of the period, review transactions every week.</a:t>
            </a:r>
          </a:p>
          <a:p>
            <a:endParaRPr lang="en-US" dirty="0"/>
          </a:p>
          <a:p>
            <a:r>
              <a:rPr lang="en-US" dirty="0"/>
              <a:t>Retain reconciliation reports with copies of receipts for 3 years. We do undergo random audit of records at MURC.</a:t>
            </a:r>
          </a:p>
          <a:p>
            <a:endParaRPr lang="en-US" dirty="0"/>
          </a:p>
          <a:p>
            <a:r>
              <a:rPr lang="en-US" dirty="0"/>
              <a:t>Make sure you have all your receipts, and the scan is legible.</a:t>
            </a:r>
          </a:p>
          <a:p>
            <a:endParaRPr lang="en-US" dirty="0"/>
          </a:p>
          <a:p>
            <a:r>
              <a:rPr lang="en-US" dirty="0"/>
              <a:t>Catch sales tax charges up front.</a:t>
            </a:r>
          </a:p>
          <a:p>
            <a:endParaRPr lang="en-US" dirty="0"/>
          </a:p>
          <a:p>
            <a:r>
              <a:rPr lang="en-US" dirty="0"/>
              <a:t>To assure that all transactions have been accounted for by Chase, we suggest not running The Accounting Cost Detail Report until the afternoon of the 27</a:t>
            </a:r>
            <a:r>
              <a:rPr lang="en-US" baseline="30000" dirty="0"/>
              <a:t>th</a:t>
            </a:r>
            <a:r>
              <a:rPr lang="en-US" dirty="0"/>
              <a:t>.</a:t>
            </a:r>
            <a:endParaRPr lang="en-US" baseline="30000" dirty="0"/>
          </a:p>
          <a:p>
            <a:endParaRPr lang="en-US" dirty="0"/>
          </a:p>
        </p:txBody>
      </p:sp>
      <p:sp>
        <p:nvSpPr>
          <p:cNvPr id="4" name="Slide Number Placeholder 3"/>
          <p:cNvSpPr>
            <a:spLocks noGrp="1"/>
          </p:cNvSpPr>
          <p:nvPr>
            <p:ph type="sldNum" sz="quarter" idx="12"/>
          </p:nvPr>
        </p:nvSpPr>
        <p:spPr/>
        <p:txBody>
          <a:bodyPr/>
          <a:lstStyle/>
          <a:p>
            <a:fld id="{A65CAB27-FE16-479A-B933-B7AEB64CDC96}" type="slidenum">
              <a:rPr lang="en-US" smtClean="0"/>
              <a:t>45</a:t>
            </a:fld>
            <a:endParaRPr lang="en-US" dirty="0"/>
          </a:p>
        </p:txBody>
      </p:sp>
      <p:pic>
        <p:nvPicPr>
          <p:cNvPr id="5" name="Picture 4"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6" name="Audio 5">
            <a:hlinkClick r:id="" action="ppaction://media"/>
            <a:extLst>
              <a:ext uri="{FF2B5EF4-FFF2-40B4-BE49-F238E27FC236}">
                <a16:creationId xmlns:a16="http://schemas.microsoft.com/office/drawing/2014/main" id="{BFD7A622-6053-6137-9A27-AD621F0A14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98186017"/>
      </p:ext>
    </p:extLst>
  </p:cSld>
  <p:clrMapOvr>
    <a:masterClrMapping/>
  </p:clrMapOvr>
  <mc:AlternateContent xmlns:mc="http://schemas.openxmlformats.org/markup-compatibility/2006" xmlns:p14="http://schemas.microsoft.com/office/powerpoint/2010/main">
    <mc:Choice Requires="p14">
      <p:transition spd="slow" p14:dur="2000" advTm="13152"/>
    </mc:Choice>
    <mc:Fallback xmlns="">
      <p:transition spd="slow" advTm="1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Resources</a:t>
            </a:r>
          </a:p>
        </p:txBody>
      </p:sp>
      <p:sp>
        <p:nvSpPr>
          <p:cNvPr id="3" name="Content Placeholder 2"/>
          <p:cNvSpPr>
            <a:spLocks noGrp="1"/>
          </p:cNvSpPr>
          <p:nvPr>
            <p:ph idx="1"/>
          </p:nvPr>
        </p:nvSpPr>
        <p:spPr>
          <a:xfrm>
            <a:off x="685800" y="1066800"/>
            <a:ext cx="7772400" cy="4267201"/>
          </a:xfrm>
        </p:spPr>
        <p:txBody>
          <a:bodyPr/>
          <a:lstStyle/>
          <a:p>
            <a:pPr marL="68580" indent="0">
              <a:buNone/>
            </a:pPr>
            <a:endParaRPr lang="en-US" dirty="0"/>
          </a:p>
          <a:p>
            <a:r>
              <a:rPr lang="en-US" dirty="0"/>
              <a:t>Policy and Procedure Manual</a:t>
            </a:r>
          </a:p>
          <a:p>
            <a:r>
              <a:rPr lang="en-US" dirty="0"/>
              <a:t>Application &amp; Cardholder Agreement</a:t>
            </a:r>
          </a:p>
          <a:p>
            <a:r>
              <a:rPr lang="en-US" dirty="0"/>
              <a:t>Maintenance Request Form</a:t>
            </a:r>
          </a:p>
          <a:p>
            <a:r>
              <a:rPr lang="en-US" dirty="0"/>
              <a:t>Reconciliation Form</a:t>
            </a:r>
          </a:p>
          <a:p>
            <a:r>
              <a:rPr lang="en-US" dirty="0"/>
              <a:t>Checklist</a:t>
            </a:r>
          </a:p>
          <a:p>
            <a:endParaRPr lang="en-US" dirty="0"/>
          </a:p>
          <a:p>
            <a:endParaRPr lang="en-US" dirty="0"/>
          </a:p>
          <a:p>
            <a:pPr marL="68580" indent="0">
              <a:buNone/>
            </a:pPr>
            <a:r>
              <a:rPr lang="en-US" dirty="0">
                <a:hlinkClick r:id="rId5"/>
              </a:rPr>
              <a:t>http://muwww-new.marshall.edu/murc/policies-procedures-and-guidelines/</a:t>
            </a:r>
            <a:endParaRPr lang="en-US" dirty="0"/>
          </a:p>
        </p:txBody>
      </p:sp>
      <p:sp>
        <p:nvSpPr>
          <p:cNvPr id="4" name="Slide Number Placeholder 3"/>
          <p:cNvSpPr>
            <a:spLocks noGrp="1"/>
          </p:cNvSpPr>
          <p:nvPr>
            <p:ph type="sldNum" sz="quarter" idx="12"/>
          </p:nvPr>
        </p:nvSpPr>
        <p:spPr/>
        <p:txBody>
          <a:bodyPr/>
          <a:lstStyle/>
          <a:p>
            <a:fld id="{A65CAB27-FE16-479A-B933-B7AEB64CDC96}" type="slidenum">
              <a:rPr lang="en-US" smtClean="0"/>
              <a:t>46</a:t>
            </a:fld>
            <a:endParaRPr lang="en-US" dirty="0"/>
          </a:p>
        </p:txBody>
      </p:sp>
      <p:pic>
        <p:nvPicPr>
          <p:cNvPr id="5" name="Picture 4" descr="Murc white.psd"/>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6" name="Audio 5">
            <a:hlinkClick r:id="" action="ppaction://media"/>
            <a:extLst>
              <a:ext uri="{FF2B5EF4-FFF2-40B4-BE49-F238E27FC236}">
                <a16:creationId xmlns:a16="http://schemas.microsoft.com/office/drawing/2014/main" id="{3284D5A0-27AE-3BCD-2289-DCE1EB258E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94658526"/>
      </p:ext>
    </p:extLst>
  </p:cSld>
  <p:clrMapOvr>
    <a:masterClrMapping/>
  </p:clrMapOvr>
  <mc:AlternateContent xmlns:mc="http://schemas.openxmlformats.org/markup-compatibility/2006" xmlns:p14="http://schemas.microsoft.com/office/powerpoint/2010/main">
    <mc:Choice Requires="p14">
      <p:transition spd="slow" p14:dur="2000" advTm="11527"/>
    </mc:Choice>
    <mc:Fallback xmlns="">
      <p:transition spd="slow" advTm="1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7772400" cy="990600"/>
          </a:xfrm>
        </p:spPr>
        <p:txBody>
          <a:bodyPr>
            <a:normAutofit fontScale="55000" lnSpcReduction="20000"/>
          </a:bodyPr>
          <a:lstStyle/>
          <a:p>
            <a:pPr marL="68580" indent="0" algn="ctr">
              <a:buNone/>
            </a:pPr>
            <a:r>
              <a:rPr lang="en-US" sz="5900" dirty="0"/>
              <a:t>Please contact your MURC Compliance Administrator for assistance. </a:t>
            </a:r>
          </a:p>
          <a:p>
            <a:endParaRPr lang="en-US" dirty="0"/>
          </a:p>
        </p:txBody>
      </p:sp>
      <p:sp>
        <p:nvSpPr>
          <p:cNvPr id="4" name="Slide Number Placeholder 3"/>
          <p:cNvSpPr>
            <a:spLocks noGrp="1"/>
          </p:cNvSpPr>
          <p:nvPr>
            <p:ph type="sldNum" sz="quarter" idx="12"/>
          </p:nvPr>
        </p:nvSpPr>
        <p:spPr/>
        <p:txBody>
          <a:bodyPr/>
          <a:lstStyle/>
          <a:p>
            <a:fld id="{A65CAB27-FE16-479A-B933-B7AEB64CDC96}" type="slidenum">
              <a:rPr lang="en-US" smtClean="0"/>
              <a:t>47</a:t>
            </a:fld>
            <a:endParaRPr lang="en-US" dirty="0"/>
          </a:p>
        </p:txBody>
      </p:sp>
      <p:pic>
        <p:nvPicPr>
          <p:cNvPr id="10" name="Picture 9"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sp>
        <p:nvSpPr>
          <p:cNvPr id="6" name="TextBox 5"/>
          <p:cNvSpPr txBox="1"/>
          <p:nvPr/>
        </p:nvSpPr>
        <p:spPr>
          <a:xfrm>
            <a:off x="287659" y="1600200"/>
            <a:ext cx="1922142" cy="3508653"/>
          </a:xfrm>
          <a:prstGeom prst="rect">
            <a:avLst/>
          </a:prstGeom>
          <a:noFill/>
        </p:spPr>
        <p:txBody>
          <a:bodyPr wrap="square" rtlCol="0">
            <a:spAutoFit/>
          </a:bodyPr>
          <a:lstStyle/>
          <a:p>
            <a:pPr algn="ctr"/>
            <a:r>
              <a:rPr lang="en-US" b="1" dirty="0"/>
              <a:t>Kayla Perry</a:t>
            </a:r>
          </a:p>
          <a:p>
            <a:pPr algn="ctr"/>
            <a:endParaRPr lang="en-US" dirty="0"/>
          </a:p>
          <a:p>
            <a:pPr algn="ctr"/>
            <a:r>
              <a:rPr lang="en-US" sz="1200" i="1" dirty="0"/>
              <a:t>		</a:t>
            </a:r>
          </a:p>
          <a:p>
            <a:pPr algn="ctr"/>
            <a:r>
              <a:rPr lang="en-US" sz="1200" i="1" dirty="0"/>
              <a:t>	        </a:t>
            </a:r>
          </a:p>
          <a:p>
            <a:pPr algn="ctr"/>
            <a:endParaRPr lang="en-US" sz="1200" i="1" dirty="0"/>
          </a:p>
          <a:p>
            <a:pPr algn="ctr"/>
            <a:endParaRPr lang="en-US" sz="1200" i="1" dirty="0"/>
          </a:p>
          <a:p>
            <a:pPr algn="ctr"/>
            <a:endParaRPr lang="en-US" sz="1200" i="1" dirty="0"/>
          </a:p>
          <a:p>
            <a:pPr algn="ctr"/>
            <a:endParaRPr lang="en-US" sz="1200" i="1" dirty="0"/>
          </a:p>
          <a:p>
            <a:pPr algn="ctr"/>
            <a:endParaRPr lang="en-US" sz="1200" i="1" dirty="0"/>
          </a:p>
          <a:p>
            <a:pPr algn="ctr"/>
            <a:r>
              <a:rPr lang="en-US" sz="1200" i="1" dirty="0"/>
              <a:t>Grants Compliance Administrator</a:t>
            </a:r>
          </a:p>
          <a:p>
            <a:pPr algn="ctr"/>
            <a:r>
              <a:rPr lang="en-US" sz="1200" dirty="0"/>
              <a:t>Applied Engineering Building, 4</a:t>
            </a:r>
            <a:r>
              <a:rPr lang="en-US" sz="1200" baseline="30000" dirty="0"/>
              <a:t>th</a:t>
            </a:r>
            <a:r>
              <a:rPr lang="en-US" sz="1200" dirty="0"/>
              <a:t> floor </a:t>
            </a:r>
          </a:p>
          <a:p>
            <a:pPr algn="ctr"/>
            <a:r>
              <a:rPr lang="en-US" sz="1200" dirty="0"/>
              <a:t>Phone: 304-696-4838</a:t>
            </a:r>
          </a:p>
          <a:p>
            <a:pPr algn="ctr"/>
            <a:r>
              <a:rPr lang="en-US" sz="1200" dirty="0">
                <a:hlinkClick r:id="rId6"/>
              </a:rPr>
              <a:t>kayla.perry@marshall.edu</a:t>
            </a:r>
            <a:r>
              <a:rPr lang="en-US" sz="1200" dirty="0"/>
              <a:t> </a:t>
            </a:r>
          </a:p>
          <a:p>
            <a:endParaRPr lang="en-US" dirty="0"/>
          </a:p>
        </p:txBody>
      </p:sp>
      <p:sp>
        <p:nvSpPr>
          <p:cNvPr id="12" name="TextBox 11"/>
          <p:cNvSpPr txBox="1"/>
          <p:nvPr/>
        </p:nvSpPr>
        <p:spPr>
          <a:xfrm>
            <a:off x="2439693" y="1601492"/>
            <a:ext cx="1922143" cy="3416320"/>
          </a:xfrm>
          <a:prstGeom prst="rect">
            <a:avLst/>
          </a:prstGeom>
          <a:noFill/>
        </p:spPr>
        <p:txBody>
          <a:bodyPr wrap="square" rtlCol="0">
            <a:spAutoFit/>
          </a:bodyPr>
          <a:lstStyle/>
          <a:p>
            <a:pPr algn="ctr"/>
            <a:r>
              <a:rPr lang="en-US" b="1" dirty="0"/>
              <a:t>Rebecca Hill</a:t>
            </a:r>
          </a:p>
          <a:p>
            <a:pPr algn="ctr"/>
            <a:endParaRPr lang="en-US" dirty="0"/>
          </a:p>
          <a:p>
            <a:pPr algn="ctr"/>
            <a:r>
              <a:rPr lang="en-US" sz="1200" i="1" dirty="0"/>
              <a:t>		</a:t>
            </a:r>
          </a:p>
          <a:p>
            <a:pPr algn="ctr"/>
            <a:r>
              <a:rPr lang="en-US" sz="1200" i="1" dirty="0"/>
              <a:t>	        </a:t>
            </a:r>
          </a:p>
          <a:p>
            <a:pPr algn="ctr"/>
            <a:endParaRPr lang="en-US" sz="1200" i="1" dirty="0"/>
          </a:p>
          <a:p>
            <a:pPr algn="ctr"/>
            <a:endParaRPr lang="en-US" sz="1200" i="1" dirty="0"/>
          </a:p>
          <a:p>
            <a:pPr algn="ctr"/>
            <a:endParaRPr lang="en-US" sz="1200" i="1" dirty="0"/>
          </a:p>
          <a:p>
            <a:pPr algn="ctr"/>
            <a:endParaRPr lang="en-US" sz="1200" i="1" dirty="0"/>
          </a:p>
          <a:p>
            <a:pPr algn="ctr"/>
            <a:endParaRPr lang="en-US" sz="1200" i="1" dirty="0"/>
          </a:p>
          <a:p>
            <a:pPr algn="ctr"/>
            <a:r>
              <a:rPr lang="en-US" sz="1200" i="1" dirty="0"/>
              <a:t>Senior Grants Compliance Administrator</a:t>
            </a:r>
          </a:p>
          <a:p>
            <a:pPr algn="ctr"/>
            <a:r>
              <a:rPr lang="en-US" sz="1200" i="1" dirty="0"/>
              <a:t>P-Card Coordinator</a:t>
            </a:r>
          </a:p>
          <a:p>
            <a:pPr algn="ctr"/>
            <a:r>
              <a:rPr lang="en-US" sz="1200" dirty="0"/>
              <a:t>Applied Engineering Building, 4</a:t>
            </a:r>
            <a:r>
              <a:rPr lang="en-US" sz="1200" baseline="30000" dirty="0"/>
              <a:t>th</a:t>
            </a:r>
            <a:r>
              <a:rPr lang="en-US" sz="1200" dirty="0"/>
              <a:t> floor</a:t>
            </a:r>
          </a:p>
          <a:p>
            <a:pPr algn="ctr"/>
            <a:r>
              <a:rPr lang="en-US" sz="1200" dirty="0"/>
              <a:t>Phone: 304-696-3792</a:t>
            </a:r>
          </a:p>
          <a:p>
            <a:pPr algn="ctr"/>
            <a:r>
              <a:rPr lang="en-US" sz="1200" dirty="0">
                <a:hlinkClick r:id="rId7"/>
              </a:rPr>
              <a:t>hill286@marshall.edu</a:t>
            </a:r>
            <a:r>
              <a:rPr lang="en-US" sz="1200" dirty="0"/>
              <a:t> </a:t>
            </a:r>
            <a:endParaRPr lang="en-US" dirty="0"/>
          </a:p>
        </p:txBody>
      </p:sp>
      <p:pic>
        <p:nvPicPr>
          <p:cNvPr id="13" name="Picture 12"/>
          <p:cNvPicPr>
            <a:picLocks noChangeAspect="1"/>
          </p:cNvPicPr>
          <p:nvPr/>
        </p:nvPicPr>
        <p:blipFill>
          <a:blip r:embed="rId8"/>
          <a:stretch>
            <a:fillRect/>
          </a:stretch>
        </p:blipFill>
        <p:spPr>
          <a:xfrm>
            <a:off x="2919751" y="2120891"/>
            <a:ext cx="962025" cy="1304925"/>
          </a:xfrm>
          <a:prstGeom prst="rect">
            <a:avLst/>
          </a:prstGeom>
        </p:spPr>
      </p:pic>
      <p:pic>
        <p:nvPicPr>
          <p:cNvPr id="5" name="Picture 4"/>
          <p:cNvPicPr>
            <a:picLocks noChangeAspect="1"/>
          </p:cNvPicPr>
          <p:nvPr/>
        </p:nvPicPr>
        <p:blipFill rotWithShape="1">
          <a:blip r:embed="rId9" cstate="print">
            <a:extLst>
              <a:ext uri="{28A0092B-C50C-407E-A947-70E740481C1C}">
                <a14:useLocalDpi xmlns:a14="http://schemas.microsoft.com/office/drawing/2010/main" val="0"/>
              </a:ext>
            </a:extLst>
          </a:blip>
          <a:srcRect l="12560" r="8307"/>
          <a:stretch/>
        </p:blipFill>
        <p:spPr>
          <a:xfrm>
            <a:off x="762000" y="2142847"/>
            <a:ext cx="914400" cy="1285502"/>
          </a:xfrm>
          <a:prstGeom prst="rect">
            <a:avLst/>
          </a:prstGeom>
        </p:spPr>
      </p:pic>
      <p:sp>
        <p:nvSpPr>
          <p:cNvPr id="11" name="TextBox 10">
            <a:extLst>
              <a:ext uri="{FF2B5EF4-FFF2-40B4-BE49-F238E27FC236}">
                <a16:creationId xmlns:a16="http://schemas.microsoft.com/office/drawing/2014/main" id="{C1B63513-3D98-6699-78D4-D636E094770A}"/>
              </a:ext>
            </a:extLst>
          </p:cNvPr>
          <p:cNvSpPr txBox="1"/>
          <p:nvPr/>
        </p:nvSpPr>
        <p:spPr>
          <a:xfrm>
            <a:off x="6764657" y="1671489"/>
            <a:ext cx="1922143" cy="3508653"/>
          </a:xfrm>
          <a:prstGeom prst="rect">
            <a:avLst/>
          </a:prstGeom>
          <a:noFill/>
        </p:spPr>
        <p:txBody>
          <a:bodyPr wrap="square" rtlCol="0">
            <a:spAutoFit/>
          </a:bodyPr>
          <a:lstStyle/>
          <a:p>
            <a:pPr algn="ctr"/>
            <a:r>
              <a:rPr lang="en-US" b="1" dirty="0"/>
              <a:t>Sydney Hunter</a:t>
            </a:r>
          </a:p>
          <a:p>
            <a:pPr algn="ctr"/>
            <a:endParaRPr lang="en-US" dirty="0"/>
          </a:p>
          <a:p>
            <a:pPr algn="ctr"/>
            <a:r>
              <a:rPr lang="en-US" sz="1200" i="1" dirty="0"/>
              <a:t>		</a:t>
            </a:r>
          </a:p>
          <a:p>
            <a:pPr algn="ctr"/>
            <a:r>
              <a:rPr lang="en-US" sz="1200" i="1" dirty="0"/>
              <a:t>	        </a:t>
            </a:r>
          </a:p>
          <a:p>
            <a:pPr algn="ctr"/>
            <a:endParaRPr lang="en-US" sz="1200" i="1" dirty="0"/>
          </a:p>
          <a:p>
            <a:pPr algn="ctr"/>
            <a:endParaRPr lang="en-US" sz="1200" i="1" dirty="0"/>
          </a:p>
          <a:p>
            <a:pPr algn="ctr"/>
            <a:endParaRPr lang="en-US" sz="1200" i="1" dirty="0"/>
          </a:p>
          <a:p>
            <a:pPr algn="ctr"/>
            <a:endParaRPr lang="en-US" sz="1200" i="1" dirty="0"/>
          </a:p>
          <a:p>
            <a:pPr algn="ctr"/>
            <a:endParaRPr lang="en-US" sz="1200" i="1" dirty="0"/>
          </a:p>
          <a:p>
            <a:pPr algn="ctr"/>
            <a:r>
              <a:rPr lang="en-US" sz="1200" i="1" dirty="0"/>
              <a:t>Grants Compliance Administrator</a:t>
            </a:r>
          </a:p>
          <a:p>
            <a:pPr algn="ctr"/>
            <a:r>
              <a:rPr lang="en-US" sz="1200" dirty="0"/>
              <a:t>Applied Engineering Building, 4</a:t>
            </a:r>
            <a:r>
              <a:rPr lang="en-US" sz="1200" baseline="30000" dirty="0"/>
              <a:t>th</a:t>
            </a:r>
            <a:r>
              <a:rPr lang="en-US" sz="1200" dirty="0"/>
              <a:t> floor</a:t>
            </a:r>
          </a:p>
          <a:p>
            <a:pPr algn="ctr"/>
            <a:r>
              <a:rPr lang="en-US" sz="1200" dirty="0"/>
              <a:t>Phone: 304-696-6275</a:t>
            </a:r>
          </a:p>
          <a:p>
            <a:pPr algn="ctr"/>
            <a:r>
              <a:rPr lang="en-US" sz="1200" dirty="0">
                <a:hlinkClick r:id="rId10"/>
              </a:rPr>
              <a:t>hunter161@marshall.edu</a:t>
            </a:r>
            <a:endParaRPr lang="en-US" sz="1200" dirty="0"/>
          </a:p>
          <a:p>
            <a:pPr algn="ctr"/>
            <a:endParaRPr lang="en-US" dirty="0"/>
          </a:p>
        </p:txBody>
      </p:sp>
      <p:pic>
        <p:nvPicPr>
          <p:cNvPr id="8" name="Picture 7" descr="A picture containing outdoor, building, person, ground&#10;&#10;Description automatically generated">
            <a:extLst>
              <a:ext uri="{FF2B5EF4-FFF2-40B4-BE49-F238E27FC236}">
                <a16:creationId xmlns:a16="http://schemas.microsoft.com/office/drawing/2014/main" id="{E08BF338-96BE-4A44-5B27-D1DFB1A117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62800" y="2055477"/>
            <a:ext cx="914019" cy="1370339"/>
          </a:xfrm>
          <a:prstGeom prst="rect">
            <a:avLst/>
          </a:prstGeom>
        </p:spPr>
      </p:pic>
      <p:pic>
        <p:nvPicPr>
          <p:cNvPr id="2" name="Audio 1">
            <a:hlinkClick r:id="" action="ppaction://media"/>
            <a:extLst>
              <a:ext uri="{FF2B5EF4-FFF2-40B4-BE49-F238E27FC236}">
                <a16:creationId xmlns:a16="http://schemas.microsoft.com/office/drawing/2014/main" id="{8D75C217-8BC0-9C41-C1EA-9AE70262B12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85200" y="6299200"/>
            <a:ext cx="406400" cy="406400"/>
          </a:xfrm>
          <a:prstGeom prst="rect">
            <a:avLst/>
          </a:prstGeom>
        </p:spPr>
      </p:pic>
      <p:sp>
        <p:nvSpPr>
          <p:cNvPr id="7" name="TextBox 6">
            <a:extLst>
              <a:ext uri="{FF2B5EF4-FFF2-40B4-BE49-F238E27FC236}">
                <a16:creationId xmlns:a16="http://schemas.microsoft.com/office/drawing/2014/main" id="{660573E8-8795-8B03-1668-0B858C58CBE0}"/>
              </a:ext>
            </a:extLst>
          </p:cNvPr>
          <p:cNvSpPr txBox="1"/>
          <p:nvPr/>
        </p:nvSpPr>
        <p:spPr>
          <a:xfrm>
            <a:off x="4668711" y="1605116"/>
            <a:ext cx="1960689" cy="3508653"/>
          </a:xfrm>
          <a:prstGeom prst="rect">
            <a:avLst/>
          </a:prstGeom>
          <a:noFill/>
        </p:spPr>
        <p:txBody>
          <a:bodyPr wrap="square" rtlCol="0">
            <a:spAutoFit/>
          </a:bodyPr>
          <a:lstStyle/>
          <a:p>
            <a:pPr algn="ctr"/>
            <a:r>
              <a:rPr lang="en-US" b="1" dirty="0"/>
              <a:t>Mary Glenn Rice</a:t>
            </a:r>
          </a:p>
          <a:p>
            <a:pPr algn="ctr"/>
            <a:endParaRPr lang="en-US" dirty="0"/>
          </a:p>
          <a:p>
            <a:pPr algn="ctr"/>
            <a:r>
              <a:rPr lang="en-US" sz="1200" i="1" dirty="0"/>
              <a:t>		</a:t>
            </a:r>
          </a:p>
          <a:p>
            <a:pPr algn="ctr"/>
            <a:r>
              <a:rPr lang="en-US" sz="1200" i="1" dirty="0"/>
              <a:t>	        </a:t>
            </a:r>
          </a:p>
          <a:p>
            <a:pPr algn="ctr"/>
            <a:endParaRPr lang="en-US" sz="1200" i="1" dirty="0"/>
          </a:p>
          <a:p>
            <a:pPr algn="ctr"/>
            <a:endParaRPr lang="en-US" sz="1200" i="1" dirty="0"/>
          </a:p>
          <a:p>
            <a:pPr algn="ctr"/>
            <a:endParaRPr lang="en-US" sz="1200" i="1" dirty="0"/>
          </a:p>
          <a:p>
            <a:pPr algn="ctr"/>
            <a:endParaRPr lang="en-US" sz="1200" i="1" dirty="0"/>
          </a:p>
          <a:p>
            <a:pPr algn="ctr"/>
            <a:endParaRPr lang="en-US" sz="1200" i="1" dirty="0"/>
          </a:p>
          <a:p>
            <a:pPr algn="ctr"/>
            <a:r>
              <a:rPr lang="en-US" sz="1200" i="1" dirty="0"/>
              <a:t>Grants Compliance Administrator</a:t>
            </a:r>
          </a:p>
          <a:p>
            <a:pPr algn="ctr"/>
            <a:r>
              <a:rPr lang="en-US" sz="1200" dirty="0"/>
              <a:t>Applied Engineering</a:t>
            </a:r>
          </a:p>
          <a:p>
            <a:pPr algn="ctr"/>
            <a:r>
              <a:rPr lang="en-US" sz="1200" dirty="0"/>
              <a:t> Building, 4</a:t>
            </a:r>
            <a:r>
              <a:rPr lang="en-US" sz="1200" baseline="30000" dirty="0"/>
              <a:t>th</a:t>
            </a:r>
            <a:r>
              <a:rPr lang="en-US" sz="1200" dirty="0"/>
              <a:t> floor</a:t>
            </a:r>
          </a:p>
          <a:p>
            <a:pPr algn="ctr"/>
            <a:r>
              <a:rPr lang="en-US" sz="1200" dirty="0"/>
              <a:t>Phone: 304-696-3325 </a:t>
            </a:r>
            <a:r>
              <a:rPr lang="en-US" sz="1200" dirty="0">
                <a:hlinkClick r:id="rId13"/>
              </a:rPr>
              <a:t>rice139@marshall.edu</a:t>
            </a:r>
            <a:endParaRPr lang="en-US" sz="1200" dirty="0"/>
          </a:p>
          <a:p>
            <a:pPr algn="ctr"/>
            <a:endParaRPr lang="en-US" dirty="0"/>
          </a:p>
        </p:txBody>
      </p:sp>
      <p:pic>
        <p:nvPicPr>
          <p:cNvPr id="14" name="Picture 13">
            <a:extLst>
              <a:ext uri="{FF2B5EF4-FFF2-40B4-BE49-F238E27FC236}">
                <a16:creationId xmlns:a16="http://schemas.microsoft.com/office/drawing/2014/main" id="{87CFDF35-F385-CACD-D287-4818CE933C4E}"/>
              </a:ext>
            </a:extLst>
          </p:cNvPr>
          <p:cNvPicPr>
            <a:picLocks noChangeAspect="1"/>
          </p:cNvPicPr>
          <p:nvPr/>
        </p:nvPicPr>
        <p:blipFill>
          <a:blip r:embed="rId14"/>
          <a:stretch>
            <a:fillRect/>
          </a:stretch>
        </p:blipFill>
        <p:spPr>
          <a:xfrm>
            <a:off x="5147480" y="2142847"/>
            <a:ext cx="964604" cy="1304925"/>
          </a:xfrm>
          <a:prstGeom prst="rect">
            <a:avLst/>
          </a:prstGeom>
        </p:spPr>
      </p:pic>
    </p:spTree>
    <p:extLst>
      <p:ext uri="{BB962C8B-B14F-4D97-AF65-F5344CB8AC3E}">
        <p14:creationId xmlns:p14="http://schemas.microsoft.com/office/powerpoint/2010/main" val="1724007163"/>
      </p:ext>
    </p:extLst>
  </p:cSld>
  <p:clrMapOvr>
    <a:masterClrMapping/>
  </p:clrMapOvr>
  <mc:AlternateContent xmlns:mc="http://schemas.openxmlformats.org/markup-compatibility/2006" xmlns:p14="http://schemas.microsoft.com/office/powerpoint/2010/main">
    <mc:Choice Requires="p14">
      <p:transition spd="slow" p14:dur="2000" advTm="21256"/>
    </mc:Choice>
    <mc:Fallback xmlns="">
      <p:transition spd="slow" advTm="2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CB99B-5305-3497-6404-07B3061828C8}"/>
              </a:ext>
            </a:extLst>
          </p:cNvPr>
          <p:cNvSpPr>
            <a:spLocks noGrp="1"/>
          </p:cNvSpPr>
          <p:nvPr>
            <p:ph type="title"/>
          </p:nvPr>
        </p:nvSpPr>
        <p:spPr/>
        <p:txBody>
          <a:bodyPr/>
          <a:lstStyle/>
          <a:p>
            <a:r>
              <a:rPr lang="en-US" dirty="0"/>
              <a:t>Mandatory training quiz</a:t>
            </a:r>
          </a:p>
        </p:txBody>
      </p:sp>
      <p:sp>
        <p:nvSpPr>
          <p:cNvPr id="3" name="Content Placeholder 2">
            <a:extLst>
              <a:ext uri="{FF2B5EF4-FFF2-40B4-BE49-F238E27FC236}">
                <a16:creationId xmlns:a16="http://schemas.microsoft.com/office/drawing/2014/main" id="{C4614E2F-1132-5520-C0D4-EB2749CACC09}"/>
              </a:ext>
            </a:extLst>
          </p:cNvPr>
          <p:cNvSpPr>
            <a:spLocks noGrp="1"/>
          </p:cNvSpPr>
          <p:nvPr>
            <p:ph idx="1"/>
          </p:nvPr>
        </p:nvSpPr>
        <p:spPr/>
        <p:txBody>
          <a:bodyPr/>
          <a:lstStyle/>
          <a:p>
            <a:r>
              <a:rPr lang="en-US" dirty="0"/>
              <a:t>Click this </a:t>
            </a:r>
            <a:r>
              <a:rPr lang="en-US" dirty="0" err="1"/>
              <a:t>qualtrics</a:t>
            </a:r>
            <a:r>
              <a:rPr lang="en-US" dirty="0"/>
              <a:t> link to take the Pcard Training Quiz. </a:t>
            </a:r>
          </a:p>
          <a:p>
            <a:r>
              <a:rPr lang="en-US" dirty="0"/>
              <a:t>You must answer the questions 100% correctly to pass the training. The quiz will automatically send your completed training information to the compliance office, who will then send you further information to get your </a:t>
            </a:r>
            <a:r>
              <a:rPr lang="en-US" dirty="0" err="1"/>
              <a:t>pcard</a:t>
            </a:r>
            <a:r>
              <a:rPr lang="en-US" dirty="0"/>
              <a:t>. </a:t>
            </a:r>
          </a:p>
        </p:txBody>
      </p:sp>
      <p:sp>
        <p:nvSpPr>
          <p:cNvPr id="4" name="Slide Number Placeholder 3">
            <a:extLst>
              <a:ext uri="{FF2B5EF4-FFF2-40B4-BE49-F238E27FC236}">
                <a16:creationId xmlns:a16="http://schemas.microsoft.com/office/drawing/2014/main" id="{2880CEA1-FAC1-EDD6-FF06-B03A3513088C}"/>
              </a:ext>
            </a:extLst>
          </p:cNvPr>
          <p:cNvSpPr>
            <a:spLocks noGrp="1"/>
          </p:cNvSpPr>
          <p:nvPr>
            <p:ph type="sldNum" sz="quarter" idx="12"/>
          </p:nvPr>
        </p:nvSpPr>
        <p:spPr/>
        <p:txBody>
          <a:bodyPr/>
          <a:lstStyle/>
          <a:p>
            <a:fld id="{A65CAB27-FE16-479A-B933-B7AEB64CDC96}" type="slidenum">
              <a:rPr lang="en-US" smtClean="0"/>
              <a:t>48</a:t>
            </a:fld>
            <a:endParaRPr lang="en-US" dirty="0"/>
          </a:p>
        </p:txBody>
      </p:sp>
      <p:pic>
        <p:nvPicPr>
          <p:cNvPr id="5" name="Audio 4">
            <a:hlinkClick r:id="" action="ppaction://media"/>
            <a:extLst>
              <a:ext uri="{FF2B5EF4-FFF2-40B4-BE49-F238E27FC236}">
                <a16:creationId xmlns:a16="http://schemas.microsoft.com/office/drawing/2014/main" id="{05312F71-DA82-82AE-818B-7DA81A78FE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81895758"/>
      </p:ext>
    </p:extLst>
  </p:cSld>
  <p:clrMapOvr>
    <a:masterClrMapping/>
  </p:clrMapOvr>
  <mc:AlternateContent xmlns:mc="http://schemas.openxmlformats.org/markup-compatibility/2006" xmlns:p14="http://schemas.microsoft.com/office/powerpoint/2010/main">
    <mc:Choice Requires="p14">
      <p:transition spd="slow" p14:dur="2000" advTm="17591"/>
    </mc:Choice>
    <mc:Fallback xmlns="">
      <p:transition spd="slow" advTm="17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a:t>
            </a:r>
            <a:r>
              <a:rPr lang="en-US" dirty="0">
                <a:solidFill>
                  <a:srgbClr val="00B050"/>
                </a:solidFill>
              </a:rPr>
              <a:t>Default fund</a:t>
            </a:r>
            <a:r>
              <a:rPr lang="en-US" dirty="0"/>
              <a:t>?</a:t>
            </a:r>
          </a:p>
        </p:txBody>
      </p:sp>
      <p:sp>
        <p:nvSpPr>
          <p:cNvPr id="3" name="Content Placeholder 2"/>
          <p:cNvSpPr>
            <a:spLocks noGrp="1"/>
          </p:cNvSpPr>
          <p:nvPr>
            <p:ph idx="1"/>
          </p:nvPr>
        </p:nvSpPr>
        <p:spPr/>
        <p:txBody>
          <a:bodyPr/>
          <a:lstStyle/>
          <a:p>
            <a:endParaRPr lang="en-US" dirty="0"/>
          </a:p>
          <a:p>
            <a:r>
              <a:rPr lang="en-US" dirty="0"/>
              <a:t>It is the fund identified on your application.   Any purchases charged to the card that cannot be paid by the Grant or are not sufficiently documented must be charged to the default fund.  This is typically a cost recovery account.</a:t>
            </a:r>
          </a:p>
        </p:txBody>
      </p:sp>
      <p:sp>
        <p:nvSpPr>
          <p:cNvPr id="4" name="Slide Number Placeholder 3"/>
          <p:cNvSpPr>
            <a:spLocks noGrp="1"/>
          </p:cNvSpPr>
          <p:nvPr>
            <p:ph type="sldNum" sz="quarter" idx="12"/>
          </p:nvPr>
        </p:nvSpPr>
        <p:spPr/>
        <p:txBody>
          <a:bodyPr/>
          <a:lstStyle/>
          <a:p>
            <a:fld id="{A65CAB27-FE16-479A-B933-B7AEB64CDC96}" type="slidenum">
              <a:rPr lang="en-US" smtClean="0"/>
              <a:t>5</a:t>
            </a:fld>
            <a:endParaRPr lang="en-US" dirty="0"/>
          </a:p>
        </p:txBody>
      </p:sp>
      <p:pic>
        <p:nvPicPr>
          <p:cNvPr id="5" name="Picture 4"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6" name="Audio 5">
            <a:hlinkClick r:id="" action="ppaction://media"/>
            <a:extLst>
              <a:ext uri="{FF2B5EF4-FFF2-40B4-BE49-F238E27FC236}">
                <a16:creationId xmlns:a16="http://schemas.microsoft.com/office/drawing/2014/main" id="{FA0C217A-73A6-6379-8C29-F68269864F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89712930"/>
      </p:ext>
    </p:extLst>
  </p:cSld>
  <p:clrMapOvr>
    <a:masterClrMapping/>
  </p:clrMapOvr>
  <mc:AlternateContent xmlns:mc="http://schemas.openxmlformats.org/markup-compatibility/2006" xmlns:p14="http://schemas.microsoft.com/office/powerpoint/2010/main">
    <mc:Choice Requires="p14">
      <p:transition spd="slow" p14:dur="2000" advTm="40331"/>
    </mc:Choice>
    <mc:Fallback xmlns="">
      <p:transition spd="slow" advTm="40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Restricted Items</a:t>
            </a:r>
          </a:p>
        </p:txBody>
      </p:sp>
      <p:sp>
        <p:nvSpPr>
          <p:cNvPr id="3" name="Content Placeholder 2"/>
          <p:cNvSpPr>
            <a:spLocks noGrp="1"/>
          </p:cNvSpPr>
          <p:nvPr>
            <p:ph idx="1"/>
          </p:nvPr>
        </p:nvSpPr>
        <p:spPr>
          <a:xfrm>
            <a:off x="685800" y="1600201"/>
            <a:ext cx="3733800" cy="3733800"/>
          </a:xfrm>
        </p:spPr>
        <p:txBody>
          <a:bodyPr>
            <a:normAutofit/>
          </a:bodyPr>
          <a:lstStyle/>
          <a:p>
            <a:endParaRPr lang="en-US" dirty="0"/>
          </a:p>
          <a:p>
            <a:pPr>
              <a:lnSpc>
                <a:spcPct val="80000"/>
              </a:lnSpc>
            </a:pPr>
            <a:r>
              <a:rPr lang="en-US" dirty="0"/>
              <a:t>Alcoholic Beverages</a:t>
            </a:r>
          </a:p>
          <a:p>
            <a:pPr>
              <a:lnSpc>
                <a:spcPct val="80000"/>
              </a:lnSpc>
            </a:pPr>
            <a:r>
              <a:rPr lang="en-US" dirty="0"/>
              <a:t>Cash Advances</a:t>
            </a:r>
          </a:p>
          <a:p>
            <a:pPr>
              <a:lnSpc>
                <a:spcPct val="80000"/>
              </a:lnSpc>
            </a:pPr>
            <a:r>
              <a:rPr lang="en-US" dirty="0"/>
              <a:t>Legal Services</a:t>
            </a:r>
          </a:p>
          <a:p>
            <a:pPr>
              <a:lnSpc>
                <a:spcPct val="80000"/>
              </a:lnSpc>
            </a:pPr>
            <a:r>
              <a:rPr lang="en-US" dirty="0"/>
              <a:t>Firearms</a:t>
            </a:r>
          </a:p>
          <a:p>
            <a:pPr>
              <a:lnSpc>
                <a:spcPct val="80000"/>
              </a:lnSpc>
            </a:pPr>
            <a:r>
              <a:rPr lang="en-US" dirty="0"/>
              <a:t>Capital Equipment(=&gt;$5,000)</a:t>
            </a:r>
          </a:p>
          <a:p>
            <a:pPr>
              <a:lnSpc>
                <a:spcPct val="80000"/>
              </a:lnSpc>
            </a:pPr>
            <a:r>
              <a:rPr lang="en-US" dirty="0"/>
              <a:t>Radioactive Materials</a:t>
            </a:r>
          </a:p>
          <a:p>
            <a:pPr>
              <a:lnSpc>
                <a:spcPct val="80000"/>
              </a:lnSpc>
            </a:pPr>
            <a:r>
              <a:rPr lang="en-US" dirty="0"/>
              <a:t>Live Animals</a:t>
            </a:r>
          </a:p>
          <a:p>
            <a:pPr>
              <a:lnSpc>
                <a:spcPct val="80000"/>
              </a:lnSpc>
            </a:pPr>
            <a:r>
              <a:rPr lang="en-US" dirty="0"/>
              <a:t>Insurance</a:t>
            </a:r>
          </a:p>
        </p:txBody>
      </p:sp>
      <p:sp>
        <p:nvSpPr>
          <p:cNvPr id="4" name="Slide Number Placeholder 3"/>
          <p:cNvSpPr>
            <a:spLocks noGrp="1"/>
          </p:cNvSpPr>
          <p:nvPr>
            <p:ph type="sldNum" sz="quarter" idx="12"/>
          </p:nvPr>
        </p:nvSpPr>
        <p:spPr/>
        <p:txBody>
          <a:bodyPr/>
          <a:lstStyle/>
          <a:p>
            <a:fld id="{A65CAB27-FE16-479A-B933-B7AEB64CDC96}" type="slidenum">
              <a:rPr lang="en-US" smtClean="0"/>
              <a:t>6</a:t>
            </a:fld>
            <a:endParaRPr lang="en-US" dirty="0"/>
          </a:p>
        </p:txBody>
      </p:sp>
      <p:sp>
        <p:nvSpPr>
          <p:cNvPr id="5" name="Content Placeholder 2"/>
          <p:cNvSpPr txBox="1">
            <a:spLocks/>
          </p:cNvSpPr>
          <p:nvPr/>
        </p:nvSpPr>
        <p:spPr>
          <a:xfrm>
            <a:off x="4572000" y="1524000"/>
            <a:ext cx="3886200" cy="37338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endParaRPr lang="en-US" dirty="0"/>
          </a:p>
          <a:p>
            <a:pPr>
              <a:lnSpc>
                <a:spcPct val="90000"/>
              </a:lnSpc>
            </a:pPr>
            <a:r>
              <a:rPr lang="en-US" dirty="0"/>
              <a:t>Tax Reportable Services</a:t>
            </a:r>
          </a:p>
          <a:p>
            <a:pPr>
              <a:lnSpc>
                <a:spcPct val="90000"/>
              </a:lnSpc>
            </a:pPr>
            <a:r>
              <a:rPr lang="en-US" dirty="0"/>
              <a:t>Telephone/Cell Phone Services</a:t>
            </a:r>
          </a:p>
          <a:p>
            <a:pPr>
              <a:lnSpc>
                <a:spcPct val="90000"/>
              </a:lnSpc>
            </a:pPr>
            <a:r>
              <a:rPr lang="en-US" dirty="0"/>
              <a:t>Gas for personal vehicle and meals for travel</a:t>
            </a:r>
          </a:p>
          <a:p>
            <a:pPr>
              <a:lnSpc>
                <a:spcPct val="90000"/>
              </a:lnSpc>
            </a:pPr>
            <a:r>
              <a:rPr lang="en-US" dirty="0"/>
              <a:t>Building Leases</a:t>
            </a:r>
          </a:p>
          <a:p>
            <a:pPr>
              <a:lnSpc>
                <a:spcPct val="90000"/>
              </a:lnSpc>
            </a:pPr>
            <a:r>
              <a:rPr lang="en-US" dirty="0"/>
              <a:t>Utilities</a:t>
            </a:r>
          </a:p>
          <a:p>
            <a:pPr>
              <a:lnSpc>
                <a:spcPct val="90000"/>
              </a:lnSpc>
            </a:pPr>
            <a:r>
              <a:rPr lang="en-US" dirty="0"/>
              <a:t>Contracts (other than Statewide)</a:t>
            </a:r>
          </a:p>
          <a:p>
            <a:pPr>
              <a:lnSpc>
                <a:spcPct val="90000"/>
              </a:lnSpc>
            </a:pPr>
            <a:r>
              <a:rPr lang="en-US" dirty="0"/>
              <a:t>Flowers or Gifts</a:t>
            </a:r>
          </a:p>
        </p:txBody>
      </p:sp>
      <p:pic>
        <p:nvPicPr>
          <p:cNvPr id="6" name="Picture 5"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7" name="Audio 6">
            <a:hlinkClick r:id="" action="ppaction://media"/>
            <a:extLst>
              <a:ext uri="{FF2B5EF4-FFF2-40B4-BE49-F238E27FC236}">
                <a16:creationId xmlns:a16="http://schemas.microsoft.com/office/drawing/2014/main" id="{60CEEFED-A9F9-FF56-A6BF-0C6C687AC2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11021076"/>
      </p:ext>
    </p:extLst>
  </p:cSld>
  <p:clrMapOvr>
    <a:masterClrMapping/>
  </p:clrMapOvr>
  <mc:AlternateContent xmlns:mc="http://schemas.openxmlformats.org/markup-compatibility/2006" xmlns:p14="http://schemas.microsoft.com/office/powerpoint/2010/main">
    <mc:Choice Requires="p14">
      <p:transition spd="slow" p14:dur="2000" advTm="64276"/>
    </mc:Choice>
    <mc:Fallback xmlns="">
      <p:transition spd="slow" advTm="6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Sales/Use Tax</a:t>
            </a:r>
          </a:p>
        </p:txBody>
      </p:sp>
      <p:sp>
        <p:nvSpPr>
          <p:cNvPr id="3" name="Content Placeholder 2"/>
          <p:cNvSpPr>
            <a:spLocks noGrp="1"/>
          </p:cNvSpPr>
          <p:nvPr>
            <p:ph idx="1"/>
          </p:nvPr>
        </p:nvSpPr>
        <p:spPr>
          <a:xfrm>
            <a:off x="685800" y="1143000"/>
            <a:ext cx="7772400" cy="4572000"/>
          </a:xfrm>
        </p:spPr>
        <p:txBody>
          <a:bodyPr>
            <a:normAutofit/>
          </a:bodyPr>
          <a:lstStyle/>
          <a:p>
            <a:endParaRPr lang="en-US" dirty="0"/>
          </a:p>
          <a:p>
            <a:r>
              <a:rPr lang="en-US" sz="2200" dirty="0"/>
              <a:t>MURC is exempt from sales and use tax</a:t>
            </a:r>
          </a:p>
          <a:p>
            <a:r>
              <a:rPr lang="en-US" sz="2200" dirty="0"/>
              <a:t>Tax ID Number on Card</a:t>
            </a:r>
          </a:p>
          <a:p>
            <a:r>
              <a:rPr lang="en-US" sz="2200" dirty="0"/>
              <a:t>Keep extra copies of Tax-Exempt Certificate</a:t>
            </a:r>
          </a:p>
          <a:p>
            <a:r>
              <a:rPr lang="en-US" sz="2200" dirty="0"/>
              <a:t>Sign up for Amazon Tax Exempt Program</a:t>
            </a:r>
          </a:p>
          <a:p>
            <a:r>
              <a:rPr lang="en-US" sz="2200" dirty="0"/>
              <a:t>If sales tax gets charged and it is under $5, contact the vendor for reimbursement.</a:t>
            </a:r>
          </a:p>
          <a:p>
            <a:pPr lvl="0"/>
            <a:r>
              <a:rPr lang="en-US" sz="2200" dirty="0"/>
              <a:t>If the sales tax is over $5, please contact the vendor for a refund.  If the vendor refuses to reimburse your card, contact the MURC P-Card Coordinator.</a:t>
            </a:r>
          </a:p>
        </p:txBody>
      </p:sp>
      <p:sp>
        <p:nvSpPr>
          <p:cNvPr id="4" name="Slide Number Placeholder 3"/>
          <p:cNvSpPr>
            <a:spLocks noGrp="1"/>
          </p:cNvSpPr>
          <p:nvPr>
            <p:ph type="sldNum" sz="quarter" idx="12"/>
          </p:nvPr>
        </p:nvSpPr>
        <p:spPr/>
        <p:txBody>
          <a:bodyPr/>
          <a:lstStyle/>
          <a:p>
            <a:fld id="{A65CAB27-FE16-479A-B933-B7AEB64CDC96}" type="slidenum">
              <a:rPr lang="en-US" smtClean="0"/>
              <a:t>7</a:t>
            </a:fld>
            <a:endParaRPr lang="en-US" dirty="0"/>
          </a:p>
        </p:txBody>
      </p:sp>
      <p:pic>
        <p:nvPicPr>
          <p:cNvPr id="5" name="Picture 4" descr="Murc white.psd"/>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6" name="Audio 5">
            <a:hlinkClick r:id="" action="ppaction://media"/>
            <a:extLst>
              <a:ext uri="{FF2B5EF4-FFF2-40B4-BE49-F238E27FC236}">
                <a16:creationId xmlns:a16="http://schemas.microsoft.com/office/drawing/2014/main" id="{A9A19828-721A-EE5E-170F-8B827B72B4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593247898"/>
      </p:ext>
    </p:extLst>
  </p:cSld>
  <p:clrMapOvr>
    <a:masterClrMapping/>
  </p:clrMapOvr>
  <mc:AlternateContent xmlns:mc="http://schemas.openxmlformats.org/markup-compatibility/2006" xmlns:p14="http://schemas.microsoft.com/office/powerpoint/2010/main">
    <mc:Choice Requires="p14">
      <p:transition spd="slow" p14:dur="2000" advTm="42604"/>
    </mc:Choice>
    <mc:Fallback xmlns="">
      <p:transition spd="slow" advTm="42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Disputed Items Process</a:t>
            </a:r>
          </a:p>
        </p:txBody>
      </p:sp>
      <p:sp>
        <p:nvSpPr>
          <p:cNvPr id="3" name="Content Placeholder 2"/>
          <p:cNvSpPr>
            <a:spLocks noGrp="1"/>
          </p:cNvSpPr>
          <p:nvPr>
            <p:ph idx="1"/>
          </p:nvPr>
        </p:nvSpPr>
        <p:spPr>
          <a:xfrm>
            <a:off x="50800" y="1219200"/>
            <a:ext cx="9017000" cy="4114801"/>
          </a:xfrm>
        </p:spPr>
        <p:txBody>
          <a:bodyPr>
            <a:normAutofit/>
          </a:bodyPr>
          <a:lstStyle/>
          <a:p>
            <a:endParaRPr lang="en-US" dirty="0"/>
          </a:p>
          <a:p>
            <a:pPr>
              <a:lnSpc>
                <a:spcPct val="90000"/>
              </a:lnSpc>
            </a:pPr>
            <a:r>
              <a:rPr lang="en-US" dirty="0"/>
              <a:t>Contact Vendor first to see if it can be resolved. </a:t>
            </a:r>
          </a:p>
          <a:p>
            <a:pPr>
              <a:lnSpc>
                <a:spcPct val="90000"/>
              </a:lnSpc>
            </a:pPr>
            <a:endParaRPr lang="en-US" dirty="0"/>
          </a:p>
          <a:p>
            <a:pPr>
              <a:lnSpc>
                <a:spcPct val="90000"/>
              </a:lnSpc>
            </a:pPr>
            <a:r>
              <a:rPr lang="en-US" dirty="0"/>
              <a:t>If not, Cardholder must email JP Morgan Chase at </a:t>
            </a:r>
            <a:r>
              <a:rPr lang="en-US" dirty="0">
                <a:hlinkClick r:id="rId5"/>
              </a:rPr>
              <a:t>ccsColumbusDisputes@Chase.com</a:t>
            </a:r>
            <a:r>
              <a:rPr lang="en-US" dirty="0"/>
              <a:t> as well as copying the PCard Coordinator, Rebecca Hill, at </a:t>
            </a:r>
            <a:r>
              <a:rPr lang="en-US" dirty="0">
                <a:hlinkClick r:id="rId6"/>
              </a:rPr>
              <a:t>hill286@marshall.edu</a:t>
            </a:r>
            <a:r>
              <a:rPr lang="en-US" dirty="0"/>
              <a:t> and include an explanation of the fraudulent charge, amount, vendor and date along with the Cardholder’s last four digits of the p-card number. </a:t>
            </a:r>
          </a:p>
          <a:p>
            <a:pPr>
              <a:lnSpc>
                <a:spcPct val="90000"/>
              </a:lnSpc>
            </a:pPr>
            <a:endParaRPr lang="en-US" dirty="0"/>
          </a:p>
          <a:p>
            <a:pPr>
              <a:lnSpc>
                <a:spcPct val="90000"/>
              </a:lnSpc>
            </a:pPr>
            <a:r>
              <a:rPr lang="en-US" dirty="0"/>
              <a:t>Disputed Item Payment to Default Fund</a:t>
            </a:r>
          </a:p>
        </p:txBody>
      </p:sp>
      <p:sp>
        <p:nvSpPr>
          <p:cNvPr id="4" name="Slide Number Placeholder 3"/>
          <p:cNvSpPr>
            <a:spLocks noGrp="1"/>
          </p:cNvSpPr>
          <p:nvPr>
            <p:ph type="sldNum" sz="quarter" idx="12"/>
          </p:nvPr>
        </p:nvSpPr>
        <p:spPr/>
        <p:txBody>
          <a:bodyPr/>
          <a:lstStyle/>
          <a:p>
            <a:fld id="{A65CAB27-FE16-479A-B933-B7AEB64CDC96}" type="slidenum">
              <a:rPr lang="en-US" smtClean="0"/>
              <a:t>8</a:t>
            </a:fld>
            <a:endParaRPr lang="en-US" dirty="0"/>
          </a:p>
        </p:txBody>
      </p:sp>
      <p:pic>
        <p:nvPicPr>
          <p:cNvPr id="5" name="Picture 4" descr="Murc white.psd"/>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6" name="Audio 5">
            <a:hlinkClick r:id="" action="ppaction://media"/>
            <a:extLst>
              <a:ext uri="{FF2B5EF4-FFF2-40B4-BE49-F238E27FC236}">
                <a16:creationId xmlns:a16="http://schemas.microsoft.com/office/drawing/2014/main" id="{8EA577F0-4EFF-7232-DEE9-6FABF57F8E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80611253"/>
      </p:ext>
    </p:extLst>
  </p:cSld>
  <p:clrMapOvr>
    <a:masterClrMapping/>
  </p:clrMapOvr>
  <mc:AlternateContent xmlns:mc="http://schemas.openxmlformats.org/markup-compatibility/2006" xmlns:p14="http://schemas.microsoft.com/office/powerpoint/2010/main">
    <mc:Choice Requires="p14">
      <p:transition spd="slow" p14:dur="2000" advTm="14204"/>
    </mc:Choice>
    <mc:Fallback xmlns="">
      <p:transition spd="slow" advTm="14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Immediate notification</a:t>
            </a:r>
          </a:p>
        </p:txBody>
      </p:sp>
      <p:sp>
        <p:nvSpPr>
          <p:cNvPr id="3" name="Content Placeholder 2"/>
          <p:cNvSpPr>
            <a:spLocks noGrp="1"/>
          </p:cNvSpPr>
          <p:nvPr>
            <p:ph idx="1"/>
          </p:nvPr>
        </p:nvSpPr>
        <p:spPr/>
        <p:txBody>
          <a:bodyPr/>
          <a:lstStyle/>
          <a:p>
            <a:pPr>
              <a:lnSpc>
                <a:spcPct val="90000"/>
              </a:lnSpc>
            </a:pPr>
            <a:r>
              <a:rPr lang="en-US" dirty="0"/>
              <a:t>Notify the financial institution </a:t>
            </a:r>
            <a:r>
              <a:rPr lang="en-US" u="sng" dirty="0"/>
              <a:t>first</a:t>
            </a:r>
            <a:r>
              <a:rPr lang="en-US" dirty="0"/>
              <a:t> via the phone number on the back of your p-card </a:t>
            </a:r>
            <a:r>
              <a:rPr lang="en-US" i="1" dirty="0"/>
              <a:t>then</a:t>
            </a:r>
            <a:r>
              <a:rPr lang="en-US" dirty="0"/>
              <a:t> notify the MURC P-Card Coordinator:</a:t>
            </a:r>
          </a:p>
          <a:p>
            <a:pPr lvl="1">
              <a:lnSpc>
                <a:spcPct val="90000"/>
              </a:lnSpc>
              <a:buBlip>
                <a:blip r:embed="rId5"/>
              </a:buBlip>
            </a:pPr>
            <a:r>
              <a:rPr lang="en-US" dirty="0"/>
              <a:t>If card is lost or stolen</a:t>
            </a:r>
          </a:p>
          <a:p>
            <a:pPr lvl="1">
              <a:lnSpc>
                <a:spcPct val="90000"/>
              </a:lnSpc>
              <a:buBlip>
                <a:blip r:embed="rId5"/>
              </a:buBlip>
            </a:pPr>
            <a:r>
              <a:rPr lang="en-US" dirty="0"/>
              <a:t>Fraudulent charges</a:t>
            </a:r>
          </a:p>
          <a:p>
            <a:pPr marL="468630" lvl="1" indent="0">
              <a:lnSpc>
                <a:spcPct val="90000"/>
              </a:lnSpc>
              <a:buNone/>
            </a:pPr>
            <a:endParaRPr lang="en-US" dirty="0"/>
          </a:p>
          <a:p>
            <a:pPr>
              <a:lnSpc>
                <a:spcPct val="90000"/>
              </a:lnSpc>
            </a:pPr>
            <a:r>
              <a:rPr lang="en-US" dirty="0"/>
              <a:t>Notify the MURC P-Card Coordinator via email at </a:t>
            </a:r>
            <a:r>
              <a:rPr lang="en-US" dirty="0">
                <a:hlinkClick r:id="rId6"/>
              </a:rPr>
              <a:t>hill286@marshall.edu</a:t>
            </a:r>
            <a:r>
              <a:rPr lang="en-US" dirty="0"/>
              <a:t>  immediately in order to:</a:t>
            </a:r>
          </a:p>
          <a:p>
            <a:pPr lvl="1">
              <a:lnSpc>
                <a:spcPct val="90000"/>
              </a:lnSpc>
              <a:buBlip>
                <a:blip r:embed="rId5"/>
              </a:buBlip>
            </a:pPr>
            <a:r>
              <a:rPr lang="en-US" dirty="0"/>
              <a:t>To cancel a card</a:t>
            </a:r>
          </a:p>
          <a:p>
            <a:pPr lvl="1">
              <a:lnSpc>
                <a:spcPct val="90000"/>
              </a:lnSpc>
              <a:buBlip>
                <a:blip r:embed="rId5"/>
              </a:buBlip>
            </a:pPr>
            <a:r>
              <a:rPr lang="en-US" dirty="0"/>
              <a:t>When cardholder transfers departments</a:t>
            </a:r>
          </a:p>
          <a:p>
            <a:pPr lvl="1">
              <a:lnSpc>
                <a:spcPct val="90000"/>
              </a:lnSpc>
              <a:buBlip>
                <a:blip r:embed="rId5"/>
              </a:buBlip>
            </a:pPr>
            <a:r>
              <a:rPr lang="en-US" dirty="0"/>
              <a:t>When cardholder employment has ended</a:t>
            </a:r>
          </a:p>
          <a:p>
            <a:endParaRPr lang="en-US" dirty="0"/>
          </a:p>
        </p:txBody>
      </p:sp>
      <p:sp>
        <p:nvSpPr>
          <p:cNvPr id="4" name="Slide Number Placeholder 3"/>
          <p:cNvSpPr>
            <a:spLocks noGrp="1"/>
          </p:cNvSpPr>
          <p:nvPr>
            <p:ph type="sldNum" sz="quarter" idx="12"/>
          </p:nvPr>
        </p:nvSpPr>
        <p:spPr/>
        <p:txBody>
          <a:bodyPr/>
          <a:lstStyle/>
          <a:p>
            <a:fld id="{A65CAB27-FE16-479A-B933-B7AEB64CDC96}" type="slidenum">
              <a:rPr lang="en-US" smtClean="0"/>
              <a:t>9</a:t>
            </a:fld>
            <a:endParaRPr lang="en-US" dirty="0"/>
          </a:p>
        </p:txBody>
      </p:sp>
      <p:pic>
        <p:nvPicPr>
          <p:cNvPr id="5" name="Picture 4" descr="Murc white.psd"/>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0800" y="5956300"/>
            <a:ext cx="1508358" cy="889000"/>
          </a:xfrm>
          <a:prstGeom prst="rect">
            <a:avLst/>
          </a:prstGeom>
        </p:spPr>
      </p:pic>
      <p:pic>
        <p:nvPicPr>
          <p:cNvPr id="6" name="Audio 5">
            <a:hlinkClick r:id="" action="ppaction://media"/>
            <a:extLst>
              <a:ext uri="{FF2B5EF4-FFF2-40B4-BE49-F238E27FC236}">
                <a16:creationId xmlns:a16="http://schemas.microsoft.com/office/drawing/2014/main" id="{4AA30103-9C53-C16A-93F2-C7AABC6088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69986258"/>
      </p:ext>
    </p:extLst>
  </p:cSld>
  <p:clrMapOvr>
    <a:masterClrMapping/>
  </p:clrMapOvr>
  <mc:AlternateContent xmlns:mc="http://schemas.openxmlformats.org/markup-compatibility/2006" xmlns:p14="http://schemas.microsoft.com/office/powerpoint/2010/main">
    <mc:Choice Requires="p14">
      <p:transition spd="slow" p14:dur="2000" advTm="17024"/>
    </mc:Choice>
    <mc:Fallback xmlns="">
      <p:transition spd="slow" advTm="17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heme1">
  <a:themeElements>
    <a:clrScheme name="Custom 3">
      <a:dk1>
        <a:srgbClr val="000000"/>
      </a:dk1>
      <a:lt1>
        <a:srgbClr val="FFFFFF"/>
      </a:lt1>
      <a:dk2>
        <a:srgbClr val="282828"/>
      </a:dk2>
      <a:lt2>
        <a:srgbClr val="D4D4D4"/>
      </a:lt2>
      <a:accent1>
        <a:srgbClr val="0C793B"/>
      </a:accent1>
      <a:accent2>
        <a:srgbClr val="000000"/>
      </a:accent2>
      <a:accent3>
        <a:srgbClr val="00000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6154</TotalTime>
  <Words>4448</Words>
  <Application>Microsoft Office PowerPoint</Application>
  <PresentationFormat>On-screen Show (4:3)</PresentationFormat>
  <Paragraphs>450</Paragraphs>
  <Slides>48</Slides>
  <Notes>48</Notes>
  <HiddenSlides>0</HiddenSlides>
  <MMClips>48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Calibri</vt:lpstr>
      <vt:lpstr>Gill Sans MT</vt:lpstr>
      <vt:lpstr>Wingdings 3</vt:lpstr>
      <vt:lpstr>Theme1</vt:lpstr>
      <vt:lpstr>PowerPoint Presentation</vt:lpstr>
      <vt:lpstr>APPLICATION TO ACTIVATION</vt:lpstr>
      <vt:lpstr>Ordering</vt:lpstr>
      <vt:lpstr>PURCHASING FROM SECURE WEBSITES</vt:lpstr>
      <vt:lpstr>What is the Default fund?</vt:lpstr>
      <vt:lpstr>Restricted Items</vt:lpstr>
      <vt:lpstr>Sales/Use Tax</vt:lpstr>
      <vt:lpstr>Disputed Items Process</vt:lpstr>
      <vt:lpstr>Immediate notification</vt:lpstr>
      <vt:lpstr>Significant p-card violations</vt:lpstr>
      <vt:lpstr>End of Project Orders</vt:lpstr>
      <vt:lpstr>Account Maintenance</vt:lpstr>
      <vt:lpstr>PowerPoint Presentation</vt:lpstr>
      <vt:lpstr>Reconciliation process:</vt:lpstr>
      <vt:lpstr>Print reconciliation form</vt:lpstr>
      <vt:lpstr>PowerPoint Presentation</vt:lpstr>
      <vt:lpstr>TO LOGIN:</vt:lpstr>
      <vt:lpstr>NEW CARDHOLDER SELF REGISTRATION:</vt:lpstr>
      <vt:lpstr>NEW CARDHOLDER SELF REGISTRATION:</vt:lpstr>
      <vt:lpstr>NEW CARDHOLDER SELF REGISTRATION:</vt:lpstr>
      <vt:lpstr>NEW CARDHOLDER SELF REGISTRATION:</vt:lpstr>
      <vt:lpstr>TO CODE  transactions:</vt:lpstr>
      <vt:lpstr>TO CODE  transactions:</vt:lpstr>
      <vt:lpstr>TO CODE  transactions:</vt:lpstr>
      <vt:lpstr>TO CODE  transactions:</vt:lpstr>
      <vt:lpstr>TO CODE  transactions:</vt:lpstr>
      <vt:lpstr>TO CODE  transactions:</vt:lpstr>
      <vt:lpstr>TO CODE  transactions:</vt:lpstr>
      <vt:lpstr>TO CODE  transactions:</vt:lpstr>
      <vt:lpstr>Split transaction:</vt:lpstr>
      <vt:lpstr>Split transaction:</vt:lpstr>
      <vt:lpstr>Split transaction:</vt:lpstr>
      <vt:lpstr>Split transaction:</vt:lpstr>
      <vt:lpstr>SPLIT TRANSACTION: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Assembling your reconciliation:</vt:lpstr>
      <vt:lpstr>Monthly reconciliation:</vt:lpstr>
      <vt:lpstr>P-CARD POINTERS</vt:lpstr>
      <vt:lpstr>Resources</vt:lpstr>
      <vt:lpstr>PowerPoint Presentation</vt:lpstr>
      <vt:lpstr>Mandatory training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Managing your Grant Budget</dc:title>
  <dc:creator>starcher41</dc:creator>
  <cp:lastModifiedBy>Hill, Rebecca</cp:lastModifiedBy>
  <cp:revision>235</cp:revision>
  <cp:lastPrinted>2014-02-06T14:52:27Z</cp:lastPrinted>
  <dcterms:created xsi:type="dcterms:W3CDTF">2012-12-18T17:43:16Z</dcterms:created>
  <dcterms:modified xsi:type="dcterms:W3CDTF">2024-04-02T13:38:55Z</dcterms:modified>
</cp:coreProperties>
</file>