
<file path=[Content_Types].xml><?xml version="1.0" encoding="utf-8"?>
<Types xmlns="http://schemas.openxmlformats.org/package/2006/content-types">
  <Default Extension="png" ContentType="image/png"/>
  <Default Extension="tmp"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8"/>
  </p:notesMasterIdLst>
  <p:handoutMasterIdLst>
    <p:handoutMasterId r:id="rId49"/>
  </p:handoutMasterIdLst>
  <p:sldIdLst>
    <p:sldId id="276" r:id="rId2"/>
    <p:sldId id="277" r:id="rId3"/>
    <p:sldId id="298" r:id="rId4"/>
    <p:sldId id="296" r:id="rId5"/>
    <p:sldId id="285" r:id="rId6"/>
    <p:sldId id="301" r:id="rId7"/>
    <p:sldId id="287" r:id="rId8"/>
    <p:sldId id="282" r:id="rId9"/>
    <p:sldId id="284" r:id="rId10"/>
    <p:sldId id="288" r:id="rId11"/>
    <p:sldId id="297" r:id="rId12"/>
    <p:sldId id="283" r:id="rId13"/>
    <p:sldId id="286" r:id="rId14"/>
    <p:sldId id="280" r:id="rId15"/>
    <p:sldId id="300" r:id="rId16"/>
    <p:sldId id="256" r:id="rId17"/>
    <p:sldId id="267" r:id="rId18"/>
    <p:sldId id="268" r:id="rId19"/>
    <p:sldId id="272" r:id="rId20"/>
    <p:sldId id="257" r:id="rId21"/>
    <p:sldId id="308" r:id="rId22"/>
    <p:sldId id="309" r:id="rId23"/>
    <p:sldId id="319" r:id="rId24"/>
    <p:sldId id="312" r:id="rId25"/>
    <p:sldId id="258" r:id="rId26"/>
    <p:sldId id="260" r:id="rId27"/>
    <p:sldId id="314" r:id="rId28"/>
    <p:sldId id="315" r:id="rId29"/>
    <p:sldId id="261" r:id="rId30"/>
    <p:sldId id="262" r:id="rId31"/>
    <p:sldId id="322" r:id="rId32"/>
    <p:sldId id="316" r:id="rId33"/>
    <p:sldId id="263" r:id="rId34"/>
    <p:sldId id="264" r:id="rId35"/>
    <p:sldId id="317" r:id="rId36"/>
    <p:sldId id="320" r:id="rId37"/>
    <p:sldId id="302" r:id="rId38"/>
    <p:sldId id="303" r:id="rId39"/>
    <p:sldId id="323" r:id="rId40"/>
    <p:sldId id="269" r:id="rId41"/>
    <p:sldId id="324" r:id="rId42"/>
    <p:sldId id="292" r:id="rId43"/>
    <p:sldId id="271" r:id="rId44"/>
    <p:sldId id="293" r:id="rId45"/>
    <p:sldId id="291" r:id="rId46"/>
    <p:sldId id="274" r:id="rId47"/>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007C"/>
    <a:srgbClr val="FF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1" autoAdjust="0"/>
    <p:restoredTop sz="94660"/>
  </p:normalViewPr>
  <p:slideViewPr>
    <p:cSldViewPr>
      <p:cViewPr varScale="1">
        <p:scale>
          <a:sx n="124" d="100"/>
          <a:sy n="124" d="100"/>
        </p:scale>
        <p:origin x="420"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C97F54-FDA3-4C22-AE6E-876F4C39B106}"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9E0F7AFC-7DA6-415E-BF12-3405DA19462B}">
      <dgm:prSet phldrT="[Text]" custT="1"/>
      <dgm:spPr/>
      <dgm:t>
        <a:bodyPr/>
        <a:lstStyle/>
        <a:p>
          <a:r>
            <a:rPr lang="en-US" sz="1600" dirty="0" smtClean="0"/>
            <a:t>Cardholder submits signed Application &amp; Agreement to MURC</a:t>
          </a:r>
          <a:endParaRPr lang="en-US" sz="1600" dirty="0"/>
        </a:p>
      </dgm:t>
    </dgm:pt>
    <dgm:pt modelId="{87F4691E-08F6-4239-A189-EEECD2B92820}" type="parTrans" cxnId="{3C118B71-C1BF-46A2-84A4-C09BFA7FD867}">
      <dgm:prSet/>
      <dgm:spPr/>
      <dgm:t>
        <a:bodyPr/>
        <a:lstStyle/>
        <a:p>
          <a:endParaRPr lang="en-US"/>
        </a:p>
      </dgm:t>
    </dgm:pt>
    <dgm:pt modelId="{2888ACF6-133B-48AB-AC40-3C160D6DC4D7}" type="sibTrans" cxnId="{3C118B71-C1BF-46A2-84A4-C09BFA7FD867}">
      <dgm:prSet/>
      <dgm:spPr/>
      <dgm:t>
        <a:bodyPr/>
        <a:lstStyle/>
        <a:p>
          <a:endParaRPr lang="en-US"/>
        </a:p>
      </dgm:t>
    </dgm:pt>
    <dgm:pt modelId="{24C2F71F-1C90-4419-80FC-026894C1D6A1}">
      <dgm:prSet phldrT="[Text]" custT="1"/>
      <dgm:spPr/>
      <dgm:t>
        <a:bodyPr/>
        <a:lstStyle/>
        <a:p>
          <a:r>
            <a:rPr lang="en-US" sz="1600" dirty="0" smtClean="0"/>
            <a:t>MURC receives and reviews application for completion &amp; eligibility</a:t>
          </a:r>
          <a:endParaRPr lang="en-US" sz="1600" dirty="0"/>
        </a:p>
      </dgm:t>
    </dgm:pt>
    <dgm:pt modelId="{954CBB67-091F-4BD0-9B33-27E4974DD5CD}" type="parTrans" cxnId="{3DFF7186-A63C-4818-882E-7CF536A709FB}">
      <dgm:prSet/>
      <dgm:spPr/>
      <dgm:t>
        <a:bodyPr/>
        <a:lstStyle/>
        <a:p>
          <a:endParaRPr lang="en-US"/>
        </a:p>
      </dgm:t>
    </dgm:pt>
    <dgm:pt modelId="{21C7267A-FB16-492E-9148-081592A77698}" type="sibTrans" cxnId="{3DFF7186-A63C-4818-882E-7CF536A709FB}">
      <dgm:prSet/>
      <dgm:spPr/>
      <dgm:t>
        <a:bodyPr/>
        <a:lstStyle/>
        <a:p>
          <a:endParaRPr lang="en-US"/>
        </a:p>
      </dgm:t>
    </dgm:pt>
    <dgm:pt modelId="{631AB1C6-3AF5-44C9-9855-E6FF0A1855B0}">
      <dgm:prSet phldrT="[Text]"/>
      <dgm:spPr/>
      <dgm:t>
        <a:bodyPr/>
        <a:lstStyle/>
        <a:p>
          <a:r>
            <a:rPr lang="en-US" dirty="0" smtClean="0"/>
            <a:t>MURC contacts applicant for training</a:t>
          </a:r>
          <a:endParaRPr lang="en-US" dirty="0"/>
        </a:p>
      </dgm:t>
    </dgm:pt>
    <dgm:pt modelId="{2A12E8E2-A183-47EB-A241-139DB9B2E3F0}" type="parTrans" cxnId="{AB2D9BA5-C704-4579-BFCD-6BB15D2F16E3}">
      <dgm:prSet/>
      <dgm:spPr/>
      <dgm:t>
        <a:bodyPr/>
        <a:lstStyle/>
        <a:p>
          <a:endParaRPr lang="en-US"/>
        </a:p>
      </dgm:t>
    </dgm:pt>
    <dgm:pt modelId="{38331F8C-A1A9-4A5B-92D5-9906BB4C3551}" type="sibTrans" cxnId="{AB2D9BA5-C704-4579-BFCD-6BB15D2F16E3}">
      <dgm:prSet/>
      <dgm:spPr/>
      <dgm:t>
        <a:bodyPr/>
        <a:lstStyle/>
        <a:p>
          <a:endParaRPr lang="en-US"/>
        </a:p>
      </dgm:t>
    </dgm:pt>
    <dgm:pt modelId="{E71CAB5E-D1BB-40CE-A099-B502DCB61FFE}">
      <dgm:prSet/>
      <dgm:spPr/>
      <dgm:t>
        <a:bodyPr/>
        <a:lstStyle/>
        <a:p>
          <a:r>
            <a:rPr lang="en-US" dirty="0" smtClean="0"/>
            <a:t>MURC issues new card to P-Cardholder</a:t>
          </a:r>
          <a:endParaRPr lang="en-US" dirty="0"/>
        </a:p>
      </dgm:t>
    </dgm:pt>
    <dgm:pt modelId="{1EA29623-0E23-4611-AB14-287D1C42D2F3}" type="parTrans" cxnId="{1CCC44EB-7808-4183-9368-3946E197E4EF}">
      <dgm:prSet/>
      <dgm:spPr/>
      <dgm:t>
        <a:bodyPr/>
        <a:lstStyle/>
        <a:p>
          <a:endParaRPr lang="en-US"/>
        </a:p>
      </dgm:t>
    </dgm:pt>
    <dgm:pt modelId="{528F22C3-D2F1-4C6F-9D04-A0219ED4C8DB}" type="sibTrans" cxnId="{1CCC44EB-7808-4183-9368-3946E197E4EF}">
      <dgm:prSet/>
      <dgm:spPr/>
      <dgm:t>
        <a:bodyPr/>
        <a:lstStyle/>
        <a:p>
          <a:endParaRPr lang="en-US"/>
        </a:p>
      </dgm:t>
    </dgm:pt>
    <dgm:pt modelId="{D53BF22E-36E2-40CC-B469-9C3C0583AD06}">
      <dgm:prSet/>
      <dgm:spPr/>
      <dgm:t>
        <a:bodyPr/>
        <a:lstStyle/>
        <a:p>
          <a:r>
            <a:rPr lang="en-US" dirty="0" smtClean="0"/>
            <a:t>P-Cardholder activates card</a:t>
          </a:r>
          <a:endParaRPr lang="en-US" dirty="0"/>
        </a:p>
      </dgm:t>
    </dgm:pt>
    <dgm:pt modelId="{53535E5A-2131-46D1-9A35-046BDBA312D1}" type="parTrans" cxnId="{0691086B-EFCB-4F1B-BCA5-8D298BE2DE20}">
      <dgm:prSet/>
      <dgm:spPr/>
      <dgm:t>
        <a:bodyPr/>
        <a:lstStyle/>
        <a:p>
          <a:endParaRPr lang="en-US"/>
        </a:p>
      </dgm:t>
    </dgm:pt>
    <dgm:pt modelId="{4885F30F-6EB7-4619-A5F5-4E8FACE0D4F9}" type="sibTrans" cxnId="{0691086B-EFCB-4F1B-BCA5-8D298BE2DE20}">
      <dgm:prSet/>
      <dgm:spPr/>
      <dgm:t>
        <a:bodyPr/>
        <a:lstStyle/>
        <a:p>
          <a:endParaRPr lang="en-US"/>
        </a:p>
      </dgm:t>
    </dgm:pt>
    <dgm:pt modelId="{8DF28C6F-B172-4749-B4BA-E18980A87015}" type="pres">
      <dgm:prSet presAssocID="{2EC97F54-FDA3-4C22-AE6E-876F4C39B106}" presName="rootnode" presStyleCnt="0">
        <dgm:presLayoutVars>
          <dgm:chMax/>
          <dgm:chPref/>
          <dgm:dir/>
          <dgm:animLvl val="lvl"/>
        </dgm:presLayoutVars>
      </dgm:prSet>
      <dgm:spPr/>
      <dgm:t>
        <a:bodyPr/>
        <a:lstStyle/>
        <a:p>
          <a:endParaRPr lang="en-US"/>
        </a:p>
      </dgm:t>
    </dgm:pt>
    <dgm:pt modelId="{3DB55337-BC88-4528-A861-EDB4DFF09157}" type="pres">
      <dgm:prSet presAssocID="{9E0F7AFC-7DA6-415E-BF12-3405DA19462B}" presName="composite" presStyleCnt="0"/>
      <dgm:spPr/>
    </dgm:pt>
    <dgm:pt modelId="{7A8E85D0-5E59-41A6-A0B8-34DC171F7316}" type="pres">
      <dgm:prSet presAssocID="{9E0F7AFC-7DA6-415E-BF12-3405DA19462B}" presName="bentUpArrow1" presStyleLbl="alignImgPlace1" presStyleIdx="0" presStyleCnt="4" custLinFactNeighborX="-57333" custLinFactNeighborY="3569"/>
      <dgm:spPr/>
    </dgm:pt>
    <dgm:pt modelId="{4A20A782-8225-4CB3-9C24-AC5F80374C4A}" type="pres">
      <dgm:prSet presAssocID="{9E0F7AFC-7DA6-415E-BF12-3405DA19462B}" presName="ParentText" presStyleLbl="node1" presStyleIdx="0" presStyleCnt="5" custScaleX="244653">
        <dgm:presLayoutVars>
          <dgm:chMax val="1"/>
          <dgm:chPref val="1"/>
          <dgm:bulletEnabled val="1"/>
        </dgm:presLayoutVars>
      </dgm:prSet>
      <dgm:spPr/>
      <dgm:t>
        <a:bodyPr/>
        <a:lstStyle/>
        <a:p>
          <a:endParaRPr lang="en-US"/>
        </a:p>
      </dgm:t>
    </dgm:pt>
    <dgm:pt modelId="{C02FA13C-90DC-4AE3-B8A4-A8E4482D1502}" type="pres">
      <dgm:prSet presAssocID="{9E0F7AFC-7DA6-415E-BF12-3405DA19462B}" presName="ChildText" presStyleLbl="revTx" presStyleIdx="0" presStyleCnt="4" custLinFactNeighborX="76198" custLinFactNeighborY="-14966">
        <dgm:presLayoutVars>
          <dgm:chMax val="0"/>
          <dgm:chPref val="0"/>
          <dgm:bulletEnabled val="1"/>
        </dgm:presLayoutVars>
      </dgm:prSet>
      <dgm:spPr/>
      <dgm:t>
        <a:bodyPr/>
        <a:lstStyle/>
        <a:p>
          <a:endParaRPr lang="en-US"/>
        </a:p>
      </dgm:t>
    </dgm:pt>
    <dgm:pt modelId="{AD631DDF-A9CD-4BE8-BBAA-ABBEBBD9286A}" type="pres">
      <dgm:prSet presAssocID="{2888ACF6-133B-48AB-AC40-3C160D6DC4D7}" presName="sibTrans" presStyleCnt="0"/>
      <dgm:spPr/>
    </dgm:pt>
    <dgm:pt modelId="{C10D0708-DEE1-4A90-80C0-9B176D48E5DA}" type="pres">
      <dgm:prSet presAssocID="{24C2F71F-1C90-4419-80FC-026894C1D6A1}" presName="composite" presStyleCnt="0"/>
      <dgm:spPr/>
    </dgm:pt>
    <dgm:pt modelId="{04B848FE-C291-4A8B-B601-665898662CDA}" type="pres">
      <dgm:prSet presAssocID="{24C2F71F-1C90-4419-80FC-026894C1D6A1}" presName="bentUpArrow1" presStyleLbl="alignImgPlace1" presStyleIdx="1" presStyleCnt="4" custLinFactNeighborX="-49022" custLinFactNeighborY="2427"/>
      <dgm:spPr/>
    </dgm:pt>
    <dgm:pt modelId="{9247DDA2-5A1C-43D6-9F3A-E433B53FD025}" type="pres">
      <dgm:prSet presAssocID="{24C2F71F-1C90-4419-80FC-026894C1D6A1}" presName="ParentText" presStyleLbl="node1" presStyleIdx="1" presStyleCnt="5" custScaleX="232011">
        <dgm:presLayoutVars>
          <dgm:chMax val="1"/>
          <dgm:chPref val="1"/>
          <dgm:bulletEnabled val="1"/>
        </dgm:presLayoutVars>
      </dgm:prSet>
      <dgm:spPr/>
      <dgm:t>
        <a:bodyPr/>
        <a:lstStyle/>
        <a:p>
          <a:endParaRPr lang="en-US"/>
        </a:p>
      </dgm:t>
    </dgm:pt>
    <dgm:pt modelId="{39576A18-A496-4F03-BA17-641D1154DB6A}" type="pres">
      <dgm:prSet presAssocID="{24C2F71F-1C90-4419-80FC-026894C1D6A1}" presName="ChildText" presStyleLbl="revTx" presStyleIdx="1" presStyleCnt="4">
        <dgm:presLayoutVars>
          <dgm:chMax val="0"/>
          <dgm:chPref val="0"/>
          <dgm:bulletEnabled val="1"/>
        </dgm:presLayoutVars>
      </dgm:prSet>
      <dgm:spPr/>
      <dgm:t>
        <a:bodyPr/>
        <a:lstStyle/>
        <a:p>
          <a:endParaRPr lang="en-US"/>
        </a:p>
      </dgm:t>
    </dgm:pt>
    <dgm:pt modelId="{5726E63D-4881-43B2-BA69-8CEDE1BB3E9E}" type="pres">
      <dgm:prSet presAssocID="{21C7267A-FB16-492E-9148-081592A77698}" presName="sibTrans" presStyleCnt="0"/>
      <dgm:spPr/>
    </dgm:pt>
    <dgm:pt modelId="{A6F77145-14AD-4F59-A0AA-B412101EB8AF}" type="pres">
      <dgm:prSet presAssocID="{631AB1C6-3AF5-44C9-9855-E6FF0A1855B0}" presName="composite" presStyleCnt="0"/>
      <dgm:spPr/>
    </dgm:pt>
    <dgm:pt modelId="{58EBC83A-B6AD-4CE1-BC63-582BE9E8DC1C}" type="pres">
      <dgm:prSet presAssocID="{631AB1C6-3AF5-44C9-9855-E6FF0A1855B0}" presName="bentUpArrow1" presStyleLbl="alignImgPlace1" presStyleIdx="2" presStyleCnt="4" custLinFactNeighborX="-59585" custLinFactNeighborY="1286"/>
      <dgm:spPr/>
    </dgm:pt>
    <dgm:pt modelId="{A96CD0E6-ED93-41DA-91D7-E67C8A0E5364}" type="pres">
      <dgm:prSet presAssocID="{631AB1C6-3AF5-44C9-9855-E6FF0A1855B0}" presName="ParentText" presStyleLbl="node1" presStyleIdx="2" presStyleCnt="5" custScaleX="244898">
        <dgm:presLayoutVars>
          <dgm:chMax val="1"/>
          <dgm:chPref val="1"/>
          <dgm:bulletEnabled val="1"/>
        </dgm:presLayoutVars>
      </dgm:prSet>
      <dgm:spPr/>
      <dgm:t>
        <a:bodyPr/>
        <a:lstStyle/>
        <a:p>
          <a:endParaRPr lang="en-US"/>
        </a:p>
      </dgm:t>
    </dgm:pt>
    <dgm:pt modelId="{79D71764-AC36-4D8A-887E-50F07625BAA7}" type="pres">
      <dgm:prSet presAssocID="{631AB1C6-3AF5-44C9-9855-E6FF0A1855B0}" presName="ChildText" presStyleLbl="revTx" presStyleIdx="2" presStyleCnt="4">
        <dgm:presLayoutVars>
          <dgm:chMax val="0"/>
          <dgm:chPref val="0"/>
          <dgm:bulletEnabled val="1"/>
        </dgm:presLayoutVars>
      </dgm:prSet>
      <dgm:spPr/>
      <dgm:t>
        <a:bodyPr/>
        <a:lstStyle/>
        <a:p>
          <a:endParaRPr lang="en-US"/>
        </a:p>
      </dgm:t>
    </dgm:pt>
    <dgm:pt modelId="{4196B268-3435-4767-904E-43ACFBA55450}" type="pres">
      <dgm:prSet presAssocID="{38331F8C-A1A9-4A5B-92D5-9906BB4C3551}" presName="sibTrans" presStyleCnt="0"/>
      <dgm:spPr/>
    </dgm:pt>
    <dgm:pt modelId="{53AD2F51-5B50-4E26-A7DE-F8432A1A04A3}" type="pres">
      <dgm:prSet presAssocID="{E71CAB5E-D1BB-40CE-A099-B502DCB61FFE}" presName="composite" presStyleCnt="0"/>
      <dgm:spPr/>
    </dgm:pt>
    <dgm:pt modelId="{955B9906-DCEB-4195-9BFC-CF94B6255F3C}" type="pres">
      <dgm:prSet presAssocID="{E71CAB5E-D1BB-40CE-A099-B502DCB61FFE}" presName="bentUpArrow1" presStyleLbl="alignImgPlace1" presStyleIdx="3" presStyleCnt="4" custLinFactNeighborX="-51273" custLinFactNeighborY="145"/>
      <dgm:spPr/>
    </dgm:pt>
    <dgm:pt modelId="{A8C28A10-3624-4212-B495-C872F28D09E5}" type="pres">
      <dgm:prSet presAssocID="{E71CAB5E-D1BB-40CE-A099-B502DCB61FFE}" presName="ParentText" presStyleLbl="node1" presStyleIdx="3" presStyleCnt="5" custScaleX="232256">
        <dgm:presLayoutVars>
          <dgm:chMax val="1"/>
          <dgm:chPref val="1"/>
          <dgm:bulletEnabled val="1"/>
        </dgm:presLayoutVars>
      </dgm:prSet>
      <dgm:spPr/>
      <dgm:t>
        <a:bodyPr/>
        <a:lstStyle/>
        <a:p>
          <a:endParaRPr lang="en-US"/>
        </a:p>
      </dgm:t>
    </dgm:pt>
    <dgm:pt modelId="{908498D4-7BDF-43DC-95B1-02AF5703FBCF}" type="pres">
      <dgm:prSet presAssocID="{E71CAB5E-D1BB-40CE-A099-B502DCB61FFE}" presName="ChildText" presStyleLbl="revTx" presStyleIdx="3" presStyleCnt="4">
        <dgm:presLayoutVars>
          <dgm:chMax val="0"/>
          <dgm:chPref val="0"/>
          <dgm:bulletEnabled val="1"/>
        </dgm:presLayoutVars>
      </dgm:prSet>
      <dgm:spPr/>
    </dgm:pt>
    <dgm:pt modelId="{9991505E-513A-4E05-8F84-71F0F11322A0}" type="pres">
      <dgm:prSet presAssocID="{528F22C3-D2F1-4C6F-9D04-A0219ED4C8DB}" presName="sibTrans" presStyleCnt="0"/>
      <dgm:spPr/>
    </dgm:pt>
    <dgm:pt modelId="{600709A1-E09A-43AC-8F14-39FBCD6908E9}" type="pres">
      <dgm:prSet presAssocID="{D53BF22E-36E2-40CC-B469-9C3C0583AD06}" presName="composite" presStyleCnt="0"/>
      <dgm:spPr/>
    </dgm:pt>
    <dgm:pt modelId="{7A064F57-F327-4296-809E-0553B2689F8C}" type="pres">
      <dgm:prSet presAssocID="{D53BF22E-36E2-40CC-B469-9C3C0583AD06}" presName="ParentText" presStyleLbl="node1" presStyleIdx="4" presStyleCnt="5" custScaleX="204484">
        <dgm:presLayoutVars>
          <dgm:chMax val="1"/>
          <dgm:chPref val="1"/>
          <dgm:bulletEnabled val="1"/>
        </dgm:presLayoutVars>
      </dgm:prSet>
      <dgm:spPr/>
      <dgm:t>
        <a:bodyPr/>
        <a:lstStyle/>
        <a:p>
          <a:endParaRPr lang="en-US"/>
        </a:p>
      </dgm:t>
    </dgm:pt>
  </dgm:ptLst>
  <dgm:cxnLst>
    <dgm:cxn modelId="{AB2D9BA5-C704-4579-BFCD-6BB15D2F16E3}" srcId="{2EC97F54-FDA3-4C22-AE6E-876F4C39B106}" destId="{631AB1C6-3AF5-44C9-9855-E6FF0A1855B0}" srcOrd="2" destOrd="0" parTransId="{2A12E8E2-A183-47EB-A241-139DB9B2E3F0}" sibTransId="{38331F8C-A1A9-4A5B-92D5-9906BB4C3551}"/>
    <dgm:cxn modelId="{1CCC44EB-7808-4183-9368-3946E197E4EF}" srcId="{2EC97F54-FDA3-4C22-AE6E-876F4C39B106}" destId="{E71CAB5E-D1BB-40CE-A099-B502DCB61FFE}" srcOrd="3" destOrd="0" parTransId="{1EA29623-0E23-4611-AB14-287D1C42D2F3}" sibTransId="{528F22C3-D2F1-4C6F-9D04-A0219ED4C8DB}"/>
    <dgm:cxn modelId="{7FB2443B-B863-4D43-9E27-B827C1C0E6D4}" type="presOf" srcId="{2EC97F54-FDA3-4C22-AE6E-876F4C39B106}" destId="{8DF28C6F-B172-4749-B4BA-E18980A87015}" srcOrd="0" destOrd="0" presId="urn:microsoft.com/office/officeart/2005/8/layout/StepDownProcess"/>
    <dgm:cxn modelId="{3DFF7186-A63C-4818-882E-7CF536A709FB}" srcId="{2EC97F54-FDA3-4C22-AE6E-876F4C39B106}" destId="{24C2F71F-1C90-4419-80FC-026894C1D6A1}" srcOrd="1" destOrd="0" parTransId="{954CBB67-091F-4BD0-9B33-27E4974DD5CD}" sibTransId="{21C7267A-FB16-492E-9148-081592A77698}"/>
    <dgm:cxn modelId="{0E968257-107A-449A-B7DF-4DA953B7A728}" type="presOf" srcId="{D53BF22E-36E2-40CC-B469-9C3C0583AD06}" destId="{7A064F57-F327-4296-809E-0553B2689F8C}" srcOrd="0" destOrd="0" presId="urn:microsoft.com/office/officeart/2005/8/layout/StepDownProcess"/>
    <dgm:cxn modelId="{0691086B-EFCB-4F1B-BCA5-8D298BE2DE20}" srcId="{2EC97F54-FDA3-4C22-AE6E-876F4C39B106}" destId="{D53BF22E-36E2-40CC-B469-9C3C0583AD06}" srcOrd="4" destOrd="0" parTransId="{53535E5A-2131-46D1-9A35-046BDBA312D1}" sibTransId="{4885F30F-6EB7-4619-A5F5-4E8FACE0D4F9}"/>
    <dgm:cxn modelId="{3C118B71-C1BF-46A2-84A4-C09BFA7FD867}" srcId="{2EC97F54-FDA3-4C22-AE6E-876F4C39B106}" destId="{9E0F7AFC-7DA6-415E-BF12-3405DA19462B}" srcOrd="0" destOrd="0" parTransId="{87F4691E-08F6-4239-A189-EEECD2B92820}" sibTransId="{2888ACF6-133B-48AB-AC40-3C160D6DC4D7}"/>
    <dgm:cxn modelId="{991B7739-D54E-4113-9184-26CD8FEB5420}" type="presOf" srcId="{631AB1C6-3AF5-44C9-9855-E6FF0A1855B0}" destId="{A96CD0E6-ED93-41DA-91D7-E67C8A0E5364}" srcOrd="0" destOrd="0" presId="urn:microsoft.com/office/officeart/2005/8/layout/StepDownProcess"/>
    <dgm:cxn modelId="{3B28EA05-A3B5-4D9D-80C2-BED8270F4D4B}" type="presOf" srcId="{E71CAB5E-D1BB-40CE-A099-B502DCB61FFE}" destId="{A8C28A10-3624-4212-B495-C872F28D09E5}" srcOrd="0" destOrd="0" presId="urn:microsoft.com/office/officeart/2005/8/layout/StepDownProcess"/>
    <dgm:cxn modelId="{04A91DE6-3E9E-45E0-AACA-147B1EED6CA1}" type="presOf" srcId="{24C2F71F-1C90-4419-80FC-026894C1D6A1}" destId="{9247DDA2-5A1C-43D6-9F3A-E433B53FD025}" srcOrd="0" destOrd="0" presId="urn:microsoft.com/office/officeart/2005/8/layout/StepDownProcess"/>
    <dgm:cxn modelId="{97A50DE5-3FB4-40CC-9F3F-C226D4A21EC9}" type="presOf" srcId="{9E0F7AFC-7DA6-415E-BF12-3405DA19462B}" destId="{4A20A782-8225-4CB3-9C24-AC5F80374C4A}" srcOrd="0" destOrd="0" presId="urn:microsoft.com/office/officeart/2005/8/layout/StepDownProcess"/>
    <dgm:cxn modelId="{8275DCB6-02AB-4596-9C22-E85818FBB62B}" type="presParOf" srcId="{8DF28C6F-B172-4749-B4BA-E18980A87015}" destId="{3DB55337-BC88-4528-A861-EDB4DFF09157}" srcOrd="0" destOrd="0" presId="urn:microsoft.com/office/officeart/2005/8/layout/StepDownProcess"/>
    <dgm:cxn modelId="{BEE281B4-9FDE-412B-A8D8-CD49E3FB5041}" type="presParOf" srcId="{3DB55337-BC88-4528-A861-EDB4DFF09157}" destId="{7A8E85D0-5E59-41A6-A0B8-34DC171F7316}" srcOrd="0" destOrd="0" presId="urn:microsoft.com/office/officeart/2005/8/layout/StepDownProcess"/>
    <dgm:cxn modelId="{15D5CD7D-8428-487D-BAA2-42AAE1901B5A}" type="presParOf" srcId="{3DB55337-BC88-4528-A861-EDB4DFF09157}" destId="{4A20A782-8225-4CB3-9C24-AC5F80374C4A}" srcOrd="1" destOrd="0" presId="urn:microsoft.com/office/officeart/2005/8/layout/StepDownProcess"/>
    <dgm:cxn modelId="{94597D9D-5484-4044-A14E-4BC4F77ACE80}" type="presParOf" srcId="{3DB55337-BC88-4528-A861-EDB4DFF09157}" destId="{C02FA13C-90DC-4AE3-B8A4-A8E4482D1502}" srcOrd="2" destOrd="0" presId="urn:microsoft.com/office/officeart/2005/8/layout/StepDownProcess"/>
    <dgm:cxn modelId="{BDB0005D-97BD-4650-8E4F-6800E4DBD564}" type="presParOf" srcId="{8DF28C6F-B172-4749-B4BA-E18980A87015}" destId="{AD631DDF-A9CD-4BE8-BBAA-ABBEBBD9286A}" srcOrd="1" destOrd="0" presId="urn:microsoft.com/office/officeart/2005/8/layout/StepDownProcess"/>
    <dgm:cxn modelId="{0E50294F-C566-4E2C-AF5D-5093DC667E3D}" type="presParOf" srcId="{8DF28C6F-B172-4749-B4BA-E18980A87015}" destId="{C10D0708-DEE1-4A90-80C0-9B176D48E5DA}" srcOrd="2" destOrd="0" presId="urn:microsoft.com/office/officeart/2005/8/layout/StepDownProcess"/>
    <dgm:cxn modelId="{4336C884-63CD-43AA-9625-FDCB1B5B8249}" type="presParOf" srcId="{C10D0708-DEE1-4A90-80C0-9B176D48E5DA}" destId="{04B848FE-C291-4A8B-B601-665898662CDA}" srcOrd="0" destOrd="0" presId="urn:microsoft.com/office/officeart/2005/8/layout/StepDownProcess"/>
    <dgm:cxn modelId="{C0D6B89E-A30E-4066-AD61-C0563851F5DE}" type="presParOf" srcId="{C10D0708-DEE1-4A90-80C0-9B176D48E5DA}" destId="{9247DDA2-5A1C-43D6-9F3A-E433B53FD025}" srcOrd="1" destOrd="0" presId="urn:microsoft.com/office/officeart/2005/8/layout/StepDownProcess"/>
    <dgm:cxn modelId="{8B471E1A-757C-4217-911B-B7B668505B7A}" type="presParOf" srcId="{C10D0708-DEE1-4A90-80C0-9B176D48E5DA}" destId="{39576A18-A496-4F03-BA17-641D1154DB6A}" srcOrd="2" destOrd="0" presId="urn:microsoft.com/office/officeart/2005/8/layout/StepDownProcess"/>
    <dgm:cxn modelId="{1BB6B55C-8165-4F8D-B3F1-35016759B0AB}" type="presParOf" srcId="{8DF28C6F-B172-4749-B4BA-E18980A87015}" destId="{5726E63D-4881-43B2-BA69-8CEDE1BB3E9E}" srcOrd="3" destOrd="0" presId="urn:microsoft.com/office/officeart/2005/8/layout/StepDownProcess"/>
    <dgm:cxn modelId="{D115ABAD-DCDD-4E03-8128-55B2F93F3E2F}" type="presParOf" srcId="{8DF28C6F-B172-4749-B4BA-E18980A87015}" destId="{A6F77145-14AD-4F59-A0AA-B412101EB8AF}" srcOrd="4" destOrd="0" presId="urn:microsoft.com/office/officeart/2005/8/layout/StepDownProcess"/>
    <dgm:cxn modelId="{45CDFFEC-2993-4133-9A4E-E4ED9B028DC6}" type="presParOf" srcId="{A6F77145-14AD-4F59-A0AA-B412101EB8AF}" destId="{58EBC83A-B6AD-4CE1-BC63-582BE9E8DC1C}" srcOrd="0" destOrd="0" presId="urn:microsoft.com/office/officeart/2005/8/layout/StepDownProcess"/>
    <dgm:cxn modelId="{D9FEEED2-D917-487D-8184-D7222079B344}" type="presParOf" srcId="{A6F77145-14AD-4F59-A0AA-B412101EB8AF}" destId="{A96CD0E6-ED93-41DA-91D7-E67C8A0E5364}" srcOrd="1" destOrd="0" presId="urn:microsoft.com/office/officeart/2005/8/layout/StepDownProcess"/>
    <dgm:cxn modelId="{47615819-8D86-4529-9AAA-09479B6C922A}" type="presParOf" srcId="{A6F77145-14AD-4F59-A0AA-B412101EB8AF}" destId="{79D71764-AC36-4D8A-887E-50F07625BAA7}" srcOrd="2" destOrd="0" presId="urn:microsoft.com/office/officeart/2005/8/layout/StepDownProcess"/>
    <dgm:cxn modelId="{FBE8BEC8-AC2D-40D5-B818-62BDDBD988A7}" type="presParOf" srcId="{8DF28C6F-B172-4749-B4BA-E18980A87015}" destId="{4196B268-3435-4767-904E-43ACFBA55450}" srcOrd="5" destOrd="0" presId="urn:microsoft.com/office/officeart/2005/8/layout/StepDownProcess"/>
    <dgm:cxn modelId="{E06315C7-433D-4FC7-BC45-071C85686E24}" type="presParOf" srcId="{8DF28C6F-B172-4749-B4BA-E18980A87015}" destId="{53AD2F51-5B50-4E26-A7DE-F8432A1A04A3}" srcOrd="6" destOrd="0" presId="urn:microsoft.com/office/officeart/2005/8/layout/StepDownProcess"/>
    <dgm:cxn modelId="{B7920F03-7F8B-42A0-BD9D-7F74C08F3C1F}" type="presParOf" srcId="{53AD2F51-5B50-4E26-A7DE-F8432A1A04A3}" destId="{955B9906-DCEB-4195-9BFC-CF94B6255F3C}" srcOrd="0" destOrd="0" presId="urn:microsoft.com/office/officeart/2005/8/layout/StepDownProcess"/>
    <dgm:cxn modelId="{DA7E7128-541F-470E-99C0-38DBC04C754B}" type="presParOf" srcId="{53AD2F51-5B50-4E26-A7DE-F8432A1A04A3}" destId="{A8C28A10-3624-4212-B495-C872F28D09E5}" srcOrd="1" destOrd="0" presId="urn:microsoft.com/office/officeart/2005/8/layout/StepDownProcess"/>
    <dgm:cxn modelId="{700DDDCF-BAE0-423B-84AC-AFAE3B403F22}" type="presParOf" srcId="{53AD2F51-5B50-4E26-A7DE-F8432A1A04A3}" destId="{908498D4-7BDF-43DC-95B1-02AF5703FBCF}" srcOrd="2" destOrd="0" presId="urn:microsoft.com/office/officeart/2005/8/layout/StepDownProcess"/>
    <dgm:cxn modelId="{7642AFF7-9127-4C12-8ABF-55D4D6356B68}" type="presParOf" srcId="{8DF28C6F-B172-4749-B4BA-E18980A87015}" destId="{9991505E-513A-4E05-8F84-71F0F11322A0}" srcOrd="7" destOrd="0" presId="urn:microsoft.com/office/officeart/2005/8/layout/StepDownProcess"/>
    <dgm:cxn modelId="{3D60D05B-14C9-4B74-B265-90101AE31880}" type="presParOf" srcId="{8DF28C6F-B172-4749-B4BA-E18980A87015}" destId="{600709A1-E09A-43AC-8F14-39FBCD6908E9}" srcOrd="8" destOrd="0" presId="urn:microsoft.com/office/officeart/2005/8/layout/StepDownProcess"/>
    <dgm:cxn modelId="{774953F0-D0CE-47CA-A156-DCD71511099A}" type="presParOf" srcId="{600709A1-E09A-43AC-8F14-39FBCD6908E9}" destId="{7A064F57-F327-4296-809E-0553B2689F8C}"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1E504A-1E9C-4D4B-B93C-89F073B49D70}"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DAF457A9-820A-4553-9C09-69E6DE726075}">
      <dgm:prSet phldrT="[Text]" custT="1"/>
      <dgm:spPr>
        <a:ln w="63500">
          <a:solidFill>
            <a:schemeClr val="accent5">
              <a:lumMod val="60000"/>
              <a:lumOff val="40000"/>
            </a:schemeClr>
          </a:solidFill>
        </a:ln>
      </dgm:spPr>
      <dgm:t>
        <a:bodyPr/>
        <a:lstStyle/>
        <a:p>
          <a:r>
            <a:rPr lang="en-US" sz="1600" dirty="0" smtClean="0"/>
            <a:t>Name Change</a:t>
          </a:r>
          <a:endParaRPr lang="en-US" sz="1600" dirty="0"/>
        </a:p>
      </dgm:t>
    </dgm:pt>
    <dgm:pt modelId="{8206F227-EFBA-4C2D-80BA-890785CF1285}" type="parTrans" cxnId="{A7358EE9-975C-4B31-B0F7-5E68B6106F13}">
      <dgm:prSet/>
      <dgm:spPr/>
      <dgm:t>
        <a:bodyPr/>
        <a:lstStyle/>
        <a:p>
          <a:endParaRPr lang="en-US"/>
        </a:p>
      </dgm:t>
    </dgm:pt>
    <dgm:pt modelId="{011ABF70-6882-47F4-B3BB-DBA700108A68}" type="sibTrans" cxnId="{A7358EE9-975C-4B31-B0F7-5E68B6106F13}">
      <dgm:prSet custT="1">
        <dgm:style>
          <a:lnRef idx="2">
            <a:schemeClr val="accent6"/>
          </a:lnRef>
          <a:fillRef idx="1">
            <a:schemeClr val="lt1"/>
          </a:fillRef>
          <a:effectRef idx="0">
            <a:schemeClr val="accent6"/>
          </a:effectRef>
          <a:fontRef idx="minor">
            <a:schemeClr val="dk1"/>
          </a:fontRef>
        </dgm:style>
      </dgm:prSet>
      <dgm:spPr>
        <a:solidFill>
          <a:schemeClr val="accent1"/>
        </a:solidFill>
        <a:ln w="63500">
          <a:solidFill>
            <a:schemeClr val="accent5">
              <a:lumMod val="60000"/>
              <a:lumOff val="40000"/>
            </a:schemeClr>
          </a:solidFill>
        </a:ln>
      </dgm:spPr>
      <dgm:t>
        <a:bodyPr/>
        <a:lstStyle/>
        <a:p>
          <a:r>
            <a:rPr lang="en-US" sz="1600" dirty="0" smtClean="0">
              <a:solidFill>
                <a:schemeClr val="bg1"/>
              </a:solidFill>
            </a:rPr>
            <a:t>Limit Change</a:t>
          </a:r>
          <a:endParaRPr lang="en-US" sz="1600" dirty="0">
            <a:solidFill>
              <a:schemeClr val="bg1"/>
            </a:solidFill>
          </a:endParaRPr>
        </a:p>
      </dgm:t>
    </dgm:pt>
    <dgm:pt modelId="{000DF2C6-FF94-4AF6-806D-456907558974}">
      <dgm:prSet phldrT="[Text]" custT="1"/>
      <dgm:spPr>
        <a:ln w="63500">
          <a:solidFill>
            <a:schemeClr val="accent5">
              <a:lumMod val="60000"/>
              <a:lumOff val="40000"/>
            </a:schemeClr>
          </a:solidFill>
        </a:ln>
      </dgm:spPr>
      <dgm:t>
        <a:bodyPr/>
        <a:lstStyle/>
        <a:p>
          <a:r>
            <a:rPr lang="en-US" sz="1600" dirty="0" smtClean="0"/>
            <a:t>Card Termination</a:t>
          </a:r>
          <a:endParaRPr lang="en-US" sz="1600" dirty="0"/>
        </a:p>
      </dgm:t>
    </dgm:pt>
    <dgm:pt modelId="{C4C9CCF4-114E-4A0D-9B72-11FAFB8DCFCC}" type="parTrans" cxnId="{00FA26AC-BDA9-4AD7-B045-CFCD006F31F1}">
      <dgm:prSet/>
      <dgm:spPr/>
      <dgm:t>
        <a:bodyPr/>
        <a:lstStyle/>
        <a:p>
          <a:endParaRPr lang="en-US"/>
        </a:p>
      </dgm:t>
    </dgm:pt>
    <dgm:pt modelId="{14EC211E-9881-49A5-BC33-EC078A2A0F35}" type="sibTrans" cxnId="{00FA26AC-BDA9-4AD7-B045-CFCD006F31F1}">
      <dgm:prSet custT="1"/>
      <dgm:spPr>
        <a:ln w="63500">
          <a:solidFill>
            <a:schemeClr val="accent5">
              <a:lumMod val="60000"/>
              <a:lumOff val="40000"/>
            </a:schemeClr>
          </a:solidFill>
        </a:ln>
      </dgm:spPr>
      <dgm:t>
        <a:bodyPr/>
        <a:lstStyle/>
        <a:p>
          <a:r>
            <a:rPr lang="en-US" sz="1600" dirty="0" smtClean="0"/>
            <a:t>Department Transfer</a:t>
          </a:r>
          <a:endParaRPr lang="en-US" sz="1600" dirty="0"/>
        </a:p>
      </dgm:t>
    </dgm:pt>
    <dgm:pt modelId="{D32E90D2-0C9D-413E-837B-FDB6196430D3}">
      <dgm:prSet phldrT="[Text]" custT="1"/>
      <dgm:spPr>
        <a:ln w="63500">
          <a:solidFill>
            <a:schemeClr val="accent5">
              <a:lumMod val="60000"/>
              <a:lumOff val="40000"/>
            </a:schemeClr>
          </a:solidFill>
        </a:ln>
      </dgm:spPr>
      <dgm:t>
        <a:bodyPr/>
        <a:lstStyle/>
        <a:p>
          <a:r>
            <a:rPr lang="en-US" sz="1600" dirty="0" smtClean="0"/>
            <a:t>Address Change</a:t>
          </a:r>
          <a:endParaRPr lang="en-US" sz="1600" dirty="0"/>
        </a:p>
      </dgm:t>
    </dgm:pt>
    <dgm:pt modelId="{1B3F64AC-806D-44A0-B849-C3D6F50F55F8}" type="parTrans" cxnId="{0A35F368-48B3-4070-A6CA-417E01519DBA}">
      <dgm:prSet/>
      <dgm:spPr/>
      <dgm:t>
        <a:bodyPr/>
        <a:lstStyle/>
        <a:p>
          <a:endParaRPr lang="en-US"/>
        </a:p>
      </dgm:t>
    </dgm:pt>
    <dgm:pt modelId="{678A85EB-991E-4D7B-B16E-0839A2A257E4}" type="sibTrans" cxnId="{0A35F368-48B3-4070-A6CA-417E01519DBA}">
      <dgm:prSet/>
      <dgm:spPr>
        <a:noFill/>
        <a:ln>
          <a:noFill/>
        </a:ln>
        <a:effectLst>
          <a:outerShdw blurRad="50800" dist="50800" dir="5400000" algn="ctr" rotWithShape="0">
            <a:schemeClr val="bg1"/>
          </a:outerShdw>
        </a:effectLst>
        <a:scene3d>
          <a:camera prst="orthographicFront"/>
          <a:lightRig rig="threePt" dir="t"/>
        </a:scene3d>
        <a:sp3d>
          <a:bevelT w="114300" prst="hardEdge"/>
        </a:sp3d>
      </dgm:spPr>
      <dgm:t>
        <a:bodyPr/>
        <a:lstStyle/>
        <a:p>
          <a:endParaRPr lang="en-US"/>
        </a:p>
      </dgm:t>
    </dgm:pt>
    <dgm:pt modelId="{47A8D7F8-FADA-4AAB-9173-713F2C35091F}">
      <dgm:prSet custT="1"/>
      <dgm:spPr>
        <a:ln w="63500">
          <a:solidFill>
            <a:schemeClr val="accent5">
              <a:lumMod val="60000"/>
              <a:lumOff val="40000"/>
            </a:schemeClr>
          </a:solidFill>
        </a:ln>
      </dgm:spPr>
      <dgm:t>
        <a:bodyPr/>
        <a:lstStyle/>
        <a:p>
          <a:r>
            <a:rPr lang="en-US" sz="1600" dirty="0" smtClean="0"/>
            <a:t>Employment</a:t>
          </a:r>
        </a:p>
        <a:p>
          <a:r>
            <a:rPr lang="en-US" sz="1600" dirty="0" smtClean="0"/>
            <a:t>Status</a:t>
          </a:r>
          <a:endParaRPr lang="en-US" sz="1600" dirty="0"/>
        </a:p>
      </dgm:t>
    </dgm:pt>
    <dgm:pt modelId="{3EFB1D48-E014-40C4-B18A-56FA9B0566E1}" type="parTrans" cxnId="{D5671FEF-D9DB-424F-869F-E69B0073A7DF}">
      <dgm:prSet/>
      <dgm:spPr/>
      <dgm:t>
        <a:bodyPr/>
        <a:lstStyle/>
        <a:p>
          <a:endParaRPr lang="en-US"/>
        </a:p>
      </dgm:t>
    </dgm:pt>
    <dgm:pt modelId="{F6A98F63-00AB-493D-9E74-32D2C7D2F9C4}" type="sibTrans" cxnId="{D5671FEF-D9DB-424F-869F-E69B0073A7DF}">
      <dgm:prSet/>
      <dgm:spPr>
        <a:noFill/>
      </dgm:spPr>
      <dgm:t>
        <a:bodyPr/>
        <a:lstStyle/>
        <a:p>
          <a:endParaRPr lang="en-US" dirty="0"/>
        </a:p>
      </dgm:t>
    </dgm:pt>
    <dgm:pt modelId="{F8704DF3-248A-4900-BCBF-38A3F16066C3}" type="pres">
      <dgm:prSet presAssocID="{491E504A-1E9C-4D4B-B93C-89F073B49D70}" presName="Name0" presStyleCnt="0">
        <dgm:presLayoutVars>
          <dgm:chMax/>
          <dgm:chPref/>
          <dgm:dir/>
          <dgm:animLvl val="lvl"/>
        </dgm:presLayoutVars>
      </dgm:prSet>
      <dgm:spPr/>
      <dgm:t>
        <a:bodyPr/>
        <a:lstStyle/>
        <a:p>
          <a:endParaRPr lang="en-US"/>
        </a:p>
      </dgm:t>
    </dgm:pt>
    <dgm:pt modelId="{94541984-598A-4481-BC22-FE20F22E145E}" type="pres">
      <dgm:prSet presAssocID="{DAF457A9-820A-4553-9C09-69E6DE726075}" presName="composite" presStyleCnt="0"/>
      <dgm:spPr/>
      <dgm:t>
        <a:bodyPr/>
        <a:lstStyle/>
        <a:p>
          <a:endParaRPr lang="en-US"/>
        </a:p>
      </dgm:t>
    </dgm:pt>
    <dgm:pt modelId="{F5018E35-8351-46F3-9589-81852AB211D8}" type="pres">
      <dgm:prSet presAssocID="{DAF457A9-820A-4553-9C09-69E6DE726075}" presName="Parent1" presStyleLbl="node1" presStyleIdx="0" presStyleCnt="8" custScaleX="238550" custScaleY="124436" custLinFactNeighborX="-52658" custLinFactNeighborY="23377">
        <dgm:presLayoutVars>
          <dgm:chMax val="1"/>
          <dgm:chPref val="1"/>
          <dgm:bulletEnabled val="1"/>
        </dgm:presLayoutVars>
      </dgm:prSet>
      <dgm:spPr/>
      <dgm:t>
        <a:bodyPr/>
        <a:lstStyle/>
        <a:p>
          <a:endParaRPr lang="en-US"/>
        </a:p>
      </dgm:t>
    </dgm:pt>
    <dgm:pt modelId="{EA628398-7324-40BE-8388-59476A3A37E5}" type="pres">
      <dgm:prSet presAssocID="{DAF457A9-820A-4553-9C09-69E6DE726075}" presName="Childtext1" presStyleLbl="revTx" presStyleIdx="0" presStyleCnt="4" custLinFactX="-29277" custLinFactNeighborX="-100000" custLinFactNeighborY="-19291">
        <dgm:presLayoutVars>
          <dgm:chMax val="0"/>
          <dgm:chPref val="0"/>
          <dgm:bulletEnabled val="1"/>
        </dgm:presLayoutVars>
      </dgm:prSet>
      <dgm:spPr/>
      <dgm:t>
        <a:bodyPr/>
        <a:lstStyle/>
        <a:p>
          <a:endParaRPr lang="en-US"/>
        </a:p>
      </dgm:t>
    </dgm:pt>
    <dgm:pt modelId="{647D642E-1105-4578-AFEB-5A6A6921C0F9}" type="pres">
      <dgm:prSet presAssocID="{DAF457A9-820A-4553-9C09-69E6DE726075}" presName="BalanceSpacing" presStyleCnt="0"/>
      <dgm:spPr/>
      <dgm:t>
        <a:bodyPr/>
        <a:lstStyle/>
        <a:p>
          <a:endParaRPr lang="en-US"/>
        </a:p>
      </dgm:t>
    </dgm:pt>
    <dgm:pt modelId="{73021DA5-C150-4234-858D-FBB12D75EB5C}" type="pres">
      <dgm:prSet presAssocID="{DAF457A9-820A-4553-9C09-69E6DE726075}" presName="BalanceSpacing1" presStyleCnt="0"/>
      <dgm:spPr/>
      <dgm:t>
        <a:bodyPr/>
        <a:lstStyle/>
        <a:p>
          <a:endParaRPr lang="en-US"/>
        </a:p>
      </dgm:t>
    </dgm:pt>
    <dgm:pt modelId="{D87472D8-1BEA-4D03-80B0-FBED9B887AFD}" type="pres">
      <dgm:prSet presAssocID="{011ABF70-6882-47F4-B3BB-DBA700108A68}" presName="Accent1Text" presStyleLbl="node1" presStyleIdx="1" presStyleCnt="8" custScaleX="231233" custScaleY="122533" custLinFactX="-100000" custLinFactNeighborX="-129199" custLinFactNeighborY="25350"/>
      <dgm:spPr/>
      <dgm:t>
        <a:bodyPr/>
        <a:lstStyle/>
        <a:p>
          <a:endParaRPr lang="en-US"/>
        </a:p>
      </dgm:t>
    </dgm:pt>
    <dgm:pt modelId="{0F4316C6-F1E5-4514-B860-AF02D3FB4B27}" type="pres">
      <dgm:prSet presAssocID="{011ABF70-6882-47F4-B3BB-DBA700108A68}" presName="spaceBetweenRectangles" presStyleCnt="0"/>
      <dgm:spPr/>
      <dgm:t>
        <a:bodyPr/>
        <a:lstStyle/>
        <a:p>
          <a:endParaRPr lang="en-US"/>
        </a:p>
      </dgm:t>
    </dgm:pt>
    <dgm:pt modelId="{83BB349C-7F08-4999-B00C-C286204A8786}" type="pres">
      <dgm:prSet presAssocID="{000DF2C6-FF94-4AF6-806D-456907558974}" presName="composite" presStyleCnt="0"/>
      <dgm:spPr/>
      <dgm:t>
        <a:bodyPr/>
        <a:lstStyle/>
        <a:p>
          <a:endParaRPr lang="en-US"/>
        </a:p>
      </dgm:t>
    </dgm:pt>
    <dgm:pt modelId="{D7F6D673-B864-4E46-9560-2F59DD1045C9}" type="pres">
      <dgm:prSet presAssocID="{000DF2C6-FF94-4AF6-806D-456907558974}" presName="Parent1" presStyleLbl="node1" presStyleIdx="2" presStyleCnt="8" custScaleX="239783" custScaleY="127712" custLinFactX="-100000" custLinFactNeighborX="-161279" custLinFactNeighborY="65581">
        <dgm:presLayoutVars>
          <dgm:chMax val="1"/>
          <dgm:chPref val="1"/>
          <dgm:bulletEnabled val="1"/>
        </dgm:presLayoutVars>
      </dgm:prSet>
      <dgm:spPr/>
      <dgm:t>
        <a:bodyPr/>
        <a:lstStyle/>
        <a:p>
          <a:endParaRPr lang="en-US"/>
        </a:p>
      </dgm:t>
    </dgm:pt>
    <dgm:pt modelId="{2DD84C60-16EA-403E-9A2F-2CF2E919BC21}" type="pres">
      <dgm:prSet presAssocID="{000DF2C6-FF94-4AF6-806D-456907558974}" presName="Childtext1" presStyleLbl="revTx" presStyleIdx="1" presStyleCnt="4" custLinFactX="108889" custLinFactNeighborX="200000" custLinFactNeighborY="-19672">
        <dgm:presLayoutVars>
          <dgm:chMax val="0"/>
          <dgm:chPref val="0"/>
          <dgm:bulletEnabled val="1"/>
        </dgm:presLayoutVars>
      </dgm:prSet>
      <dgm:spPr/>
      <dgm:t>
        <a:bodyPr/>
        <a:lstStyle/>
        <a:p>
          <a:endParaRPr lang="en-US"/>
        </a:p>
      </dgm:t>
    </dgm:pt>
    <dgm:pt modelId="{A87725F7-C7CD-4E21-AA2B-26FA6CEE82DF}" type="pres">
      <dgm:prSet presAssocID="{000DF2C6-FF94-4AF6-806D-456907558974}" presName="BalanceSpacing" presStyleCnt="0"/>
      <dgm:spPr/>
      <dgm:t>
        <a:bodyPr/>
        <a:lstStyle/>
        <a:p>
          <a:endParaRPr lang="en-US"/>
        </a:p>
      </dgm:t>
    </dgm:pt>
    <dgm:pt modelId="{CDD38AB1-F390-4F70-A59A-9AB3B97AD824}" type="pres">
      <dgm:prSet presAssocID="{000DF2C6-FF94-4AF6-806D-456907558974}" presName="BalanceSpacing1" presStyleCnt="0"/>
      <dgm:spPr/>
      <dgm:t>
        <a:bodyPr/>
        <a:lstStyle/>
        <a:p>
          <a:endParaRPr lang="en-US"/>
        </a:p>
      </dgm:t>
    </dgm:pt>
    <dgm:pt modelId="{036EF43E-F36C-434A-B7A4-2D1B6DBFA56C}" type="pres">
      <dgm:prSet presAssocID="{14EC211E-9881-49A5-BC33-EC078A2A0F35}" presName="Accent1Text" presStyleLbl="node1" presStyleIdx="3" presStyleCnt="8" custScaleX="242909" custScaleY="127704" custLinFactX="88468" custLinFactNeighborX="100000" custLinFactNeighborY="-85943"/>
      <dgm:spPr/>
      <dgm:t>
        <a:bodyPr/>
        <a:lstStyle/>
        <a:p>
          <a:endParaRPr lang="en-US"/>
        </a:p>
      </dgm:t>
    </dgm:pt>
    <dgm:pt modelId="{3E4EFAB6-19DB-44D5-B784-EDD3738D0EC5}" type="pres">
      <dgm:prSet presAssocID="{14EC211E-9881-49A5-BC33-EC078A2A0F35}" presName="spaceBetweenRectangles" presStyleCnt="0"/>
      <dgm:spPr/>
      <dgm:t>
        <a:bodyPr/>
        <a:lstStyle/>
        <a:p>
          <a:endParaRPr lang="en-US"/>
        </a:p>
      </dgm:t>
    </dgm:pt>
    <dgm:pt modelId="{9DB00323-D01C-47A2-A5A3-F6FF3FC2B5D0}" type="pres">
      <dgm:prSet presAssocID="{D32E90D2-0C9D-413E-837B-FDB6196430D3}" presName="composite" presStyleCnt="0"/>
      <dgm:spPr/>
      <dgm:t>
        <a:bodyPr/>
        <a:lstStyle/>
        <a:p>
          <a:endParaRPr lang="en-US"/>
        </a:p>
      </dgm:t>
    </dgm:pt>
    <dgm:pt modelId="{CA978B82-6FB8-4702-AB56-77B6E2BE6D4E}" type="pres">
      <dgm:prSet presAssocID="{D32E90D2-0C9D-413E-837B-FDB6196430D3}" presName="Parent1" presStyleLbl="node1" presStyleIdx="4" presStyleCnt="8" custScaleX="233588" custScaleY="132266" custLinFactNeighborX="-38831" custLinFactNeighborY="-52935">
        <dgm:presLayoutVars>
          <dgm:chMax val="1"/>
          <dgm:chPref val="1"/>
          <dgm:bulletEnabled val="1"/>
        </dgm:presLayoutVars>
      </dgm:prSet>
      <dgm:spPr/>
      <dgm:t>
        <a:bodyPr/>
        <a:lstStyle/>
        <a:p>
          <a:endParaRPr lang="en-US"/>
        </a:p>
      </dgm:t>
    </dgm:pt>
    <dgm:pt modelId="{BF344E80-E9D7-4E2E-AD9C-BB2A4D0FFDE6}" type="pres">
      <dgm:prSet presAssocID="{D32E90D2-0C9D-413E-837B-FDB6196430D3}" presName="Childtext1" presStyleLbl="revTx" presStyleIdx="2" presStyleCnt="4">
        <dgm:presLayoutVars>
          <dgm:chMax val="0"/>
          <dgm:chPref val="0"/>
          <dgm:bulletEnabled val="1"/>
        </dgm:presLayoutVars>
      </dgm:prSet>
      <dgm:spPr/>
      <dgm:t>
        <a:bodyPr/>
        <a:lstStyle/>
        <a:p>
          <a:endParaRPr lang="en-US"/>
        </a:p>
      </dgm:t>
    </dgm:pt>
    <dgm:pt modelId="{88177647-D5B5-4011-9533-C65DB83C4848}" type="pres">
      <dgm:prSet presAssocID="{D32E90D2-0C9D-413E-837B-FDB6196430D3}" presName="BalanceSpacing" presStyleCnt="0"/>
      <dgm:spPr/>
      <dgm:t>
        <a:bodyPr/>
        <a:lstStyle/>
        <a:p>
          <a:endParaRPr lang="en-US"/>
        </a:p>
      </dgm:t>
    </dgm:pt>
    <dgm:pt modelId="{B274C137-A1D9-48AA-905E-6603C94319C9}" type="pres">
      <dgm:prSet presAssocID="{D32E90D2-0C9D-413E-837B-FDB6196430D3}" presName="BalanceSpacing1" presStyleCnt="0"/>
      <dgm:spPr/>
      <dgm:t>
        <a:bodyPr/>
        <a:lstStyle/>
        <a:p>
          <a:endParaRPr lang="en-US"/>
        </a:p>
      </dgm:t>
    </dgm:pt>
    <dgm:pt modelId="{0A0A566B-014E-49A0-B2C6-2F2604C2FD78}" type="pres">
      <dgm:prSet presAssocID="{678A85EB-991E-4D7B-B16E-0839A2A257E4}" presName="Accent1Text" presStyleLbl="node1" presStyleIdx="5" presStyleCnt="8" custAng="10800000" custFlipVert="1" custFlipHor="1" custScaleX="3527" custScaleY="42510" custLinFactX="119318" custLinFactNeighborX="200000" custLinFactNeighborY="-70105"/>
      <dgm:spPr/>
      <dgm:t>
        <a:bodyPr/>
        <a:lstStyle/>
        <a:p>
          <a:endParaRPr lang="en-US"/>
        </a:p>
      </dgm:t>
    </dgm:pt>
    <dgm:pt modelId="{BB4FDDD5-7443-45B9-A24F-EF31E18C995D}" type="pres">
      <dgm:prSet presAssocID="{678A85EB-991E-4D7B-B16E-0839A2A257E4}" presName="spaceBetweenRectangles" presStyleCnt="0"/>
      <dgm:spPr/>
      <dgm:t>
        <a:bodyPr/>
        <a:lstStyle/>
        <a:p>
          <a:endParaRPr lang="en-US"/>
        </a:p>
      </dgm:t>
    </dgm:pt>
    <dgm:pt modelId="{FDCF180C-9F1A-4EA6-9213-9E9DE4B5D4D3}" type="pres">
      <dgm:prSet presAssocID="{47A8D7F8-FADA-4AAB-9173-713F2C35091F}" presName="composite" presStyleCnt="0"/>
      <dgm:spPr/>
      <dgm:t>
        <a:bodyPr/>
        <a:lstStyle/>
        <a:p>
          <a:endParaRPr lang="en-US"/>
        </a:p>
      </dgm:t>
    </dgm:pt>
    <dgm:pt modelId="{BEFAE60A-5857-4D3C-860E-5BBE179626C7}" type="pres">
      <dgm:prSet presAssocID="{47A8D7F8-FADA-4AAB-9173-713F2C35091F}" presName="Parent1" presStyleLbl="node1" presStyleIdx="6" presStyleCnt="8" custAng="0" custScaleX="237926" custScaleY="131875" custLinFactX="109204" custLinFactY="-74893" custLinFactNeighborX="200000" custLinFactNeighborY="-100000">
        <dgm:presLayoutVars>
          <dgm:chMax val="1"/>
          <dgm:chPref val="1"/>
          <dgm:bulletEnabled val="1"/>
        </dgm:presLayoutVars>
      </dgm:prSet>
      <dgm:spPr/>
      <dgm:t>
        <a:bodyPr/>
        <a:lstStyle/>
        <a:p>
          <a:endParaRPr lang="en-US"/>
        </a:p>
      </dgm:t>
    </dgm:pt>
    <dgm:pt modelId="{B710E5BC-607C-45C0-BE6F-0BD574B5DA7B}" type="pres">
      <dgm:prSet presAssocID="{47A8D7F8-FADA-4AAB-9173-713F2C35091F}" presName="Childtext1" presStyleLbl="revTx" presStyleIdx="3" presStyleCnt="4">
        <dgm:presLayoutVars>
          <dgm:chMax val="0"/>
          <dgm:chPref val="0"/>
          <dgm:bulletEnabled val="1"/>
        </dgm:presLayoutVars>
      </dgm:prSet>
      <dgm:spPr/>
      <dgm:t>
        <a:bodyPr/>
        <a:lstStyle/>
        <a:p>
          <a:endParaRPr lang="en-US"/>
        </a:p>
      </dgm:t>
    </dgm:pt>
    <dgm:pt modelId="{35507B69-8DAA-4AE9-9F5F-490543BBDA67}" type="pres">
      <dgm:prSet presAssocID="{47A8D7F8-FADA-4AAB-9173-713F2C35091F}" presName="BalanceSpacing" presStyleCnt="0"/>
      <dgm:spPr/>
      <dgm:t>
        <a:bodyPr/>
        <a:lstStyle/>
        <a:p>
          <a:endParaRPr lang="en-US"/>
        </a:p>
      </dgm:t>
    </dgm:pt>
    <dgm:pt modelId="{5CEB6570-E619-457D-A6CF-E468DCBD1A29}" type="pres">
      <dgm:prSet presAssocID="{47A8D7F8-FADA-4AAB-9173-713F2C35091F}" presName="BalanceSpacing1" presStyleCnt="0"/>
      <dgm:spPr/>
      <dgm:t>
        <a:bodyPr/>
        <a:lstStyle/>
        <a:p>
          <a:endParaRPr lang="en-US"/>
        </a:p>
      </dgm:t>
    </dgm:pt>
    <dgm:pt modelId="{3F005F8B-407A-4C29-9BAD-58355304E705}" type="pres">
      <dgm:prSet presAssocID="{F6A98F63-00AB-493D-9E74-32D2C7D2F9C4}" presName="Accent1Text" presStyleLbl="node1" presStyleIdx="7" presStyleCnt="8" custAng="0" custFlipVert="1" custFlipHor="1" custScaleX="45824" custScaleY="27505" custLinFactX="100000" custLinFactNeighborX="156014" custLinFactNeighborY="-48033"/>
      <dgm:spPr>
        <a:prstGeom prst="mathMinus">
          <a:avLst/>
        </a:prstGeom>
      </dgm:spPr>
      <dgm:t>
        <a:bodyPr/>
        <a:lstStyle/>
        <a:p>
          <a:endParaRPr lang="en-US"/>
        </a:p>
      </dgm:t>
    </dgm:pt>
  </dgm:ptLst>
  <dgm:cxnLst>
    <dgm:cxn modelId="{C57FA0B8-122B-4B27-BD18-5A3C86DBD70C}" type="presOf" srcId="{47A8D7F8-FADA-4AAB-9173-713F2C35091F}" destId="{BEFAE60A-5857-4D3C-860E-5BBE179626C7}" srcOrd="0" destOrd="0" presId="urn:microsoft.com/office/officeart/2008/layout/AlternatingHexagons"/>
    <dgm:cxn modelId="{D5671FEF-D9DB-424F-869F-E69B0073A7DF}" srcId="{491E504A-1E9C-4D4B-B93C-89F073B49D70}" destId="{47A8D7F8-FADA-4AAB-9173-713F2C35091F}" srcOrd="3" destOrd="0" parTransId="{3EFB1D48-E014-40C4-B18A-56FA9B0566E1}" sibTransId="{F6A98F63-00AB-493D-9E74-32D2C7D2F9C4}"/>
    <dgm:cxn modelId="{79C09952-50D6-4FBC-8D76-D5E002F602AE}" type="presOf" srcId="{000DF2C6-FF94-4AF6-806D-456907558974}" destId="{D7F6D673-B864-4E46-9560-2F59DD1045C9}" srcOrd="0" destOrd="0" presId="urn:microsoft.com/office/officeart/2008/layout/AlternatingHexagons"/>
    <dgm:cxn modelId="{0A35F368-48B3-4070-A6CA-417E01519DBA}" srcId="{491E504A-1E9C-4D4B-B93C-89F073B49D70}" destId="{D32E90D2-0C9D-413E-837B-FDB6196430D3}" srcOrd="2" destOrd="0" parTransId="{1B3F64AC-806D-44A0-B849-C3D6F50F55F8}" sibTransId="{678A85EB-991E-4D7B-B16E-0839A2A257E4}"/>
    <dgm:cxn modelId="{E44BA237-6A20-4234-A0E8-87BA3EF080FE}" type="presOf" srcId="{DAF457A9-820A-4553-9C09-69E6DE726075}" destId="{F5018E35-8351-46F3-9589-81852AB211D8}" srcOrd="0" destOrd="0" presId="urn:microsoft.com/office/officeart/2008/layout/AlternatingHexagons"/>
    <dgm:cxn modelId="{DBB3DF24-6CAC-4A54-A7B6-A6891F14C8DE}" type="presOf" srcId="{011ABF70-6882-47F4-B3BB-DBA700108A68}" destId="{D87472D8-1BEA-4D03-80B0-FBED9B887AFD}" srcOrd="0" destOrd="0" presId="urn:microsoft.com/office/officeart/2008/layout/AlternatingHexagons"/>
    <dgm:cxn modelId="{34A2BA1D-6A90-429A-B13E-7FCDCF416A34}" type="presOf" srcId="{678A85EB-991E-4D7B-B16E-0839A2A257E4}" destId="{0A0A566B-014E-49A0-B2C6-2F2604C2FD78}" srcOrd="0" destOrd="0" presId="urn:microsoft.com/office/officeart/2008/layout/AlternatingHexagons"/>
    <dgm:cxn modelId="{276C38E2-EC35-41B5-80CC-E3154F83161D}" type="presOf" srcId="{F6A98F63-00AB-493D-9E74-32D2C7D2F9C4}" destId="{3F005F8B-407A-4C29-9BAD-58355304E705}" srcOrd="0" destOrd="0" presId="urn:microsoft.com/office/officeart/2008/layout/AlternatingHexagons"/>
    <dgm:cxn modelId="{454569F9-EA08-46E2-A4A9-28682FEAF9AD}" type="presOf" srcId="{D32E90D2-0C9D-413E-837B-FDB6196430D3}" destId="{CA978B82-6FB8-4702-AB56-77B6E2BE6D4E}" srcOrd="0" destOrd="0" presId="urn:microsoft.com/office/officeart/2008/layout/AlternatingHexagons"/>
    <dgm:cxn modelId="{00FA26AC-BDA9-4AD7-B045-CFCD006F31F1}" srcId="{491E504A-1E9C-4D4B-B93C-89F073B49D70}" destId="{000DF2C6-FF94-4AF6-806D-456907558974}" srcOrd="1" destOrd="0" parTransId="{C4C9CCF4-114E-4A0D-9B72-11FAFB8DCFCC}" sibTransId="{14EC211E-9881-49A5-BC33-EC078A2A0F35}"/>
    <dgm:cxn modelId="{A7358EE9-975C-4B31-B0F7-5E68B6106F13}" srcId="{491E504A-1E9C-4D4B-B93C-89F073B49D70}" destId="{DAF457A9-820A-4553-9C09-69E6DE726075}" srcOrd="0" destOrd="0" parTransId="{8206F227-EFBA-4C2D-80BA-890785CF1285}" sibTransId="{011ABF70-6882-47F4-B3BB-DBA700108A68}"/>
    <dgm:cxn modelId="{55DD310D-53B2-40FE-B88B-55E37992423F}" type="presOf" srcId="{491E504A-1E9C-4D4B-B93C-89F073B49D70}" destId="{F8704DF3-248A-4900-BCBF-38A3F16066C3}" srcOrd="0" destOrd="0" presId="urn:microsoft.com/office/officeart/2008/layout/AlternatingHexagons"/>
    <dgm:cxn modelId="{924E48B1-BD75-48B3-8B1D-06F250888A12}" type="presOf" srcId="{14EC211E-9881-49A5-BC33-EC078A2A0F35}" destId="{036EF43E-F36C-434A-B7A4-2D1B6DBFA56C}" srcOrd="0" destOrd="0" presId="urn:microsoft.com/office/officeart/2008/layout/AlternatingHexagons"/>
    <dgm:cxn modelId="{54CE5D58-B5C7-4783-BB99-DAF73279C6B2}" type="presParOf" srcId="{F8704DF3-248A-4900-BCBF-38A3F16066C3}" destId="{94541984-598A-4481-BC22-FE20F22E145E}" srcOrd="0" destOrd="0" presId="urn:microsoft.com/office/officeart/2008/layout/AlternatingHexagons"/>
    <dgm:cxn modelId="{DE85D620-94E9-4A37-AB7E-E8BCF575B483}" type="presParOf" srcId="{94541984-598A-4481-BC22-FE20F22E145E}" destId="{F5018E35-8351-46F3-9589-81852AB211D8}" srcOrd="0" destOrd="0" presId="urn:microsoft.com/office/officeart/2008/layout/AlternatingHexagons"/>
    <dgm:cxn modelId="{A26486A3-94A6-4F4D-975C-66228D4EF202}" type="presParOf" srcId="{94541984-598A-4481-BC22-FE20F22E145E}" destId="{EA628398-7324-40BE-8388-59476A3A37E5}" srcOrd="1" destOrd="0" presId="urn:microsoft.com/office/officeart/2008/layout/AlternatingHexagons"/>
    <dgm:cxn modelId="{9D79B040-D411-4246-A00D-CC5ED1C2278E}" type="presParOf" srcId="{94541984-598A-4481-BC22-FE20F22E145E}" destId="{647D642E-1105-4578-AFEB-5A6A6921C0F9}" srcOrd="2" destOrd="0" presId="urn:microsoft.com/office/officeart/2008/layout/AlternatingHexagons"/>
    <dgm:cxn modelId="{D5F6D2E6-FBA6-45E4-AC21-0B64C020268D}" type="presParOf" srcId="{94541984-598A-4481-BC22-FE20F22E145E}" destId="{73021DA5-C150-4234-858D-FBB12D75EB5C}" srcOrd="3" destOrd="0" presId="urn:microsoft.com/office/officeart/2008/layout/AlternatingHexagons"/>
    <dgm:cxn modelId="{4060D350-0EB9-49AF-AFCB-6106C0F27141}" type="presParOf" srcId="{94541984-598A-4481-BC22-FE20F22E145E}" destId="{D87472D8-1BEA-4D03-80B0-FBED9B887AFD}" srcOrd="4" destOrd="0" presId="urn:microsoft.com/office/officeart/2008/layout/AlternatingHexagons"/>
    <dgm:cxn modelId="{2B9ADA62-3C18-4A4B-A2E0-FC85C5CA7195}" type="presParOf" srcId="{F8704DF3-248A-4900-BCBF-38A3F16066C3}" destId="{0F4316C6-F1E5-4514-B860-AF02D3FB4B27}" srcOrd="1" destOrd="0" presId="urn:microsoft.com/office/officeart/2008/layout/AlternatingHexagons"/>
    <dgm:cxn modelId="{B2478FFC-7A18-404B-9328-541EC249357E}" type="presParOf" srcId="{F8704DF3-248A-4900-BCBF-38A3F16066C3}" destId="{83BB349C-7F08-4999-B00C-C286204A8786}" srcOrd="2" destOrd="0" presId="urn:microsoft.com/office/officeart/2008/layout/AlternatingHexagons"/>
    <dgm:cxn modelId="{AABCB829-5BC6-4326-8BCC-D432BF38A0A8}" type="presParOf" srcId="{83BB349C-7F08-4999-B00C-C286204A8786}" destId="{D7F6D673-B864-4E46-9560-2F59DD1045C9}" srcOrd="0" destOrd="0" presId="urn:microsoft.com/office/officeart/2008/layout/AlternatingHexagons"/>
    <dgm:cxn modelId="{5F479C7A-D0F5-4382-AD3F-63E190F98A1A}" type="presParOf" srcId="{83BB349C-7F08-4999-B00C-C286204A8786}" destId="{2DD84C60-16EA-403E-9A2F-2CF2E919BC21}" srcOrd="1" destOrd="0" presId="urn:microsoft.com/office/officeart/2008/layout/AlternatingHexagons"/>
    <dgm:cxn modelId="{CD1F4BA3-A692-4622-A867-9BE93BFBF663}" type="presParOf" srcId="{83BB349C-7F08-4999-B00C-C286204A8786}" destId="{A87725F7-C7CD-4E21-AA2B-26FA6CEE82DF}" srcOrd="2" destOrd="0" presId="urn:microsoft.com/office/officeart/2008/layout/AlternatingHexagons"/>
    <dgm:cxn modelId="{05E7C20E-0527-4BB8-A06D-6C7BB7C27370}" type="presParOf" srcId="{83BB349C-7F08-4999-B00C-C286204A8786}" destId="{CDD38AB1-F390-4F70-A59A-9AB3B97AD824}" srcOrd="3" destOrd="0" presId="urn:microsoft.com/office/officeart/2008/layout/AlternatingHexagons"/>
    <dgm:cxn modelId="{DCA2D23A-6A83-4371-97C9-AB4FD2984E34}" type="presParOf" srcId="{83BB349C-7F08-4999-B00C-C286204A8786}" destId="{036EF43E-F36C-434A-B7A4-2D1B6DBFA56C}" srcOrd="4" destOrd="0" presId="urn:microsoft.com/office/officeart/2008/layout/AlternatingHexagons"/>
    <dgm:cxn modelId="{1B77D63A-2BF1-456C-A449-5BA4BFE846EA}" type="presParOf" srcId="{F8704DF3-248A-4900-BCBF-38A3F16066C3}" destId="{3E4EFAB6-19DB-44D5-B784-EDD3738D0EC5}" srcOrd="3" destOrd="0" presId="urn:microsoft.com/office/officeart/2008/layout/AlternatingHexagons"/>
    <dgm:cxn modelId="{1B0CC328-04B5-433E-9C71-AA7CB631F4BC}" type="presParOf" srcId="{F8704DF3-248A-4900-BCBF-38A3F16066C3}" destId="{9DB00323-D01C-47A2-A5A3-F6FF3FC2B5D0}" srcOrd="4" destOrd="0" presId="urn:microsoft.com/office/officeart/2008/layout/AlternatingHexagons"/>
    <dgm:cxn modelId="{0B0584E9-56F3-4AB3-B6C8-4A2616091F31}" type="presParOf" srcId="{9DB00323-D01C-47A2-A5A3-F6FF3FC2B5D0}" destId="{CA978B82-6FB8-4702-AB56-77B6E2BE6D4E}" srcOrd="0" destOrd="0" presId="urn:microsoft.com/office/officeart/2008/layout/AlternatingHexagons"/>
    <dgm:cxn modelId="{AF490754-55BE-4478-A0DC-5F8D52235FCD}" type="presParOf" srcId="{9DB00323-D01C-47A2-A5A3-F6FF3FC2B5D0}" destId="{BF344E80-E9D7-4E2E-AD9C-BB2A4D0FFDE6}" srcOrd="1" destOrd="0" presId="urn:microsoft.com/office/officeart/2008/layout/AlternatingHexagons"/>
    <dgm:cxn modelId="{1A19FB51-B38E-4FF8-9692-ABA3B30E312C}" type="presParOf" srcId="{9DB00323-D01C-47A2-A5A3-F6FF3FC2B5D0}" destId="{88177647-D5B5-4011-9533-C65DB83C4848}" srcOrd="2" destOrd="0" presId="urn:microsoft.com/office/officeart/2008/layout/AlternatingHexagons"/>
    <dgm:cxn modelId="{D1373FFB-136E-4D6D-A009-A68A3AAF36C2}" type="presParOf" srcId="{9DB00323-D01C-47A2-A5A3-F6FF3FC2B5D0}" destId="{B274C137-A1D9-48AA-905E-6603C94319C9}" srcOrd="3" destOrd="0" presId="urn:microsoft.com/office/officeart/2008/layout/AlternatingHexagons"/>
    <dgm:cxn modelId="{A0DCFD50-4154-401D-BF16-50670330C240}" type="presParOf" srcId="{9DB00323-D01C-47A2-A5A3-F6FF3FC2B5D0}" destId="{0A0A566B-014E-49A0-B2C6-2F2604C2FD78}" srcOrd="4" destOrd="0" presId="urn:microsoft.com/office/officeart/2008/layout/AlternatingHexagons"/>
    <dgm:cxn modelId="{450BBA0E-D276-4020-953D-7D755268A7B6}" type="presParOf" srcId="{F8704DF3-248A-4900-BCBF-38A3F16066C3}" destId="{BB4FDDD5-7443-45B9-A24F-EF31E18C995D}" srcOrd="5" destOrd="0" presId="urn:microsoft.com/office/officeart/2008/layout/AlternatingHexagons"/>
    <dgm:cxn modelId="{7ABDAEEE-4541-4371-8764-D97B48B29690}" type="presParOf" srcId="{F8704DF3-248A-4900-BCBF-38A3F16066C3}" destId="{FDCF180C-9F1A-4EA6-9213-9E9DE4B5D4D3}" srcOrd="6" destOrd="0" presId="urn:microsoft.com/office/officeart/2008/layout/AlternatingHexagons"/>
    <dgm:cxn modelId="{64DC8681-98B9-4AA3-A396-A4299DD19F5B}" type="presParOf" srcId="{FDCF180C-9F1A-4EA6-9213-9E9DE4B5D4D3}" destId="{BEFAE60A-5857-4D3C-860E-5BBE179626C7}" srcOrd="0" destOrd="0" presId="urn:microsoft.com/office/officeart/2008/layout/AlternatingHexagons"/>
    <dgm:cxn modelId="{210052C4-7285-4F8D-A336-1226BE8DF467}" type="presParOf" srcId="{FDCF180C-9F1A-4EA6-9213-9E9DE4B5D4D3}" destId="{B710E5BC-607C-45C0-BE6F-0BD574B5DA7B}" srcOrd="1" destOrd="0" presId="urn:microsoft.com/office/officeart/2008/layout/AlternatingHexagons"/>
    <dgm:cxn modelId="{8C9140F2-88DA-4DB3-9787-2CC07A508AF3}" type="presParOf" srcId="{FDCF180C-9F1A-4EA6-9213-9E9DE4B5D4D3}" destId="{35507B69-8DAA-4AE9-9F5F-490543BBDA67}" srcOrd="2" destOrd="0" presId="urn:microsoft.com/office/officeart/2008/layout/AlternatingHexagons"/>
    <dgm:cxn modelId="{A4749BD8-86A0-4604-86FD-8F9062CF8DA5}" type="presParOf" srcId="{FDCF180C-9F1A-4EA6-9213-9E9DE4B5D4D3}" destId="{5CEB6570-E619-457D-A6CF-E468DCBD1A29}" srcOrd="3" destOrd="0" presId="urn:microsoft.com/office/officeart/2008/layout/AlternatingHexagons"/>
    <dgm:cxn modelId="{3A797670-8FB6-4DE1-BFD0-D5E48245942D}" type="presParOf" srcId="{FDCF180C-9F1A-4EA6-9213-9E9DE4B5D4D3}" destId="{3F005F8B-407A-4C29-9BAD-58355304E705}"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3F37F4-BEB1-49EA-AA63-CB32AF7AA0EB}" type="doc">
      <dgm:prSet loTypeId="urn:microsoft.com/office/officeart/2005/8/layout/arrow2" loCatId="process" qsTypeId="urn:microsoft.com/office/officeart/2005/8/quickstyle/simple1" qsCatId="simple" csTypeId="urn:microsoft.com/office/officeart/2005/8/colors/accent1_2" csCatId="accent1" phldr="1"/>
      <dgm:spPr/>
    </dgm:pt>
    <dgm:pt modelId="{FBDCB916-71E4-463F-8B91-61D743CEE9AD}">
      <dgm:prSet phldrT="[Text]"/>
      <dgm:spPr/>
      <dgm:t>
        <a:bodyPr/>
        <a:lstStyle/>
        <a:p>
          <a:r>
            <a:rPr lang="en-US" dirty="0" smtClean="0"/>
            <a:t>Reconciliation Form</a:t>
          </a:r>
          <a:endParaRPr lang="en-US" dirty="0"/>
        </a:p>
      </dgm:t>
    </dgm:pt>
    <dgm:pt modelId="{07286A6A-33E1-4BBD-9545-7690BA4F3DE8}" type="parTrans" cxnId="{5C4DBC20-44B8-45A2-836C-EB58F2227657}">
      <dgm:prSet/>
      <dgm:spPr/>
      <dgm:t>
        <a:bodyPr/>
        <a:lstStyle/>
        <a:p>
          <a:endParaRPr lang="en-US"/>
        </a:p>
      </dgm:t>
    </dgm:pt>
    <dgm:pt modelId="{4FCBCD99-D512-454D-99C5-D5586D3FE5CE}" type="sibTrans" cxnId="{5C4DBC20-44B8-45A2-836C-EB58F2227657}">
      <dgm:prSet/>
      <dgm:spPr/>
      <dgm:t>
        <a:bodyPr/>
        <a:lstStyle/>
        <a:p>
          <a:endParaRPr lang="en-US"/>
        </a:p>
      </dgm:t>
    </dgm:pt>
    <dgm:pt modelId="{7461F612-213E-441E-B8EA-B166E621818E}">
      <dgm:prSet phldrT="[Text]"/>
      <dgm:spPr/>
      <dgm:t>
        <a:bodyPr/>
        <a:lstStyle/>
        <a:p>
          <a:r>
            <a:rPr lang="en-US" dirty="0" smtClean="0"/>
            <a:t>Accounting Code Detail  Report w/ PI signatures</a:t>
          </a:r>
          <a:endParaRPr lang="en-US" dirty="0"/>
        </a:p>
      </dgm:t>
    </dgm:pt>
    <dgm:pt modelId="{6D75CB16-2FEB-4071-AB13-E26D5544CAE8}" type="parTrans" cxnId="{7586CD33-2956-4833-B0CE-9A516FA04DFB}">
      <dgm:prSet/>
      <dgm:spPr/>
      <dgm:t>
        <a:bodyPr/>
        <a:lstStyle/>
        <a:p>
          <a:endParaRPr lang="en-US"/>
        </a:p>
      </dgm:t>
    </dgm:pt>
    <dgm:pt modelId="{7C7BBD33-B93E-46D4-A6C0-CA6A207F1A41}" type="sibTrans" cxnId="{7586CD33-2956-4833-B0CE-9A516FA04DFB}">
      <dgm:prSet/>
      <dgm:spPr/>
      <dgm:t>
        <a:bodyPr/>
        <a:lstStyle/>
        <a:p>
          <a:endParaRPr lang="en-US"/>
        </a:p>
      </dgm:t>
    </dgm:pt>
    <dgm:pt modelId="{72E9CF3B-9F40-4877-8789-416DE5CCD50C}">
      <dgm:prSet phldrT="[Text]"/>
      <dgm:spPr/>
      <dgm:t>
        <a:bodyPr/>
        <a:lstStyle/>
        <a:p>
          <a:r>
            <a:rPr lang="en-US" dirty="0" smtClean="0"/>
            <a:t>Receipts following the order as listed on the Accounting Code Detail report</a:t>
          </a:r>
          <a:endParaRPr lang="en-US" dirty="0"/>
        </a:p>
      </dgm:t>
    </dgm:pt>
    <dgm:pt modelId="{E1CBD730-F982-42CE-9582-471E90DAB9D6}" type="parTrans" cxnId="{4301840C-CCCD-46D2-842E-132A6E8F7640}">
      <dgm:prSet/>
      <dgm:spPr/>
      <dgm:t>
        <a:bodyPr/>
        <a:lstStyle/>
        <a:p>
          <a:endParaRPr lang="en-US"/>
        </a:p>
      </dgm:t>
    </dgm:pt>
    <dgm:pt modelId="{2B65093B-AAB7-457C-8939-400410AAB837}" type="sibTrans" cxnId="{4301840C-CCCD-46D2-842E-132A6E8F7640}">
      <dgm:prSet/>
      <dgm:spPr/>
      <dgm:t>
        <a:bodyPr/>
        <a:lstStyle/>
        <a:p>
          <a:endParaRPr lang="en-US"/>
        </a:p>
      </dgm:t>
    </dgm:pt>
    <dgm:pt modelId="{6194509D-D73E-4005-A226-AF3DC061BC56}" type="pres">
      <dgm:prSet presAssocID="{9D3F37F4-BEB1-49EA-AA63-CB32AF7AA0EB}" presName="arrowDiagram" presStyleCnt="0">
        <dgm:presLayoutVars>
          <dgm:chMax val="5"/>
          <dgm:dir/>
          <dgm:resizeHandles val="exact"/>
        </dgm:presLayoutVars>
      </dgm:prSet>
      <dgm:spPr/>
    </dgm:pt>
    <dgm:pt modelId="{501F5ABF-08DF-4346-8151-8D95F9BBC614}" type="pres">
      <dgm:prSet presAssocID="{9D3F37F4-BEB1-49EA-AA63-CB32AF7AA0EB}" presName="arrow" presStyleLbl="bgShp" presStyleIdx="0" presStyleCnt="1" custLinFactNeighborX="-7500" custLinFactNeighborY="-47333"/>
      <dgm:spPr/>
      <dgm:t>
        <a:bodyPr/>
        <a:lstStyle/>
        <a:p>
          <a:endParaRPr lang="en-US"/>
        </a:p>
      </dgm:t>
    </dgm:pt>
    <dgm:pt modelId="{E66457DA-5152-41C1-9D26-935E4481528F}" type="pres">
      <dgm:prSet presAssocID="{9D3F37F4-BEB1-49EA-AA63-CB32AF7AA0EB}" presName="arrowDiagram3" presStyleCnt="0"/>
      <dgm:spPr/>
    </dgm:pt>
    <dgm:pt modelId="{9D373644-9213-4EA2-92A9-F01AEAE70336}" type="pres">
      <dgm:prSet presAssocID="{FBDCB916-71E4-463F-8B91-61D743CEE9AD}" presName="bullet3a" presStyleLbl="node1" presStyleIdx="0" presStyleCnt="3"/>
      <dgm:spPr/>
    </dgm:pt>
    <dgm:pt modelId="{E1E32E03-FC7F-4428-841F-9D94536EEB9C}" type="pres">
      <dgm:prSet presAssocID="{FBDCB916-71E4-463F-8B91-61D743CEE9AD}" presName="textBox3a" presStyleLbl="revTx" presStyleIdx="0" presStyleCnt="3">
        <dgm:presLayoutVars>
          <dgm:bulletEnabled val="1"/>
        </dgm:presLayoutVars>
      </dgm:prSet>
      <dgm:spPr/>
      <dgm:t>
        <a:bodyPr/>
        <a:lstStyle/>
        <a:p>
          <a:endParaRPr lang="en-US"/>
        </a:p>
      </dgm:t>
    </dgm:pt>
    <dgm:pt modelId="{A87EA31A-4DA2-49DA-8093-17645D47B78A}" type="pres">
      <dgm:prSet presAssocID="{7461F612-213E-441E-B8EA-B166E621818E}" presName="bullet3b" presStyleLbl="node1" presStyleIdx="1" presStyleCnt="3"/>
      <dgm:spPr/>
    </dgm:pt>
    <dgm:pt modelId="{4B85FE40-6966-4EA7-AECC-B2498160D5E4}" type="pres">
      <dgm:prSet presAssocID="{7461F612-213E-441E-B8EA-B166E621818E}" presName="textBox3b" presStyleLbl="revTx" presStyleIdx="1" presStyleCnt="3">
        <dgm:presLayoutVars>
          <dgm:bulletEnabled val="1"/>
        </dgm:presLayoutVars>
      </dgm:prSet>
      <dgm:spPr/>
      <dgm:t>
        <a:bodyPr/>
        <a:lstStyle/>
        <a:p>
          <a:endParaRPr lang="en-US"/>
        </a:p>
      </dgm:t>
    </dgm:pt>
    <dgm:pt modelId="{AF717ACB-FE57-4851-890B-2D930D7A6C88}" type="pres">
      <dgm:prSet presAssocID="{72E9CF3B-9F40-4877-8789-416DE5CCD50C}" presName="bullet3c" presStyleLbl="node1" presStyleIdx="2" presStyleCnt="3"/>
      <dgm:spPr/>
    </dgm:pt>
    <dgm:pt modelId="{B86543B3-59CB-4087-805F-B74A79E64FB9}" type="pres">
      <dgm:prSet presAssocID="{72E9CF3B-9F40-4877-8789-416DE5CCD50C}" presName="textBox3c" presStyleLbl="revTx" presStyleIdx="2" presStyleCnt="3">
        <dgm:presLayoutVars>
          <dgm:bulletEnabled val="1"/>
        </dgm:presLayoutVars>
      </dgm:prSet>
      <dgm:spPr/>
      <dgm:t>
        <a:bodyPr/>
        <a:lstStyle/>
        <a:p>
          <a:endParaRPr lang="en-US"/>
        </a:p>
      </dgm:t>
    </dgm:pt>
  </dgm:ptLst>
  <dgm:cxnLst>
    <dgm:cxn modelId="{EA6150CD-4DCC-436B-B05A-6F3965A1F86B}" type="presOf" srcId="{7461F612-213E-441E-B8EA-B166E621818E}" destId="{4B85FE40-6966-4EA7-AECC-B2498160D5E4}" srcOrd="0" destOrd="0" presId="urn:microsoft.com/office/officeart/2005/8/layout/arrow2"/>
    <dgm:cxn modelId="{AED7AF3F-CEE8-427A-B8CB-2D65AFFB74DD}" type="presOf" srcId="{9D3F37F4-BEB1-49EA-AA63-CB32AF7AA0EB}" destId="{6194509D-D73E-4005-A226-AF3DC061BC56}" srcOrd="0" destOrd="0" presId="urn:microsoft.com/office/officeart/2005/8/layout/arrow2"/>
    <dgm:cxn modelId="{5C4DBC20-44B8-45A2-836C-EB58F2227657}" srcId="{9D3F37F4-BEB1-49EA-AA63-CB32AF7AA0EB}" destId="{FBDCB916-71E4-463F-8B91-61D743CEE9AD}" srcOrd="0" destOrd="0" parTransId="{07286A6A-33E1-4BBD-9545-7690BA4F3DE8}" sibTransId="{4FCBCD99-D512-454D-99C5-D5586D3FE5CE}"/>
    <dgm:cxn modelId="{7586CD33-2956-4833-B0CE-9A516FA04DFB}" srcId="{9D3F37F4-BEB1-49EA-AA63-CB32AF7AA0EB}" destId="{7461F612-213E-441E-B8EA-B166E621818E}" srcOrd="1" destOrd="0" parTransId="{6D75CB16-2FEB-4071-AB13-E26D5544CAE8}" sibTransId="{7C7BBD33-B93E-46D4-A6C0-CA6A207F1A41}"/>
    <dgm:cxn modelId="{1DA7AA57-AD81-43B2-A3F9-C4B363E7F003}" type="presOf" srcId="{FBDCB916-71E4-463F-8B91-61D743CEE9AD}" destId="{E1E32E03-FC7F-4428-841F-9D94536EEB9C}" srcOrd="0" destOrd="0" presId="urn:microsoft.com/office/officeart/2005/8/layout/arrow2"/>
    <dgm:cxn modelId="{4301840C-CCCD-46D2-842E-132A6E8F7640}" srcId="{9D3F37F4-BEB1-49EA-AA63-CB32AF7AA0EB}" destId="{72E9CF3B-9F40-4877-8789-416DE5CCD50C}" srcOrd="2" destOrd="0" parTransId="{E1CBD730-F982-42CE-9582-471E90DAB9D6}" sibTransId="{2B65093B-AAB7-457C-8939-400410AAB837}"/>
    <dgm:cxn modelId="{030AEB15-0BF8-4F9D-BA1C-C2A9A19CE14B}" type="presOf" srcId="{72E9CF3B-9F40-4877-8789-416DE5CCD50C}" destId="{B86543B3-59CB-4087-805F-B74A79E64FB9}" srcOrd="0" destOrd="0" presId="urn:microsoft.com/office/officeart/2005/8/layout/arrow2"/>
    <dgm:cxn modelId="{CEAE93AC-1E4D-460F-B3B6-9A58A91F03AA}" type="presParOf" srcId="{6194509D-D73E-4005-A226-AF3DC061BC56}" destId="{501F5ABF-08DF-4346-8151-8D95F9BBC614}" srcOrd="0" destOrd="0" presId="urn:microsoft.com/office/officeart/2005/8/layout/arrow2"/>
    <dgm:cxn modelId="{FB868096-82D9-4917-8D4E-E64E51076C22}" type="presParOf" srcId="{6194509D-D73E-4005-A226-AF3DC061BC56}" destId="{E66457DA-5152-41C1-9D26-935E4481528F}" srcOrd="1" destOrd="0" presId="urn:microsoft.com/office/officeart/2005/8/layout/arrow2"/>
    <dgm:cxn modelId="{6115FD92-CBFB-41D1-A52F-C5A324A689A3}" type="presParOf" srcId="{E66457DA-5152-41C1-9D26-935E4481528F}" destId="{9D373644-9213-4EA2-92A9-F01AEAE70336}" srcOrd="0" destOrd="0" presId="urn:microsoft.com/office/officeart/2005/8/layout/arrow2"/>
    <dgm:cxn modelId="{5CF1324C-DE01-4A1F-B21C-9F5E8E9D1DB7}" type="presParOf" srcId="{E66457DA-5152-41C1-9D26-935E4481528F}" destId="{E1E32E03-FC7F-4428-841F-9D94536EEB9C}" srcOrd="1" destOrd="0" presId="urn:microsoft.com/office/officeart/2005/8/layout/arrow2"/>
    <dgm:cxn modelId="{6D57B90C-086E-46B1-BF50-ACAA8A802EE1}" type="presParOf" srcId="{E66457DA-5152-41C1-9D26-935E4481528F}" destId="{A87EA31A-4DA2-49DA-8093-17645D47B78A}" srcOrd="2" destOrd="0" presId="urn:microsoft.com/office/officeart/2005/8/layout/arrow2"/>
    <dgm:cxn modelId="{0E9E9B15-89B5-40AA-BEC1-3C00050E3A91}" type="presParOf" srcId="{E66457DA-5152-41C1-9D26-935E4481528F}" destId="{4B85FE40-6966-4EA7-AECC-B2498160D5E4}" srcOrd="3" destOrd="0" presId="urn:microsoft.com/office/officeart/2005/8/layout/arrow2"/>
    <dgm:cxn modelId="{A49C4181-1CFB-46FE-9D82-1A175AE3CB47}" type="presParOf" srcId="{E66457DA-5152-41C1-9D26-935E4481528F}" destId="{AF717ACB-FE57-4851-890B-2D930D7A6C88}" srcOrd="4" destOrd="0" presId="urn:microsoft.com/office/officeart/2005/8/layout/arrow2"/>
    <dgm:cxn modelId="{1174F0B5-9895-4CE3-998F-05512646E4FD}" type="presParOf" srcId="{E66457DA-5152-41C1-9D26-935E4481528F}" destId="{B86543B3-59CB-4087-805F-B74A79E64FB9}"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E85D0-5E59-41A6-A0B8-34DC171F7316}">
      <dsp:nvSpPr>
        <dsp:cNvPr id="0" name=""/>
        <dsp:cNvSpPr/>
      </dsp:nvSpPr>
      <dsp:spPr>
        <a:xfrm rot="5400000">
          <a:off x="581644" y="866160"/>
          <a:ext cx="696821" cy="793306"/>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20A782-8225-4CB3-9C24-AC5F80374C4A}">
      <dsp:nvSpPr>
        <dsp:cNvPr id="0" name=""/>
        <dsp:cNvSpPr/>
      </dsp:nvSpPr>
      <dsp:spPr>
        <a:xfrm>
          <a:off x="3438" y="68850"/>
          <a:ext cx="2869870" cy="82108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Cardholder submits signed Application &amp; Agreement to MURC</a:t>
          </a:r>
          <a:endParaRPr lang="en-US" sz="1600" kern="1200" dirty="0"/>
        </a:p>
      </dsp:txBody>
      <dsp:txXfrm>
        <a:off x="43527" y="108939"/>
        <a:ext cx="2789692" cy="740909"/>
      </dsp:txXfrm>
    </dsp:sp>
    <dsp:sp modelId="{C02FA13C-90DC-4AE3-B8A4-A8E4482D1502}">
      <dsp:nvSpPr>
        <dsp:cNvPr id="0" name=""/>
        <dsp:cNvSpPr/>
      </dsp:nvSpPr>
      <dsp:spPr>
        <a:xfrm>
          <a:off x="2674979" y="47839"/>
          <a:ext cx="853155" cy="663639"/>
        </a:xfrm>
        <a:prstGeom prst="rect">
          <a:avLst/>
        </a:prstGeom>
        <a:noFill/>
        <a:ln>
          <a:noFill/>
        </a:ln>
        <a:effectLst/>
      </dsp:spPr>
      <dsp:style>
        <a:lnRef idx="0">
          <a:scrgbClr r="0" g="0" b="0"/>
        </a:lnRef>
        <a:fillRef idx="0">
          <a:scrgbClr r="0" g="0" b="0"/>
        </a:fillRef>
        <a:effectRef idx="0">
          <a:scrgbClr r="0" g="0" b="0"/>
        </a:effectRef>
        <a:fontRef idx="minor"/>
      </dsp:style>
    </dsp:sp>
    <dsp:sp modelId="{04B848FE-C291-4A8B-B601-665898662CDA}">
      <dsp:nvSpPr>
        <dsp:cNvPr id="0" name=""/>
        <dsp:cNvSpPr/>
      </dsp:nvSpPr>
      <dsp:spPr>
        <a:xfrm rot="5400000">
          <a:off x="1953240" y="1780555"/>
          <a:ext cx="696821" cy="793306"/>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47DDA2-5A1C-43D6-9F3A-E433B53FD025}">
      <dsp:nvSpPr>
        <dsp:cNvPr id="0" name=""/>
        <dsp:cNvSpPr/>
      </dsp:nvSpPr>
      <dsp:spPr>
        <a:xfrm>
          <a:off x="1383250" y="991203"/>
          <a:ext cx="2721575" cy="82108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MURC receives and reviews application for completion &amp; eligibility</a:t>
          </a:r>
          <a:endParaRPr lang="en-US" sz="1600" kern="1200" dirty="0"/>
        </a:p>
      </dsp:txBody>
      <dsp:txXfrm>
        <a:off x="1423339" y="1031292"/>
        <a:ext cx="2641397" cy="740909"/>
      </dsp:txXfrm>
    </dsp:sp>
    <dsp:sp modelId="{39576A18-A496-4F03-BA17-641D1154DB6A}">
      <dsp:nvSpPr>
        <dsp:cNvPr id="0" name=""/>
        <dsp:cNvSpPr/>
      </dsp:nvSpPr>
      <dsp:spPr>
        <a:xfrm>
          <a:off x="3330557" y="1069512"/>
          <a:ext cx="853155" cy="663639"/>
        </a:xfrm>
        <a:prstGeom prst="rect">
          <a:avLst/>
        </a:prstGeom>
        <a:noFill/>
        <a:ln>
          <a:noFill/>
        </a:ln>
        <a:effectLst/>
      </dsp:spPr>
      <dsp:style>
        <a:lnRef idx="0">
          <a:scrgbClr r="0" g="0" b="0"/>
        </a:lnRef>
        <a:fillRef idx="0">
          <a:scrgbClr r="0" g="0" b="0"/>
        </a:fillRef>
        <a:effectRef idx="0">
          <a:scrgbClr r="0" g="0" b="0"/>
        </a:effectRef>
        <a:fontRef idx="minor"/>
      </dsp:style>
    </dsp:sp>
    <dsp:sp modelId="{58EBC83A-B6AD-4CE1-BC63-582BE9E8DC1C}">
      <dsp:nvSpPr>
        <dsp:cNvPr id="0" name=""/>
        <dsp:cNvSpPr/>
      </dsp:nvSpPr>
      <dsp:spPr>
        <a:xfrm rot="5400000">
          <a:off x="3324840" y="2694957"/>
          <a:ext cx="696821" cy="793306"/>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6CD0E6-ED93-41DA-91D7-E67C8A0E5364}">
      <dsp:nvSpPr>
        <dsp:cNvPr id="0" name=""/>
        <dsp:cNvSpPr/>
      </dsp:nvSpPr>
      <dsp:spPr>
        <a:xfrm>
          <a:off x="2763063" y="1913556"/>
          <a:ext cx="2872744" cy="82108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MURC contacts applicant for training</a:t>
          </a:r>
          <a:endParaRPr lang="en-US" sz="2100" kern="1200" dirty="0"/>
        </a:p>
      </dsp:txBody>
      <dsp:txXfrm>
        <a:off x="2803152" y="1953645"/>
        <a:ext cx="2792566" cy="740909"/>
      </dsp:txXfrm>
    </dsp:sp>
    <dsp:sp modelId="{79D71764-AC36-4D8A-887E-50F07625BAA7}">
      <dsp:nvSpPr>
        <dsp:cNvPr id="0" name=""/>
        <dsp:cNvSpPr/>
      </dsp:nvSpPr>
      <dsp:spPr>
        <a:xfrm>
          <a:off x="4785954" y="1991865"/>
          <a:ext cx="853155" cy="663639"/>
        </a:xfrm>
        <a:prstGeom prst="rect">
          <a:avLst/>
        </a:prstGeom>
        <a:noFill/>
        <a:ln>
          <a:noFill/>
        </a:ln>
        <a:effectLst/>
      </dsp:spPr>
      <dsp:style>
        <a:lnRef idx="0">
          <a:scrgbClr r="0" g="0" b="0"/>
        </a:lnRef>
        <a:fillRef idx="0">
          <a:scrgbClr r="0" g="0" b="0"/>
        </a:fillRef>
        <a:effectRef idx="0">
          <a:scrgbClr r="0" g="0" b="0"/>
        </a:effectRef>
        <a:fontRef idx="minor"/>
      </dsp:style>
    </dsp:sp>
    <dsp:sp modelId="{955B9906-DCEB-4195-9BFC-CF94B6255F3C}">
      <dsp:nvSpPr>
        <dsp:cNvPr id="0" name=""/>
        <dsp:cNvSpPr/>
      </dsp:nvSpPr>
      <dsp:spPr>
        <a:xfrm rot="5400000">
          <a:off x="4696445" y="3609359"/>
          <a:ext cx="696821" cy="793306"/>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C28A10-3624-4212-B495-C872F28D09E5}">
      <dsp:nvSpPr>
        <dsp:cNvPr id="0" name=""/>
        <dsp:cNvSpPr/>
      </dsp:nvSpPr>
      <dsp:spPr>
        <a:xfrm>
          <a:off x="4142875" y="2835908"/>
          <a:ext cx="2724449" cy="82108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MURC issues new card to P-Cardholder</a:t>
          </a:r>
          <a:endParaRPr lang="en-US" sz="2100" kern="1200" dirty="0"/>
        </a:p>
      </dsp:txBody>
      <dsp:txXfrm>
        <a:off x="4182964" y="2875997"/>
        <a:ext cx="2644271" cy="740909"/>
      </dsp:txXfrm>
    </dsp:sp>
    <dsp:sp modelId="{908498D4-7BDF-43DC-95B1-02AF5703FBCF}">
      <dsp:nvSpPr>
        <dsp:cNvPr id="0" name=""/>
        <dsp:cNvSpPr/>
      </dsp:nvSpPr>
      <dsp:spPr>
        <a:xfrm>
          <a:off x="6091618" y="2914218"/>
          <a:ext cx="853155" cy="663639"/>
        </a:xfrm>
        <a:prstGeom prst="rect">
          <a:avLst/>
        </a:prstGeom>
        <a:noFill/>
        <a:ln>
          <a:noFill/>
        </a:ln>
        <a:effectLst/>
      </dsp:spPr>
      <dsp:style>
        <a:lnRef idx="0">
          <a:scrgbClr r="0" g="0" b="0"/>
        </a:lnRef>
        <a:fillRef idx="0">
          <a:scrgbClr r="0" g="0" b="0"/>
        </a:fillRef>
        <a:effectRef idx="0">
          <a:scrgbClr r="0" g="0" b="0"/>
        </a:effectRef>
        <a:fontRef idx="minor"/>
      </dsp:style>
    </dsp:sp>
    <dsp:sp modelId="{7A064F57-F327-4296-809E-0553B2689F8C}">
      <dsp:nvSpPr>
        <dsp:cNvPr id="0" name=""/>
        <dsp:cNvSpPr/>
      </dsp:nvSpPr>
      <dsp:spPr>
        <a:xfrm>
          <a:off x="5522688" y="3758261"/>
          <a:ext cx="2398673" cy="82108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P-Cardholder activates card</a:t>
          </a:r>
          <a:endParaRPr lang="en-US" sz="2100" kern="1200" dirty="0"/>
        </a:p>
      </dsp:txBody>
      <dsp:txXfrm>
        <a:off x="5562777" y="3798350"/>
        <a:ext cx="2318495" cy="7409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18E35-8351-46F3-9589-81852AB211D8}">
      <dsp:nvSpPr>
        <dsp:cNvPr id="0" name=""/>
        <dsp:cNvSpPr/>
      </dsp:nvSpPr>
      <dsp:spPr>
        <a:xfrm rot="5400000">
          <a:off x="2309045" y="-153223"/>
          <a:ext cx="1072077" cy="1788046"/>
        </a:xfrm>
        <a:prstGeom prst="hexagon">
          <a:avLst>
            <a:gd name="adj" fmla="val 25000"/>
            <a:gd name="vf" fmla="val 115470"/>
          </a:avLst>
        </a:prstGeom>
        <a:solidFill>
          <a:schemeClr val="accent1">
            <a:hueOff val="0"/>
            <a:satOff val="0"/>
            <a:lumOff val="0"/>
            <a:alphaOff val="0"/>
          </a:schemeClr>
        </a:solidFill>
        <a:ln w="63500" cap="flat" cmpd="sng" algn="ctr">
          <a:solidFill>
            <a:schemeClr val="accent5">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Name Change</a:t>
          </a:r>
          <a:endParaRPr lang="en-US" sz="1600" kern="1200" dirty="0"/>
        </a:p>
      </dsp:txBody>
      <dsp:txXfrm rot="-5400000">
        <a:off x="2249069" y="383442"/>
        <a:ext cx="1192030" cy="714718"/>
      </dsp:txXfrm>
    </dsp:sp>
    <dsp:sp modelId="{EA628398-7324-40BE-8388-59476A3A37E5}">
      <dsp:nvSpPr>
        <dsp:cNvPr id="0" name=""/>
        <dsp:cNvSpPr/>
      </dsp:nvSpPr>
      <dsp:spPr>
        <a:xfrm>
          <a:off x="2394315" y="181209"/>
          <a:ext cx="961489" cy="516929"/>
        </a:xfrm>
        <a:prstGeom prst="rect">
          <a:avLst/>
        </a:prstGeom>
        <a:noFill/>
        <a:ln>
          <a:noFill/>
        </a:ln>
        <a:effectLst/>
      </dsp:spPr>
      <dsp:style>
        <a:lnRef idx="0">
          <a:scrgbClr r="0" g="0" b="0"/>
        </a:lnRef>
        <a:fillRef idx="0">
          <a:scrgbClr r="0" g="0" b="0"/>
        </a:fillRef>
        <a:effectRef idx="0">
          <a:scrgbClr r="0" g="0" b="0"/>
        </a:effectRef>
        <a:fontRef idx="minor"/>
      </dsp:style>
    </dsp:sp>
    <dsp:sp modelId="{D87472D8-1BEA-4D03-80B0-FBED9B887AFD}">
      <dsp:nvSpPr>
        <dsp:cNvPr id="0" name=""/>
        <dsp:cNvSpPr/>
      </dsp:nvSpPr>
      <dsp:spPr>
        <a:xfrm rot="5400000">
          <a:off x="338760" y="-108802"/>
          <a:ext cx="1055682" cy="1733202"/>
        </a:xfrm>
        <a:prstGeom prst="hexagon">
          <a:avLst>
            <a:gd name="adj" fmla="val 25000"/>
            <a:gd name="vf" fmla="val 115470"/>
          </a:avLst>
        </a:prstGeom>
        <a:solidFill>
          <a:schemeClr val="accent1"/>
        </a:solidFill>
        <a:ln w="63500" cap="flat" cmpd="sng" algn="ctr">
          <a:solidFill>
            <a:schemeClr val="accent5">
              <a:lumMod val="60000"/>
              <a:lumOff val="40000"/>
            </a:schemeClr>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Limit Change</a:t>
          </a:r>
          <a:endParaRPr lang="en-US" sz="1600" kern="1200" dirty="0">
            <a:solidFill>
              <a:schemeClr val="bg1"/>
            </a:solidFill>
          </a:endParaRPr>
        </a:p>
      </dsp:txBody>
      <dsp:txXfrm rot="-5400000">
        <a:off x="288867" y="405905"/>
        <a:ext cx="1155468" cy="703788"/>
      </dsp:txXfrm>
    </dsp:sp>
    <dsp:sp modelId="{D7F6D673-B864-4E46-9560-2F59DD1045C9}">
      <dsp:nvSpPr>
        <dsp:cNvPr id="0" name=""/>
        <dsp:cNvSpPr/>
      </dsp:nvSpPr>
      <dsp:spPr>
        <a:xfrm rot="5400000">
          <a:off x="348493" y="1161687"/>
          <a:ext cx="1100302" cy="1797288"/>
        </a:xfrm>
        <a:prstGeom prst="hexagon">
          <a:avLst>
            <a:gd name="adj" fmla="val 25000"/>
            <a:gd name="vf" fmla="val 115470"/>
          </a:avLst>
        </a:prstGeom>
        <a:solidFill>
          <a:schemeClr val="accent1">
            <a:hueOff val="0"/>
            <a:satOff val="0"/>
            <a:lumOff val="0"/>
            <a:alphaOff val="0"/>
          </a:schemeClr>
        </a:solidFill>
        <a:ln w="63500" cap="flat" cmpd="sng" algn="ctr">
          <a:solidFill>
            <a:schemeClr val="accent5">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Card Termination</a:t>
          </a:r>
          <a:endParaRPr lang="en-US" sz="1600" kern="1200" dirty="0"/>
        </a:p>
      </dsp:txBody>
      <dsp:txXfrm rot="-5400000">
        <a:off x="299548" y="1693564"/>
        <a:ext cx="1198192" cy="733534"/>
      </dsp:txXfrm>
    </dsp:sp>
    <dsp:sp modelId="{2DD84C60-16EA-403E-9A2F-2CF2E919BC21}">
      <dsp:nvSpPr>
        <dsp:cNvPr id="0" name=""/>
        <dsp:cNvSpPr/>
      </dsp:nvSpPr>
      <dsp:spPr>
        <a:xfrm>
          <a:off x="4371341" y="1135164"/>
          <a:ext cx="930473" cy="516929"/>
        </a:xfrm>
        <a:prstGeom prst="rect">
          <a:avLst/>
        </a:prstGeom>
        <a:noFill/>
        <a:ln>
          <a:noFill/>
        </a:ln>
        <a:effectLst/>
      </dsp:spPr>
      <dsp:style>
        <a:lnRef idx="0">
          <a:scrgbClr r="0" g="0" b="0"/>
        </a:lnRef>
        <a:fillRef idx="0">
          <a:scrgbClr r="0" g="0" b="0"/>
        </a:fillRef>
        <a:effectRef idx="0">
          <a:scrgbClr r="0" g="0" b="0"/>
        </a:effectRef>
        <a:fontRef idx="minor"/>
      </dsp:style>
    </dsp:sp>
    <dsp:sp modelId="{036EF43E-F36C-434A-B7A4-2D1B6DBFA56C}">
      <dsp:nvSpPr>
        <dsp:cNvPr id="0" name=""/>
        <dsp:cNvSpPr/>
      </dsp:nvSpPr>
      <dsp:spPr>
        <a:xfrm rot="5400000">
          <a:off x="4505527" y="-155482"/>
          <a:ext cx="1100233" cy="1820719"/>
        </a:xfrm>
        <a:prstGeom prst="hexagon">
          <a:avLst>
            <a:gd name="adj" fmla="val 25000"/>
            <a:gd name="vf" fmla="val 115470"/>
          </a:avLst>
        </a:prstGeom>
        <a:solidFill>
          <a:schemeClr val="accent1">
            <a:hueOff val="0"/>
            <a:satOff val="0"/>
            <a:lumOff val="0"/>
            <a:alphaOff val="0"/>
          </a:schemeClr>
        </a:solidFill>
        <a:ln w="63500" cap="flat" cmpd="sng" algn="ctr">
          <a:solidFill>
            <a:schemeClr val="accent5">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t>Department Transfer</a:t>
          </a:r>
          <a:endParaRPr lang="en-US" sz="1600" kern="1200" dirty="0"/>
        </a:p>
      </dsp:txBody>
      <dsp:txXfrm rot="-5400000">
        <a:off x="4448737" y="388133"/>
        <a:ext cx="1213813" cy="733489"/>
      </dsp:txXfrm>
    </dsp:sp>
    <dsp:sp modelId="{CA978B82-6FB8-4702-AB56-77B6E2BE6D4E}">
      <dsp:nvSpPr>
        <dsp:cNvPr id="0" name=""/>
        <dsp:cNvSpPr/>
      </dsp:nvSpPr>
      <dsp:spPr>
        <a:xfrm rot="5400000">
          <a:off x="2378955" y="1153484"/>
          <a:ext cx="1139537" cy="1750854"/>
        </a:xfrm>
        <a:prstGeom prst="hexagon">
          <a:avLst>
            <a:gd name="adj" fmla="val 25000"/>
            <a:gd name="vf" fmla="val 115470"/>
          </a:avLst>
        </a:prstGeom>
        <a:solidFill>
          <a:schemeClr val="accent1">
            <a:hueOff val="0"/>
            <a:satOff val="0"/>
            <a:lumOff val="0"/>
            <a:alphaOff val="0"/>
          </a:schemeClr>
        </a:solidFill>
        <a:ln w="63500" cap="flat" cmpd="sng" algn="ctr">
          <a:solidFill>
            <a:schemeClr val="accent5">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Address Change</a:t>
          </a:r>
          <a:endParaRPr lang="en-US" sz="1600" kern="1200" dirty="0"/>
        </a:p>
      </dsp:txBody>
      <dsp:txXfrm rot="-5400000">
        <a:off x="2365106" y="1649065"/>
        <a:ext cx="1167236" cy="759691"/>
      </dsp:txXfrm>
    </dsp:sp>
    <dsp:sp modelId="{BF344E80-E9D7-4E2E-AD9C-BB2A4D0FFDE6}">
      <dsp:nvSpPr>
        <dsp:cNvPr id="0" name=""/>
        <dsp:cNvSpPr/>
      </dsp:nvSpPr>
      <dsp:spPr>
        <a:xfrm>
          <a:off x="3637299" y="2226507"/>
          <a:ext cx="961489" cy="516929"/>
        </a:xfrm>
        <a:prstGeom prst="rect">
          <a:avLst/>
        </a:prstGeom>
        <a:noFill/>
        <a:ln>
          <a:noFill/>
        </a:ln>
        <a:effectLst/>
      </dsp:spPr>
      <dsp:style>
        <a:lnRef idx="0">
          <a:scrgbClr r="0" g="0" b="0"/>
        </a:lnRef>
        <a:fillRef idx="0">
          <a:scrgbClr r="0" g="0" b="0"/>
        </a:fillRef>
        <a:effectRef idx="0">
          <a:scrgbClr r="0" g="0" b="0"/>
        </a:effectRef>
        <a:fontRef idx="minor"/>
      </dsp:style>
    </dsp:sp>
    <dsp:sp modelId="{0A0A566B-014E-49A0-B2C6-2F2604C2FD78}">
      <dsp:nvSpPr>
        <dsp:cNvPr id="0" name=""/>
        <dsp:cNvSpPr/>
      </dsp:nvSpPr>
      <dsp:spPr>
        <a:xfrm rot="16200000" flipH="1" flipV="1">
          <a:off x="4640588" y="1867765"/>
          <a:ext cx="366244" cy="26436"/>
        </a:xfrm>
        <a:prstGeom prst="hexagon">
          <a:avLst>
            <a:gd name="adj" fmla="val 25000"/>
            <a:gd name="vf" fmla="val 115470"/>
          </a:avLst>
        </a:prstGeom>
        <a:noFill/>
        <a:ln w="12700" cap="flat" cmpd="sng" algn="ctr">
          <a:noFill/>
          <a:prstDash val="solid"/>
        </a:ln>
        <a:effectLst>
          <a:outerShdw blurRad="50800" dist="50800" dir="5400000" algn="ctr" rotWithShape="0">
            <a:schemeClr val="bg1"/>
          </a:outerShdw>
        </a:effectLst>
        <a:scene3d>
          <a:camera prst="orthographicFront"/>
          <a:lightRig rig="threePt" dir="t"/>
        </a:scene3d>
        <a:sp3d>
          <a:bevelT w="114300" prst="hardEdge"/>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5400000">
        <a:off x="4812854" y="1730584"/>
        <a:ext cx="21712" cy="300798"/>
      </dsp:txXfrm>
    </dsp:sp>
    <dsp:sp modelId="{BEFAE60A-5857-4D3C-860E-5BBE179626C7}">
      <dsp:nvSpPr>
        <dsp:cNvPr id="0" name=""/>
        <dsp:cNvSpPr/>
      </dsp:nvSpPr>
      <dsp:spPr>
        <a:xfrm rot="5400000">
          <a:off x="4583022" y="1094084"/>
          <a:ext cx="1136168" cy="1783369"/>
        </a:xfrm>
        <a:prstGeom prst="hexagon">
          <a:avLst>
            <a:gd name="adj" fmla="val 25000"/>
            <a:gd name="vf" fmla="val 115470"/>
          </a:avLst>
        </a:prstGeom>
        <a:solidFill>
          <a:schemeClr val="accent1">
            <a:hueOff val="0"/>
            <a:satOff val="0"/>
            <a:lumOff val="0"/>
            <a:alphaOff val="0"/>
          </a:schemeClr>
        </a:solidFill>
        <a:ln w="63500" cap="flat" cmpd="sng" algn="ctr">
          <a:solidFill>
            <a:schemeClr val="accent5">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Employment</a:t>
          </a:r>
        </a:p>
        <a:p>
          <a:pPr lvl="0" algn="ctr" defTabSz="711200">
            <a:lnSpc>
              <a:spcPct val="90000"/>
            </a:lnSpc>
            <a:spcBef>
              <a:spcPct val="0"/>
            </a:spcBef>
            <a:spcAft>
              <a:spcPct val="35000"/>
            </a:spcAft>
          </a:pPr>
          <a:r>
            <a:rPr lang="en-US" sz="1600" kern="1200" dirty="0" smtClean="0"/>
            <a:t>Status</a:t>
          </a:r>
          <a:endParaRPr lang="en-US" sz="1600" kern="1200" dirty="0"/>
        </a:p>
      </dsp:txBody>
      <dsp:txXfrm rot="-5400000">
        <a:off x="4556650" y="1607045"/>
        <a:ext cx="1188913" cy="757446"/>
      </dsp:txXfrm>
    </dsp:sp>
    <dsp:sp modelId="{B710E5BC-607C-45C0-BE6F-0BD574B5DA7B}">
      <dsp:nvSpPr>
        <dsp:cNvPr id="0" name=""/>
        <dsp:cNvSpPr/>
      </dsp:nvSpPr>
      <dsp:spPr>
        <a:xfrm>
          <a:off x="1497210" y="3234094"/>
          <a:ext cx="930473" cy="516929"/>
        </a:xfrm>
        <a:prstGeom prst="rect">
          <a:avLst/>
        </a:prstGeom>
        <a:noFill/>
        <a:ln>
          <a:noFill/>
        </a:ln>
        <a:effectLst/>
      </dsp:spPr>
      <dsp:style>
        <a:lnRef idx="0">
          <a:scrgbClr r="0" g="0" b="0"/>
        </a:lnRef>
        <a:fillRef idx="0">
          <a:scrgbClr r="0" g="0" b="0"/>
        </a:fillRef>
        <a:effectRef idx="0">
          <a:scrgbClr r="0" g="0" b="0"/>
        </a:effectRef>
        <a:fontRef idx="minor"/>
      </dsp:style>
    </dsp:sp>
    <dsp:sp modelId="{3F005F8B-407A-4C29-9BAD-58355304E705}">
      <dsp:nvSpPr>
        <dsp:cNvPr id="0" name=""/>
        <dsp:cNvSpPr/>
      </dsp:nvSpPr>
      <dsp:spPr>
        <a:xfrm rot="5400000" flipH="1" flipV="1">
          <a:off x="5443449" y="2906994"/>
          <a:ext cx="236969" cy="343472"/>
        </a:xfrm>
        <a:prstGeom prst="mathMinus">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rot="-5400000">
        <a:off x="5521541" y="2991656"/>
        <a:ext cx="80784" cy="1741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1F5ABF-08DF-4346-8151-8D95F9BBC614}">
      <dsp:nvSpPr>
        <dsp:cNvPr id="0" name=""/>
        <dsp:cNvSpPr/>
      </dsp:nvSpPr>
      <dsp:spPr>
        <a:xfrm>
          <a:off x="0" y="0"/>
          <a:ext cx="6096000" cy="38100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373644-9213-4EA2-92A9-F01AEAE70336}">
      <dsp:nvSpPr>
        <dsp:cNvPr id="0" name=""/>
        <dsp:cNvSpPr/>
      </dsp:nvSpPr>
      <dsp:spPr>
        <a:xfrm>
          <a:off x="774192" y="2756661"/>
          <a:ext cx="158496" cy="1584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E32E03-FC7F-4428-841F-9D94536EEB9C}">
      <dsp:nvSpPr>
        <dsp:cNvPr id="0" name=""/>
        <dsp:cNvSpPr/>
      </dsp:nvSpPr>
      <dsp:spPr>
        <a:xfrm>
          <a:off x="853440" y="2835910"/>
          <a:ext cx="1420368" cy="1101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84" tIns="0" rIns="0" bIns="0" numCol="1" spcCol="1270" anchor="t" anchorCtr="0">
          <a:noAutofit/>
        </a:bodyPr>
        <a:lstStyle/>
        <a:p>
          <a:pPr lvl="0" algn="l" defTabSz="800100">
            <a:lnSpc>
              <a:spcPct val="90000"/>
            </a:lnSpc>
            <a:spcBef>
              <a:spcPct val="0"/>
            </a:spcBef>
            <a:spcAft>
              <a:spcPct val="35000"/>
            </a:spcAft>
          </a:pPr>
          <a:r>
            <a:rPr lang="en-US" sz="1800" kern="1200" dirty="0" smtClean="0"/>
            <a:t>Reconciliation Form</a:t>
          </a:r>
          <a:endParaRPr lang="en-US" sz="1800" kern="1200" dirty="0"/>
        </a:p>
      </dsp:txBody>
      <dsp:txXfrm>
        <a:off x="853440" y="2835910"/>
        <a:ext cx="1420368" cy="1101090"/>
      </dsp:txXfrm>
    </dsp:sp>
    <dsp:sp modelId="{A87EA31A-4DA2-49DA-8093-17645D47B78A}">
      <dsp:nvSpPr>
        <dsp:cNvPr id="0" name=""/>
        <dsp:cNvSpPr/>
      </dsp:nvSpPr>
      <dsp:spPr>
        <a:xfrm>
          <a:off x="2173224" y="1721103"/>
          <a:ext cx="286512" cy="2865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85FE40-6966-4EA7-AECC-B2498160D5E4}">
      <dsp:nvSpPr>
        <dsp:cNvPr id="0" name=""/>
        <dsp:cNvSpPr/>
      </dsp:nvSpPr>
      <dsp:spPr>
        <a:xfrm>
          <a:off x="2316480" y="1864359"/>
          <a:ext cx="1463040" cy="207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817" tIns="0" rIns="0" bIns="0" numCol="1" spcCol="1270" anchor="t" anchorCtr="0">
          <a:noAutofit/>
        </a:bodyPr>
        <a:lstStyle/>
        <a:p>
          <a:pPr lvl="0" algn="l" defTabSz="800100">
            <a:lnSpc>
              <a:spcPct val="90000"/>
            </a:lnSpc>
            <a:spcBef>
              <a:spcPct val="0"/>
            </a:spcBef>
            <a:spcAft>
              <a:spcPct val="35000"/>
            </a:spcAft>
          </a:pPr>
          <a:r>
            <a:rPr lang="en-US" sz="1800" kern="1200" dirty="0" smtClean="0"/>
            <a:t>Accounting Code Detail  Report w/ PI signatures</a:t>
          </a:r>
          <a:endParaRPr lang="en-US" sz="1800" kern="1200" dirty="0"/>
        </a:p>
      </dsp:txBody>
      <dsp:txXfrm>
        <a:off x="2316480" y="1864359"/>
        <a:ext cx="1463040" cy="2072640"/>
      </dsp:txXfrm>
    </dsp:sp>
    <dsp:sp modelId="{AF717ACB-FE57-4851-890B-2D930D7A6C88}">
      <dsp:nvSpPr>
        <dsp:cNvPr id="0" name=""/>
        <dsp:cNvSpPr/>
      </dsp:nvSpPr>
      <dsp:spPr>
        <a:xfrm>
          <a:off x="3855720" y="1090929"/>
          <a:ext cx="396240" cy="3962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543B3-59CB-4087-805F-B74A79E64FB9}">
      <dsp:nvSpPr>
        <dsp:cNvPr id="0" name=""/>
        <dsp:cNvSpPr/>
      </dsp:nvSpPr>
      <dsp:spPr>
        <a:xfrm>
          <a:off x="4053840" y="1289049"/>
          <a:ext cx="1463040" cy="2647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959" tIns="0" rIns="0" bIns="0" numCol="1" spcCol="1270" anchor="t" anchorCtr="0">
          <a:noAutofit/>
        </a:bodyPr>
        <a:lstStyle/>
        <a:p>
          <a:pPr lvl="0" algn="l" defTabSz="800100">
            <a:lnSpc>
              <a:spcPct val="90000"/>
            </a:lnSpc>
            <a:spcBef>
              <a:spcPct val="0"/>
            </a:spcBef>
            <a:spcAft>
              <a:spcPct val="35000"/>
            </a:spcAft>
          </a:pPr>
          <a:r>
            <a:rPr lang="en-US" sz="1800" kern="1200" dirty="0" smtClean="0"/>
            <a:t>Receipts following the order as listed on the Accounting Code Detail report</a:t>
          </a:r>
          <a:endParaRPr lang="en-US" sz="1800" kern="1200" dirty="0"/>
        </a:p>
      </dsp:txBody>
      <dsp:txXfrm>
        <a:off x="4053840" y="1289049"/>
        <a:ext cx="1463040" cy="2647950"/>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79930" y="0"/>
            <a:ext cx="3044719" cy="465614"/>
          </a:xfrm>
          <a:prstGeom prst="rect">
            <a:avLst/>
          </a:prstGeom>
        </p:spPr>
        <p:txBody>
          <a:bodyPr vert="horz" lIns="93497" tIns="46749" rIns="93497" bIns="46749" rtlCol="0"/>
          <a:lstStyle>
            <a:lvl1pPr algn="r">
              <a:defRPr sz="1200"/>
            </a:lvl1pPr>
          </a:lstStyle>
          <a:p>
            <a:fld id="{94E021ED-EAF3-4B17-ABC6-848F32FA43DE}" type="datetimeFigureOut">
              <a:rPr lang="en-US" smtClean="0"/>
              <a:t>5/9/2018</a:t>
            </a:fld>
            <a:endParaRPr lang="en-US"/>
          </a:p>
        </p:txBody>
      </p:sp>
      <p:sp>
        <p:nvSpPr>
          <p:cNvPr id="4" name="Footer Placeholder 3"/>
          <p:cNvSpPr>
            <a:spLocks noGrp="1"/>
          </p:cNvSpPr>
          <p:nvPr>
            <p:ph type="ftr" sz="quarter" idx="2"/>
          </p:nvPr>
        </p:nvSpPr>
        <p:spPr>
          <a:xfrm>
            <a:off x="0" y="8845045"/>
            <a:ext cx="3044719" cy="465614"/>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79930" y="8845045"/>
            <a:ext cx="3044719" cy="465614"/>
          </a:xfrm>
          <a:prstGeom prst="rect">
            <a:avLst/>
          </a:prstGeom>
        </p:spPr>
        <p:txBody>
          <a:bodyPr vert="horz" lIns="93497" tIns="46749" rIns="93497" bIns="46749" rtlCol="0" anchor="b"/>
          <a:lstStyle>
            <a:lvl1pPr algn="r">
              <a:defRPr sz="1200"/>
            </a:lvl1pPr>
          </a:lstStyle>
          <a:p>
            <a:fld id="{3AE950DB-4E2D-4BC7-9C08-ADCC33E1A8FF}" type="slidenum">
              <a:rPr lang="en-US" smtClean="0"/>
              <a:t>‹#›</a:t>
            </a:fld>
            <a:endParaRPr lang="en-US"/>
          </a:p>
        </p:txBody>
      </p:sp>
    </p:spTree>
    <p:extLst>
      <p:ext uri="{BB962C8B-B14F-4D97-AF65-F5344CB8AC3E}">
        <p14:creationId xmlns:p14="http://schemas.microsoft.com/office/powerpoint/2010/main" val="334391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497" tIns="46749" rIns="93497" bIns="46749" rtlCol="0"/>
          <a:lstStyle>
            <a:lvl1pPr algn="l">
              <a:defRPr sz="1200"/>
            </a:lvl1pPr>
          </a:lstStyle>
          <a:p>
            <a:endParaRPr lang="en-US" dirty="0"/>
          </a:p>
        </p:txBody>
      </p:sp>
      <p:sp>
        <p:nvSpPr>
          <p:cNvPr id="3" name="Date Placeholder 2"/>
          <p:cNvSpPr>
            <a:spLocks noGrp="1"/>
          </p:cNvSpPr>
          <p:nvPr>
            <p:ph type="dt" idx="1"/>
          </p:nvPr>
        </p:nvSpPr>
        <p:spPr>
          <a:xfrm>
            <a:off x="3979930" y="0"/>
            <a:ext cx="3044719" cy="465614"/>
          </a:xfrm>
          <a:prstGeom prst="rect">
            <a:avLst/>
          </a:prstGeom>
        </p:spPr>
        <p:txBody>
          <a:bodyPr vert="horz" lIns="93497" tIns="46749" rIns="93497" bIns="46749" rtlCol="0"/>
          <a:lstStyle>
            <a:lvl1pPr algn="r">
              <a:defRPr sz="1200"/>
            </a:lvl1pPr>
          </a:lstStyle>
          <a:p>
            <a:fld id="{13EB9EEF-6C6C-481A-8016-861A71A36F0B}" type="datetimeFigureOut">
              <a:rPr lang="en-US" smtClean="0"/>
              <a:t>5/9/2018</a:t>
            </a:fld>
            <a:endParaRPr lang="en-US" dirty="0"/>
          </a:p>
        </p:txBody>
      </p:sp>
      <p:sp>
        <p:nvSpPr>
          <p:cNvPr id="4" name="Slide Image Placeholder 3"/>
          <p:cNvSpPr>
            <a:spLocks noGrp="1" noRot="1" noChangeAspect="1"/>
          </p:cNvSpPr>
          <p:nvPr>
            <p:ph type="sldImg" idx="2"/>
          </p:nvPr>
        </p:nvSpPr>
        <p:spPr>
          <a:xfrm>
            <a:off x="1185863" y="698500"/>
            <a:ext cx="4656137" cy="3492500"/>
          </a:xfrm>
          <a:prstGeom prst="rect">
            <a:avLst/>
          </a:prstGeom>
          <a:noFill/>
          <a:ln w="12700">
            <a:solidFill>
              <a:prstClr val="black"/>
            </a:solidFill>
          </a:ln>
        </p:spPr>
        <p:txBody>
          <a:bodyPr vert="horz" lIns="93497" tIns="46749" rIns="93497" bIns="46749" rtlCol="0" anchor="ctr"/>
          <a:lstStyle/>
          <a:p>
            <a:endParaRPr lang="en-US" dirty="0"/>
          </a:p>
        </p:txBody>
      </p:sp>
      <p:sp>
        <p:nvSpPr>
          <p:cNvPr id="5" name="Notes Placeholder 4"/>
          <p:cNvSpPr>
            <a:spLocks noGrp="1"/>
          </p:cNvSpPr>
          <p:nvPr>
            <p:ph type="body" sz="quarter" idx="3"/>
          </p:nvPr>
        </p:nvSpPr>
        <p:spPr>
          <a:xfrm>
            <a:off x="702628" y="4423332"/>
            <a:ext cx="5621020" cy="4190524"/>
          </a:xfrm>
          <a:prstGeom prst="rect">
            <a:avLst/>
          </a:prstGeom>
        </p:spPr>
        <p:txBody>
          <a:bodyPr vert="horz" lIns="93497" tIns="46749" rIns="93497" bIns="467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5"/>
            <a:ext cx="3044719" cy="465614"/>
          </a:xfrm>
          <a:prstGeom prst="rect">
            <a:avLst/>
          </a:prstGeom>
        </p:spPr>
        <p:txBody>
          <a:bodyPr vert="horz" lIns="93497" tIns="46749" rIns="93497" bIns="4674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497" tIns="46749" rIns="93497" bIns="46749" rtlCol="0" anchor="b"/>
          <a:lstStyle>
            <a:lvl1pPr algn="r">
              <a:defRPr sz="1200"/>
            </a:lvl1pPr>
          </a:lstStyle>
          <a:p>
            <a:fld id="{8202D5B3-6491-4849-A4C0-60B39AE57E30}" type="slidenum">
              <a:rPr lang="en-US" smtClean="0"/>
              <a:t>‹#›</a:t>
            </a:fld>
            <a:endParaRPr lang="en-US" dirty="0"/>
          </a:p>
        </p:txBody>
      </p:sp>
    </p:spTree>
    <p:extLst>
      <p:ext uri="{BB962C8B-B14F-4D97-AF65-F5344CB8AC3E}">
        <p14:creationId xmlns:p14="http://schemas.microsoft.com/office/powerpoint/2010/main" val="3268038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02D5B3-6491-4849-A4C0-60B39AE57E30}" type="slidenum">
              <a:rPr lang="en-US" smtClean="0"/>
              <a:t>12</a:t>
            </a:fld>
            <a:endParaRPr lang="en-US" dirty="0"/>
          </a:p>
        </p:txBody>
      </p:sp>
    </p:spTree>
    <p:extLst>
      <p:ext uri="{BB962C8B-B14F-4D97-AF65-F5344CB8AC3E}">
        <p14:creationId xmlns:p14="http://schemas.microsoft.com/office/powerpoint/2010/main" val="2359960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02D5B3-6491-4849-A4C0-60B39AE57E30}" type="slidenum">
              <a:rPr lang="en-US" smtClean="0"/>
              <a:t>30</a:t>
            </a:fld>
            <a:endParaRPr lang="en-US" dirty="0"/>
          </a:p>
        </p:txBody>
      </p:sp>
    </p:spTree>
    <p:extLst>
      <p:ext uri="{BB962C8B-B14F-4D97-AF65-F5344CB8AC3E}">
        <p14:creationId xmlns:p14="http://schemas.microsoft.com/office/powerpoint/2010/main" val="1428189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02D5B3-6491-4849-A4C0-60B39AE57E30}" type="slidenum">
              <a:rPr lang="en-US" smtClean="0"/>
              <a:t>31</a:t>
            </a:fld>
            <a:endParaRPr lang="en-US" dirty="0"/>
          </a:p>
        </p:txBody>
      </p:sp>
    </p:spTree>
    <p:extLst>
      <p:ext uri="{BB962C8B-B14F-4D97-AF65-F5344CB8AC3E}">
        <p14:creationId xmlns:p14="http://schemas.microsoft.com/office/powerpoint/2010/main" val="1428189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02D5B3-6491-4849-A4C0-60B39AE57E30}" type="slidenum">
              <a:rPr lang="en-US" smtClean="0"/>
              <a:t>32</a:t>
            </a:fld>
            <a:endParaRPr lang="en-US" dirty="0"/>
          </a:p>
        </p:txBody>
      </p:sp>
    </p:spTree>
    <p:extLst>
      <p:ext uri="{BB962C8B-B14F-4D97-AF65-F5344CB8AC3E}">
        <p14:creationId xmlns:p14="http://schemas.microsoft.com/office/powerpoint/2010/main" val="1428189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02D5B3-6491-4849-A4C0-60B39AE57E30}" type="slidenum">
              <a:rPr lang="en-US" smtClean="0"/>
              <a:t>33</a:t>
            </a:fld>
            <a:endParaRPr lang="en-US" dirty="0"/>
          </a:p>
        </p:txBody>
      </p:sp>
    </p:spTree>
    <p:extLst>
      <p:ext uri="{BB962C8B-B14F-4D97-AF65-F5344CB8AC3E}">
        <p14:creationId xmlns:p14="http://schemas.microsoft.com/office/powerpoint/2010/main" val="1873580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Instead</a:t>
            </a:r>
            <a:r>
              <a:rPr lang="en-US" baseline="0" dirty="0" smtClean="0"/>
              <a:t> of running a report like before, the new system is set up so that all reports are scheduled and then later retrieved from your System Inbox. The only report you will need to run each month is the Accounting Code Detail Report. </a:t>
            </a:r>
            <a:endParaRPr lang="en-US" dirty="0"/>
          </a:p>
        </p:txBody>
      </p:sp>
      <p:sp>
        <p:nvSpPr>
          <p:cNvPr id="4" name="Slide Number Placeholder 3"/>
          <p:cNvSpPr>
            <a:spLocks noGrp="1"/>
          </p:cNvSpPr>
          <p:nvPr>
            <p:ph type="sldNum" sz="quarter" idx="10"/>
          </p:nvPr>
        </p:nvSpPr>
        <p:spPr/>
        <p:txBody>
          <a:bodyPr/>
          <a:lstStyle/>
          <a:p>
            <a:fld id="{8202D5B3-6491-4849-A4C0-60B39AE57E30}" type="slidenum">
              <a:rPr lang="en-US" smtClean="0"/>
              <a:t>34</a:t>
            </a:fld>
            <a:endParaRPr lang="en-US" dirty="0"/>
          </a:p>
        </p:txBody>
      </p:sp>
    </p:spTree>
    <p:extLst>
      <p:ext uri="{BB962C8B-B14F-4D97-AF65-F5344CB8AC3E}">
        <p14:creationId xmlns:p14="http://schemas.microsoft.com/office/powerpoint/2010/main" val="208957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02D5B3-6491-4849-A4C0-60B39AE57E30}" type="slidenum">
              <a:rPr lang="en-US" smtClean="0"/>
              <a:t>35</a:t>
            </a:fld>
            <a:endParaRPr lang="en-US" dirty="0"/>
          </a:p>
        </p:txBody>
      </p:sp>
    </p:spTree>
    <p:extLst>
      <p:ext uri="{BB962C8B-B14F-4D97-AF65-F5344CB8AC3E}">
        <p14:creationId xmlns:p14="http://schemas.microsoft.com/office/powerpoint/2010/main" val="208957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02D5B3-6491-4849-A4C0-60B39AE57E30}" type="slidenum">
              <a:rPr lang="en-US" smtClean="0"/>
              <a:t>36</a:t>
            </a:fld>
            <a:endParaRPr lang="en-US" dirty="0"/>
          </a:p>
        </p:txBody>
      </p:sp>
    </p:spTree>
    <p:extLst>
      <p:ext uri="{BB962C8B-B14F-4D97-AF65-F5344CB8AC3E}">
        <p14:creationId xmlns:p14="http://schemas.microsoft.com/office/powerpoint/2010/main" val="3321851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02D5B3-6491-4849-A4C0-60B39AE57E30}" type="slidenum">
              <a:rPr lang="en-US" smtClean="0"/>
              <a:t>37</a:t>
            </a:fld>
            <a:endParaRPr lang="en-US" dirty="0"/>
          </a:p>
        </p:txBody>
      </p:sp>
    </p:spTree>
    <p:extLst>
      <p:ext uri="{BB962C8B-B14F-4D97-AF65-F5344CB8AC3E}">
        <p14:creationId xmlns:p14="http://schemas.microsoft.com/office/powerpoint/2010/main" val="3321851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 dummy packet</a:t>
            </a:r>
            <a:endParaRPr lang="en-US" dirty="0"/>
          </a:p>
        </p:txBody>
      </p:sp>
      <p:sp>
        <p:nvSpPr>
          <p:cNvPr id="4" name="Slide Number Placeholder 3"/>
          <p:cNvSpPr>
            <a:spLocks noGrp="1"/>
          </p:cNvSpPr>
          <p:nvPr>
            <p:ph type="sldNum" sz="quarter" idx="10"/>
          </p:nvPr>
        </p:nvSpPr>
        <p:spPr/>
        <p:txBody>
          <a:bodyPr/>
          <a:lstStyle/>
          <a:p>
            <a:fld id="{8202D5B3-6491-4849-A4C0-60B39AE57E30}" type="slidenum">
              <a:rPr lang="en-US" smtClean="0"/>
              <a:t>42</a:t>
            </a:fld>
            <a:endParaRPr lang="en-US" dirty="0"/>
          </a:p>
        </p:txBody>
      </p:sp>
    </p:spTree>
    <p:extLst>
      <p:ext uri="{BB962C8B-B14F-4D97-AF65-F5344CB8AC3E}">
        <p14:creationId xmlns:p14="http://schemas.microsoft.com/office/powerpoint/2010/main" val="2184950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a:t>
            </a:r>
            <a:r>
              <a:rPr lang="en-US" baseline="0" dirty="0" smtClean="0"/>
              <a:t> PDF FORMAT</a:t>
            </a:r>
            <a:endParaRPr lang="en-US" dirty="0"/>
          </a:p>
        </p:txBody>
      </p:sp>
      <p:sp>
        <p:nvSpPr>
          <p:cNvPr id="4" name="Slide Number Placeholder 3"/>
          <p:cNvSpPr>
            <a:spLocks noGrp="1"/>
          </p:cNvSpPr>
          <p:nvPr>
            <p:ph type="sldNum" sz="quarter" idx="10"/>
          </p:nvPr>
        </p:nvSpPr>
        <p:spPr/>
        <p:txBody>
          <a:bodyPr/>
          <a:lstStyle/>
          <a:p>
            <a:fld id="{8202D5B3-6491-4849-A4C0-60B39AE57E30}" type="slidenum">
              <a:rPr lang="en-US" smtClean="0"/>
              <a:t>43</a:t>
            </a:fld>
            <a:endParaRPr lang="en-US" dirty="0"/>
          </a:p>
        </p:txBody>
      </p:sp>
    </p:spTree>
    <p:extLst>
      <p:ext uri="{BB962C8B-B14F-4D97-AF65-F5344CB8AC3E}">
        <p14:creationId xmlns:p14="http://schemas.microsoft.com/office/powerpoint/2010/main" val="81341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02D5B3-6491-4849-A4C0-60B39AE57E30}" type="slidenum">
              <a:rPr lang="en-US" smtClean="0"/>
              <a:t>17</a:t>
            </a:fld>
            <a:endParaRPr lang="en-US" dirty="0"/>
          </a:p>
        </p:txBody>
      </p:sp>
    </p:spTree>
    <p:extLst>
      <p:ext uri="{BB962C8B-B14F-4D97-AF65-F5344CB8AC3E}">
        <p14:creationId xmlns:p14="http://schemas.microsoft.com/office/powerpoint/2010/main" val="1159990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02D5B3-6491-4849-A4C0-60B39AE57E30}" type="slidenum">
              <a:rPr lang="en-US" smtClean="0"/>
              <a:t>44</a:t>
            </a:fld>
            <a:endParaRPr lang="en-US" dirty="0"/>
          </a:p>
        </p:txBody>
      </p:sp>
    </p:spTree>
    <p:extLst>
      <p:ext uri="{BB962C8B-B14F-4D97-AF65-F5344CB8AC3E}">
        <p14:creationId xmlns:p14="http://schemas.microsoft.com/office/powerpoint/2010/main" val="1049431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202D5B3-6491-4849-A4C0-60B39AE57E30}" type="slidenum">
              <a:rPr lang="en-US" smtClean="0"/>
              <a:t>20</a:t>
            </a:fld>
            <a:endParaRPr lang="en-US" dirty="0"/>
          </a:p>
        </p:txBody>
      </p:sp>
    </p:spTree>
    <p:extLst>
      <p:ext uri="{BB962C8B-B14F-4D97-AF65-F5344CB8AC3E}">
        <p14:creationId xmlns:p14="http://schemas.microsoft.com/office/powerpoint/2010/main" val="2722505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02D5B3-6491-4849-A4C0-60B39AE57E30}" type="slidenum">
              <a:rPr lang="en-US" smtClean="0"/>
              <a:t>21</a:t>
            </a:fld>
            <a:endParaRPr lang="en-US" dirty="0"/>
          </a:p>
        </p:txBody>
      </p:sp>
    </p:spTree>
    <p:extLst>
      <p:ext uri="{BB962C8B-B14F-4D97-AF65-F5344CB8AC3E}">
        <p14:creationId xmlns:p14="http://schemas.microsoft.com/office/powerpoint/2010/main" val="904911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to be used if you have to sign up as a new user.</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202D5B3-6491-4849-A4C0-60B39AE57E30}" type="slidenum">
              <a:rPr lang="en-US" smtClean="0"/>
              <a:t>22</a:t>
            </a:fld>
            <a:endParaRPr lang="en-US" dirty="0"/>
          </a:p>
        </p:txBody>
      </p:sp>
    </p:spTree>
    <p:extLst>
      <p:ext uri="{BB962C8B-B14F-4D97-AF65-F5344CB8AC3E}">
        <p14:creationId xmlns:p14="http://schemas.microsoft.com/office/powerpoint/2010/main" val="904911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02D5B3-6491-4849-A4C0-60B39AE57E30}" type="slidenum">
              <a:rPr lang="en-US" smtClean="0"/>
              <a:t>23</a:t>
            </a:fld>
            <a:endParaRPr lang="en-US" dirty="0"/>
          </a:p>
        </p:txBody>
      </p:sp>
    </p:spTree>
    <p:extLst>
      <p:ext uri="{BB962C8B-B14F-4D97-AF65-F5344CB8AC3E}">
        <p14:creationId xmlns:p14="http://schemas.microsoft.com/office/powerpoint/2010/main" val="2722505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02D5B3-6491-4849-A4C0-60B39AE57E30}" type="slidenum">
              <a:rPr lang="en-US" smtClean="0"/>
              <a:t>24</a:t>
            </a:fld>
            <a:endParaRPr lang="en-US" dirty="0"/>
          </a:p>
        </p:txBody>
      </p:sp>
    </p:spTree>
    <p:extLst>
      <p:ext uri="{BB962C8B-B14F-4D97-AF65-F5344CB8AC3E}">
        <p14:creationId xmlns:p14="http://schemas.microsoft.com/office/powerpoint/2010/main" val="2722505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02D5B3-6491-4849-A4C0-60B39AE57E30}" type="slidenum">
              <a:rPr lang="en-US" smtClean="0"/>
              <a:t>28</a:t>
            </a:fld>
            <a:endParaRPr lang="en-US" dirty="0"/>
          </a:p>
        </p:txBody>
      </p:sp>
    </p:spTree>
    <p:extLst>
      <p:ext uri="{BB962C8B-B14F-4D97-AF65-F5344CB8AC3E}">
        <p14:creationId xmlns:p14="http://schemas.microsoft.com/office/powerpoint/2010/main" val="2231345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02D5B3-6491-4849-A4C0-60B39AE57E30}" type="slidenum">
              <a:rPr lang="en-US" smtClean="0"/>
              <a:t>29</a:t>
            </a:fld>
            <a:endParaRPr lang="en-US" dirty="0"/>
          </a:p>
        </p:txBody>
      </p:sp>
    </p:spTree>
    <p:extLst>
      <p:ext uri="{BB962C8B-B14F-4D97-AF65-F5344CB8AC3E}">
        <p14:creationId xmlns:p14="http://schemas.microsoft.com/office/powerpoint/2010/main" val="2231345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dirty="0"/>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83924880-6E47-4DEA-B048-C05832F3D9D6}" type="datetime1">
              <a:rPr lang="en-US" smtClean="0"/>
              <a:t>5/9/2018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normAutofit/>
          </a:bodyPr>
          <a:lstStyle/>
          <a:p>
            <a:fld id="{A65CAB27-FE16-479A-B933-B7AEB64CDC96}"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936CBD-4EE7-4A6A-8E04-B9C4A97F1B96}" type="datetime1">
              <a:rPr lang="en-US" smtClean="0"/>
              <a:t>5/9/2018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5CAB27-FE16-479A-B933-B7AEB64CDC9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9FDBD5-2079-472B-A061-F384630314B9}" type="datetime1">
              <a:rPr lang="en-US" smtClean="0"/>
              <a:t>5/9/2018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5CAB27-FE16-479A-B933-B7AEB64CDC96}"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C027CDFD-079A-48A6-AE6F-D5716751808E}" type="datetime1">
              <a:rPr lang="en-US" smtClean="0"/>
              <a:t>5/9/2018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5CAB27-FE16-479A-B933-B7AEB64CDC96}"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5E77E46B-5F04-42FA-8C75-6AFF0CB4EF68}" type="datetime1">
              <a:rPr lang="en-US" smtClean="0"/>
              <a:t>5/9/2018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5CAB27-FE16-479A-B933-B7AEB64CDC96}"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293925B7-1AE5-46C6-9432-44396F2DAB1D}" type="datetime1">
              <a:rPr lang="en-US" smtClean="0"/>
              <a:t>5/9/2018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5CAB27-FE16-479A-B933-B7AEB64CDC96}" type="slidenum">
              <a:rPr lang="en-US" smtClean="0"/>
              <a:t>‹#›</a:t>
            </a:fld>
            <a:endParaRPr lang="en-US" dirty="0"/>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p:cNvSpPr>
            <a:spLocks noGrp="1"/>
          </p:cNvSpPr>
          <p:nvPr>
            <p:ph type="dt" sz="half" idx="10"/>
          </p:nvPr>
        </p:nvSpPr>
        <p:spPr/>
        <p:txBody>
          <a:bodyPr/>
          <a:lstStyle/>
          <a:p>
            <a:fld id="{02A37383-8691-4C6D-BEF1-7F86249F63C0}" type="datetime1">
              <a:rPr lang="en-US" smtClean="0"/>
              <a:t>5/9/2018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65CAB27-FE16-479A-B933-B7AEB64CDC96}" type="slidenum">
              <a:rPr lang="en-US" smtClean="0"/>
              <a:t>‹#›</a:t>
            </a:fld>
            <a:endParaRPr lang="en-US" dirty="0"/>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p>
            <a:fld id="{8E3C6CBC-32DE-4B72-A058-B373E3CD8D5F}" type="datetime1">
              <a:rPr lang="en-US" smtClean="0"/>
              <a:t>5/9/2018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65CAB27-FE16-479A-B933-B7AEB64CDC96}"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C8933B33-CB0A-4324-9834-7D8D8640FD7D}" type="datetime1">
              <a:rPr lang="en-US" smtClean="0"/>
              <a:t>5/9/2018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65CAB27-FE16-479A-B933-B7AEB64CDC9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C87A6332-0026-450D-BFD2-52D25391A08F}" type="datetime1">
              <a:rPr lang="en-US" smtClean="0"/>
              <a:t>5/9/2018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5CAB27-FE16-479A-B933-B7AEB64CDC96}" type="slidenum">
              <a:rPr lang="en-US" smtClean="0"/>
              <a:t>‹#›</a:t>
            </a:fld>
            <a:endParaRPr lang="en-US" dirty="0"/>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792784C3-41E2-4ACC-BBFC-A2743C31F204}" type="datetime1">
              <a:rPr lang="en-US" smtClean="0"/>
              <a:t>5/9/2018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5CAB27-FE16-479A-B933-B7AEB64CDC96}" type="slidenum">
              <a:rPr lang="en-US" smtClean="0"/>
              <a:t>‹#›</a:t>
            </a:fld>
            <a:endParaRPr lang="en-US" dirty="0"/>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cstate="print">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424559D8-2705-4A90-9977-277D0B9A645A}" type="datetime1">
              <a:rPr lang="en-US" smtClean="0"/>
              <a:t>5/9/2018</a:t>
            </a:fld>
            <a:endParaRPr lang="en-US" dirty="0"/>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dirty="0"/>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A65CAB27-FE16-479A-B933-B7AEB64CDC96}"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hill286@marshall.edu" TargetMode="External"/><Relationship Id="rId2" Type="http://schemas.openxmlformats.org/officeDocument/2006/relationships/hyperlink" Target="mailto:ccscolumbusdispute@chase.com"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muwww-new.marshall.edu/murc/forms/" TargetMode="Externa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muwww-new.marshall.edu/murc/forms/" TargetMode="External"/><Relationship Id="rId2" Type="http://schemas.openxmlformats.org/officeDocument/2006/relationships/image" Target="../media/image11.tmp"/><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tmp"/></Relationships>
</file>

<file path=ppt/slides/_rels/slide21.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tm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tmp"/><Relationship Id="rId4" Type="http://schemas.openxmlformats.org/officeDocument/2006/relationships/image" Target="../media/image16.tm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tmp"/></Relationships>
</file>

<file path=ppt/slides/_rels/slide25.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tm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tmp"/></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tm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tm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tm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tm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9.gif"/><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muwww-new.marshall.edu/murc/policies-procedures-and-guideline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mailto:startcher41@marshall.edu" TargetMode="External"/><Relationship Id="rId7" Type="http://schemas.openxmlformats.org/officeDocument/2006/relationships/hyperlink" Target="mailto:l.taylor@marshall.edu"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hyperlink" Target="mailto:hill286@marshall.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wm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muwww-new.marshall.edu/murc/form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67200" y="2971800"/>
            <a:ext cx="4191000" cy="2057399"/>
          </a:xfrm>
        </p:spPr>
        <p:txBody>
          <a:bodyPr/>
          <a:lstStyle/>
          <a:p>
            <a:r>
              <a:rPr lang="en-US" dirty="0" smtClean="0"/>
              <a:t>Presented by:</a:t>
            </a:r>
          </a:p>
          <a:p>
            <a:endParaRPr lang="en-US" dirty="0"/>
          </a:p>
        </p:txBody>
      </p:sp>
      <p:pic>
        <p:nvPicPr>
          <p:cNvPr id="4" name="Picture 3" descr="Murc white.psd"/>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800" y="5956300"/>
            <a:ext cx="1508358" cy="889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3276600"/>
            <a:ext cx="2813304" cy="1658112"/>
          </a:xfrm>
          <a:prstGeom prst="rect">
            <a:avLst/>
          </a:prstGeom>
        </p:spPr>
      </p:pic>
      <p:sp>
        <p:nvSpPr>
          <p:cNvPr id="6" name="Rectangle 5"/>
          <p:cNvSpPr/>
          <p:nvPr/>
        </p:nvSpPr>
        <p:spPr>
          <a:xfrm>
            <a:off x="914400" y="1143000"/>
            <a:ext cx="6948121"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P-CARD Training </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21394736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Disputed Items Process</a:t>
            </a:r>
          </a:p>
        </p:txBody>
      </p:sp>
      <p:sp>
        <p:nvSpPr>
          <p:cNvPr id="3" name="Content Placeholder 2"/>
          <p:cNvSpPr>
            <a:spLocks noGrp="1"/>
          </p:cNvSpPr>
          <p:nvPr>
            <p:ph idx="1"/>
          </p:nvPr>
        </p:nvSpPr>
        <p:spPr>
          <a:xfrm>
            <a:off x="50800" y="1219200"/>
            <a:ext cx="9017000" cy="4114801"/>
          </a:xfrm>
        </p:spPr>
        <p:txBody>
          <a:bodyPr>
            <a:normAutofit/>
          </a:bodyPr>
          <a:lstStyle/>
          <a:p>
            <a:endParaRPr lang="en-US" dirty="0" smtClean="0"/>
          </a:p>
          <a:p>
            <a:pPr>
              <a:lnSpc>
                <a:spcPct val="90000"/>
              </a:lnSpc>
            </a:pPr>
            <a:r>
              <a:rPr lang="en-US" dirty="0" smtClean="0"/>
              <a:t>Contact Vendor first to see if it can be resolved. </a:t>
            </a:r>
          </a:p>
          <a:p>
            <a:pPr>
              <a:lnSpc>
                <a:spcPct val="90000"/>
              </a:lnSpc>
            </a:pPr>
            <a:endParaRPr lang="en-US" dirty="0"/>
          </a:p>
          <a:p>
            <a:pPr>
              <a:lnSpc>
                <a:spcPct val="90000"/>
              </a:lnSpc>
            </a:pPr>
            <a:r>
              <a:rPr lang="en-US" dirty="0" smtClean="0"/>
              <a:t>If not, Cardholder must email JP Morgan Chase at </a:t>
            </a:r>
            <a:r>
              <a:rPr lang="en-US" dirty="0" smtClean="0">
                <a:hlinkClick r:id="rId2"/>
              </a:rPr>
              <a:t>ccscolumbusdisputes@chase.com</a:t>
            </a:r>
            <a:r>
              <a:rPr lang="en-US" dirty="0" smtClean="0"/>
              <a:t>  as well as copying the PCard Coordinator, Rebecca Hill, at </a:t>
            </a:r>
            <a:r>
              <a:rPr lang="en-US" dirty="0" smtClean="0">
                <a:hlinkClick r:id="rId3"/>
              </a:rPr>
              <a:t>hill286@marshall.edu</a:t>
            </a:r>
            <a:r>
              <a:rPr lang="en-US" dirty="0" smtClean="0"/>
              <a:t> and include an explanation of the fraudulent charge, amount, vendor and date along with the Cardholder’s last four digits of the p-card number. </a:t>
            </a:r>
          </a:p>
          <a:p>
            <a:pPr>
              <a:lnSpc>
                <a:spcPct val="90000"/>
              </a:lnSpc>
            </a:pPr>
            <a:endParaRPr lang="en-US" dirty="0" smtClean="0"/>
          </a:p>
          <a:p>
            <a:pPr>
              <a:lnSpc>
                <a:spcPct val="90000"/>
              </a:lnSpc>
            </a:pPr>
            <a:r>
              <a:rPr lang="en-US" dirty="0" smtClean="0"/>
              <a:t>Disputed </a:t>
            </a:r>
            <a:r>
              <a:rPr lang="en-US" dirty="0"/>
              <a:t>Item Payment to Default Fund</a:t>
            </a:r>
          </a:p>
        </p:txBody>
      </p:sp>
      <p:sp>
        <p:nvSpPr>
          <p:cNvPr id="4" name="Slide Number Placeholder 3"/>
          <p:cNvSpPr>
            <a:spLocks noGrp="1"/>
          </p:cNvSpPr>
          <p:nvPr>
            <p:ph type="sldNum" sz="quarter" idx="12"/>
          </p:nvPr>
        </p:nvSpPr>
        <p:spPr/>
        <p:txBody>
          <a:bodyPr/>
          <a:lstStyle/>
          <a:p>
            <a:fld id="{A65CAB27-FE16-479A-B933-B7AEB64CDC96}" type="slidenum">
              <a:rPr lang="en-US" smtClean="0"/>
              <a:t>10</a:t>
            </a:fld>
            <a:endParaRPr lang="en-US" dirty="0"/>
          </a:p>
        </p:txBody>
      </p:sp>
      <p:pic>
        <p:nvPicPr>
          <p:cNvPr id="5" name="Picture 4" descr="Murc white.psd"/>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0800" y="5956300"/>
            <a:ext cx="1508358" cy="889000"/>
          </a:xfrm>
          <a:prstGeom prst="rect">
            <a:avLst/>
          </a:prstGeom>
        </p:spPr>
      </p:pic>
    </p:spTree>
    <p:extLst>
      <p:ext uri="{BB962C8B-B14F-4D97-AF65-F5344CB8AC3E}">
        <p14:creationId xmlns:p14="http://schemas.microsoft.com/office/powerpoint/2010/main" val="7806112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Immediate notification</a:t>
            </a:r>
            <a:endParaRPr lang="en-US" dirty="0"/>
          </a:p>
        </p:txBody>
      </p:sp>
      <p:sp>
        <p:nvSpPr>
          <p:cNvPr id="3" name="Content Placeholder 2"/>
          <p:cNvSpPr>
            <a:spLocks noGrp="1"/>
          </p:cNvSpPr>
          <p:nvPr>
            <p:ph idx="1"/>
          </p:nvPr>
        </p:nvSpPr>
        <p:spPr/>
        <p:txBody>
          <a:bodyPr/>
          <a:lstStyle/>
          <a:p>
            <a:pPr>
              <a:lnSpc>
                <a:spcPct val="90000"/>
              </a:lnSpc>
            </a:pPr>
            <a:r>
              <a:rPr lang="en-US" dirty="0" smtClean="0"/>
              <a:t>Notify the financial </a:t>
            </a:r>
            <a:r>
              <a:rPr lang="en-US" dirty="0"/>
              <a:t>institution </a:t>
            </a:r>
            <a:r>
              <a:rPr lang="en-US" u="sng" dirty="0"/>
              <a:t>first</a:t>
            </a:r>
            <a:r>
              <a:rPr lang="en-US" dirty="0"/>
              <a:t> at </a:t>
            </a:r>
            <a:r>
              <a:rPr lang="en-US" b="1" dirty="0"/>
              <a:t>800-316-6056</a:t>
            </a:r>
            <a:r>
              <a:rPr lang="en-US" dirty="0"/>
              <a:t> </a:t>
            </a:r>
            <a:r>
              <a:rPr lang="en-US" i="1" dirty="0"/>
              <a:t>then</a:t>
            </a:r>
            <a:r>
              <a:rPr lang="en-US" dirty="0"/>
              <a:t> </a:t>
            </a:r>
            <a:r>
              <a:rPr lang="en-US" dirty="0" smtClean="0"/>
              <a:t>notify the MURC P-Card Coordinator:</a:t>
            </a:r>
          </a:p>
          <a:p>
            <a:pPr lvl="1">
              <a:lnSpc>
                <a:spcPct val="90000"/>
              </a:lnSpc>
              <a:buBlip>
                <a:blip r:embed="rId2"/>
              </a:buBlip>
            </a:pPr>
            <a:r>
              <a:rPr lang="en-US" dirty="0" smtClean="0"/>
              <a:t>If card is lost or stolen</a:t>
            </a:r>
          </a:p>
          <a:p>
            <a:pPr lvl="1">
              <a:lnSpc>
                <a:spcPct val="90000"/>
              </a:lnSpc>
              <a:buBlip>
                <a:blip r:embed="rId2"/>
              </a:buBlip>
            </a:pPr>
            <a:r>
              <a:rPr lang="en-US" dirty="0" smtClean="0"/>
              <a:t>Fraudulent charges</a:t>
            </a:r>
          </a:p>
          <a:p>
            <a:pPr marL="468630" lvl="1" indent="0">
              <a:lnSpc>
                <a:spcPct val="90000"/>
              </a:lnSpc>
              <a:buNone/>
            </a:pPr>
            <a:endParaRPr lang="en-US" dirty="0" smtClean="0"/>
          </a:p>
          <a:p>
            <a:pPr>
              <a:lnSpc>
                <a:spcPct val="90000"/>
              </a:lnSpc>
            </a:pPr>
            <a:r>
              <a:rPr lang="en-US" dirty="0"/>
              <a:t>Notify the MURC P-Card Coordinator  at </a:t>
            </a:r>
            <a:r>
              <a:rPr lang="en-US" b="1" dirty="0" smtClean="0"/>
              <a:t>304-696-3792</a:t>
            </a:r>
            <a:r>
              <a:rPr lang="en-US" dirty="0" smtClean="0"/>
              <a:t> </a:t>
            </a:r>
            <a:r>
              <a:rPr lang="en-US" dirty="0"/>
              <a:t>immediately in order to:</a:t>
            </a:r>
          </a:p>
          <a:p>
            <a:pPr lvl="1">
              <a:lnSpc>
                <a:spcPct val="90000"/>
              </a:lnSpc>
              <a:buBlip>
                <a:blip r:embed="rId2"/>
              </a:buBlip>
            </a:pPr>
            <a:r>
              <a:rPr lang="en-US" dirty="0"/>
              <a:t>To cancel a card</a:t>
            </a:r>
          </a:p>
          <a:p>
            <a:pPr lvl="1">
              <a:lnSpc>
                <a:spcPct val="90000"/>
              </a:lnSpc>
              <a:buBlip>
                <a:blip r:embed="rId2"/>
              </a:buBlip>
            </a:pPr>
            <a:r>
              <a:rPr lang="en-US" dirty="0"/>
              <a:t>When </a:t>
            </a:r>
            <a:r>
              <a:rPr lang="en-US" dirty="0" smtClean="0"/>
              <a:t>cardholder transfers departments</a:t>
            </a:r>
            <a:endParaRPr lang="en-US" dirty="0"/>
          </a:p>
          <a:p>
            <a:pPr lvl="1">
              <a:lnSpc>
                <a:spcPct val="90000"/>
              </a:lnSpc>
              <a:buBlip>
                <a:blip r:embed="rId2"/>
              </a:buBlip>
            </a:pPr>
            <a:r>
              <a:rPr lang="en-US" dirty="0"/>
              <a:t>When cardholder </a:t>
            </a:r>
            <a:r>
              <a:rPr lang="en-US" dirty="0" smtClean="0"/>
              <a:t>employment has ended</a:t>
            </a:r>
            <a:endParaRPr lang="en-US" dirty="0"/>
          </a:p>
          <a:p>
            <a:endParaRPr lang="en-US" dirty="0"/>
          </a:p>
        </p:txBody>
      </p:sp>
      <p:sp>
        <p:nvSpPr>
          <p:cNvPr id="4" name="Slide Number Placeholder 3"/>
          <p:cNvSpPr>
            <a:spLocks noGrp="1"/>
          </p:cNvSpPr>
          <p:nvPr>
            <p:ph type="sldNum" sz="quarter" idx="12"/>
          </p:nvPr>
        </p:nvSpPr>
        <p:spPr/>
        <p:txBody>
          <a:bodyPr/>
          <a:lstStyle/>
          <a:p>
            <a:fld id="{A65CAB27-FE16-479A-B933-B7AEB64CDC96}" type="slidenum">
              <a:rPr lang="en-US" smtClean="0"/>
              <a:t>11</a:t>
            </a:fld>
            <a:endParaRPr lang="en-US" dirty="0"/>
          </a:p>
        </p:txBody>
      </p:sp>
      <p:pic>
        <p:nvPicPr>
          <p:cNvPr id="5" name="Picture 4" descr="Murc white.psd"/>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800" y="5956300"/>
            <a:ext cx="1508358" cy="889000"/>
          </a:xfrm>
          <a:prstGeom prst="rect">
            <a:avLst/>
          </a:prstGeom>
        </p:spPr>
      </p:pic>
    </p:spTree>
    <p:extLst>
      <p:ext uri="{BB962C8B-B14F-4D97-AF65-F5344CB8AC3E}">
        <p14:creationId xmlns:p14="http://schemas.microsoft.com/office/powerpoint/2010/main" val="469986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868362"/>
          </a:xfrm>
        </p:spPr>
        <p:txBody>
          <a:bodyPr>
            <a:normAutofit/>
          </a:bodyPr>
          <a:lstStyle/>
          <a:p>
            <a:r>
              <a:rPr lang="en-US" dirty="0" smtClean="0"/>
              <a:t>Significant p-card violations</a:t>
            </a:r>
            <a:endParaRPr lang="en-US" dirty="0"/>
          </a:p>
        </p:txBody>
      </p:sp>
      <p:sp>
        <p:nvSpPr>
          <p:cNvPr id="3" name="Content Placeholder 2"/>
          <p:cNvSpPr>
            <a:spLocks noGrp="1"/>
          </p:cNvSpPr>
          <p:nvPr>
            <p:ph idx="1"/>
          </p:nvPr>
        </p:nvSpPr>
        <p:spPr>
          <a:xfrm>
            <a:off x="533400" y="1219200"/>
            <a:ext cx="7924800" cy="4495800"/>
          </a:xfrm>
        </p:spPr>
        <p:txBody>
          <a:bodyPr>
            <a:normAutofit/>
          </a:bodyPr>
          <a:lstStyle/>
          <a:p>
            <a:r>
              <a:rPr lang="en-US" dirty="0" smtClean="0"/>
              <a:t>Transactions over $4999</a:t>
            </a:r>
          </a:p>
          <a:p>
            <a:r>
              <a:rPr lang="en-US" dirty="0" smtClean="0"/>
              <a:t>Stringing of payments</a:t>
            </a:r>
          </a:p>
          <a:p>
            <a:r>
              <a:rPr lang="en-US" dirty="0" smtClean="0"/>
              <a:t>Delegation (allowing someone else to use </a:t>
            </a:r>
            <a:r>
              <a:rPr lang="en-US" i="1" dirty="0" smtClean="0"/>
              <a:t>your</a:t>
            </a:r>
            <a:r>
              <a:rPr lang="en-US" dirty="0" smtClean="0"/>
              <a:t> card)</a:t>
            </a:r>
          </a:p>
          <a:p>
            <a:r>
              <a:rPr lang="en-US" dirty="0" smtClean="0"/>
              <a:t>Personal charges</a:t>
            </a:r>
          </a:p>
          <a:p>
            <a:r>
              <a:rPr lang="en-US" dirty="0" smtClean="0"/>
              <a:t>Disciplinary </a:t>
            </a:r>
            <a:r>
              <a:rPr lang="en-US" dirty="0"/>
              <a:t>Action for </a:t>
            </a:r>
            <a:r>
              <a:rPr lang="en-US" dirty="0" smtClean="0"/>
              <a:t>Misuse and/or Fraud</a:t>
            </a:r>
            <a:endParaRPr lang="en-US" dirty="0"/>
          </a:p>
          <a:p>
            <a:pPr lvl="1"/>
            <a:r>
              <a:rPr lang="en-US" dirty="0"/>
              <a:t>Loss of Privilege</a:t>
            </a:r>
          </a:p>
          <a:p>
            <a:pPr lvl="1"/>
            <a:r>
              <a:rPr lang="en-US" dirty="0"/>
              <a:t>Termination</a:t>
            </a:r>
          </a:p>
          <a:p>
            <a:pPr lvl="1"/>
            <a:r>
              <a:rPr lang="en-US" dirty="0"/>
              <a:t>Prosecution by MURC or the granting agency</a:t>
            </a:r>
          </a:p>
          <a:p>
            <a:pPr lvl="1"/>
            <a:r>
              <a:rPr lang="en-US" dirty="0"/>
              <a:t>Civil action to collect any amounts deemed </a:t>
            </a:r>
            <a:r>
              <a:rPr lang="en-US" dirty="0" smtClean="0"/>
              <a:t>fraudulent</a:t>
            </a:r>
          </a:p>
          <a:p>
            <a:endParaRPr lang="en-US" dirty="0"/>
          </a:p>
          <a:p>
            <a:pPr lvl="1">
              <a:buBlip>
                <a:blip r:embed="rId3"/>
              </a:buBlip>
            </a:pPr>
            <a:r>
              <a:rPr lang="en-US" sz="1800" dirty="0" smtClean="0"/>
              <a:t>Do not store with your personal credit cards.  Official MURC use ONLY</a:t>
            </a:r>
          </a:p>
        </p:txBody>
      </p:sp>
      <p:sp>
        <p:nvSpPr>
          <p:cNvPr id="4" name="Slide Number Placeholder 3"/>
          <p:cNvSpPr>
            <a:spLocks noGrp="1"/>
          </p:cNvSpPr>
          <p:nvPr>
            <p:ph type="sldNum" sz="quarter" idx="12"/>
          </p:nvPr>
        </p:nvSpPr>
        <p:spPr/>
        <p:txBody>
          <a:bodyPr/>
          <a:lstStyle/>
          <a:p>
            <a:fld id="{A65CAB27-FE16-479A-B933-B7AEB64CDC96}" type="slidenum">
              <a:rPr lang="en-US" smtClean="0"/>
              <a:t>12</a:t>
            </a:fld>
            <a:endParaRPr lang="en-US" dirty="0"/>
          </a:p>
        </p:txBody>
      </p:sp>
      <p:pic>
        <p:nvPicPr>
          <p:cNvPr id="5" name="Picture 4" descr="Murc white.psd"/>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0800" y="5956300"/>
            <a:ext cx="1508358" cy="889000"/>
          </a:xfrm>
          <a:prstGeom prst="rect">
            <a:avLst/>
          </a:prstGeom>
        </p:spPr>
      </p:pic>
    </p:spTree>
    <p:extLst>
      <p:ext uri="{BB962C8B-B14F-4D97-AF65-F5344CB8AC3E}">
        <p14:creationId xmlns:p14="http://schemas.microsoft.com/office/powerpoint/2010/main" val="7586845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End of Project Orders</a:t>
            </a:r>
            <a:endParaRPr lang="en-US" dirty="0"/>
          </a:p>
        </p:txBody>
      </p:sp>
      <p:sp>
        <p:nvSpPr>
          <p:cNvPr id="3" name="Content Placeholder 2"/>
          <p:cNvSpPr>
            <a:spLocks noGrp="1"/>
          </p:cNvSpPr>
          <p:nvPr>
            <p:ph idx="1"/>
          </p:nvPr>
        </p:nvSpPr>
        <p:spPr/>
        <p:txBody>
          <a:bodyPr/>
          <a:lstStyle/>
          <a:p>
            <a:endParaRPr lang="en-US" dirty="0" smtClean="0"/>
          </a:p>
          <a:p>
            <a:r>
              <a:rPr lang="en-US" dirty="0" smtClean="0"/>
              <a:t>You are at risk of items being charged to your Default Fund account if used 30 </a:t>
            </a:r>
            <a:r>
              <a:rPr lang="en-US" dirty="0"/>
              <a:t>days before end of Project</a:t>
            </a:r>
          </a:p>
          <a:p>
            <a:r>
              <a:rPr lang="en-US" dirty="0" smtClean="0"/>
              <a:t>Items purchased at end of calendar month will not be reflected until next billing cycle and may be omitted from final invoice to agency</a:t>
            </a:r>
          </a:p>
          <a:p>
            <a:r>
              <a:rPr lang="en-US" dirty="0" smtClean="0"/>
              <a:t>It is your responsibility to: </a:t>
            </a:r>
          </a:p>
          <a:p>
            <a:pPr marL="68580" indent="0">
              <a:buNone/>
            </a:pPr>
            <a:r>
              <a:rPr lang="en-US" dirty="0"/>
              <a:t>	</a:t>
            </a:r>
            <a:r>
              <a:rPr lang="en-US" b="1" dirty="0" smtClean="0">
                <a:solidFill>
                  <a:srgbClr val="FF3300"/>
                </a:solidFill>
              </a:rPr>
              <a:t>Notify your Compliance Contact immediately</a:t>
            </a:r>
          </a:p>
          <a:p>
            <a:pPr marL="68580" indent="0">
              <a:buNone/>
            </a:pPr>
            <a:r>
              <a:rPr lang="en-US" dirty="0"/>
              <a:t>	</a:t>
            </a:r>
            <a:r>
              <a:rPr lang="en-US" b="1" dirty="0" smtClean="0">
                <a:solidFill>
                  <a:srgbClr val="FF3300"/>
                </a:solidFill>
              </a:rPr>
              <a:t>Only order consumable items that will be used prior to 	the end date of grant</a:t>
            </a:r>
          </a:p>
          <a:p>
            <a:pPr marL="68580" indent="0">
              <a:buNone/>
            </a:pPr>
            <a:r>
              <a:rPr lang="en-US" dirty="0"/>
              <a:t>	</a:t>
            </a:r>
          </a:p>
        </p:txBody>
      </p:sp>
      <p:sp>
        <p:nvSpPr>
          <p:cNvPr id="4" name="Slide Number Placeholder 3"/>
          <p:cNvSpPr>
            <a:spLocks noGrp="1"/>
          </p:cNvSpPr>
          <p:nvPr>
            <p:ph type="sldNum" sz="quarter" idx="12"/>
          </p:nvPr>
        </p:nvSpPr>
        <p:spPr/>
        <p:txBody>
          <a:bodyPr/>
          <a:lstStyle/>
          <a:p>
            <a:fld id="{A65CAB27-FE16-479A-B933-B7AEB64CDC96}" type="slidenum">
              <a:rPr lang="en-US" smtClean="0"/>
              <a:t>13</a:t>
            </a:fld>
            <a:endParaRPr lang="en-US" dirty="0"/>
          </a:p>
        </p:txBody>
      </p:sp>
      <p:pic>
        <p:nvPicPr>
          <p:cNvPr id="5" name="Picture 4" descr="Murc white.psd"/>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800" y="5956300"/>
            <a:ext cx="1508358" cy="889000"/>
          </a:xfrm>
          <a:prstGeom prst="rect">
            <a:avLst/>
          </a:prstGeom>
        </p:spPr>
      </p:pic>
    </p:spTree>
    <p:extLst>
      <p:ext uri="{BB962C8B-B14F-4D97-AF65-F5344CB8AC3E}">
        <p14:creationId xmlns:p14="http://schemas.microsoft.com/office/powerpoint/2010/main" val="2294846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Account Maintenance</a:t>
            </a:r>
            <a:endParaRPr lang="en-US" dirty="0"/>
          </a:p>
        </p:txBody>
      </p:sp>
      <p:sp>
        <p:nvSpPr>
          <p:cNvPr id="3" name="Content Placeholder 2"/>
          <p:cNvSpPr>
            <a:spLocks noGrp="1"/>
          </p:cNvSpPr>
          <p:nvPr>
            <p:ph idx="1"/>
          </p:nvPr>
        </p:nvSpPr>
        <p:spPr>
          <a:xfrm>
            <a:off x="685800" y="1600200"/>
            <a:ext cx="7772400" cy="4876799"/>
          </a:xfrm>
        </p:spPr>
        <p:txBody>
          <a:bodyPr>
            <a:normAutofit fontScale="92500" lnSpcReduction="20000"/>
          </a:bodyPr>
          <a:lstStyle/>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pPr marL="68580" indent="0">
              <a:buNone/>
            </a:pPr>
            <a:endParaRPr lang="en-US" dirty="0"/>
          </a:p>
          <a:p>
            <a:endParaRPr lang="en-US" dirty="0" smtClean="0"/>
          </a:p>
          <a:p>
            <a:pPr marL="68580" indent="0">
              <a:lnSpc>
                <a:spcPct val="90000"/>
              </a:lnSpc>
              <a:buNone/>
            </a:pPr>
            <a:r>
              <a:rPr lang="en-US" i="1" dirty="0"/>
              <a:t>Changes must be submitted to </a:t>
            </a:r>
            <a:r>
              <a:rPr lang="en-US" i="1" dirty="0" smtClean="0"/>
              <a:t>the MURC Purchase </a:t>
            </a:r>
            <a:r>
              <a:rPr lang="en-US" i="1" dirty="0"/>
              <a:t>Card </a:t>
            </a:r>
            <a:r>
              <a:rPr lang="en-US" i="1" dirty="0" smtClean="0"/>
              <a:t>Coordinator using the </a:t>
            </a:r>
            <a:r>
              <a:rPr lang="en-US" b="1" i="1" dirty="0" smtClean="0"/>
              <a:t>Cardholder Maintenance Form </a:t>
            </a:r>
            <a:r>
              <a:rPr lang="en-US" i="1" dirty="0" smtClean="0"/>
              <a:t>found under the forms section</a:t>
            </a:r>
          </a:p>
          <a:p>
            <a:pPr marL="68580" indent="0">
              <a:lnSpc>
                <a:spcPct val="90000"/>
              </a:lnSpc>
              <a:buNone/>
            </a:pPr>
            <a:r>
              <a:rPr lang="en-US" i="1" dirty="0" smtClean="0"/>
              <a:t>  </a:t>
            </a:r>
            <a:r>
              <a:rPr lang="en-US" i="1" dirty="0" smtClean="0">
                <a:hlinkClick r:id="rId2"/>
              </a:rPr>
              <a:t>http</a:t>
            </a:r>
            <a:r>
              <a:rPr lang="en-US" i="1" dirty="0">
                <a:hlinkClick r:id="rId2"/>
              </a:rPr>
              <a:t>://muwww-new.marshall.edu/murc/forms</a:t>
            </a:r>
            <a:r>
              <a:rPr lang="en-US" i="1" dirty="0" smtClean="0">
                <a:hlinkClick r:id="rId2"/>
              </a:rPr>
              <a:t>/</a:t>
            </a:r>
            <a:endParaRPr lang="en-US" i="1" dirty="0" smtClean="0"/>
          </a:p>
          <a:p>
            <a:pPr>
              <a:lnSpc>
                <a:spcPct val="90000"/>
              </a:lnSpc>
            </a:pPr>
            <a:endParaRPr lang="en-US" dirty="0" smtClean="0"/>
          </a:p>
          <a:p>
            <a:pPr marL="68580" indent="0">
              <a:lnSpc>
                <a:spcPct val="90000"/>
              </a:lnSpc>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A65CAB27-FE16-479A-B933-B7AEB64CDC96}" type="slidenum">
              <a:rPr lang="en-US" smtClean="0"/>
              <a:t>14</a:t>
            </a:fld>
            <a:endParaRPr lang="en-US" dirty="0"/>
          </a:p>
        </p:txBody>
      </p:sp>
      <p:graphicFrame>
        <p:nvGraphicFramePr>
          <p:cNvPr id="5" name="Diagram 4"/>
          <p:cNvGraphicFramePr/>
          <p:nvPr>
            <p:extLst>
              <p:ext uri="{D42A27DB-BD31-4B8C-83A1-F6EECF244321}">
                <p14:modId xmlns:p14="http://schemas.microsoft.com/office/powerpoint/2010/main" val="89971247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Murc white.psd"/>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0800" y="5956300"/>
            <a:ext cx="1508358" cy="889000"/>
          </a:xfrm>
          <a:prstGeom prst="rect">
            <a:avLst/>
          </a:prstGeom>
        </p:spPr>
      </p:pic>
    </p:spTree>
    <p:extLst>
      <p:ext uri="{BB962C8B-B14F-4D97-AF65-F5344CB8AC3E}">
        <p14:creationId xmlns:p14="http://schemas.microsoft.com/office/powerpoint/2010/main" val="591700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400" cy="715962"/>
          </a:xfrm>
        </p:spPr>
        <p:txBody>
          <a:bodyPr>
            <a:normAutofit/>
          </a:bodyPr>
          <a:lstStyle/>
          <a:p>
            <a:pPr algn="ctr"/>
            <a:r>
              <a:rPr lang="en-US" sz="2800" dirty="0" smtClean="0"/>
              <a:t>Cardholder maintenance form</a:t>
            </a:r>
            <a:endParaRPr lang="en-US" sz="2800" dirty="0"/>
          </a:p>
        </p:txBody>
      </p:sp>
      <p:sp>
        <p:nvSpPr>
          <p:cNvPr id="4" name="Slide Number Placeholder 3"/>
          <p:cNvSpPr>
            <a:spLocks noGrp="1"/>
          </p:cNvSpPr>
          <p:nvPr>
            <p:ph type="sldNum" sz="quarter" idx="12"/>
          </p:nvPr>
        </p:nvSpPr>
        <p:spPr/>
        <p:txBody>
          <a:bodyPr/>
          <a:lstStyle/>
          <a:p>
            <a:fld id="{A65CAB27-FE16-479A-B933-B7AEB64CDC96}" type="slidenum">
              <a:rPr lang="en-US" smtClean="0"/>
              <a:t>15</a:t>
            </a:fld>
            <a:endParaRPr lang="en-US" dirty="0"/>
          </a:p>
        </p:txBody>
      </p:sp>
      <p:pic>
        <p:nvPicPr>
          <p:cNvPr id="7" name="Content Placeholder 6" descr="Screen Clippin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09800" y="990600"/>
            <a:ext cx="4191000" cy="5622979"/>
          </a:xfrm>
        </p:spPr>
      </p:pic>
      <p:pic>
        <p:nvPicPr>
          <p:cNvPr id="5" name="Picture 4" descr="Murc white.psd"/>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800" y="5956300"/>
            <a:ext cx="1508358" cy="889000"/>
          </a:xfrm>
          <a:prstGeom prst="rect">
            <a:avLst/>
          </a:prstGeom>
        </p:spPr>
      </p:pic>
    </p:spTree>
    <p:extLst>
      <p:ext uri="{BB962C8B-B14F-4D97-AF65-F5344CB8AC3E}">
        <p14:creationId xmlns:p14="http://schemas.microsoft.com/office/powerpoint/2010/main" val="43401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urc white.psd"/>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800" y="5956300"/>
            <a:ext cx="1508358" cy="889000"/>
          </a:xfrm>
          <a:prstGeom prst="rect">
            <a:avLst/>
          </a:prstGeom>
        </p:spPr>
      </p:pic>
      <p:sp>
        <p:nvSpPr>
          <p:cNvPr id="6" name="Rectangle 5"/>
          <p:cNvSpPr/>
          <p:nvPr/>
        </p:nvSpPr>
        <p:spPr>
          <a:xfrm>
            <a:off x="228600" y="1828800"/>
            <a:ext cx="8730100"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MONTHLY RECONCILIATION</a:t>
            </a:r>
            <a:endPar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42791032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 of new process:</a:t>
            </a:r>
            <a:endParaRPr lang="en-US" dirty="0"/>
          </a:p>
        </p:txBody>
      </p:sp>
      <p:sp>
        <p:nvSpPr>
          <p:cNvPr id="3" name="Content Placeholder 2"/>
          <p:cNvSpPr>
            <a:spLocks noGrp="1"/>
          </p:cNvSpPr>
          <p:nvPr>
            <p:ph idx="1"/>
          </p:nvPr>
        </p:nvSpPr>
        <p:spPr/>
        <p:txBody>
          <a:bodyPr/>
          <a:lstStyle/>
          <a:p>
            <a:r>
              <a:rPr lang="en-US" dirty="0" smtClean="0"/>
              <a:t>Print fillable Reconciliation Form off MURC website</a:t>
            </a:r>
          </a:p>
          <a:p>
            <a:r>
              <a:rPr lang="en-US" dirty="0" smtClean="0">
                <a:effectLst>
                  <a:outerShdw blurRad="38100" dist="38100" dir="2700000" algn="tl">
                    <a:srgbClr val="000000">
                      <a:alpha val="43137"/>
                    </a:srgbClr>
                  </a:outerShdw>
                </a:effectLst>
              </a:rPr>
              <a:t>Log into Smart Data Generation 2 (SDG2)</a:t>
            </a:r>
          </a:p>
          <a:p>
            <a:r>
              <a:rPr lang="en-US" dirty="0" smtClean="0"/>
              <a:t>Code your transactions</a:t>
            </a:r>
          </a:p>
          <a:p>
            <a:r>
              <a:rPr lang="en-US" dirty="0" smtClean="0"/>
              <a:t>Schedule and Run Accounting Code Detail Report (ACDR)</a:t>
            </a:r>
          </a:p>
          <a:p>
            <a:r>
              <a:rPr lang="en-US" dirty="0" smtClean="0"/>
              <a:t>Obtain Signatures from appropriate PIs on the ACDR</a:t>
            </a:r>
          </a:p>
          <a:p>
            <a:r>
              <a:rPr lang="en-US" dirty="0" smtClean="0"/>
              <a:t>Scan your receipts. Make sure they are legible. </a:t>
            </a:r>
          </a:p>
          <a:p>
            <a:pPr marL="68580" indent="0" algn="ctr">
              <a:buNone/>
            </a:pPr>
            <a:endParaRPr lang="en-US" dirty="0" smtClean="0">
              <a:effectLst>
                <a:outerShdw blurRad="38100" dist="38100" dir="2700000" algn="tl">
                  <a:srgbClr val="000000">
                    <a:alpha val="43137"/>
                  </a:srgbClr>
                </a:outerShdw>
              </a:effectLst>
            </a:endParaRPr>
          </a:p>
          <a:p>
            <a:pPr algn="ctr"/>
            <a:r>
              <a:rPr lang="en-US" dirty="0" smtClean="0">
                <a:effectLst>
                  <a:outerShdw blurRad="38100" dist="38100" dir="2700000" algn="tl">
                    <a:srgbClr val="000000">
                      <a:alpha val="43137"/>
                    </a:srgbClr>
                  </a:outerShdw>
                </a:effectLst>
              </a:rPr>
              <a:t>Assemble your package in this order and </a:t>
            </a:r>
            <a:r>
              <a:rPr lang="en-US" dirty="0">
                <a:effectLst>
                  <a:outerShdw blurRad="38100" dist="38100" dir="2700000" algn="tl">
                    <a:srgbClr val="000000">
                      <a:alpha val="43137"/>
                    </a:srgbClr>
                  </a:outerShdw>
                </a:effectLst>
              </a:rPr>
              <a:t>email </a:t>
            </a:r>
            <a:r>
              <a:rPr lang="en-US" dirty="0" smtClean="0">
                <a:effectLst>
                  <a:outerShdw blurRad="38100" dist="38100" dir="2700000" algn="tl">
                    <a:srgbClr val="000000">
                      <a:alpha val="43137"/>
                    </a:srgbClr>
                  </a:outerShdw>
                </a:effectLst>
              </a:rPr>
              <a:t>the scanned </a:t>
            </a:r>
            <a:r>
              <a:rPr lang="en-US" dirty="0">
                <a:effectLst>
                  <a:outerShdw blurRad="38100" dist="38100" dir="2700000" algn="tl">
                    <a:srgbClr val="000000">
                      <a:alpha val="43137"/>
                    </a:srgbClr>
                  </a:outerShdw>
                </a:effectLst>
              </a:rPr>
              <a:t>copy </a:t>
            </a:r>
            <a:r>
              <a:rPr lang="en-US" dirty="0" smtClean="0">
                <a:effectLst>
                  <a:outerShdw blurRad="38100" dist="38100" dir="2700000" algn="tl">
                    <a:srgbClr val="000000">
                      <a:alpha val="43137"/>
                    </a:srgbClr>
                  </a:outerShdw>
                </a:effectLst>
              </a:rPr>
              <a:t>to: </a:t>
            </a:r>
            <a:r>
              <a:rPr lang="en-US" b="1" dirty="0" smtClean="0">
                <a:solidFill>
                  <a:srgbClr val="00B050"/>
                </a:solidFill>
                <a:effectLst>
                  <a:outerShdw blurRad="38100" dist="38100" dir="2700000" algn="tl">
                    <a:srgbClr val="000000">
                      <a:alpha val="43137"/>
                    </a:srgbClr>
                  </a:outerShdw>
                </a:effectLst>
              </a:rPr>
              <a:t>MURC_REPORTS@MARSHALL.EDU</a:t>
            </a:r>
            <a:endParaRPr lang="en-US" b="1" dirty="0">
              <a:solidFill>
                <a:srgbClr val="00B050"/>
              </a:solidFill>
              <a:effectLst>
                <a:outerShdw blurRad="38100" dist="38100" dir="2700000" algn="tl">
                  <a:srgbClr val="000000">
                    <a:alpha val="43137"/>
                  </a:srgbClr>
                </a:outerShdw>
              </a:effectLst>
            </a:endParaRP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A65CAB27-FE16-479A-B933-B7AEB64CDC96}" type="slidenum">
              <a:rPr lang="en-US" smtClean="0"/>
              <a:t>17</a:t>
            </a:fld>
            <a:endParaRPr lang="en-US" dirty="0"/>
          </a:p>
        </p:txBody>
      </p:sp>
      <p:pic>
        <p:nvPicPr>
          <p:cNvPr id="5" name="Picture 4" descr="Murc white.psd"/>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800" y="5956300"/>
            <a:ext cx="1508358" cy="889000"/>
          </a:xfrm>
          <a:prstGeom prst="rect">
            <a:avLst/>
          </a:prstGeom>
        </p:spPr>
      </p:pic>
    </p:spTree>
    <p:extLst>
      <p:ext uri="{BB962C8B-B14F-4D97-AF65-F5344CB8AC3E}">
        <p14:creationId xmlns:p14="http://schemas.microsoft.com/office/powerpoint/2010/main" val="14802819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 reconciliation form</a:t>
            </a:r>
            <a:endParaRPr lang="en-US" dirty="0"/>
          </a:p>
        </p:txBody>
      </p:sp>
      <p:sp>
        <p:nvSpPr>
          <p:cNvPr id="4" name="Slide Number Placeholder 3"/>
          <p:cNvSpPr>
            <a:spLocks noGrp="1"/>
          </p:cNvSpPr>
          <p:nvPr>
            <p:ph type="sldNum" sz="quarter" idx="12"/>
          </p:nvPr>
        </p:nvSpPr>
        <p:spPr/>
        <p:txBody>
          <a:bodyPr/>
          <a:lstStyle/>
          <a:p>
            <a:fld id="{A65CAB27-FE16-479A-B933-B7AEB64CDC96}" type="slidenum">
              <a:rPr lang="en-US" smtClean="0"/>
              <a:t>18</a:t>
            </a:fld>
            <a:endParaRPr lang="en-US" dirty="0"/>
          </a:p>
        </p:txBody>
      </p:sp>
      <p:pic>
        <p:nvPicPr>
          <p:cNvPr id="6" name="Picture 5" descr="Forms | Marshall University Research Corporation - Google Chrome"/>
          <p:cNvPicPr>
            <a:picLocks noChangeAspect="1"/>
          </p:cNvPicPr>
          <p:nvPr/>
        </p:nvPicPr>
        <p:blipFill rotWithShape="1">
          <a:blip r:embed="rId2">
            <a:extLst>
              <a:ext uri="{28A0092B-C50C-407E-A947-70E740481C1C}">
                <a14:useLocalDpi xmlns:a14="http://schemas.microsoft.com/office/drawing/2010/main" val="0"/>
              </a:ext>
            </a:extLst>
          </a:blip>
          <a:srcRect l="18425" t="7763" r="57771" b="51595"/>
          <a:stretch/>
        </p:blipFill>
        <p:spPr>
          <a:xfrm>
            <a:off x="2612577" y="2209800"/>
            <a:ext cx="3085785" cy="3200400"/>
          </a:xfrm>
          <a:prstGeom prst="rect">
            <a:avLst/>
          </a:prstGeom>
        </p:spPr>
      </p:pic>
      <p:sp>
        <p:nvSpPr>
          <p:cNvPr id="8" name="TextBox 7"/>
          <p:cNvSpPr txBox="1"/>
          <p:nvPr/>
        </p:nvSpPr>
        <p:spPr>
          <a:xfrm>
            <a:off x="1219200" y="1600200"/>
            <a:ext cx="6096000" cy="461665"/>
          </a:xfrm>
          <a:prstGeom prst="rect">
            <a:avLst/>
          </a:prstGeom>
          <a:noFill/>
        </p:spPr>
        <p:txBody>
          <a:bodyPr wrap="square" rtlCol="0">
            <a:spAutoFit/>
          </a:bodyPr>
          <a:lstStyle/>
          <a:p>
            <a:r>
              <a:rPr lang="en-US" sz="2400" dirty="0">
                <a:hlinkClick r:id="rId3"/>
              </a:rPr>
              <a:t>http://muwww-new.marshall.edu/murc/forms/</a:t>
            </a:r>
            <a:endParaRPr lang="en-US" sz="2400" dirty="0"/>
          </a:p>
        </p:txBody>
      </p:sp>
      <p:sp>
        <p:nvSpPr>
          <p:cNvPr id="13" name="Rectangle 12"/>
          <p:cNvSpPr/>
          <p:nvPr/>
        </p:nvSpPr>
        <p:spPr>
          <a:xfrm>
            <a:off x="2612577" y="4887506"/>
            <a:ext cx="1371600" cy="152400"/>
          </a:xfrm>
          <a:prstGeom prst="rect">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urc white.psd"/>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0800" y="5956300"/>
            <a:ext cx="1508358" cy="889000"/>
          </a:xfrm>
          <a:prstGeom prst="rect">
            <a:avLst/>
          </a:prstGeom>
        </p:spPr>
      </p:pic>
    </p:spTree>
    <p:extLst>
      <p:ext uri="{BB962C8B-B14F-4D97-AF65-F5344CB8AC3E}">
        <p14:creationId xmlns:p14="http://schemas.microsoft.com/office/powerpoint/2010/main" val="18995022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65CAB27-FE16-479A-B933-B7AEB64CDC96}" type="slidenum">
              <a:rPr lang="en-US" smtClean="0"/>
              <a:t>19</a:t>
            </a:fld>
            <a:endParaRPr lang="en-US" dirty="0"/>
          </a:p>
        </p:txBody>
      </p:sp>
      <p:pic>
        <p:nvPicPr>
          <p:cNvPr id="6" name="Picture 5" descr="Murc white.psd"/>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800" y="5956300"/>
            <a:ext cx="1508358" cy="889000"/>
          </a:xfrm>
          <a:prstGeom prst="rect">
            <a:avLst/>
          </a:prstGeom>
        </p:spPr>
      </p:pic>
      <p:pic>
        <p:nvPicPr>
          <p:cNvPr id="5" name="Content Placeholder 4" descr="FINAL MURC P-Card Policy and Forms Word Doc 2 19 14 [Read-Only] - Microsoft Word"/>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36625" t="17409" r="25121" b="4011"/>
          <a:stretch/>
        </p:blipFill>
        <p:spPr>
          <a:xfrm>
            <a:off x="2209800" y="228370"/>
            <a:ext cx="4784052" cy="6172430"/>
          </a:xfrm>
        </p:spPr>
      </p:pic>
    </p:spTree>
    <p:extLst>
      <p:ext uri="{BB962C8B-B14F-4D97-AF65-F5344CB8AC3E}">
        <p14:creationId xmlns:p14="http://schemas.microsoft.com/office/powerpoint/2010/main" val="4257871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066800"/>
            <a:ext cx="6858000" cy="3962399"/>
          </a:xfrm>
          <a:effectLst>
            <a:glow rad="2286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a:normAutofit/>
          </a:bodyPr>
          <a:lstStyle/>
          <a:p>
            <a:endParaRPr lang="en-US" dirty="0" smtClean="0"/>
          </a:p>
          <a:p>
            <a:pPr>
              <a:buFont typeface="Wingdings" panose="05000000000000000000" pitchFamily="2" charset="2"/>
              <a:buChar char="v"/>
            </a:pPr>
            <a:r>
              <a:rPr lang="en-US" sz="4400" dirty="0" smtClean="0"/>
              <a:t>General Overview</a:t>
            </a:r>
          </a:p>
          <a:p>
            <a:pPr>
              <a:buFont typeface="Wingdings" panose="05000000000000000000" pitchFamily="2" charset="2"/>
              <a:buChar char="v"/>
            </a:pPr>
            <a:endParaRPr lang="en-US" sz="4400" dirty="0" smtClean="0"/>
          </a:p>
          <a:p>
            <a:pPr>
              <a:buFont typeface="Wingdings" panose="05000000000000000000" pitchFamily="2" charset="2"/>
              <a:buChar char="v"/>
            </a:pPr>
            <a:r>
              <a:rPr lang="en-US" sz="4400" dirty="0" smtClean="0"/>
              <a:t>Monthly Reconciliation</a:t>
            </a:r>
          </a:p>
          <a:p>
            <a:pPr>
              <a:buFont typeface="Wingdings" panose="05000000000000000000" pitchFamily="2" charset="2"/>
              <a:buChar char="v"/>
            </a:pPr>
            <a:endParaRPr lang="en-US" sz="4400" dirty="0" smtClean="0"/>
          </a:p>
          <a:p>
            <a:pPr>
              <a:buFont typeface="Wingdings" panose="05000000000000000000" pitchFamily="2" charset="2"/>
              <a:buChar char="v"/>
            </a:pPr>
            <a:endParaRPr lang="en-US" sz="4400" dirty="0"/>
          </a:p>
        </p:txBody>
      </p:sp>
      <p:sp>
        <p:nvSpPr>
          <p:cNvPr id="4" name="Slide Number Placeholder 3"/>
          <p:cNvSpPr>
            <a:spLocks noGrp="1"/>
          </p:cNvSpPr>
          <p:nvPr>
            <p:ph type="sldNum" sz="quarter" idx="12"/>
          </p:nvPr>
        </p:nvSpPr>
        <p:spPr/>
        <p:txBody>
          <a:bodyPr/>
          <a:lstStyle/>
          <a:p>
            <a:fld id="{A65CAB27-FE16-479A-B933-B7AEB64CDC96}" type="slidenum">
              <a:rPr lang="en-US" smtClean="0"/>
              <a:t>2</a:t>
            </a:fld>
            <a:endParaRPr lang="en-US" dirty="0"/>
          </a:p>
        </p:txBody>
      </p:sp>
      <p:pic>
        <p:nvPicPr>
          <p:cNvPr id="5" name="Picture 4" descr="Murc white.psd"/>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800" y="5956300"/>
            <a:ext cx="1508358" cy="889000"/>
          </a:xfrm>
          <a:prstGeom prst="rect">
            <a:avLst/>
          </a:prstGeom>
        </p:spPr>
      </p:pic>
    </p:spTree>
    <p:extLst>
      <p:ext uri="{BB962C8B-B14F-4D97-AF65-F5344CB8AC3E}">
        <p14:creationId xmlns:p14="http://schemas.microsoft.com/office/powerpoint/2010/main" val="17948626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 LOGIN:</a:t>
            </a:r>
            <a:endParaRPr lang="en-US" dirty="0"/>
          </a:p>
        </p:txBody>
      </p:sp>
      <p:pic>
        <p:nvPicPr>
          <p:cNvPr id="4" name="Picture 3" descr="Murc white.psd"/>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800" y="5956300"/>
            <a:ext cx="1508358" cy="889000"/>
          </a:xfrm>
          <a:prstGeom prst="rect">
            <a:avLst/>
          </a:prstGeom>
        </p:spPr>
      </p:pic>
      <p:sp>
        <p:nvSpPr>
          <p:cNvPr id="5" name="Slide Number Placeholder 4"/>
          <p:cNvSpPr>
            <a:spLocks noGrp="1"/>
          </p:cNvSpPr>
          <p:nvPr>
            <p:ph type="sldNum" sz="quarter" idx="12"/>
          </p:nvPr>
        </p:nvSpPr>
        <p:spPr/>
        <p:txBody>
          <a:bodyPr/>
          <a:lstStyle/>
          <a:p>
            <a:fld id="{A65CAB27-FE16-479A-B933-B7AEB64CDC96}" type="slidenum">
              <a:rPr lang="en-US" smtClean="0"/>
              <a:t>20</a:t>
            </a:fld>
            <a:endParaRPr lang="en-US" dirty="0"/>
          </a:p>
        </p:txBody>
      </p:sp>
      <p:sp>
        <p:nvSpPr>
          <p:cNvPr id="8" name="TextBox 7"/>
          <p:cNvSpPr txBox="1"/>
          <p:nvPr/>
        </p:nvSpPr>
        <p:spPr>
          <a:xfrm>
            <a:off x="3550920" y="1871990"/>
            <a:ext cx="4876800" cy="523220"/>
          </a:xfrm>
          <a:prstGeom prst="rect">
            <a:avLst/>
          </a:prstGeom>
          <a:noFill/>
        </p:spPr>
        <p:txBody>
          <a:bodyPr wrap="square" rtlCol="0">
            <a:spAutoFit/>
          </a:bodyPr>
          <a:lstStyle/>
          <a:p>
            <a:pPr algn="ctr"/>
            <a:r>
              <a:rPr lang="en-US" sz="2800" dirty="0">
                <a:solidFill>
                  <a:srgbClr val="00B050"/>
                </a:solidFill>
              </a:rPr>
              <a:t>https://smartdata.jpmorgan.com </a:t>
            </a:r>
            <a:endParaRPr lang="en-US" sz="2600" dirty="0">
              <a:solidFill>
                <a:srgbClr val="00B050"/>
              </a:solidFill>
            </a:endParaRPr>
          </a:p>
        </p:txBody>
      </p:sp>
      <p:sp>
        <p:nvSpPr>
          <p:cNvPr id="11" name="Content Placeholder 2"/>
          <p:cNvSpPr txBox="1">
            <a:spLocks/>
          </p:cNvSpPr>
          <p:nvPr/>
        </p:nvSpPr>
        <p:spPr>
          <a:xfrm>
            <a:off x="3429000" y="2819400"/>
            <a:ext cx="5410200" cy="1676400"/>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r>
              <a:rPr lang="en-US" dirty="0" smtClean="0"/>
              <a:t>Only use Internet Explorer or Firefox as your browsers to open Smart Data</a:t>
            </a:r>
          </a:p>
          <a:p>
            <a:endParaRPr lang="en-US" dirty="0" smtClean="0"/>
          </a:p>
          <a:p>
            <a:r>
              <a:rPr lang="en-US" dirty="0" smtClean="0"/>
              <a:t>Do not use Chrome or Safari browsers</a:t>
            </a:r>
          </a:p>
          <a:p>
            <a:endParaRPr lang="en-US" dirty="0" smtClean="0"/>
          </a:p>
          <a:p>
            <a:endParaRPr lang="en-US" dirty="0"/>
          </a:p>
        </p:txBody>
      </p:sp>
      <p:pic>
        <p:nvPicPr>
          <p:cNvPr id="10" name="Content Placeholder 4" descr="smartdata gen2 - Cardholder QRC (2013-12-09) (2).pdf - Adobe Acrobat Pro"/>
          <p:cNvPicPr>
            <a:picLocks noChangeAspect="1"/>
          </p:cNvPicPr>
          <p:nvPr/>
        </p:nvPicPr>
        <p:blipFill rotWithShape="1">
          <a:blip r:embed="rId4" cstate="print">
            <a:extLst>
              <a:ext uri="{28A0092B-C50C-407E-A947-70E740481C1C}">
                <a14:useLocalDpi xmlns:a14="http://schemas.microsoft.com/office/drawing/2010/main" val="0"/>
              </a:ext>
            </a:extLst>
          </a:blip>
          <a:srcRect l="11923" t="51886" r="68667" b="9413"/>
          <a:stretch/>
        </p:blipFill>
        <p:spPr>
          <a:xfrm>
            <a:off x="900485" y="1871990"/>
            <a:ext cx="2202029" cy="2667000"/>
          </a:xfrm>
          <a:prstGeom prst="rect">
            <a:avLst/>
          </a:prstGeom>
        </p:spPr>
      </p:pic>
    </p:spTree>
    <p:extLst>
      <p:ext uri="{BB962C8B-B14F-4D97-AF65-F5344CB8AC3E}">
        <p14:creationId xmlns:p14="http://schemas.microsoft.com/office/powerpoint/2010/main" val="16848945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CARDHOLDER SELF REGISTRATION:</a:t>
            </a:r>
            <a:endParaRPr lang="en-US" dirty="0"/>
          </a:p>
        </p:txBody>
      </p:sp>
      <p:pic>
        <p:nvPicPr>
          <p:cNvPr id="5" name="Content Placeholder 4" descr="smartdata gen2 - Cardholder QRC (2013-12-09) (2).pdf - Adobe Acrobat Pro"/>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9552" t="48018" r="57991" b="8062"/>
          <a:stretch/>
        </p:blipFill>
        <p:spPr>
          <a:xfrm>
            <a:off x="304800" y="1507626"/>
            <a:ext cx="3337347" cy="2743200"/>
          </a:xfrm>
        </p:spPr>
      </p:pic>
      <p:sp>
        <p:nvSpPr>
          <p:cNvPr id="4" name="Slide Number Placeholder 3"/>
          <p:cNvSpPr>
            <a:spLocks noGrp="1"/>
          </p:cNvSpPr>
          <p:nvPr>
            <p:ph type="sldNum" sz="quarter" idx="12"/>
          </p:nvPr>
        </p:nvSpPr>
        <p:spPr/>
        <p:txBody>
          <a:bodyPr/>
          <a:lstStyle/>
          <a:p>
            <a:fld id="{A65CAB27-FE16-479A-B933-B7AEB64CDC96}" type="slidenum">
              <a:rPr lang="en-US" smtClean="0"/>
              <a:t>21</a:t>
            </a:fld>
            <a:endParaRPr lang="en-US" dirty="0"/>
          </a:p>
        </p:txBody>
      </p:sp>
      <p:pic>
        <p:nvPicPr>
          <p:cNvPr id="6" name="Picture 5" descr="smartdata gen2 - Cardholder QRC (2013-12-09) (2).pdf - Adobe Acrobat Pro"/>
          <p:cNvPicPr>
            <a:picLocks noChangeAspect="1"/>
          </p:cNvPicPr>
          <p:nvPr/>
        </p:nvPicPr>
        <p:blipFill rotWithShape="1">
          <a:blip r:embed="rId4">
            <a:extLst>
              <a:ext uri="{28A0092B-C50C-407E-A947-70E740481C1C}">
                <a14:useLocalDpi xmlns:a14="http://schemas.microsoft.com/office/drawing/2010/main" val="0"/>
              </a:ext>
            </a:extLst>
          </a:blip>
          <a:srcRect l="51984" t="24319" r="5868" b="35136"/>
          <a:stretch/>
        </p:blipFill>
        <p:spPr>
          <a:xfrm>
            <a:off x="3934268" y="1524000"/>
            <a:ext cx="4673184" cy="2730605"/>
          </a:xfrm>
          <a:prstGeom prst="rect">
            <a:avLst/>
          </a:prstGeom>
        </p:spPr>
      </p:pic>
      <p:pic>
        <p:nvPicPr>
          <p:cNvPr id="7" name="Picture 6" descr="Murc white.psd"/>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0800" y="5956300"/>
            <a:ext cx="1508358" cy="889000"/>
          </a:xfrm>
          <a:prstGeom prst="rect">
            <a:avLst/>
          </a:prstGeom>
        </p:spPr>
      </p:pic>
      <p:cxnSp>
        <p:nvCxnSpPr>
          <p:cNvPr id="8" name="Straight Arrow Connector 7"/>
          <p:cNvCxnSpPr/>
          <p:nvPr/>
        </p:nvCxnSpPr>
        <p:spPr>
          <a:xfrm flipH="1" flipV="1">
            <a:off x="6270860" y="2667000"/>
            <a:ext cx="1272940" cy="18957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p:cNvSpPr>
          <p:nvPr/>
        </p:nvSpPr>
        <p:spPr>
          <a:xfrm>
            <a:off x="4038600" y="4594529"/>
            <a:ext cx="4648200" cy="609600"/>
          </a:xfrm>
          <a:prstGeom prst="rect">
            <a:avLst/>
          </a:prstGeom>
          <a:solidFill>
            <a:srgbClr val="00B050"/>
          </a:solidFill>
        </p:spPr>
        <p:txBody>
          <a:bodyPr vert="horz" lIns="0" tIns="45720" rIns="0" bIns="45720" rtlCol="0">
            <a:normAutofit fontScale="92500"/>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8580" indent="0">
              <a:buNone/>
            </a:pPr>
            <a:r>
              <a:rPr lang="en-US" dirty="0" smtClean="0"/>
              <a:t>MURC Company Registration Code: 1987830</a:t>
            </a:r>
          </a:p>
          <a:p>
            <a:endParaRPr lang="en-US" dirty="0" smtClean="0"/>
          </a:p>
          <a:p>
            <a:endParaRPr lang="en-US" dirty="0"/>
          </a:p>
        </p:txBody>
      </p:sp>
    </p:spTree>
    <p:extLst>
      <p:ext uri="{BB962C8B-B14F-4D97-AF65-F5344CB8AC3E}">
        <p14:creationId xmlns:p14="http://schemas.microsoft.com/office/powerpoint/2010/main" val="42145673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400" cy="792162"/>
          </a:xfrm>
        </p:spPr>
        <p:txBody>
          <a:bodyPr>
            <a:normAutofit fontScale="90000"/>
          </a:bodyPr>
          <a:lstStyle/>
          <a:p>
            <a:r>
              <a:rPr lang="en-US" dirty="0" smtClean="0"/>
              <a:t>NEW CARDHOLDER SELF REGISTRATION:</a:t>
            </a:r>
            <a:endParaRPr lang="en-US" dirty="0"/>
          </a:p>
        </p:txBody>
      </p:sp>
      <p:sp>
        <p:nvSpPr>
          <p:cNvPr id="4" name="Slide Number Placeholder 3"/>
          <p:cNvSpPr>
            <a:spLocks noGrp="1"/>
          </p:cNvSpPr>
          <p:nvPr>
            <p:ph type="sldNum" sz="quarter" idx="12"/>
          </p:nvPr>
        </p:nvSpPr>
        <p:spPr/>
        <p:txBody>
          <a:bodyPr/>
          <a:lstStyle/>
          <a:p>
            <a:fld id="{A65CAB27-FE16-479A-B933-B7AEB64CDC96}" type="slidenum">
              <a:rPr lang="en-US" smtClean="0"/>
              <a:t>22</a:t>
            </a:fld>
            <a:endParaRPr lang="en-US" dirty="0"/>
          </a:p>
        </p:txBody>
      </p:sp>
      <p:pic>
        <p:nvPicPr>
          <p:cNvPr id="7" name="Picture 6" descr="Murc white.psd"/>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800" y="5956300"/>
            <a:ext cx="1508358" cy="889000"/>
          </a:xfrm>
          <a:prstGeom prst="rect">
            <a:avLst/>
          </a:prstGeom>
        </p:spPr>
      </p:pic>
      <p:pic>
        <p:nvPicPr>
          <p:cNvPr id="8" name="Content Placeholder 7" descr="smartdata gen2 - Cardholder QRC (2013-12-09) (2).pdf - Adobe Acrobat Pro"/>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52704" t="11865" r="4107" b="3593"/>
          <a:stretch/>
        </p:blipFill>
        <p:spPr>
          <a:xfrm>
            <a:off x="2133600" y="1005085"/>
            <a:ext cx="5038017" cy="5561970"/>
          </a:xfrm>
        </p:spPr>
      </p:pic>
    </p:spTree>
    <p:extLst>
      <p:ext uri="{BB962C8B-B14F-4D97-AF65-F5344CB8AC3E}">
        <p14:creationId xmlns:p14="http://schemas.microsoft.com/office/powerpoint/2010/main" val="30744138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NEW CARDHOLDER SELF REGISTRATION:</a:t>
            </a:r>
          </a:p>
        </p:txBody>
      </p:sp>
      <p:pic>
        <p:nvPicPr>
          <p:cNvPr id="4" name="Picture 3" descr="Murc white.psd"/>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800" y="5956300"/>
            <a:ext cx="1508358" cy="889000"/>
          </a:xfrm>
          <a:prstGeom prst="rect">
            <a:avLst/>
          </a:prstGeom>
        </p:spPr>
      </p:pic>
      <p:sp>
        <p:nvSpPr>
          <p:cNvPr id="5" name="Slide Number Placeholder 4"/>
          <p:cNvSpPr>
            <a:spLocks noGrp="1"/>
          </p:cNvSpPr>
          <p:nvPr>
            <p:ph type="sldNum" sz="quarter" idx="12"/>
          </p:nvPr>
        </p:nvSpPr>
        <p:spPr/>
        <p:txBody>
          <a:bodyPr/>
          <a:lstStyle/>
          <a:p>
            <a:fld id="{A65CAB27-FE16-479A-B933-B7AEB64CDC96}" type="slidenum">
              <a:rPr lang="en-US" smtClean="0"/>
              <a:t>23</a:t>
            </a:fld>
            <a:endParaRPr lang="en-US" dirty="0"/>
          </a:p>
        </p:txBody>
      </p:sp>
      <p:pic>
        <p:nvPicPr>
          <p:cNvPr id="9" name="Content Placeholder 2" descr="Interactive Training Module - Google Chrome"/>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39672" t="40935" r="46927" b="35183"/>
          <a:stretch/>
        </p:blipFill>
        <p:spPr>
          <a:xfrm>
            <a:off x="437430" y="2438400"/>
            <a:ext cx="2850108" cy="3085437"/>
          </a:xfrm>
        </p:spPr>
      </p:pic>
      <p:sp>
        <p:nvSpPr>
          <p:cNvPr id="11" name="Content Placeholder 2"/>
          <p:cNvSpPr txBox="1">
            <a:spLocks/>
          </p:cNvSpPr>
          <p:nvPr/>
        </p:nvSpPr>
        <p:spPr>
          <a:xfrm>
            <a:off x="3462793" y="2438400"/>
            <a:ext cx="5410200" cy="2819400"/>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r>
              <a:rPr lang="en-US" dirty="0" smtClean="0"/>
              <a:t>You will return to this Login Screen. This is how your login screen will look each month.</a:t>
            </a:r>
          </a:p>
          <a:p>
            <a:endParaRPr lang="en-US" dirty="0"/>
          </a:p>
          <a:p>
            <a:r>
              <a:rPr lang="en-US" dirty="0" smtClean="0"/>
              <a:t>Your user ID and password are case-sensitive.</a:t>
            </a:r>
          </a:p>
          <a:p>
            <a:endParaRPr lang="en-US" dirty="0" smtClean="0"/>
          </a:p>
          <a:p>
            <a:r>
              <a:rPr lang="en-US" dirty="0" smtClean="0"/>
              <a:t>Use “Forgot Password” feature if needed.</a:t>
            </a:r>
          </a:p>
          <a:p>
            <a:endParaRPr lang="en-US" dirty="0" smtClean="0"/>
          </a:p>
          <a:p>
            <a:endParaRPr lang="en-US" dirty="0"/>
          </a:p>
        </p:txBody>
      </p:sp>
      <p:pic>
        <p:nvPicPr>
          <p:cNvPr id="15" name="Content Placeholder 4" descr="smartdata gen2 - Cardholder QRC (2013-12-09) (2).pdf - Adobe Acrobat Pro"/>
          <p:cNvPicPr>
            <a:picLocks noChangeAspect="1"/>
          </p:cNvPicPr>
          <p:nvPr/>
        </p:nvPicPr>
        <p:blipFill rotWithShape="1">
          <a:blip r:embed="rId5" cstate="print">
            <a:extLst>
              <a:ext uri="{28A0092B-C50C-407E-A947-70E740481C1C}">
                <a14:useLocalDpi xmlns:a14="http://schemas.microsoft.com/office/drawing/2010/main" val="0"/>
              </a:ext>
            </a:extLst>
          </a:blip>
          <a:srcRect l="51107" t="30612" r="6379" b="60656"/>
          <a:stretch/>
        </p:blipFill>
        <p:spPr>
          <a:xfrm>
            <a:off x="914400" y="1295400"/>
            <a:ext cx="7162800" cy="837115"/>
          </a:xfrm>
          <a:prstGeom prst="rect">
            <a:avLst/>
          </a:prstGeom>
        </p:spPr>
      </p:pic>
      <p:cxnSp>
        <p:nvCxnSpPr>
          <p:cNvPr id="16" name="Straight Arrow Connector 15"/>
          <p:cNvCxnSpPr/>
          <p:nvPr/>
        </p:nvCxnSpPr>
        <p:spPr>
          <a:xfrm flipH="1">
            <a:off x="2895600" y="4724400"/>
            <a:ext cx="914400" cy="1934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7300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urc white.psd"/>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800" y="5956300"/>
            <a:ext cx="1508358" cy="889000"/>
          </a:xfrm>
          <a:prstGeom prst="rect">
            <a:avLst/>
          </a:prstGeom>
        </p:spPr>
      </p:pic>
      <p:sp>
        <p:nvSpPr>
          <p:cNvPr id="5" name="Slide Number Placeholder 4"/>
          <p:cNvSpPr>
            <a:spLocks noGrp="1"/>
          </p:cNvSpPr>
          <p:nvPr>
            <p:ph type="sldNum" sz="quarter" idx="12"/>
          </p:nvPr>
        </p:nvSpPr>
        <p:spPr/>
        <p:txBody>
          <a:bodyPr/>
          <a:lstStyle/>
          <a:p>
            <a:fld id="{A65CAB27-FE16-479A-B933-B7AEB64CDC96}" type="slidenum">
              <a:rPr lang="en-US" smtClean="0"/>
              <a:t>24</a:t>
            </a:fld>
            <a:endParaRPr lang="en-US" dirty="0"/>
          </a:p>
        </p:txBody>
      </p:sp>
      <p:sp>
        <p:nvSpPr>
          <p:cNvPr id="11" name="Content Placeholder 2"/>
          <p:cNvSpPr txBox="1">
            <a:spLocks/>
          </p:cNvSpPr>
          <p:nvPr/>
        </p:nvSpPr>
        <p:spPr>
          <a:xfrm>
            <a:off x="50800" y="2808136"/>
            <a:ext cx="4064000" cy="609600"/>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r>
              <a:rPr lang="en-US" dirty="0" smtClean="0"/>
              <a:t>Create challenge questions</a:t>
            </a:r>
          </a:p>
          <a:p>
            <a:endParaRPr lang="en-US" dirty="0" smtClean="0"/>
          </a:p>
          <a:p>
            <a:endParaRPr lang="en-US" dirty="0"/>
          </a:p>
        </p:txBody>
      </p:sp>
      <p:pic>
        <p:nvPicPr>
          <p:cNvPr id="3" name="Picture 2" descr="Challenge Questions - Google Chrome"/>
          <p:cNvPicPr>
            <a:picLocks noChangeAspect="1"/>
          </p:cNvPicPr>
          <p:nvPr/>
        </p:nvPicPr>
        <p:blipFill rotWithShape="1">
          <a:blip r:embed="rId4">
            <a:extLst>
              <a:ext uri="{28A0092B-C50C-407E-A947-70E740481C1C}">
                <a14:useLocalDpi xmlns:a14="http://schemas.microsoft.com/office/drawing/2010/main" val="0"/>
              </a:ext>
            </a:extLst>
          </a:blip>
          <a:srcRect l="635" t="8634" r="70728" b="50873"/>
          <a:stretch/>
        </p:blipFill>
        <p:spPr>
          <a:xfrm>
            <a:off x="3860577" y="1524000"/>
            <a:ext cx="5028192" cy="4318773"/>
          </a:xfrm>
          <a:prstGeom prst="rect">
            <a:avLst/>
          </a:prstGeom>
        </p:spPr>
      </p:pic>
      <p:sp>
        <p:nvSpPr>
          <p:cNvPr id="6" name="Title 5"/>
          <p:cNvSpPr>
            <a:spLocks noGrp="1"/>
          </p:cNvSpPr>
          <p:nvPr>
            <p:ph type="title"/>
          </p:nvPr>
        </p:nvSpPr>
        <p:spPr/>
        <p:txBody>
          <a:bodyPr>
            <a:normAutofit fontScale="90000"/>
          </a:bodyPr>
          <a:lstStyle/>
          <a:p>
            <a:r>
              <a:rPr lang="en-US" dirty="0"/>
              <a:t>NEW CARDHOLDER SELF REGISTRATION:</a:t>
            </a:r>
          </a:p>
        </p:txBody>
      </p:sp>
      <p:sp>
        <p:nvSpPr>
          <p:cNvPr id="8" name="TextBox 7"/>
          <p:cNvSpPr txBox="1"/>
          <p:nvPr/>
        </p:nvSpPr>
        <p:spPr>
          <a:xfrm>
            <a:off x="704850" y="3683386"/>
            <a:ext cx="2755900" cy="1477328"/>
          </a:xfrm>
          <a:prstGeom prst="rect">
            <a:avLst/>
          </a:prstGeom>
          <a:solidFill>
            <a:srgbClr val="00B050"/>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smtClean="0"/>
              <a:t>Please write down your username, password and  security questions.  </a:t>
            </a:r>
          </a:p>
          <a:p>
            <a:endParaRPr lang="en-US" dirty="0" smtClean="0"/>
          </a:p>
          <a:p>
            <a:pPr algn="ctr"/>
            <a:r>
              <a:rPr lang="en-US" dirty="0" smtClean="0"/>
              <a:t>Keep in a safe place.</a:t>
            </a:r>
            <a:endParaRPr lang="en-US" dirty="0"/>
          </a:p>
        </p:txBody>
      </p:sp>
    </p:spTree>
    <p:extLst>
      <p:ext uri="{BB962C8B-B14F-4D97-AF65-F5344CB8AC3E}">
        <p14:creationId xmlns:p14="http://schemas.microsoft.com/office/powerpoint/2010/main" val="22019390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400" cy="865588"/>
          </a:xfrm>
        </p:spPr>
        <p:txBody>
          <a:bodyPr>
            <a:normAutofit/>
          </a:bodyPr>
          <a:lstStyle/>
          <a:p>
            <a:r>
              <a:rPr lang="en-US" dirty="0" smtClean="0"/>
              <a:t>TO CODE  transactions:</a:t>
            </a:r>
            <a:endParaRPr lang="en-US" dirty="0"/>
          </a:p>
        </p:txBody>
      </p:sp>
      <p:pic>
        <p:nvPicPr>
          <p:cNvPr id="4" name="Picture 3" descr="Murc white.psd"/>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800" y="5956300"/>
            <a:ext cx="1508358" cy="889000"/>
          </a:xfrm>
          <a:prstGeom prst="rect">
            <a:avLst/>
          </a:prstGeom>
        </p:spPr>
      </p:pic>
      <p:sp>
        <p:nvSpPr>
          <p:cNvPr id="5" name="Slide Number Placeholder 4"/>
          <p:cNvSpPr>
            <a:spLocks noGrp="1"/>
          </p:cNvSpPr>
          <p:nvPr>
            <p:ph type="sldNum" sz="quarter" idx="12"/>
          </p:nvPr>
        </p:nvSpPr>
        <p:spPr/>
        <p:txBody>
          <a:bodyPr/>
          <a:lstStyle/>
          <a:p>
            <a:fld id="{A65CAB27-FE16-479A-B933-B7AEB64CDC96}" type="slidenum">
              <a:rPr lang="en-US" smtClean="0"/>
              <a:t>25</a:t>
            </a:fld>
            <a:endParaRPr lang="en-US" dirty="0"/>
          </a:p>
        </p:txBody>
      </p:sp>
      <p:sp>
        <p:nvSpPr>
          <p:cNvPr id="8" name="Content Placeholder 2"/>
          <p:cNvSpPr>
            <a:spLocks noGrp="1"/>
          </p:cNvSpPr>
          <p:nvPr>
            <p:ph idx="1"/>
          </p:nvPr>
        </p:nvSpPr>
        <p:spPr>
          <a:xfrm>
            <a:off x="304800" y="4953000"/>
            <a:ext cx="6858000" cy="509018"/>
          </a:xfrm>
        </p:spPr>
        <p:txBody>
          <a:bodyPr/>
          <a:lstStyle/>
          <a:p>
            <a:r>
              <a:rPr lang="en-US" dirty="0" smtClean="0"/>
              <a:t>Select “Account Activity.”</a:t>
            </a:r>
          </a:p>
          <a:p>
            <a:endParaRPr lang="en-US" dirty="0" smtClean="0"/>
          </a:p>
          <a:p>
            <a:pPr marL="68580" indent="0">
              <a:buNone/>
            </a:pPr>
            <a:endParaRPr lang="en-US" dirty="0" smtClean="0"/>
          </a:p>
          <a:p>
            <a:endParaRPr lang="en-US" dirty="0"/>
          </a:p>
        </p:txBody>
      </p:sp>
      <p:pic>
        <p:nvPicPr>
          <p:cNvPr id="9" name="Picture 8" descr="Smart Data - Internet Explorer"/>
          <p:cNvPicPr>
            <a:picLocks noChangeAspect="1"/>
          </p:cNvPicPr>
          <p:nvPr/>
        </p:nvPicPr>
        <p:blipFill rotWithShape="1">
          <a:blip r:embed="rId3">
            <a:extLst>
              <a:ext uri="{28A0092B-C50C-407E-A947-70E740481C1C}">
                <a14:useLocalDpi xmlns:a14="http://schemas.microsoft.com/office/drawing/2010/main" val="0"/>
              </a:ext>
            </a:extLst>
          </a:blip>
          <a:srcRect l="2000" t="10453" r="2609" b="20403"/>
          <a:stretch/>
        </p:blipFill>
        <p:spPr>
          <a:xfrm>
            <a:off x="75979" y="990600"/>
            <a:ext cx="8999488" cy="3962400"/>
          </a:xfrm>
          <a:prstGeom prst="rect">
            <a:avLst/>
          </a:prstGeom>
        </p:spPr>
      </p:pic>
      <p:sp>
        <p:nvSpPr>
          <p:cNvPr id="12" name="Oval 11"/>
          <p:cNvSpPr/>
          <p:nvPr/>
        </p:nvSpPr>
        <p:spPr>
          <a:xfrm>
            <a:off x="804979" y="1321242"/>
            <a:ext cx="6858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16897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391400" cy="715962"/>
          </a:xfrm>
        </p:spPr>
        <p:txBody>
          <a:bodyPr>
            <a:normAutofit/>
          </a:bodyPr>
          <a:lstStyle/>
          <a:p>
            <a:r>
              <a:rPr lang="en-US" dirty="0" smtClean="0"/>
              <a:t>TO CODE  transactions:</a:t>
            </a:r>
            <a:endParaRPr lang="en-US" dirty="0"/>
          </a:p>
        </p:txBody>
      </p:sp>
      <p:pic>
        <p:nvPicPr>
          <p:cNvPr id="4" name="Picture 3" descr="Murc white.psd"/>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800" y="5956300"/>
            <a:ext cx="1508358" cy="889000"/>
          </a:xfrm>
          <a:prstGeom prst="rect">
            <a:avLst/>
          </a:prstGeom>
        </p:spPr>
      </p:pic>
      <p:sp>
        <p:nvSpPr>
          <p:cNvPr id="5" name="Slide Number Placeholder 4"/>
          <p:cNvSpPr>
            <a:spLocks noGrp="1"/>
          </p:cNvSpPr>
          <p:nvPr>
            <p:ph type="sldNum" sz="quarter" idx="12"/>
          </p:nvPr>
        </p:nvSpPr>
        <p:spPr/>
        <p:txBody>
          <a:bodyPr/>
          <a:lstStyle/>
          <a:p>
            <a:fld id="{A65CAB27-FE16-479A-B933-B7AEB64CDC96}" type="slidenum">
              <a:rPr lang="en-US" smtClean="0"/>
              <a:t>26</a:t>
            </a:fld>
            <a:endParaRPr lang="en-US" dirty="0"/>
          </a:p>
        </p:txBody>
      </p:sp>
      <p:sp>
        <p:nvSpPr>
          <p:cNvPr id="11" name="Content Placeholder 2"/>
          <p:cNvSpPr>
            <a:spLocks noGrp="1"/>
          </p:cNvSpPr>
          <p:nvPr>
            <p:ph idx="1"/>
          </p:nvPr>
        </p:nvSpPr>
        <p:spPr>
          <a:xfrm>
            <a:off x="5181600" y="2057400"/>
            <a:ext cx="3657600" cy="509018"/>
          </a:xfrm>
        </p:spPr>
        <p:txBody>
          <a:bodyPr/>
          <a:lstStyle/>
          <a:p>
            <a:r>
              <a:rPr lang="en-US" dirty="0" smtClean="0"/>
              <a:t>Select “Transaction Summary.”</a:t>
            </a:r>
          </a:p>
          <a:p>
            <a:endParaRPr lang="en-US" dirty="0" smtClean="0"/>
          </a:p>
          <a:p>
            <a:pPr marL="68580" indent="0">
              <a:buNone/>
            </a:pPr>
            <a:endParaRPr lang="en-US" dirty="0" smtClean="0"/>
          </a:p>
          <a:p>
            <a:endParaRPr lang="en-US" dirty="0"/>
          </a:p>
        </p:txBody>
      </p:sp>
      <p:pic>
        <p:nvPicPr>
          <p:cNvPr id="7" name="Picture 6" descr="Smart Data - Internet Explorer"/>
          <p:cNvPicPr>
            <a:picLocks noChangeAspect="1"/>
          </p:cNvPicPr>
          <p:nvPr/>
        </p:nvPicPr>
        <p:blipFill rotWithShape="1">
          <a:blip r:embed="rId3">
            <a:extLst>
              <a:ext uri="{28A0092B-C50C-407E-A947-70E740481C1C}">
                <a14:useLocalDpi xmlns:a14="http://schemas.microsoft.com/office/drawing/2010/main" val="0"/>
              </a:ext>
            </a:extLst>
          </a:blip>
          <a:srcRect l="2088" t="16466" r="64782" b="39013"/>
          <a:stretch/>
        </p:blipFill>
        <p:spPr>
          <a:xfrm>
            <a:off x="200107" y="1143000"/>
            <a:ext cx="4387502" cy="3581400"/>
          </a:xfrm>
          <a:prstGeom prst="rect">
            <a:avLst/>
          </a:prstGeom>
        </p:spPr>
      </p:pic>
      <p:sp>
        <p:nvSpPr>
          <p:cNvPr id="8" name="Oval 7"/>
          <p:cNvSpPr/>
          <p:nvPr/>
        </p:nvSpPr>
        <p:spPr>
          <a:xfrm>
            <a:off x="1219200" y="1447800"/>
            <a:ext cx="838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3181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391400" cy="715962"/>
          </a:xfrm>
        </p:spPr>
        <p:txBody>
          <a:bodyPr>
            <a:normAutofit/>
          </a:bodyPr>
          <a:lstStyle/>
          <a:p>
            <a:r>
              <a:rPr lang="en-US" dirty="0" smtClean="0"/>
              <a:t>TO CODE  transactions:</a:t>
            </a:r>
            <a:endParaRPr lang="en-US" dirty="0"/>
          </a:p>
        </p:txBody>
      </p:sp>
      <p:pic>
        <p:nvPicPr>
          <p:cNvPr id="4" name="Picture 3" descr="Murc white.psd"/>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800" y="5956300"/>
            <a:ext cx="1508358" cy="889000"/>
          </a:xfrm>
          <a:prstGeom prst="rect">
            <a:avLst/>
          </a:prstGeom>
        </p:spPr>
      </p:pic>
      <p:sp>
        <p:nvSpPr>
          <p:cNvPr id="5" name="Slide Number Placeholder 4"/>
          <p:cNvSpPr>
            <a:spLocks noGrp="1"/>
          </p:cNvSpPr>
          <p:nvPr>
            <p:ph type="sldNum" sz="quarter" idx="12"/>
          </p:nvPr>
        </p:nvSpPr>
        <p:spPr/>
        <p:txBody>
          <a:bodyPr/>
          <a:lstStyle/>
          <a:p>
            <a:fld id="{A65CAB27-FE16-479A-B933-B7AEB64CDC96}" type="slidenum">
              <a:rPr lang="en-US" smtClean="0"/>
              <a:t>27</a:t>
            </a:fld>
            <a:endParaRPr lang="en-US" dirty="0"/>
          </a:p>
        </p:txBody>
      </p:sp>
      <p:sp>
        <p:nvSpPr>
          <p:cNvPr id="9" name="Content Placeholder 2"/>
          <p:cNvSpPr>
            <a:spLocks noGrp="1"/>
          </p:cNvSpPr>
          <p:nvPr>
            <p:ph idx="1"/>
          </p:nvPr>
        </p:nvSpPr>
        <p:spPr>
          <a:xfrm>
            <a:off x="152400" y="1828800"/>
            <a:ext cx="4038600" cy="3276600"/>
          </a:xfrm>
        </p:spPr>
        <p:txBody>
          <a:bodyPr/>
          <a:lstStyle/>
          <a:p>
            <a:r>
              <a:rPr lang="en-US" dirty="0" smtClean="0"/>
              <a:t>Select “Reporting Cycle.”</a:t>
            </a:r>
          </a:p>
          <a:p>
            <a:endParaRPr lang="en-US" dirty="0" smtClean="0"/>
          </a:p>
          <a:p>
            <a:r>
              <a:rPr lang="en-US" dirty="0" smtClean="0"/>
              <a:t>Next, use the drop down to    select the month.</a:t>
            </a:r>
          </a:p>
          <a:p>
            <a:endParaRPr lang="en-US" dirty="0" smtClean="0"/>
          </a:p>
          <a:p>
            <a:r>
              <a:rPr lang="en-US" dirty="0" smtClean="0"/>
              <a:t>Then select “Search”</a:t>
            </a:r>
          </a:p>
          <a:p>
            <a:endParaRPr lang="en-US" dirty="0"/>
          </a:p>
        </p:txBody>
      </p:sp>
      <p:pic>
        <p:nvPicPr>
          <p:cNvPr id="6" name="Picture 5" descr="Smart Data - Internet Explorer"/>
          <p:cNvPicPr>
            <a:picLocks noChangeAspect="1"/>
          </p:cNvPicPr>
          <p:nvPr/>
        </p:nvPicPr>
        <p:blipFill rotWithShape="1">
          <a:blip r:embed="rId3">
            <a:extLst>
              <a:ext uri="{28A0092B-C50C-407E-A947-70E740481C1C}">
                <a14:useLocalDpi xmlns:a14="http://schemas.microsoft.com/office/drawing/2010/main" val="0"/>
              </a:ext>
            </a:extLst>
          </a:blip>
          <a:srcRect l="3304" t="35363" r="69913" b="36150"/>
          <a:stretch/>
        </p:blipFill>
        <p:spPr>
          <a:xfrm>
            <a:off x="4114800" y="1676400"/>
            <a:ext cx="4127817" cy="2667000"/>
          </a:xfrm>
          <a:prstGeom prst="rect">
            <a:avLst/>
          </a:prstGeom>
        </p:spPr>
      </p:pic>
    </p:spTree>
    <p:extLst>
      <p:ext uri="{BB962C8B-B14F-4D97-AF65-F5344CB8AC3E}">
        <p14:creationId xmlns:p14="http://schemas.microsoft.com/office/powerpoint/2010/main" val="3534491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urc white.psd"/>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800" y="5956300"/>
            <a:ext cx="1508358" cy="889000"/>
          </a:xfrm>
          <a:prstGeom prst="rect">
            <a:avLst/>
          </a:prstGeom>
        </p:spPr>
      </p:pic>
      <p:sp>
        <p:nvSpPr>
          <p:cNvPr id="5" name="Slide Number Placeholder 4"/>
          <p:cNvSpPr>
            <a:spLocks noGrp="1"/>
          </p:cNvSpPr>
          <p:nvPr>
            <p:ph type="sldNum" sz="quarter" idx="12"/>
          </p:nvPr>
        </p:nvSpPr>
        <p:spPr/>
        <p:txBody>
          <a:bodyPr/>
          <a:lstStyle/>
          <a:p>
            <a:fld id="{A65CAB27-FE16-479A-B933-B7AEB64CDC96}" type="slidenum">
              <a:rPr lang="en-US" smtClean="0"/>
              <a:t>28</a:t>
            </a:fld>
            <a:endParaRPr lang="en-US" dirty="0"/>
          </a:p>
        </p:txBody>
      </p:sp>
      <p:sp>
        <p:nvSpPr>
          <p:cNvPr id="7" name="Rectangle 6"/>
          <p:cNvSpPr/>
          <p:nvPr/>
        </p:nvSpPr>
        <p:spPr>
          <a:xfrm>
            <a:off x="4876800" y="2185869"/>
            <a:ext cx="1295400" cy="481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title"/>
          </p:nvPr>
        </p:nvSpPr>
        <p:spPr>
          <a:xfrm>
            <a:off x="228600" y="228600"/>
            <a:ext cx="7772400" cy="685800"/>
          </a:xfrm>
        </p:spPr>
        <p:txBody>
          <a:bodyPr>
            <a:normAutofit/>
          </a:bodyPr>
          <a:lstStyle/>
          <a:p>
            <a:r>
              <a:rPr lang="en-US" dirty="0" smtClean="0"/>
              <a:t>TO CODE  transactions:</a:t>
            </a:r>
            <a:endParaRPr lang="en-US" dirty="0"/>
          </a:p>
        </p:txBody>
      </p:sp>
      <p:sp>
        <p:nvSpPr>
          <p:cNvPr id="11" name="Content Placeholder 1"/>
          <p:cNvSpPr>
            <a:spLocks noGrp="1"/>
          </p:cNvSpPr>
          <p:nvPr>
            <p:ph idx="1"/>
          </p:nvPr>
        </p:nvSpPr>
        <p:spPr>
          <a:xfrm>
            <a:off x="368393" y="1138362"/>
            <a:ext cx="8303150" cy="533400"/>
          </a:xfrm>
        </p:spPr>
        <p:txBody>
          <a:bodyPr/>
          <a:lstStyle/>
          <a:p>
            <a:r>
              <a:rPr lang="en-US" dirty="0" smtClean="0"/>
              <a:t>Click the Split Transaction icon      for the transaction you need to split. </a:t>
            </a:r>
            <a:endParaRPr lang="en-US" dirty="0"/>
          </a:p>
        </p:txBody>
      </p:sp>
      <p:pic>
        <p:nvPicPr>
          <p:cNvPr id="10" name="Picture 9" descr="Smart Data - Internet Explorer"/>
          <p:cNvPicPr>
            <a:picLocks noChangeAspect="1"/>
          </p:cNvPicPr>
          <p:nvPr/>
        </p:nvPicPr>
        <p:blipFill rotWithShape="1">
          <a:blip r:embed="rId4">
            <a:extLst>
              <a:ext uri="{28A0092B-C50C-407E-A947-70E740481C1C}">
                <a14:useLocalDpi xmlns:a14="http://schemas.microsoft.com/office/drawing/2010/main" val="0"/>
              </a:ext>
            </a:extLst>
          </a:blip>
          <a:srcRect l="3739" t="30209" r="12116" b="18563"/>
          <a:stretch/>
        </p:blipFill>
        <p:spPr>
          <a:xfrm>
            <a:off x="117038" y="1868556"/>
            <a:ext cx="8958611" cy="3313044"/>
          </a:xfrm>
          <a:prstGeom prst="rect">
            <a:avLst/>
          </a:prstGeom>
        </p:spPr>
      </p:pic>
      <p:pic>
        <p:nvPicPr>
          <p:cNvPr id="13" name="Picture 12" descr="Smart Data - Internet Explorer"/>
          <p:cNvPicPr>
            <a:picLocks noChangeAspect="1"/>
          </p:cNvPicPr>
          <p:nvPr/>
        </p:nvPicPr>
        <p:blipFill rotWithShape="1">
          <a:blip r:embed="rId4">
            <a:extLst>
              <a:ext uri="{28A0092B-C50C-407E-A947-70E740481C1C}">
                <a14:useLocalDpi xmlns:a14="http://schemas.microsoft.com/office/drawing/2010/main" val="0"/>
              </a:ext>
            </a:extLst>
          </a:blip>
          <a:srcRect l="4826" t="47155" r="94087" b="50755"/>
          <a:stretch/>
        </p:blipFill>
        <p:spPr>
          <a:xfrm>
            <a:off x="3886200" y="1219200"/>
            <a:ext cx="326248" cy="381000"/>
          </a:xfrm>
          <a:prstGeom prst="rect">
            <a:avLst/>
          </a:prstGeom>
        </p:spPr>
      </p:pic>
    </p:spTree>
    <p:extLst>
      <p:ext uri="{BB962C8B-B14F-4D97-AF65-F5344CB8AC3E}">
        <p14:creationId xmlns:p14="http://schemas.microsoft.com/office/powerpoint/2010/main" val="9055563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urc white.psd"/>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800" y="5956300"/>
            <a:ext cx="1508358" cy="889000"/>
          </a:xfrm>
          <a:prstGeom prst="rect">
            <a:avLst/>
          </a:prstGeom>
        </p:spPr>
      </p:pic>
      <p:sp>
        <p:nvSpPr>
          <p:cNvPr id="5" name="Slide Number Placeholder 4"/>
          <p:cNvSpPr>
            <a:spLocks noGrp="1"/>
          </p:cNvSpPr>
          <p:nvPr>
            <p:ph type="sldNum" sz="quarter" idx="12"/>
          </p:nvPr>
        </p:nvSpPr>
        <p:spPr/>
        <p:txBody>
          <a:bodyPr/>
          <a:lstStyle/>
          <a:p>
            <a:fld id="{A65CAB27-FE16-479A-B933-B7AEB64CDC96}" type="slidenum">
              <a:rPr lang="en-US" smtClean="0"/>
              <a:t>29</a:t>
            </a:fld>
            <a:endParaRPr lang="en-US" dirty="0"/>
          </a:p>
        </p:txBody>
      </p:sp>
      <p:sp>
        <p:nvSpPr>
          <p:cNvPr id="7" name="Rectangle 6"/>
          <p:cNvSpPr/>
          <p:nvPr/>
        </p:nvSpPr>
        <p:spPr>
          <a:xfrm>
            <a:off x="4876800" y="2185869"/>
            <a:ext cx="1295400" cy="481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title"/>
          </p:nvPr>
        </p:nvSpPr>
        <p:spPr>
          <a:xfrm>
            <a:off x="228600" y="228600"/>
            <a:ext cx="7772400" cy="685800"/>
          </a:xfrm>
        </p:spPr>
        <p:txBody>
          <a:bodyPr>
            <a:normAutofit/>
          </a:bodyPr>
          <a:lstStyle/>
          <a:p>
            <a:r>
              <a:rPr lang="en-US" dirty="0" smtClean="0"/>
              <a:t>TO CODE  transactions:</a:t>
            </a:r>
            <a:endParaRPr lang="en-US" dirty="0"/>
          </a:p>
        </p:txBody>
      </p:sp>
      <p:sp>
        <p:nvSpPr>
          <p:cNvPr id="11" name="Content Placeholder 1"/>
          <p:cNvSpPr>
            <a:spLocks noGrp="1"/>
          </p:cNvSpPr>
          <p:nvPr>
            <p:ph idx="1"/>
          </p:nvPr>
        </p:nvSpPr>
        <p:spPr>
          <a:xfrm>
            <a:off x="368393" y="1307366"/>
            <a:ext cx="8303150" cy="533400"/>
          </a:xfrm>
        </p:spPr>
        <p:txBody>
          <a:bodyPr/>
          <a:lstStyle/>
          <a:p>
            <a:r>
              <a:rPr lang="en-US" dirty="0" smtClean="0"/>
              <a:t>Click the Accounting Detail icon      for the transaction you need to change. </a:t>
            </a:r>
            <a:endParaRPr lang="en-US" dirty="0"/>
          </a:p>
        </p:txBody>
      </p:sp>
      <p:pic>
        <p:nvPicPr>
          <p:cNvPr id="3" name="Picture 2" descr="Smart Data - Internet Explorer"/>
          <p:cNvPicPr>
            <a:picLocks noChangeAspect="1"/>
          </p:cNvPicPr>
          <p:nvPr/>
        </p:nvPicPr>
        <p:blipFill rotWithShape="1">
          <a:blip r:embed="rId4">
            <a:extLst>
              <a:ext uri="{28A0092B-C50C-407E-A947-70E740481C1C}">
                <a14:useLocalDpi xmlns:a14="http://schemas.microsoft.com/office/drawing/2010/main" val="0"/>
              </a:ext>
            </a:extLst>
          </a:blip>
          <a:srcRect l="3739" t="30209" r="12116" b="18563"/>
          <a:stretch/>
        </p:blipFill>
        <p:spPr>
          <a:xfrm>
            <a:off x="117038" y="1868556"/>
            <a:ext cx="8958611" cy="3313044"/>
          </a:xfrm>
          <a:prstGeom prst="rect">
            <a:avLst/>
          </a:prstGeom>
        </p:spPr>
      </p:pic>
      <p:pic>
        <p:nvPicPr>
          <p:cNvPr id="6" name="Picture 5" descr="Smart Data - Internet Explorer"/>
          <p:cNvPicPr>
            <a:picLocks noChangeAspect="1"/>
          </p:cNvPicPr>
          <p:nvPr/>
        </p:nvPicPr>
        <p:blipFill rotWithShape="1">
          <a:blip r:embed="rId4">
            <a:extLst>
              <a:ext uri="{28A0092B-C50C-407E-A947-70E740481C1C}">
                <a14:useLocalDpi xmlns:a14="http://schemas.microsoft.com/office/drawing/2010/main" val="0"/>
              </a:ext>
            </a:extLst>
          </a:blip>
          <a:srcRect l="5739" t="44096" r="92729" b="53614"/>
          <a:stretch/>
        </p:blipFill>
        <p:spPr>
          <a:xfrm>
            <a:off x="4046020" y="1371600"/>
            <a:ext cx="335646" cy="304800"/>
          </a:xfrm>
          <a:prstGeom prst="rect">
            <a:avLst/>
          </a:prstGeom>
        </p:spPr>
      </p:pic>
    </p:spTree>
    <p:extLst>
      <p:ext uri="{BB962C8B-B14F-4D97-AF65-F5344CB8AC3E}">
        <p14:creationId xmlns:p14="http://schemas.microsoft.com/office/powerpoint/2010/main" val="1501252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65CAB27-FE16-479A-B933-B7AEB64CDC96}" type="slidenum">
              <a:rPr lang="en-US" smtClean="0"/>
              <a:t>3</a:t>
            </a:fld>
            <a:endParaRPr lang="en-US" dirty="0"/>
          </a:p>
        </p:txBody>
      </p:sp>
      <p:sp>
        <p:nvSpPr>
          <p:cNvPr id="7" name="Rectangle 6"/>
          <p:cNvSpPr/>
          <p:nvPr/>
        </p:nvSpPr>
        <p:spPr>
          <a:xfrm>
            <a:off x="2209800" y="1905000"/>
            <a:ext cx="4572000" cy="1754326"/>
          </a:xfrm>
          <a:prstGeom prst="rect">
            <a:avLst/>
          </a:prstGeom>
        </p:spPr>
        <p:txBody>
          <a:bodyPr>
            <a:spAutoFit/>
          </a:bodyPr>
          <a:lstStyle/>
          <a:p>
            <a:pPr algn="ctr"/>
            <a: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GENERAL OVERVIEW</a:t>
            </a:r>
            <a:endPar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5" name="Picture 4" descr="Murc white.psd"/>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800" y="5956300"/>
            <a:ext cx="1508358" cy="889000"/>
          </a:xfrm>
          <a:prstGeom prst="rect">
            <a:avLst/>
          </a:prstGeom>
        </p:spPr>
      </p:pic>
    </p:spTree>
    <p:extLst>
      <p:ext uri="{BB962C8B-B14F-4D97-AF65-F5344CB8AC3E}">
        <p14:creationId xmlns:p14="http://schemas.microsoft.com/office/powerpoint/2010/main" val="1590529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52400"/>
            <a:ext cx="7772400" cy="919373"/>
          </a:xfrm>
        </p:spPr>
        <p:txBody>
          <a:bodyPr>
            <a:normAutofit/>
          </a:bodyPr>
          <a:lstStyle/>
          <a:p>
            <a:r>
              <a:rPr lang="en-US" dirty="0" smtClean="0"/>
              <a:t>TO CODE  transactions:</a:t>
            </a:r>
            <a:endParaRPr lang="en-US" dirty="0"/>
          </a:p>
        </p:txBody>
      </p:sp>
      <p:pic>
        <p:nvPicPr>
          <p:cNvPr id="4" name="Picture 3" descr="Murc white.psd"/>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800" y="5956300"/>
            <a:ext cx="1508358" cy="889000"/>
          </a:xfrm>
          <a:prstGeom prst="rect">
            <a:avLst/>
          </a:prstGeom>
        </p:spPr>
      </p:pic>
      <p:sp>
        <p:nvSpPr>
          <p:cNvPr id="5" name="Slide Number Placeholder 4"/>
          <p:cNvSpPr>
            <a:spLocks noGrp="1"/>
          </p:cNvSpPr>
          <p:nvPr>
            <p:ph type="sldNum" sz="quarter" idx="12"/>
          </p:nvPr>
        </p:nvSpPr>
        <p:spPr/>
        <p:txBody>
          <a:bodyPr/>
          <a:lstStyle/>
          <a:p>
            <a:fld id="{A65CAB27-FE16-479A-B933-B7AEB64CDC96}" type="slidenum">
              <a:rPr lang="en-US" smtClean="0"/>
              <a:t>30</a:t>
            </a:fld>
            <a:endParaRPr lang="en-US" dirty="0"/>
          </a:p>
        </p:txBody>
      </p:sp>
      <p:sp>
        <p:nvSpPr>
          <p:cNvPr id="7" name="Rectangle 6"/>
          <p:cNvSpPr/>
          <p:nvPr/>
        </p:nvSpPr>
        <p:spPr>
          <a:xfrm>
            <a:off x="3733800" y="1930505"/>
            <a:ext cx="1143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1"/>
          <p:cNvSpPr>
            <a:spLocks noGrp="1"/>
          </p:cNvSpPr>
          <p:nvPr>
            <p:ph idx="1"/>
          </p:nvPr>
        </p:nvSpPr>
        <p:spPr>
          <a:xfrm>
            <a:off x="304800" y="1562100"/>
            <a:ext cx="8303150" cy="1143000"/>
          </a:xfrm>
        </p:spPr>
        <p:txBody>
          <a:bodyPr>
            <a:normAutofit/>
          </a:bodyPr>
          <a:lstStyle/>
          <a:p>
            <a:r>
              <a:rPr lang="en-US" dirty="0" smtClean="0"/>
              <a:t>If the drop down box does not appear, select “Transaction in Edit Mode” button in order to make the fields fillable. </a:t>
            </a:r>
            <a:endParaRPr lang="en-US" dirty="0"/>
          </a:p>
        </p:txBody>
      </p:sp>
      <p:pic>
        <p:nvPicPr>
          <p:cNvPr id="9" name="Picture 8" descr="Smart Data - Internet Explorer"/>
          <p:cNvPicPr>
            <a:picLocks noChangeAspect="1"/>
          </p:cNvPicPr>
          <p:nvPr/>
        </p:nvPicPr>
        <p:blipFill rotWithShape="1">
          <a:blip r:embed="rId4">
            <a:extLst>
              <a:ext uri="{28A0092B-C50C-407E-A947-70E740481C1C}">
                <a14:useLocalDpi xmlns:a14="http://schemas.microsoft.com/office/drawing/2010/main" val="0"/>
              </a:ext>
            </a:extLst>
          </a:blip>
          <a:srcRect l="3739" t="30209" r="12116" b="18563"/>
          <a:stretch/>
        </p:blipFill>
        <p:spPr>
          <a:xfrm>
            <a:off x="55438" y="2362200"/>
            <a:ext cx="8958611" cy="3313044"/>
          </a:xfrm>
          <a:prstGeom prst="rect">
            <a:avLst/>
          </a:prstGeom>
        </p:spPr>
      </p:pic>
      <p:pic>
        <p:nvPicPr>
          <p:cNvPr id="12" name="Picture 11" descr="Smart Data - Internet Explorer"/>
          <p:cNvPicPr>
            <a:picLocks noChangeAspect="1"/>
          </p:cNvPicPr>
          <p:nvPr/>
        </p:nvPicPr>
        <p:blipFill rotWithShape="1">
          <a:blip r:embed="rId4">
            <a:extLst>
              <a:ext uri="{28A0092B-C50C-407E-A947-70E740481C1C}">
                <a14:useLocalDpi xmlns:a14="http://schemas.microsoft.com/office/drawing/2010/main" val="0"/>
              </a:ext>
            </a:extLst>
          </a:blip>
          <a:srcRect l="6729" t="47337" r="92220" b="49751"/>
          <a:stretch/>
        </p:blipFill>
        <p:spPr>
          <a:xfrm>
            <a:off x="8224962" y="1614115"/>
            <a:ext cx="346544" cy="583090"/>
          </a:xfrm>
          <a:prstGeom prst="rect">
            <a:avLst/>
          </a:prstGeom>
        </p:spPr>
      </p:pic>
    </p:spTree>
    <p:extLst>
      <p:ext uri="{BB962C8B-B14F-4D97-AF65-F5344CB8AC3E}">
        <p14:creationId xmlns:p14="http://schemas.microsoft.com/office/powerpoint/2010/main" val="28021104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52400"/>
            <a:ext cx="7772400" cy="919373"/>
          </a:xfrm>
        </p:spPr>
        <p:txBody>
          <a:bodyPr>
            <a:normAutofit/>
          </a:bodyPr>
          <a:lstStyle/>
          <a:p>
            <a:r>
              <a:rPr lang="en-US" dirty="0" smtClean="0"/>
              <a:t>TO CODE  transactions:</a:t>
            </a:r>
            <a:endParaRPr lang="en-US" dirty="0"/>
          </a:p>
        </p:txBody>
      </p:sp>
      <p:pic>
        <p:nvPicPr>
          <p:cNvPr id="4" name="Picture 3" descr="Murc white.psd"/>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800" y="5956300"/>
            <a:ext cx="1508358" cy="889000"/>
          </a:xfrm>
          <a:prstGeom prst="rect">
            <a:avLst/>
          </a:prstGeom>
        </p:spPr>
      </p:pic>
      <p:sp>
        <p:nvSpPr>
          <p:cNvPr id="5" name="Slide Number Placeholder 4"/>
          <p:cNvSpPr>
            <a:spLocks noGrp="1"/>
          </p:cNvSpPr>
          <p:nvPr>
            <p:ph type="sldNum" sz="quarter" idx="12"/>
          </p:nvPr>
        </p:nvSpPr>
        <p:spPr/>
        <p:txBody>
          <a:bodyPr/>
          <a:lstStyle/>
          <a:p>
            <a:fld id="{A65CAB27-FE16-479A-B933-B7AEB64CDC96}" type="slidenum">
              <a:rPr lang="en-US" smtClean="0"/>
              <a:t>31</a:t>
            </a:fld>
            <a:endParaRPr lang="en-US" dirty="0"/>
          </a:p>
        </p:txBody>
      </p:sp>
      <p:sp>
        <p:nvSpPr>
          <p:cNvPr id="7" name="Rectangle 6"/>
          <p:cNvSpPr/>
          <p:nvPr/>
        </p:nvSpPr>
        <p:spPr>
          <a:xfrm>
            <a:off x="3733800" y="1930505"/>
            <a:ext cx="1143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1"/>
          <p:cNvSpPr>
            <a:spLocks noGrp="1"/>
          </p:cNvSpPr>
          <p:nvPr>
            <p:ph idx="1"/>
          </p:nvPr>
        </p:nvSpPr>
        <p:spPr>
          <a:xfrm>
            <a:off x="378524" y="3733800"/>
            <a:ext cx="8303150" cy="1905000"/>
          </a:xfrm>
        </p:spPr>
        <p:txBody>
          <a:bodyPr>
            <a:normAutofit/>
          </a:bodyPr>
          <a:lstStyle/>
          <a:p>
            <a:r>
              <a:rPr lang="en-US" dirty="0" smtClean="0"/>
              <a:t>Use the drop down lists to select Fund, Org, and Account. </a:t>
            </a:r>
          </a:p>
          <a:p>
            <a:r>
              <a:rPr lang="en-US" dirty="0" smtClean="0"/>
              <a:t>Add an Expense Description.</a:t>
            </a:r>
          </a:p>
          <a:p>
            <a:r>
              <a:rPr lang="en-US" dirty="0" smtClean="0"/>
              <a:t>Add the Encumbrance number if the transaction pertains to travel.</a:t>
            </a:r>
          </a:p>
          <a:p>
            <a:pPr lvl="1"/>
            <a:r>
              <a:rPr lang="en-US" dirty="0" smtClean="0"/>
              <a:t>Please note that all travel encumbrances should be completed and approved by your Compliance Administrator </a:t>
            </a:r>
            <a:r>
              <a:rPr lang="en-US" u="sng" dirty="0" smtClean="0"/>
              <a:t>before</a:t>
            </a:r>
            <a:r>
              <a:rPr lang="en-US" dirty="0" smtClean="0"/>
              <a:t> charges are made to the P-card</a:t>
            </a:r>
            <a:endParaRPr lang="en-US" dirty="0"/>
          </a:p>
        </p:txBody>
      </p:sp>
      <p:pic>
        <p:nvPicPr>
          <p:cNvPr id="8" name="Picture 7" descr="Smart Data - Internet Explorer"/>
          <p:cNvPicPr>
            <a:picLocks noChangeAspect="1"/>
          </p:cNvPicPr>
          <p:nvPr/>
        </p:nvPicPr>
        <p:blipFill rotWithShape="1">
          <a:blip r:embed="rId4">
            <a:extLst>
              <a:ext uri="{28A0092B-C50C-407E-A947-70E740481C1C}">
                <a14:useLocalDpi xmlns:a14="http://schemas.microsoft.com/office/drawing/2010/main" val="0"/>
              </a:ext>
            </a:extLst>
          </a:blip>
          <a:srcRect l="3478" t="47101" r="11739" b="19544"/>
          <a:stretch/>
        </p:blipFill>
        <p:spPr>
          <a:xfrm>
            <a:off x="318052" y="1143000"/>
            <a:ext cx="8609292" cy="2057400"/>
          </a:xfrm>
          <a:prstGeom prst="rect">
            <a:avLst/>
          </a:prstGeom>
        </p:spPr>
      </p:pic>
      <p:sp>
        <p:nvSpPr>
          <p:cNvPr id="9" name="Rectangle 8"/>
          <p:cNvSpPr/>
          <p:nvPr/>
        </p:nvSpPr>
        <p:spPr>
          <a:xfrm>
            <a:off x="318052" y="1447800"/>
            <a:ext cx="6158948" cy="114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62387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52400"/>
            <a:ext cx="7772400" cy="919373"/>
          </a:xfrm>
        </p:spPr>
        <p:txBody>
          <a:bodyPr>
            <a:normAutofit/>
          </a:bodyPr>
          <a:lstStyle/>
          <a:p>
            <a:r>
              <a:rPr lang="en-US" dirty="0" smtClean="0"/>
              <a:t>TO CODE  transactions:</a:t>
            </a:r>
            <a:endParaRPr lang="en-US" dirty="0"/>
          </a:p>
        </p:txBody>
      </p:sp>
      <p:pic>
        <p:nvPicPr>
          <p:cNvPr id="4" name="Picture 3" descr="Murc white.psd"/>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800" y="5956300"/>
            <a:ext cx="1508358" cy="889000"/>
          </a:xfrm>
          <a:prstGeom prst="rect">
            <a:avLst/>
          </a:prstGeom>
        </p:spPr>
      </p:pic>
      <p:sp>
        <p:nvSpPr>
          <p:cNvPr id="5" name="Slide Number Placeholder 4"/>
          <p:cNvSpPr>
            <a:spLocks noGrp="1"/>
          </p:cNvSpPr>
          <p:nvPr>
            <p:ph type="sldNum" sz="quarter" idx="12"/>
          </p:nvPr>
        </p:nvSpPr>
        <p:spPr/>
        <p:txBody>
          <a:bodyPr/>
          <a:lstStyle/>
          <a:p>
            <a:fld id="{A65CAB27-FE16-479A-B933-B7AEB64CDC96}" type="slidenum">
              <a:rPr lang="en-US" smtClean="0"/>
              <a:t>32</a:t>
            </a:fld>
            <a:endParaRPr lang="en-US" dirty="0"/>
          </a:p>
        </p:txBody>
      </p:sp>
      <p:sp>
        <p:nvSpPr>
          <p:cNvPr id="7" name="Rectangle 6"/>
          <p:cNvSpPr/>
          <p:nvPr/>
        </p:nvSpPr>
        <p:spPr>
          <a:xfrm>
            <a:off x="3733800" y="1930505"/>
            <a:ext cx="1143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
          <p:cNvSpPr>
            <a:spLocks noGrp="1"/>
          </p:cNvSpPr>
          <p:nvPr>
            <p:ph idx="1"/>
          </p:nvPr>
        </p:nvSpPr>
        <p:spPr>
          <a:xfrm>
            <a:off x="228600" y="990600"/>
            <a:ext cx="8303150" cy="1143000"/>
          </a:xfrm>
        </p:spPr>
        <p:txBody>
          <a:bodyPr>
            <a:normAutofit/>
          </a:bodyPr>
          <a:lstStyle/>
          <a:p>
            <a:pPr lvl="0"/>
            <a:r>
              <a:rPr lang="en-US" dirty="0"/>
              <a:t>You can use the “Copy to All on Page” button to apply accounting codes to all transactions on the page</a:t>
            </a:r>
            <a:r>
              <a:rPr lang="en-US" dirty="0" smtClean="0"/>
              <a:t>.</a:t>
            </a:r>
          </a:p>
        </p:txBody>
      </p:sp>
      <p:pic>
        <p:nvPicPr>
          <p:cNvPr id="10" name="Picture 9" descr="Smart Data - Internet Explorer"/>
          <p:cNvPicPr>
            <a:picLocks noChangeAspect="1"/>
          </p:cNvPicPr>
          <p:nvPr/>
        </p:nvPicPr>
        <p:blipFill rotWithShape="1">
          <a:blip r:embed="rId4">
            <a:extLst>
              <a:ext uri="{28A0092B-C50C-407E-A947-70E740481C1C}">
                <a14:useLocalDpi xmlns:a14="http://schemas.microsoft.com/office/drawing/2010/main" val="0"/>
              </a:ext>
            </a:extLst>
          </a:blip>
          <a:srcRect l="3478" t="46545" r="32826" b="2641"/>
          <a:stretch/>
        </p:blipFill>
        <p:spPr>
          <a:xfrm>
            <a:off x="609600" y="1816872"/>
            <a:ext cx="7186654" cy="3482672"/>
          </a:xfrm>
          <a:prstGeom prst="rect">
            <a:avLst/>
          </a:prstGeom>
        </p:spPr>
      </p:pic>
      <p:sp>
        <p:nvSpPr>
          <p:cNvPr id="12" name="Content Placeholder 1"/>
          <p:cNvSpPr txBox="1">
            <a:spLocks/>
          </p:cNvSpPr>
          <p:nvPr/>
        </p:nvSpPr>
        <p:spPr>
          <a:xfrm>
            <a:off x="2722990" y="5355866"/>
            <a:ext cx="1597550" cy="381000"/>
          </a:xfrm>
          <a:prstGeom prst="rect">
            <a:avLst/>
          </a:prstGeom>
        </p:spPr>
        <p:txBody>
          <a:bodyPr vert="horz" lIns="0" tIns="45720" rIns="0" bIns="45720" rtlCol="0">
            <a:normAutofit lnSpcReduction="10000"/>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r>
              <a:rPr lang="en-US" dirty="0" smtClean="0"/>
              <a:t>Click Save.</a:t>
            </a:r>
            <a:endParaRPr lang="en-US" dirty="0"/>
          </a:p>
        </p:txBody>
      </p:sp>
      <p:cxnSp>
        <p:nvCxnSpPr>
          <p:cNvPr id="6" name="Straight Arrow Connector 5"/>
          <p:cNvCxnSpPr>
            <a:stCxn id="12" idx="1"/>
          </p:cNvCxnSpPr>
          <p:nvPr/>
        </p:nvCxnSpPr>
        <p:spPr>
          <a:xfrm flipH="1" flipV="1">
            <a:off x="1219200" y="5105400"/>
            <a:ext cx="1503790" cy="4409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57200" y="3810000"/>
            <a:ext cx="1513895"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62461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914400"/>
          </a:xfrm>
        </p:spPr>
        <p:txBody>
          <a:bodyPr>
            <a:normAutofit/>
          </a:bodyPr>
          <a:lstStyle/>
          <a:p>
            <a:r>
              <a:rPr lang="en-US" dirty="0" smtClean="0"/>
              <a:t>TO CODE  transactions:</a:t>
            </a:r>
            <a:endParaRPr lang="en-US" dirty="0"/>
          </a:p>
        </p:txBody>
      </p:sp>
      <p:pic>
        <p:nvPicPr>
          <p:cNvPr id="4" name="Picture 3" descr="Murc white.psd"/>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800" y="5956300"/>
            <a:ext cx="1508358" cy="889000"/>
          </a:xfrm>
          <a:prstGeom prst="rect">
            <a:avLst/>
          </a:prstGeom>
        </p:spPr>
      </p:pic>
      <p:sp>
        <p:nvSpPr>
          <p:cNvPr id="5" name="Slide Number Placeholder 4"/>
          <p:cNvSpPr>
            <a:spLocks noGrp="1"/>
          </p:cNvSpPr>
          <p:nvPr>
            <p:ph type="sldNum" sz="quarter" idx="12"/>
          </p:nvPr>
        </p:nvSpPr>
        <p:spPr/>
        <p:txBody>
          <a:bodyPr/>
          <a:lstStyle/>
          <a:p>
            <a:fld id="{A65CAB27-FE16-479A-B933-B7AEB64CDC96}" type="slidenum">
              <a:rPr lang="en-US" smtClean="0"/>
              <a:t>33</a:t>
            </a:fld>
            <a:endParaRPr lang="en-US" dirty="0"/>
          </a:p>
        </p:txBody>
      </p:sp>
      <p:sp>
        <p:nvSpPr>
          <p:cNvPr id="7" name="Rectangle 6"/>
          <p:cNvSpPr/>
          <p:nvPr/>
        </p:nvSpPr>
        <p:spPr>
          <a:xfrm>
            <a:off x="3733800" y="1930505"/>
            <a:ext cx="1143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martdata gen2 - Cardholder QRC (2013-12-09) (2).pdf - Adobe Acrobat Pro"/>
          <p:cNvPicPr>
            <a:picLocks noChangeAspect="1"/>
          </p:cNvPicPr>
          <p:nvPr/>
        </p:nvPicPr>
        <p:blipFill rotWithShape="1">
          <a:blip r:embed="rId4">
            <a:extLst>
              <a:ext uri="{28A0092B-C50C-407E-A947-70E740481C1C}">
                <a14:useLocalDpi xmlns:a14="http://schemas.microsoft.com/office/drawing/2010/main" val="0"/>
              </a:ext>
            </a:extLst>
          </a:blip>
          <a:srcRect l="11539" t="57869" r="52592" b="27225"/>
          <a:stretch/>
        </p:blipFill>
        <p:spPr>
          <a:xfrm>
            <a:off x="990600" y="2514600"/>
            <a:ext cx="6400800" cy="1670773"/>
          </a:xfrm>
          <a:prstGeom prst="rect">
            <a:avLst/>
          </a:prstGeom>
        </p:spPr>
      </p:pic>
      <p:sp>
        <p:nvSpPr>
          <p:cNvPr id="8" name="Content Placeholder 1"/>
          <p:cNvSpPr>
            <a:spLocks noGrp="1"/>
          </p:cNvSpPr>
          <p:nvPr>
            <p:ph idx="1"/>
          </p:nvPr>
        </p:nvSpPr>
        <p:spPr>
          <a:xfrm>
            <a:off x="304800" y="1549505"/>
            <a:ext cx="8303150" cy="647700"/>
          </a:xfrm>
        </p:spPr>
        <p:txBody>
          <a:bodyPr>
            <a:normAutofit/>
          </a:bodyPr>
          <a:lstStyle/>
          <a:p>
            <a:pPr lvl="0"/>
            <a:r>
              <a:rPr lang="en-US" dirty="0" smtClean="0"/>
              <a:t>The Financial Transaction successfully modified confirmation message displays. </a:t>
            </a:r>
            <a:endParaRPr lang="en-US" dirty="0"/>
          </a:p>
        </p:txBody>
      </p:sp>
    </p:spTree>
    <p:extLst>
      <p:ext uri="{BB962C8B-B14F-4D97-AF65-F5344CB8AC3E}">
        <p14:creationId xmlns:p14="http://schemas.microsoft.com/office/powerpoint/2010/main" val="37998778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urc white.psd"/>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800" y="5956300"/>
            <a:ext cx="1508358" cy="889000"/>
          </a:xfrm>
          <a:prstGeom prst="rect">
            <a:avLst/>
          </a:prstGeom>
        </p:spPr>
      </p:pic>
      <p:sp>
        <p:nvSpPr>
          <p:cNvPr id="5" name="Slide Number Placeholder 4"/>
          <p:cNvSpPr>
            <a:spLocks noGrp="1"/>
          </p:cNvSpPr>
          <p:nvPr>
            <p:ph type="sldNum" sz="quarter" idx="12"/>
          </p:nvPr>
        </p:nvSpPr>
        <p:spPr/>
        <p:txBody>
          <a:bodyPr/>
          <a:lstStyle/>
          <a:p>
            <a:fld id="{A65CAB27-FE16-479A-B933-B7AEB64CDC96}" type="slidenum">
              <a:rPr lang="en-US" smtClean="0"/>
              <a:t>34</a:t>
            </a:fld>
            <a:endParaRPr lang="en-US" dirty="0"/>
          </a:p>
        </p:txBody>
      </p:sp>
      <p:sp>
        <p:nvSpPr>
          <p:cNvPr id="10" name="TextBox 9"/>
          <p:cNvSpPr txBox="1"/>
          <p:nvPr/>
        </p:nvSpPr>
        <p:spPr>
          <a:xfrm>
            <a:off x="381000" y="176330"/>
            <a:ext cx="6781800" cy="646331"/>
          </a:xfrm>
          <a:prstGeom prst="rect">
            <a:avLst/>
          </a:prstGeom>
          <a:noFill/>
        </p:spPr>
        <p:txBody>
          <a:bodyPr wrap="square" rtlCol="0">
            <a:spAutoFit/>
          </a:bodyPr>
          <a:lstStyle/>
          <a:p>
            <a:r>
              <a:rPr lang="en-US" sz="3600" dirty="0" smtClean="0"/>
              <a:t>SCHEDULING THE REPORT:</a:t>
            </a:r>
            <a:endParaRPr lang="en-US" sz="3600" dirty="0"/>
          </a:p>
        </p:txBody>
      </p:sp>
      <p:sp>
        <p:nvSpPr>
          <p:cNvPr id="7" name="Content Placeholder 1"/>
          <p:cNvSpPr>
            <a:spLocks noGrp="1"/>
          </p:cNvSpPr>
          <p:nvPr>
            <p:ph idx="1"/>
          </p:nvPr>
        </p:nvSpPr>
        <p:spPr>
          <a:xfrm>
            <a:off x="4262920" y="4283075"/>
            <a:ext cx="4648199" cy="1524000"/>
          </a:xfrm>
        </p:spPr>
        <p:txBody>
          <a:bodyPr>
            <a:normAutofit/>
          </a:bodyPr>
          <a:lstStyle/>
          <a:p>
            <a:pPr lvl="0"/>
            <a:r>
              <a:rPr lang="en-US" dirty="0" smtClean="0"/>
              <a:t>Hover over the “Reports” Tab</a:t>
            </a:r>
          </a:p>
          <a:p>
            <a:pPr lvl="0"/>
            <a:endParaRPr lang="en-US" dirty="0"/>
          </a:p>
          <a:p>
            <a:pPr lvl="0"/>
            <a:r>
              <a:rPr lang="en-US" dirty="0" smtClean="0"/>
              <a:t>Select “Run”</a:t>
            </a:r>
            <a:endParaRPr lang="en-US" dirty="0"/>
          </a:p>
        </p:txBody>
      </p:sp>
      <p:pic>
        <p:nvPicPr>
          <p:cNvPr id="6" name="Picture 5"/>
          <p:cNvPicPr>
            <a:picLocks noChangeAspect="1"/>
          </p:cNvPicPr>
          <p:nvPr/>
        </p:nvPicPr>
        <p:blipFill>
          <a:blip r:embed="rId4"/>
          <a:stretch>
            <a:fillRect/>
          </a:stretch>
        </p:blipFill>
        <p:spPr>
          <a:xfrm>
            <a:off x="381000" y="990600"/>
            <a:ext cx="5600700" cy="3143250"/>
          </a:xfrm>
          <a:prstGeom prst="rect">
            <a:avLst/>
          </a:prstGeom>
        </p:spPr>
      </p:pic>
    </p:spTree>
    <p:extLst>
      <p:ext uri="{BB962C8B-B14F-4D97-AF65-F5344CB8AC3E}">
        <p14:creationId xmlns:p14="http://schemas.microsoft.com/office/powerpoint/2010/main" val="1818622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00264" y="1981200"/>
            <a:ext cx="7041322" cy="3576638"/>
          </a:xfrm>
          <a:prstGeom prst="rect">
            <a:avLst/>
          </a:prstGeom>
        </p:spPr>
      </p:pic>
      <p:pic>
        <p:nvPicPr>
          <p:cNvPr id="4" name="Picture 3" descr="Murc white.psd"/>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0800" y="5956300"/>
            <a:ext cx="1508358" cy="889000"/>
          </a:xfrm>
          <a:prstGeom prst="rect">
            <a:avLst/>
          </a:prstGeom>
        </p:spPr>
      </p:pic>
      <p:sp>
        <p:nvSpPr>
          <p:cNvPr id="5" name="Slide Number Placeholder 4"/>
          <p:cNvSpPr>
            <a:spLocks noGrp="1"/>
          </p:cNvSpPr>
          <p:nvPr>
            <p:ph type="sldNum" sz="quarter" idx="12"/>
          </p:nvPr>
        </p:nvSpPr>
        <p:spPr/>
        <p:txBody>
          <a:bodyPr/>
          <a:lstStyle/>
          <a:p>
            <a:fld id="{A65CAB27-FE16-479A-B933-B7AEB64CDC96}" type="slidenum">
              <a:rPr lang="en-US" smtClean="0"/>
              <a:t>35</a:t>
            </a:fld>
            <a:endParaRPr lang="en-US" dirty="0"/>
          </a:p>
        </p:txBody>
      </p:sp>
      <p:sp>
        <p:nvSpPr>
          <p:cNvPr id="10" name="TextBox 9"/>
          <p:cNvSpPr txBox="1"/>
          <p:nvPr/>
        </p:nvSpPr>
        <p:spPr>
          <a:xfrm>
            <a:off x="381000" y="176330"/>
            <a:ext cx="6781800" cy="646331"/>
          </a:xfrm>
          <a:prstGeom prst="rect">
            <a:avLst/>
          </a:prstGeom>
          <a:noFill/>
        </p:spPr>
        <p:txBody>
          <a:bodyPr wrap="square" rtlCol="0">
            <a:spAutoFit/>
          </a:bodyPr>
          <a:lstStyle/>
          <a:p>
            <a:r>
              <a:rPr lang="en-US" sz="3600" dirty="0" smtClean="0"/>
              <a:t>SCHEDULING THE REPORT:</a:t>
            </a:r>
            <a:endParaRPr lang="en-US" sz="3600" dirty="0"/>
          </a:p>
        </p:txBody>
      </p:sp>
      <p:sp>
        <p:nvSpPr>
          <p:cNvPr id="7" name="Content Placeholder 1"/>
          <p:cNvSpPr>
            <a:spLocks noGrp="1"/>
          </p:cNvSpPr>
          <p:nvPr>
            <p:ph idx="1"/>
          </p:nvPr>
        </p:nvSpPr>
        <p:spPr>
          <a:xfrm>
            <a:off x="307450" y="1112113"/>
            <a:ext cx="8226950" cy="770614"/>
          </a:xfrm>
        </p:spPr>
        <p:txBody>
          <a:bodyPr>
            <a:normAutofit fontScale="77500" lnSpcReduction="20000"/>
          </a:bodyPr>
          <a:lstStyle/>
          <a:p>
            <a:pPr lvl="0"/>
            <a:r>
              <a:rPr lang="en-US" dirty="0" smtClean="0"/>
              <a:t>Step 1 will list the Cardholder’s Name. </a:t>
            </a:r>
          </a:p>
          <a:p>
            <a:pPr lvl="0"/>
            <a:r>
              <a:rPr lang="en-US" dirty="0" smtClean="0"/>
              <a:t>For Step 2, you will select the “Accounting and Reconciliation Reports” and then select “Accounting Code Detail”. </a:t>
            </a:r>
            <a:endParaRPr lang="en-US" dirty="0"/>
          </a:p>
        </p:txBody>
      </p:sp>
      <p:sp>
        <p:nvSpPr>
          <p:cNvPr id="6" name="Oval 5"/>
          <p:cNvSpPr/>
          <p:nvPr/>
        </p:nvSpPr>
        <p:spPr>
          <a:xfrm>
            <a:off x="917388" y="3962400"/>
            <a:ext cx="2362200" cy="4177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905000" y="2735088"/>
            <a:ext cx="838200" cy="137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7981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65CAB27-FE16-479A-B933-B7AEB64CDC96}" type="slidenum">
              <a:rPr lang="en-US" smtClean="0"/>
              <a:t>36</a:t>
            </a:fld>
            <a:endParaRPr lang="en-US" dirty="0"/>
          </a:p>
        </p:txBody>
      </p:sp>
      <p:sp>
        <p:nvSpPr>
          <p:cNvPr id="6" name="TextBox 5"/>
          <p:cNvSpPr txBox="1"/>
          <p:nvPr/>
        </p:nvSpPr>
        <p:spPr>
          <a:xfrm>
            <a:off x="533400" y="304800"/>
            <a:ext cx="6781800" cy="646331"/>
          </a:xfrm>
          <a:prstGeom prst="rect">
            <a:avLst/>
          </a:prstGeom>
          <a:noFill/>
        </p:spPr>
        <p:txBody>
          <a:bodyPr wrap="square" rtlCol="0">
            <a:spAutoFit/>
          </a:bodyPr>
          <a:lstStyle/>
          <a:p>
            <a:r>
              <a:rPr lang="en-US" sz="3600" dirty="0"/>
              <a:t>SCHEDULING THE REPORT:</a:t>
            </a:r>
          </a:p>
        </p:txBody>
      </p:sp>
      <p:pic>
        <p:nvPicPr>
          <p:cNvPr id="7" name="Picture 6" descr="Murc white.psd"/>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800" y="5956300"/>
            <a:ext cx="1508358" cy="889000"/>
          </a:xfrm>
          <a:prstGeom prst="rect">
            <a:avLst/>
          </a:prstGeom>
        </p:spPr>
      </p:pic>
      <p:sp>
        <p:nvSpPr>
          <p:cNvPr id="9" name="Content Placeholder 1"/>
          <p:cNvSpPr txBox="1">
            <a:spLocks/>
          </p:cNvSpPr>
          <p:nvPr/>
        </p:nvSpPr>
        <p:spPr>
          <a:xfrm>
            <a:off x="152400" y="1078131"/>
            <a:ext cx="8303150" cy="495300"/>
          </a:xfrm>
          <a:prstGeom prst="rect">
            <a:avLst/>
          </a:prstGeom>
        </p:spPr>
        <p:txBody>
          <a:bodyPr vert="horz" lIns="0" tIns="45720" rIns="0" bIns="45720" rtlCol="0">
            <a:normAutofit fontScale="85000" lnSpcReduction="10000"/>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r>
              <a:rPr lang="en-US" dirty="0" smtClean="0"/>
              <a:t> For Step 3, </a:t>
            </a:r>
            <a:r>
              <a:rPr lang="en-US" b="1" u="sng" dirty="0" smtClean="0"/>
              <a:t>MARSHALL UNIVERSITY RESEARCH </a:t>
            </a:r>
            <a:r>
              <a:rPr lang="en-US" dirty="0" smtClean="0"/>
              <a:t>should already be selected. </a:t>
            </a:r>
          </a:p>
        </p:txBody>
      </p:sp>
      <p:sp>
        <p:nvSpPr>
          <p:cNvPr id="12" name="Content Placeholder 1"/>
          <p:cNvSpPr txBox="1">
            <a:spLocks/>
          </p:cNvSpPr>
          <p:nvPr/>
        </p:nvSpPr>
        <p:spPr>
          <a:xfrm>
            <a:off x="158363" y="4876800"/>
            <a:ext cx="8303150" cy="457200"/>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r>
              <a:rPr lang="en-US" dirty="0" smtClean="0"/>
              <a:t>Skip Step 4. </a:t>
            </a:r>
          </a:p>
        </p:txBody>
      </p:sp>
      <p:pic>
        <p:nvPicPr>
          <p:cNvPr id="5" name="Picture 4"/>
          <p:cNvPicPr>
            <a:picLocks noChangeAspect="1"/>
          </p:cNvPicPr>
          <p:nvPr/>
        </p:nvPicPr>
        <p:blipFill>
          <a:blip r:embed="rId4"/>
          <a:stretch>
            <a:fillRect/>
          </a:stretch>
        </p:blipFill>
        <p:spPr>
          <a:xfrm>
            <a:off x="895468" y="1573431"/>
            <a:ext cx="6817014" cy="3364878"/>
          </a:xfrm>
          <a:prstGeom prst="rect">
            <a:avLst/>
          </a:prstGeom>
        </p:spPr>
      </p:pic>
      <p:sp>
        <p:nvSpPr>
          <p:cNvPr id="10" name="Rectangle 9"/>
          <p:cNvSpPr/>
          <p:nvPr/>
        </p:nvSpPr>
        <p:spPr>
          <a:xfrm>
            <a:off x="1981200" y="2286000"/>
            <a:ext cx="838200" cy="137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352800" y="4171950"/>
            <a:ext cx="1219200" cy="171450"/>
          </a:xfrm>
          <a:prstGeom prst="rect">
            <a:avLst/>
          </a:prstGeom>
          <a:solidFill>
            <a:schemeClr val="accent3">
              <a:lumMod val="65000"/>
              <a:lumOff val="3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71265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65CAB27-FE16-479A-B933-B7AEB64CDC96}" type="slidenum">
              <a:rPr lang="en-US" smtClean="0"/>
              <a:t>37</a:t>
            </a:fld>
            <a:endParaRPr lang="en-US" dirty="0"/>
          </a:p>
        </p:txBody>
      </p:sp>
      <p:sp>
        <p:nvSpPr>
          <p:cNvPr id="6" name="TextBox 5"/>
          <p:cNvSpPr txBox="1"/>
          <p:nvPr/>
        </p:nvSpPr>
        <p:spPr>
          <a:xfrm>
            <a:off x="533400" y="304800"/>
            <a:ext cx="6781800" cy="646331"/>
          </a:xfrm>
          <a:prstGeom prst="rect">
            <a:avLst/>
          </a:prstGeom>
          <a:noFill/>
        </p:spPr>
        <p:txBody>
          <a:bodyPr wrap="square" rtlCol="0">
            <a:spAutoFit/>
          </a:bodyPr>
          <a:lstStyle/>
          <a:p>
            <a:r>
              <a:rPr lang="en-US" sz="3600" dirty="0"/>
              <a:t>SCHEDULING THE REPORT:</a:t>
            </a:r>
          </a:p>
        </p:txBody>
      </p:sp>
      <p:pic>
        <p:nvPicPr>
          <p:cNvPr id="7" name="Picture 6" descr="Murc white.psd"/>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800" y="5956300"/>
            <a:ext cx="1508358" cy="889000"/>
          </a:xfrm>
          <a:prstGeom prst="rect">
            <a:avLst/>
          </a:prstGeom>
        </p:spPr>
      </p:pic>
      <p:sp>
        <p:nvSpPr>
          <p:cNvPr id="9" name="Content Placeholder 1"/>
          <p:cNvSpPr txBox="1">
            <a:spLocks/>
          </p:cNvSpPr>
          <p:nvPr/>
        </p:nvSpPr>
        <p:spPr>
          <a:xfrm>
            <a:off x="152400" y="1066801"/>
            <a:ext cx="8763000" cy="1600200"/>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r>
              <a:rPr lang="en-US" dirty="0" smtClean="0"/>
              <a:t>For Step 5, you will leave all fields as they are, unless you are splitting transactions. If you have split transactions, make sure to put a check mark next to “Include Splits”</a:t>
            </a:r>
          </a:p>
          <a:p>
            <a:endParaRPr lang="en-US" dirty="0" smtClean="0"/>
          </a:p>
        </p:txBody>
      </p:sp>
      <p:pic>
        <p:nvPicPr>
          <p:cNvPr id="2" name="Picture 1"/>
          <p:cNvPicPr>
            <a:picLocks noChangeAspect="1"/>
          </p:cNvPicPr>
          <p:nvPr/>
        </p:nvPicPr>
        <p:blipFill>
          <a:blip r:embed="rId4"/>
          <a:stretch>
            <a:fillRect/>
          </a:stretch>
        </p:blipFill>
        <p:spPr>
          <a:xfrm>
            <a:off x="908250" y="2057400"/>
            <a:ext cx="7251300" cy="3513579"/>
          </a:xfrm>
          <a:prstGeom prst="rect">
            <a:avLst/>
          </a:prstGeom>
        </p:spPr>
      </p:pic>
      <p:pic>
        <p:nvPicPr>
          <p:cNvPr id="2050" name="Picture 2" descr="C:\Users\stephensa\AppData\Local\Microsoft\Windows\Temporary Internet Files\Content.IE5\30RNMRH7\MM900185588[1].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1200" y="4242321"/>
            <a:ext cx="228600" cy="13865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429000" y="5334000"/>
            <a:ext cx="1828800" cy="152400"/>
          </a:xfrm>
          <a:prstGeom prst="rect">
            <a:avLst/>
          </a:prstGeom>
          <a:solidFill>
            <a:schemeClr val="accent3">
              <a:lumMod val="65000"/>
              <a:lumOff val="3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7028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65CAB27-FE16-479A-B933-B7AEB64CDC96}" type="slidenum">
              <a:rPr lang="en-US" smtClean="0"/>
              <a:t>38</a:t>
            </a:fld>
            <a:endParaRPr lang="en-US" dirty="0"/>
          </a:p>
        </p:txBody>
      </p:sp>
      <p:sp>
        <p:nvSpPr>
          <p:cNvPr id="6" name="TextBox 5"/>
          <p:cNvSpPr txBox="1"/>
          <p:nvPr/>
        </p:nvSpPr>
        <p:spPr>
          <a:xfrm>
            <a:off x="533400" y="304800"/>
            <a:ext cx="6781800" cy="646331"/>
          </a:xfrm>
          <a:prstGeom prst="rect">
            <a:avLst/>
          </a:prstGeom>
          <a:noFill/>
        </p:spPr>
        <p:txBody>
          <a:bodyPr wrap="square" rtlCol="0">
            <a:spAutoFit/>
          </a:bodyPr>
          <a:lstStyle/>
          <a:p>
            <a:r>
              <a:rPr lang="en-US" sz="3600" dirty="0"/>
              <a:t>SCHEDULING THE REPORT:</a:t>
            </a:r>
          </a:p>
        </p:txBody>
      </p:sp>
      <p:pic>
        <p:nvPicPr>
          <p:cNvPr id="7" name="Picture 6" descr="Murc white.psd"/>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800" y="5956300"/>
            <a:ext cx="1508358" cy="889000"/>
          </a:xfrm>
          <a:prstGeom prst="rect">
            <a:avLst/>
          </a:prstGeom>
        </p:spPr>
      </p:pic>
      <p:sp>
        <p:nvSpPr>
          <p:cNvPr id="3" name="Content Placeholder 2"/>
          <p:cNvSpPr>
            <a:spLocks noGrp="1"/>
          </p:cNvSpPr>
          <p:nvPr>
            <p:ph idx="1"/>
          </p:nvPr>
        </p:nvSpPr>
        <p:spPr>
          <a:xfrm>
            <a:off x="138702" y="1219200"/>
            <a:ext cx="2666999" cy="4224478"/>
          </a:xfrm>
        </p:spPr>
        <p:txBody>
          <a:bodyPr>
            <a:normAutofit lnSpcReduction="10000"/>
          </a:bodyPr>
          <a:lstStyle/>
          <a:p>
            <a:r>
              <a:rPr lang="en-US" dirty="0" smtClean="0"/>
              <a:t>This report can only be scheduled to run after the billing cycle has ended. </a:t>
            </a:r>
          </a:p>
          <a:p>
            <a:endParaRPr lang="en-US" dirty="0" smtClean="0"/>
          </a:p>
          <a:p>
            <a:r>
              <a:rPr lang="en-US" dirty="0" smtClean="0"/>
              <a:t>Select Step 6, select </a:t>
            </a:r>
            <a:r>
              <a:rPr lang="en-US" b="1" dirty="0" smtClean="0"/>
              <a:t>“Reporting </a:t>
            </a:r>
            <a:r>
              <a:rPr lang="en-US" b="1" dirty="0"/>
              <a:t>Cycle</a:t>
            </a:r>
            <a:r>
              <a:rPr lang="en-US" b="1" dirty="0" smtClean="0"/>
              <a:t>”, </a:t>
            </a:r>
            <a:r>
              <a:rPr lang="en-US" dirty="0" smtClean="0"/>
              <a:t>and use the drop down feature to select the billing cycle month.</a:t>
            </a:r>
          </a:p>
          <a:p>
            <a:endParaRPr lang="en-US" dirty="0" smtClean="0"/>
          </a:p>
          <a:p>
            <a:r>
              <a:rPr lang="en-US" dirty="0" smtClean="0"/>
              <a:t>Then select Step 7.</a:t>
            </a:r>
          </a:p>
        </p:txBody>
      </p:sp>
      <p:pic>
        <p:nvPicPr>
          <p:cNvPr id="2" name="Picture 1"/>
          <p:cNvPicPr>
            <a:picLocks noChangeAspect="1"/>
          </p:cNvPicPr>
          <p:nvPr/>
        </p:nvPicPr>
        <p:blipFill rotWithShape="1">
          <a:blip r:embed="rId3"/>
          <a:srcRect r="38041"/>
          <a:stretch/>
        </p:blipFill>
        <p:spPr>
          <a:xfrm>
            <a:off x="2837380" y="960549"/>
            <a:ext cx="6205538" cy="4322407"/>
          </a:xfrm>
          <a:prstGeom prst="rect">
            <a:avLst/>
          </a:prstGeom>
        </p:spPr>
      </p:pic>
      <p:sp>
        <p:nvSpPr>
          <p:cNvPr id="8" name="Oval 7"/>
          <p:cNvSpPr/>
          <p:nvPr/>
        </p:nvSpPr>
        <p:spPr>
          <a:xfrm>
            <a:off x="4114800" y="2438400"/>
            <a:ext cx="3089525"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904162" y="3962400"/>
            <a:ext cx="1210638" cy="4492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289925" y="4540406"/>
            <a:ext cx="1828800" cy="152400"/>
          </a:xfrm>
          <a:prstGeom prst="rect">
            <a:avLst/>
          </a:prstGeom>
          <a:solidFill>
            <a:schemeClr val="accent3">
              <a:lumMod val="65000"/>
              <a:lumOff val="3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93380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65CAB27-FE16-479A-B933-B7AEB64CDC96}" type="slidenum">
              <a:rPr lang="en-US" smtClean="0"/>
              <a:t>39</a:t>
            </a:fld>
            <a:endParaRPr lang="en-US" dirty="0"/>
          </a:p>
        </p:txBody>
      </p:sp>
      <p:sp>
        <p:nvSpPr>
          <p:cNvPr id="6" name="TextBox 5"/>
          <p:cNvSpPr txBox="1"/>
          <p:nvPr/>
        </p:nvSpPr>
        <p:spPr>
          <a:xfrm>
            <a:off x="533400" y="304800"/>
            <a:ext cx="6781800" cy="646331"/>
          </a:xfrm>
          <a:prstGeom prst="rect">
            <a:avLst/>
          </a:prstGeom>
          <a:noFill/>
        </p:spPr>
        <p:txBody>
          <a:bodyPr wrap="square" rtlCol="0">
            <a:spAutoFit/>
          </a:bodyPr>
          <a:lstStyle/>
          <a:p>
            <a:r>
              <a:rPr lang="en-US" sz="3600" dirty="0"/>
              <a:t>SCHEDULING THE REPORT:</a:t>
            </a:r>
          </a:p>
        </p:txBody>
      </p:sp>
      <p:pic>
        <p:nvPicPr>
          <p:cNvPr id="7" name="Picture 6" descr="Murc white.psd"/>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800" y="5956300"/>
            <a:ext cx="1508358" cy="889000"/>
          </a:xfrm>
          <a:prstGeom prst="rect">
            <a:avLst/>
          </a:prstGeom>
        </p:spPr>
      </p:pic>
      <p:sp>
        <p:nvSpPr>
          <p:cNvPr id="3" name="Content Placeholder 2"/>
          <p:cNvSpPr>
            <a:spLocks noGrp="1"/>
          </p:cNvSpPr>
          <p:nvPr>
            <p:ph idx="1"/>
          </p:nvPr>
        </p:nvSpPr>
        <p:spPr>
          <a:xfrm>
            <a:off x="326005" y="1143000"/>
            <a:ext cx="3255395" cy="4114800"/>
          </a:xfrm>
        </p:spPr>
        <p:txBody>
          <a:bodyPr>
            <a:normAutofit/>
          </a:bodyPr>
          <a:lstStyle/>
          <a:p>
            <a:r>
              <a:rPr lang="en-US" dirty="0" smtClean="0"/>
              <a:t>While on Step 7, please make sure that your email address is listed correctly in the Email Notifications box. </a:t>
            </a:r>
          </a:p>
          <a:p>
            <a:endParaRPr lang="en-US" dirty="0" smtClean="0"/>
          </a:p>
          <a:p>
            <a:r>
              <a:rPr lang="en-US" dirty="0" smtClean="0"/>
              <a:t>Select “Submit Request”</a:t>
            </a:r>
          </a:p>
          <a:p>
            <a:endParaRPr lang="en-US" dirty="0" smtClean="0"/>
          </a:p>
        </p:txBody>
      </p:sp>
      <p:pic>
        <p:nvPicPr>
          <p:cNvPr id="5" name="Picture 4"/>
          <p:cNvPicPr>
            <a:picLocks noChangeAspect="1"/>
          </p:cNvPicPr>
          <p:nvPr/>
        </p:nvPicPr>
        <p:blipFill>
          <a:blip r:embed="rId3"/>
          <a:stretch>
            <a:fillRect/>
          </a:stretch>
        </p:blipFill>
        <p:spPr>
          <a:xfrm>
            <a:off x="4667250" y="1206500"/>
            <a:ext cx="3562350" cy="4749800"/>
          </a:xfrm>
          <a:prstGeom prst="rect">
            <a:avLst/>
          </a:prstGeom>
        </p:spPr>
      </p:pic>
      <p:sp>
        <p:nvSpPr>
          <p:cNvPr id="8" name="TextBox 7"/>
          <p:cNvSpPr txBox="1"/>
          <p:nvPr/>
        </p:nvSpPr>
        <p:spPr>
          <a:xfrm>
            <a:off x="5029200" y="3311972"/>
            <a:ext cx="2438400" cy="369332"/>
          </a:xfrm>
          <a:prstGeom prst="rect">
            <a:avLst/>
          </a:prstGeom>
          <a:solidFill>
            <a:schemeClr val="bg1"/>
          </a:solidFill>
        </p:spPr>
        <p:txBody>
          <a:bodyPr wrap="square" rtlCol="0">
            <a:spAutoFit/>
          </a:bodyPr>
          <a:lstStyle/>
          <a:p>
            <a:r>
              <a:rPr lang="en-US" dirty="0" smtClean="0"/>
              <a:t>Email@marshall.edu</a:t>
            </a:r>
            <a:endParaRPr lang="en-US" dirty="0"/>
          </a:p>
        </p:txBody>
      </p:sp>
      <p:cxnSp>
        <p:nvCxnSpPr>
          <p:cNvPr id="11" name="Straight Arrow Connector 10"/>
          <p:cNvCxnSpPr/>
          <p:nvPr/>
        </p:nvCxnSpPr>
        <p:spPr>
          <a:xfrm>
            <a:off x="3657600" y="2133600"/>
            <a:ext cx="1447800" cy="1364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895600" y="3681304"/>
            <a:ext cx="1771650" cy="19574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2107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TO ACTIVATION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83269035"/>
              </p:ext>
            </p:extLst>
          </p:nvPr>
        </p:nvGraphicFramePr>
        <p:xfrm>
          <a:off x="685800" y="1600200"/>
          <a:ext cx="79248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A65CAB27-FE16-479A-B933-B7AEB64CDC96}" type="slidenum">
              <a:rPr lang="en-US" smtClean="0"/>
              <a:t>4</a:t>
            </a:fld>
            <a:endParaRPr lang="en-US" dirty="0"/>
          </a:p>
        </p:txBody>
      </p:sp>
      <p:pic>
        <p:nvPicPr>
          <p:cNvPr id="6" name="Picture 5" descr="Murc white.psd"/>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0800" y="5956300"/>
            <a:ext cx="1508358" cy="889000"/>
          </a:xfrm>
          <a:prstGeom prst="rect">
            <a:avLst/>
          </a:prstGeom>
        </p:spPr>
      </p:pic>
    </p:spTree>
    <p:extLst>
      <p:ext uri="{BB962C8B-B14F-4D97-AF65-F5344CB8AC3E}">
        <p14:creationId xmlns:p14="http://schemas.microsoft.com/office/powerpoint/2010/main" val="33386198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urc white.psd"/>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800" y="5956300"/>
            <a:ext cx="1508358" cy="889000"/>
          </a:xfrm>
          <a:prstGeom prst="rect">
            <a:avLst/>
          </a:prstGeom>
        </p:spPr>
      </p:pic>
      <p:sp>
        <p:nvSpPr>
          <p:cNvPr id="5" name="Slide Number Placeholder 4"/>
          <p:cNvSpPr>
            <a:spLocks noGrp="1"/>
          </p:cNvSpPr>
          <p:nvPr>
            <p:ph type="sldNum" sz="quarter" idx="12"/>
          </p:nvPr>
        </p:nvSpPr>
        <p:spPr/>
        <p:txBody>
          <a:bodyPr/>
          <a:lstStyle/>
          <a:p>
            <a:fld id="{A65CAB27-FE16-479A-B933-B7AEB64CDC96}" type="slidenum">
              <a:rPr lang="en-US" smtClean="0"/>
              <a:t>40</a:t>
            </a:fld>
            <a:endParaRPr lang="en-US" dirty="0"/>
          </a:p>
        </p:txBody>
      </p:sp>
      <p:sp>
        <p:nvSpPr>
          <p:cNvPr id="11" name="TextBox 10"/>
          <p:cNvSpPr txBox="1"/>
          <p:nvPr/>
        </p:nvSpPr>
        <p:spPr>
          <a:xfrm>
            <a:off x="228600" y="152400"/>
            <a:ext cx="8534400" cy="646331"/>
          </a:xfrm>
          <a:prstGeom prst="rect">
            <a:avLst/>
          </a:prstGeom>
          <a:noFill/>
        </p:spPr>
        <p:txBody>
          <a:bodyPr wrap="square" rtlCol="0">
            <a:spAutoFit/>
          </a:bodyPr>
          <a:lstStyle/>
          <a:p>
            <a:r>
              <a:rPr lang="en-US" sz="3600" dirty="0" smtClean="0"/>
              <a:t>VIEW THE COMPLETED REPORT:</a:t>
            </a:r>
            <a:endParaRPr lang="en-US" sz="3600" dirty="0"/>
          </a:p>
        </p:txBody>
      </p:sp>
      <p:sp>
        <p:nvSpPr>
          <p:cNvPr id="7" name="Content Placeholder 1"/>
          <p:cNvSpPr>
            <a:spLocks noGrp="1"/>
          </p:cNvSpPr>
          <p:nvPr>
            <p:ph idx="1"/>
          </p:nvPr>
        </p:nvSpPr>
        <p:spPr>
          <a:xfrm>
            <a:off x="210710" y="1143000"/>
            <a:ext cx="8856428" cy="1600200"/>
          </a:xfrm>
        </p:spPr>
        <p:txBody>
          <a:bodyPr>
            <a:normAutofit/>
          </a:bodyPr>
          <a:lstStyle/>
          <a:p>
            <a:r>
              <a:rPr lang="en-US" dirty="0" smtClean="0"/>
              <a:t>After selecting “Submit Request” the Reports Dashboard Screen will automatically populate. The report will take a few minutes to run. </a:t>
            </a:r>
          </a:p>
          <a:p>
            <a:r>
              <a:rPr lang="en-US" dirty="0" smtClean="0"/>
              <a:t>You will receive an email notification when the report is complete, and you will then refresh the page that you are currently on and the report will populate. </a:t>
            </a:r>
          </a:p>
          <a:p>
            <a:endParaRPr lang="en-US" dirty="0" smtClean="0"/>
          </a:p>
          <a:p>
            <a:endParaRPr lang="en-US" dirty="0" smtClean="0"/>
          </a:p>
        </p:txBody>
      </p:sp>
      <p:pic>
        <p:nvPicPr>
          <p:cNvPr id="6" name="Picture 5"/>
          <p:cNvPicPr>
            <a:picLocks noChangeAspect="1"/>
          </p:cNvPicPr>
          <p:nvPr/>
        </p:nvPicPr>
        <p:blipFill>
          <a:blip r:embed="rId3"/>
          <a:stretch>
            <a:fillRect/>
          </a:stretch>
        </p:blipFill>
        <p:spPr>
          <a:xfrm>
            <a:off x="66675" y="3014663"/>
            <a:ext cx="8696325" cy="2590800"/>
          </a:xfrm>
          <a:prstGeom prst="rect">
            <a:avLst/>
          </a:prstGeom>
        </p:spPr>
      </p:pic>
    </p:spTree>
    <p:extLst>
      <p:ext uri="{BB962C8B-B14F-4D97-AF65-F5344CB8AC3E}">
        <p14:creationId xmlns:p14="http://schemas.microsoft.com/office/powerpoint/2010/main" val="2318334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urc white.psd"/>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800" y="5956300"/>
            <a:ext cx="1508358" cy="889000"/>
          </a:xfrm>
          <a:prstGeom prst="rect">
            <a:avLst/>
          </a:prstGeom>
        </p:spPr>
      </p:pic>
      <p:sp>
        <p:nvSpPr>
          <p:cNvPr id="5" name="Slide Number Placeholder 4"/>
          <p:cNvSpPr>
            <a:spLocks noGrp="1"/>
          </p:cNvSpPr>
          <p:nvPr>
            <p:ph type="sldNum" sz="quarter" idx="12"/>
          </p:nvPr>
        </p:nvSpPr>
        <p:spPr/>
        <p:txBody>
          <a:bodyPr/>
          <a:lstStyle/>
          <a:p>
            <a:fld id="{A65CAB27-FE16-479A-B933-B7AEB64CDC96}" type="slidenum">
              <a:rPr lang="en-US" smtClean="0"/>
              <a:t>41</a:t>
            </a:fld>
            <a:endParaRPr lang="en-US" dirty="0"/>
          </a:p>
        </p:txBody>
      </p:sp>
      <p:sp>
        <p:nvSpPr>
          <p:cNvPr id="11" name="TextBox 10"/>
          <p:cNvSpPr txBox="1"/>
          <p:nvPr/>
        </p:nvSpPr>
        <p:spPr>
          <a:xfrm>
            <a:off x="228600" y="152400"/>
            <a:ext cx="8534400" cy="646331"/>
          </a:xfrm>
          <a:prstGeom prst="rect">
            <a:avLst/>
          </a:prstGeom>
          <a:noFill/>
        </p:spPr>
        <p:txBody>
          <a:bodyPr wrap="square" rtlCol="0">
            <a:spAutoFit/>
          </a:bodyPr>
          <a:lstStyle/>
          <a:p>
            <a:r>
              <a:rPr lang="en-US" sz="3600" dirty="0" smtClean="0"/>
              <a:t>VIEW THE COMPLETED REPORT:</a:t>
            </a:r>
            <a:endParaRPr lang="en-US" sz="3600" dirty="0"/>
          </a:p>
        </p:txBody>
      </p:sp>
      <p:sp>
        <p:nvSpPr>
          <p:cNvPr id="7" name="Content Placeholder 1"/>
          <p:cNvSpPr>
            <a:spLocks noGrp="1"/>
          </p:cNvSpPr>
          <p:nvPr>
            <p:ph idx="1"/>
          </p:nvPr>
        </p:nvSpPr>
        <p:spPr>
          <a:xfrm>
            <a:off x="210710" y="1143000"/>
            <a:ext cx="8856428" cy="1447800"/>
          </a:xfrm>
        </p:spPr>
        <p:txBody>
          <a:bodyPr>
            <a:normAutofit/>
          </a:bodyPr>
          <a:lstStyle/>
          <a:p>
            <a:r>
              <a:rPr lang="en-US" dirty="0" smtClean="0"/>
              <a:t>Select the report that you just ran. </a:t>
            </a:r>
          </a:p>
          <a:p>
            <a:endParaRPr lang="en-US" dirty="0" smtClean="0"/>
          </a:p>
          <a:p>
            <a:r>
              <a:rPr lang="en-US" dirty="0" smtClean="0"/>
              <a:t>Print a copy for the reconciliation.</a:t>
            </a:r>
          </a:p>
          <a:p>
            <a:endParaRPr lang="en-US" dirty="0" smtClean="0"/>
          </a:p>
        </p:txBody>
      </p:sp>
      <p:pic>
        <p:nvPicPr>
          <p:cNvPr id="9" name="Picture 8"/>
          <p:cNvPicPr>
            <a:picLocks noChangeAspect="1"/>
          </p:cNvPicPr>
          <p:nvPr/>
        </p:nvPicPr>
        <p:blipFill>
          <a:blip r:embed="rId3"/>
          <a:stretch>
            <a:fillRect/>
          </a:stretch>
        </p:blipFill>
        <p:spPr>
          <a:xfrm>
            <a:off x="85047" y="2747963"/>
            <a:ext cx="8696325" cy="2590800"/>
          </a:xfrm>
          <a:prstGeom prst="rect">
            <a:avLst/>
          </a:prstGeom>
        </p:spPr>
      </p:pic>
      <p:sp>
        <p:nvSpPr>
          <p:cNvPr id="8" name="Oval 7"/>
          <p:cNvSpPr/>
          <p:nvPr/>
        </p:nvSpPr>
        <p:spPr>
          <a:xfrm>
            <a:off x="381000" y="4495800"/>
            <a:ext cx="2057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28213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Assembling your reconciliation:</a:t>
            </a:r>
            <a:endParaRPr lang="en-US" dirty="0"/>
          </a:p>
        </p:txBody>
      </p:sp>
      <p:sp>
        <p:nvSpPr>
          <p:cNvPr id="4" name="Slide Number Placeholder 3"/>
          <p:cNvSpPr>
            <a:spLocks noGrp="1"/>
          </p:cNvSpPr>
          <p:nvPr>
            <p:ph type="sldNum" sz="quarter" idx="12"/>
          </p:nvPr>
        </p:nvSpPr>
        <p:spPr/>
        <p:txBody>
          <a:bodyPr/>
          <a:lstStyle/>
          <a:p>
            <a:fld id="{A65CAB27-FE16-479A-B933-B7AEB64CDC96}" type="slidenum">
              <a:rPr lang="en-US" smtClean="0"/>
              <a:t>42</a:t>
            </a:fld>
            <a:endParaRPr lang="en-US" dirty="0"/>
          </a:p>
        </p:txBody>
      </p:sp>
      <p:graphicFrame>
        <p:nvGraphicFramePr>
          <p:cNvPr id="14" name="Diagram 13"/>
          <p:cNvGraphicFramePr/>
          <p:nvPr>
            <p:extLst>
              <p:ext uri="{D42A27DB-BD31-4B8C-83A1-F6EECF244321}">
                <p14:modId xmlns:p14="http://schemas.microsoft.com/office/powerpoint/2010/main" val="1221573460"/>
              </p:ext>
            </p:extLst>
          </p:nvPr>
        </p:nvGraphicFramePr>
        <p:xfrm>
          <a:off x="1066800" y="1447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Murc white.psd"/>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0800" y="5956300"/>
            <a:ext cx="1508358" cy="889000"/>
          </a:xfrm>
          <a:prstGeom prst="rect">
            <a:avLst/>
          </a:prstGeom>
        </p:spPr>
      </p:pic>
    </p:spTree>
    <p:extLst>
      <p:ext uri="{BB962C8B-B14F-4D97-AF65-F5344CB8AC3E}">
        <p14:creationId xmlns:p14="http://schemas.microsoft.com/office/powerpoint/2010/main" val="188333441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Monthly reconciliation:</a:t>
            </a:r>
            <a:endParaRPr lang="en-US" dirty="0"/>
          </a:p>
        </p:txBody>
      </p:sp>
      <p:sp>
        <p:nvSpPr>
          <p:cNvPr id="3" name="Content Placeholder 2"/>
          <p:cNvSpPr>
            <a:spLocks noGrp="1"/>
          </p:cNvSpPr>
          <p:nvPr>
            <p:ph idx="1"/>
          </p:nvPr>
        </p:nvSpPr>
        <p:spPr>
          <a:xfrm>
            <a:off x="152400" y="1524000"/>
            <a:ext cx="8534400" cy="3124200"/>
          </a:xfrm>
        </p:spPr>
        <p:txBody>
          <a:bodyPr>
            <a:normAutofit lnSpcReduction="10000"/>
          </a:bodyPr>
          <a:lstStyle/>
          <a:p>
            <a:r>
              <a:rPr lang="en-US" dirty="0" smtClean="0"/>
              <a:t>The </a:t>
            </a:r>
            <a:r>
              <a:rPr lang="en-US" dirty="0"/>
              <a:t>cardholder must </a:t>
            </a:r>
            <a:r>
              <a:rPr lang="en-US" dirty="0" smtClean="0"/>
              <a:t>scan and email the </a:t>
            </a:r>
            <a:r>
              <a:rPr lang="en-US" dirty="0"/>
              <a:t>required </a:t>
            </a:r>
            <a:r>
              <a:rPr lang="en-US" dirty="0" smtClean="0"/>
              <a:t>completed reconciliation in pdf format </a:t>
            </a:r>
            <a:r>
              <a:rPr lang="en-US" dirty="0"/>
              <a:t>to </a:t>
            </a:r>
            <a:r>
              <a:rPr lang="en-US" dirty="0" smtClean="0">
                <a:solidFill>
                  <a:srgbClr val="FF0000"/>
                </a:solidFill>
              </a:rPr>
              <a:t>MURC_REPORTS@marshall.edu</a:t>
            </a:r>
            <a:r>
              <a:rPr lang="en-US" dirty="0" smtClean="0"/>
              <a:t> for </a:t>
            </a:r>
            <a:r>
              <a:rPr lang="en-US" dirty="0"/>
              <a:t>review by </a:t>
            </a:r>
            <a:r>
              <a:rPr lang="en-US" dirty="0" smtClean="0"/>
              <a:t>the </a:t>
            </a:r>
            <a:r>
              <a:rPr lang="en-US" sz="2400" u="sng" dirty="0">
                <a:solidFill>
                  <a:schemeClr val="accent1"/>
                </a:solidFill>
              </a:rPr>
              <a:t>1st </a:t>
            </a:r>
            <a:r>
              <a:rPr lang="en-US" sz="2400" u="sng" dirty="0" smtClean="0">
                <a:solidFill>
                  <a:schemeClr val="accent1"/>
                </a:solidFill>
              </a:rPr>
              <a:t>business day </a:t>
            </a:r>
            <a:r>
              <a:rPr lang="en-US" sz="2400" u="sng" dirty="0">
                <a:solidFill>
                  <a:schemeClr val="accent1"/>
                </a:solidFill>
              </a:rPr>
              <a:t>of the month </a:t>
            </a:r>
            <a:r>
              <a:rPr lang="en-US" dirty="0"/>
              <a:t>following the statement closing </a:t>
            </a:r>
            <a:r>
              <a:rPr lang="en-US" dirty="0" smtClean="0"/>
              <a:t>date. </a:t>
            </a:r>
          </a:p>
          <a:p>
            <a:endParaRPr lang="en-US" dirty="0"/>
          </a:p>
          <a:p>
            <a:r>
              <a:rPr lang="en-US" dirty="0" smtClean="0"/>
              <a:t>This deadline is given to ensure our ability to in turn provide </a:t>
            </a:r>
            <a:r>
              <a:rPr lang="en-US" dirty="0"/>
              <a:t>you timely financial </a:t>
            </a:r>
            <a:r>
              <a:rPr lang="en-US" dirty="0" smtClean="0"/>
              <a:t>reports.</a:t>
            </a:r>
          </a:p>
          <a:p>
            <a:pPr lvl="1"/>
            <a:endParaRPr lang="en-US" dirty="0" smtClean="0"/>
          </a:p>
          <a:p>
            <a:r>
              <a:rPr lang="en-US" dirty="0" smtClean="0"/>
              <a:t>Always include other </a:t>
            </a:r>
            <a:r>
              <a:rPr lang="en-US" dirty="0"/>
              <a:t>necessary backup </a:t>
            </a:r>
            <a:r>
              <a:rPr lang="en-US" dirty="0" smtClean="0"/>
              <a:t>(</a:t>
            </a:r>
            <a:r>
              <a:rPr lang="en-US" dirty="0"/>
              <a:t>Participant Lists, meeting/training form, </a:t>
            </a:r>
            <a:r>
              <a:rPr lang="en-US" dirty="0" smtClean="0"/>
              <a:t>copies of etc.)</a:t>
            </a:r>
          </a:p>
          <a:p>
            <a:endParaRPr lang="en-US" dirty="0"/>
          </a:p>
          <a:p>
            <a:endParaRPr lang="en-US" dirty="0" smtClean="0"/>
          </a:p>
        </p:txBody>
      </p:sp>
      <p:sp>
        <p:nvSpPr>
          <p:cNvPr id="4" name="Slide Number Placeholder 3"/>
          <p:cNvSpPr>
            <a:spLocks noGrp="1"/>
          </p:cNvSpPr>
          <p:nvPr>
            <p:ph type="sldNum" sz="quarter" idx="12"/>
          </p:nvPr>
        </p:nvSpPr>
        <p:spPr/>
        <p:txBody>
          <a:bodyPr/>
          <a:lstStyle/>
          <a:p>
            <a:fld id="{A65CAB27-FE16-479A-B933-B7AEB64CDC96}" type="slidenum">
              <a:rPr lang="en-US" smtClean="0"/>
              <a:t>43</a:t>
            </a:fld>
            <a:endParaRPr lang="en-US" dirty="0"/>
          </a:p>
        </p:txBody>
      </p:sp>
      <p:pic>
        <p:nvPicPr>
          <p:cNvPr id="5" name="Picture 4" descr="Murc white.psd"/>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800" y="5956300"/>
            <a:ext cx="1508358" cy="889000"/>
          </a:xfrm>
          <a:prstGeom prst="rect">
            <a:avLst/>
          </a:prstGeom>
        </p:spPr>
      </p:pic>
    </p:spTree>
    <p:extLst>
      <p:ext uri="{BB962C8B-B14F-4D97-AF65-F5344CB8AC3E}">
        <p14:creationId xmlns:p14="http://schemas.microsoft.com/office/powerpoint/2010/main" val="30759846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P-CARD POINTERS</a:t>
            </a:r>
            <a:endParaRPr lang="en-US" dirty="0"/>
          </a:p>
        </p:txBody>
      </p:sp>
      <p:sp>
        <p:nvSpPr>
          <p:cNvPr id="3" name="Content Placeholder 2"/>
          <p:cNvSpPr>
            <a:spLocks noGrp="1"/>
          </p:cNvSpPr>
          <p:nvPr>
            <p:ph idx="1"/>
          </p:nvPr>
        </p:nvSpPr>
        <p:spPr>
          <a:xfrm>
            <a:off x="685800" y="1219200"/>
            <a:ext cx="7772400" cy="4495800"/>
          </a:xfrm>
        </p:spPr>
        <p:txBody>
          <a:bodyPr>
            <a:normAutofit fontScale="92500" lnSpcReduction="20000"/>
          </a:bodyPr>
          <a:lstStyle/>
          <a:p>
            <a:r>
              <a:rPr lang="en-US" dirty="0" smtClean="0"/>
              <a:t>Always turn in on time.</a:t>
            </a:r>
          </a:p>
          <a:p>
            <a:endParaRPr lang="en-US" dirty="0" smtClean="0"/>
          </a:p>
          <a:p>
            <a:r>
              <a:rPr lang="en-US" dirty="0"/>
              <a:t>To keep from having a lot of transactions at the end of the period, review transactions every </a:t>
            </a:r>
            <a:r>
              <a:rPr lang="en-US" dirty="0" smtClean="0"/>
              <a:t>week.</a:t>
            </a:r>
          </a:p>
          <a:p>
            <a:endParaRPr lang="en-US" dirty="0" smtClean="0"/>
          </a:p>
          <a:p>
            <a:r>
              <a:rPr lang="en-US" dirty="0" smtClean="0"/>
              <a:t>Retain </a:t>
            </a:r>
            <a:r>
              <a:rPr lang="en-US" dirty="0"/>
              <a:t>reconciliation reports with copies of receipts for 3 years. We do undergo random audit of records at MURC</a:t>
            </a:r>
            <a:r>
              <a:rPr lang="en-US" dirty="0" smtClean="0"/>
              <a:t>.</a:t>
            </a:r>
          </a:p>
          <a:p>
            <a:endParaRPr lang="en-US" dirty="0"/>
          </a:p>
          <a:p>
            <a:r>
              <a:rPr lang="en-US" dirty="0"/>
              <a:t>Make sure </a:t>
            </a:r>
            <a:r>
              <a:rPr lang="en-US" dirty="0" smtClean="0"/>
              <a:t>you have all of your receipts and the scan is legible.</a:t>
            </a:r>
            <a:endParaRPr lang="en-US" dirty="0"/>
          </a:p>
          <a:p>
            <a:endParaRPr lang="en-US" dirty="0" smtClean="0"/>
          </a:p>
          <a:p>
            <a:r>
              <a:rPr lang="en-US" dirty="0" smtClean="0"/>
              <a:t>Catch sales tax charges up front.</a:t>
            </a:r>
          </a:p>
          <a:p>
            <a:endParaRPr lang="en-US" dirty="0" smtClean="0"/>
          </a:p>
          <a:p>
            <a:r>
              <a:rPr lang="en-US" dirty="0" smtClean="0"/>
              <a:t>To assure that all transactions have been accounted for by Chase, we suggest not running The Accounting Cost Detail Report until the afternoon of the 27</a:t>
            </a:r>
            <a:r>
              <a:rPr lang="en-US" baseline="30000" dirty="0" smtClean="0"/>
              <a:t>th</a:t>
            </a:r>
            <a:r>
              <a:rPr lang="en-US" dirty="0" smtClean="0"/>
              <a:t>.</a:t>
            </a:r>
            <a:endParaRPr lang="en-US" baseline="30000" dirty="0" smtClean="0"/>
          </a:p>
          <a:p>
            <a:endParaRPr lang="en-US" dirty="0" smtClean="0"/>
          </a:p>
        </p:txBody>
      </p:sp>
      <p:sp>
        <p:nvSpPr>
          <p:cNvPr id="4" name="Slide Number Placeholder 3"/>
          <p:cNvSpPr>
            <a:spLocks noGrp="1"/>
          </p:cNvSpPr>
          <p:nvPr>
            <p:ph type="sldNum" sz="quarter" idx="12"/>
          </p:nvPr>
        </p:nvSpPr>
        <p:spPr/>
        <p:txBody>
          <a:bodyPr/>
          <a:lstStyle/>
          <a:p>
            <a:fld id="{A65CAB27-FE16-479A-B933-B7AEB64CDC96}" type="slidenum">
              <a:rPr lang="en-US" smtClean="0"/>
              <a:t>44</a:t>
            </a:fld>
            <a:endParaRPr lang="en-US" dirty="0"/>
          </a:p>
        </p:txBody>
      </p:sp>
      <p:pic>
        <p:nvPicPr>
          <p:cNvPr id="5" name="Picture 4" descr="Murc white.psd"/>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800" y="5956300"/>
            <a:ext cx="1508358" cy="889000"/>
          </a:xfrm>
          <a:prstGeom prst="rect">
            <a:avLst/>
          </a:prstGeom>
        </p:spPr>
      </p:pic>
    </p:spTree>
    <p:extLst>
      <p:ext uri="{BB962C8B-B14F-4D97-AF65-F5344CB8AC3E}">
        <p14:creationId xmlns:p14="http://schemas.microsoft.com/office/powerpoint/2010/main" val="14981860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Resources</a:t>
            </a:r>
            <a:endParaRPr lang="en-US" dirty="0"/>
          </a:p>
        </p:txBody>
      </p:sp>
      <p:sp>
        <p:nvSpPr>
          <p:cNvPr id="3" name="Content Placeholder 2"/>
          <p:cNvSpPr>
            <a:spLocks noGrp="1"/>
          </p:cNvSpPr>
          <p:nvPr>
            <p:ph idx="1"/>
          </p:nvPr>
        </p:nvSpPr>
        <p:spPr/>
        <p:txBody>
          <a:bodyPr/>
          <a:lstStyle/>
          <a:p>
            <a:endParaRPr lang="en-US" dirty="0" smtClean="0"/>
          </a:p>
          <a:p>
            <a:r>
              <a:rPr lang="en-US" dirty="0" smtClean="0"/>
              <a:t>Policy and Procedure Manual</a:t>
            </a:r>
          </a:p>
          <a:p>
            <a:r>
              <a:rPr lang="en-US" dirty="0" smtClean="0"/>
              <a:t>Application &amp; Cardholder Agreement</a:t>
            </a:r>
          </a:p>
          <a:p>
            <a:r>
              <a:rPr lang="en-US" dirty="0" smtClean="0"/>
              <a:t>Maintenance Request Form</a:t>
            </a:r>
          </a:p>
          <a:p>
            <a:r>
              <a:rPr lang="en-US" dirty="0" smtClean="0"/>
              <a:t>Reconciliation Form</a:t>
            </a:r>
          </a:p>
          <a:p>
            <a:r>
              <a:rPr lang="en-US" dirty="0" smtClean="0"/>
              <a:t>Checklist</a:t>
            </a:r>
          </a:p>
          <a:p>
            <a:endParaRPr lang="en-US" dirty="0" smtClean="0"/>
          </a:p>
          <a:p>
            <a:endParaRPr lang="en-US" dirty="0" smtClean="0"/>
          </a:p>
          <a:p>
            <a:pPr marL="68580" indent="0">
              <a:buNone/>
            </a:pPr>
            <a:r>
              <a:rPr lang="en-US" dirty="0" smtClean="0">
                <a:hlinkClick r:id="rId2"/>
              </a:rPr>
              <a:t>http</a:t>
            </a:r>
            <a:r>
              <a:rPr lang="en-US" dirty="0">
                <a:hlinkClick r:id="rId2"/>
              </a:rPr>
              <a:t>://muwww-new.marshall.edu/murc/policies-procedures-and-guidelines/</a:t>
            </a:r>
            <a:endParaRPr lang="en-US" dirty="0"/>
          </a:p>
        </p:txBody>
      </p:sp>
      <p:sp>
        <p:nvSpPr>
          <p:cNvPr id="4" name="Slide Number Placeholder 3"/>
          <p:cNvSpPr>
            <a:spLocks noGrp="1"/>
          </p:cNvSpPr>
          <p:nvPr>
            <p:ph type="sldNum" sz="quarter" idx="12"/>
          </p:nvPr>
        </p:nvSpPr>
        <p:spPr/>
        <p:txBody>
          <a:bodyPr/>
          <a:lstStyle/>
          <a:p>
            <a:fld id="{A65CAB27-FE16-479A-B933-B7AEB64CDC96}" type="slidenum">
              <a:rPr lang="en-US" smtClean="0"/>
              <a:t>45</a:t>
            </a:fld>
            <a:endParaRPr lang="en-US" dirty="0"/>
          </a:p>
        </p:txBody>
      </p:sp>
      <p:pic>
        <p:nvPicPr>
          <p:cNvPr id="5" name="Picture 4" descr="Murc white.psd"/>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800" y="5956300"/>
            <a:ext cx="1508358" cy="889000"/>
          </a:xfrm>
          <a:prstGeom prst="rect">
            <a:avLst/>
          </a:prstGeom>
        </p:spPr>
      </p:pic>
    </p:spTree>
    <p:extLst>
      <p:ext uri="{BB962C8B-B14F-4D97-AF65-F5344CB8AC3E}">
        <p14:creationId xmlns:p14="http://schemas.microsoft.com/office/powerpoint/2010/main" val="4946585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7772400" cy="990600"/>
          </a:xfrm>
        </p:spPr>
        <p:txBody>
          <a:bodyPr>
            <a:normAutofit fontScale="55000" lnSpcReduction="20000"/>
          </a:bodyPr>
          <a:lstStyle/>
          <a:p>
            <a:pPr marL="68580" indent="0" algn="ctr">
              <a:buNone/>
            </a:pPr>
            <a:r>
              <a:rPr lang="en-US" sz="5900" dirty="0" smtClean="0"/>
              <a:t>Please contact your MURC Compliance Administrator for assistance. </a:t>
            </a:r>
          </a:p>
          <a:p>
            <a:endParaRPr lang="en-US" dirty="0"/>
          </a:p>
        </p:txBody>
      </p:sp>
      <p:sp>
        <p:nvSpPr>
          <p:cNvPr id="4" name="Slide Number Placeholder 3"/>
          <p:cNvSpPr>
            <a:spLocks noGrp="1"/>
          </p:cNvSpPr>
          <p:nvPr>
            <p:ph type="sldNum" sz="quarter" idx="12"/>
          </p:nvPr>
        </p:nvSpPr>
        <p:spPr/>
        <p:txBody>
          <a:bodyPr/>
          <a:lstStyle/>
          <a:p>
            <a:fld id="{A65CAB27-FE16-479A-B933-B7AEB64CDC96}" type="slidenum">
              <a:rPr lang="en-US" smtClean="0"/>
              <a:t>46</a:t>
            </a:fld>
            <a:endParaRPr lang="en-US" dirty="0"/>
          </a:p>
        </p:txBody>
      </p:sp>
      <p:pic>
        <p:nvPicPr>
          <p:cNvPr id="10" name="Picture 9" descr="Murc white.psd"/>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800" y="5956300"/>
            <a:ext cx="1508358" cy="889000"/>
          </a:xfrm>
          <a:prstGeom prst="rect">
            <a:avLst/>
          </a:prstGeom>
        </p:spPr>
      </p:pic>
      <p:sp>
        <p:nvSpPr>
          <p:cNvPr id="6" name="TextBox 5"/>
          <p:cNvSpPr txBox="1"/>
          <p:nvPr/>
        </p:nvSpPr>
        <p:spPr>
          <a:xfrm>
            <a:off x="345172" y="2756649"/>
            <a:ext cx="2542999" cy="2954655"/>
          </a:xfrm>
          <a:prstGeom prst="rect">
            <a:avLst/>
          </a:prstGeom>
          <a:noFill/>
        </p:spPr>
        <p:txBody>
          <a:bodyPr wrap="square" rtlCol="0">
            <a:spAutoFit/>
          </a:bodyPr>
          <a:lstStyle/>
          <a:p>
            <a:pPr algn="ctr"/>
            <a:r>
              <a:rPr lang="en-US" b="1" dirty="0" smtClean="0"/>
              <a:t>Kayla Perry</a:t>
            </a:r>
          </a:p>
          <a:p>
            <a:pPr algn="ctr"/>
            <a:endParaRPr lang="en-US" dirty="0" smtClean="0"/>
          </a:p>
          <a:p>
            <a:pPr algn="ctr"/>
            <a:r>
              <a:rPr lang="en-US" sz="1200" i="1" dirty="0" smtClean="0"/>
              <a:t>		</a:t>
            </a:r>
          </a:p>
          <a:p>
            <a:pPr algn="ctr"/>
            <a:r>
              <a:rPr lang="en-US" sz="1200" i="1" dirty="0"/>
              <a:t>	 </a:t>
            </a:r>
            <a:r>
              <a:rPr lang="en-US" sz="1200" i="1" dirty="0" smtClean="0"/>
              <a:t>       </a:t>
            </a:r>
          </a:p>
          <a:p>
            <a:pPr algn="ctr"/>
            <a:endParaRPr lang="en-US" sz="1200" i="1" dirty="0"/>
          </a:p>
          <a:p>
            <a:pPr algn="ctr"/>
            <a:endParaRPr lang="en-US" sz="1200" i="1" dirty="0" smtClean="0"/>
          </a:p>
          <a:p>
            <a:pPr algn="ctr"/>
            <a:endParaRPr lang="en-US" sz="1200" i="1" dirty="0"/>
          </a:p>
          <a:p>
            <a:pPr algn="ctr"/>
            <a:endParaRPr lang="en-US" sz="1200" i="1" dirty="0" smtClean="0"/>
          </a:p>
          <a:p>
            <a:pPr algn="ctr"/>
            <a:endParaRPr lang="en-US" sz="1200" i="1" dirty="0"/>
          </a:p>
          <a:p>
            <a:pPr algn="ctr"/>
            <a:r>
              <a:rPr lang="en-US" sz="1200" i="1" dirty="0" smtClean="0"/>
              <a:t>Grants Compliance Administrator</a:t>
            </a:r>
          </a:p>
          <a:p>
            <a:pPr algn="ctr"/>
            <a:r>
              <a:rPr lang="en-US" sz="1200" dirty="0" smtClean="0"/>
              <a:t>Applied Engineering Building, 4</a:t>
            </a:r>
            <a:r>
              <a:rPr lang="en-US" sz="1200" baseline="30000" dirty="0" smtClean="0"/>
              <a:t>th</a:t>
            </a:r>
            <a:r>
              <a:rPr lang="en-US" sz="1200" dirty="0" smtClean="0"/>
              <a:t> floor </a:t>
            </a:r>
          </a:p>
          <a:p>
            <a:pPr algn="ctr"/>
            <a:r>
              <a:rPr lang="en-US" sz="1200" dirty="0" smtClean="0"/>
              <a:t>Phone: 304-696-4838</a:t>
            </a:r>
          </a:p>
          <a:p>
            <a:pPr algn="ctr"/>
            <a:r>
              <a:rPr lang="en-US" sz="1200" dirty="0" smtClean="0">
                <a:hlinkClick r:id="rId3"/>
              </a:rPr>
              <a:t>kayla.perry@marshall.edu</a:t>
            </a:r>
            <a:r>
              <a:rPr lang="en-US" sz="1200" dirty="0" smtClean="0"/>
              <a:t> </a:t>
            </a:r>
            <a:endParaRPr lang="en-US" sz="1200" dirty="0"/>
          </a:p>
          <a:p>
            <a:endParaRPr lang="en-US" dirty="0" smtClean="0"/>
          </a:p>
        </p:txBody>
      </p:sp>
      <p:sp>
        <p:nvSpPr>
          <p:cNvPr id="12" name="TextBox 11"/>
          <p:cNvSpPr txBox="1"/>
          <p:nvPr/>
        </p:nvSpPr>
        <p:spPr>
          <a:xfrm>
            <a:off x="3093999" y="1447800"/>
            <a:ext cx="2549007" cy="2862322"/>
          </a:xfrm>
          <a:prstGeom prst="rect">
            <a:avLst/>
          </a:prstGeom>
          <a:noFill/>
        </p:spPr>
        <p:txBody>
          <a:bodyPr wrap="square" rtlCol="0">
            <a:spAutoFit/>
          </a:bodyPr>
          <a:lstStyle/>
          <a:p>
            <a:pPr algn="ctr"/>
            <a:r>
              <a:rPr lang="en-US" b="1" dirty="0" smtClean="0"/>
              <a:t>Rebecca Hill</a:t>
            </a:r>
          </a:p>
          <a:p>
            <a:pPr algn="ctr"/>
            <a:endParaRPr lang="en-US" dirty="0" smtClean="0"/>
          </a:p>
          <a:p>
            <a:pPr algn="ctr"/>
            <a:r>
              <a:rPr lang="en-US" sz="1200" i="1" dirty="0" smtClean="0"/>
              <a:t>		</a:t>
            </a:r>
          </a:p>
          <a:p>
            <a:pPr algn="ctr"/>
            <a:r>
              <a:rPr lang="en-US" sz="1200" i="1" dirty="0"/>
              <a:t>	 </a:t>
            </a:r>
            <a:r>
              <a:rPr lang="en-US" sz="1200" i="1" dirty="0" smtClean="0"/>
              <a:t>       </a:t>
            </a:r>
          </a:p>
          <a:p>
            <a:pPr algn="ctr"/>
            <a:endParaRPr lang="en-US" sz="1200" i="1" dirty="0"/>
          </a:p>
          <a:p>
            <a:pPr algn="ctr"/>
            <a:endParaRPr lang="en-US" sz="1200" i="1" dirty="0" smtClean="0"/>
          </a:p>
          <a:p>
            <a:pPr algn="ctr"/>
            <a:endParaRPr lang="en-US" sz="1200" i="1" dirty="0"/>
          </a:p>
          <a:p>
            <a:pPr algn="ctr"/>
            <a:endParaRPr lang="en-US" sz="1200" i="1" dirty="0" smtClean="0"/>
          </a:p>
          <a:p>
            <a:pPr algn="ctr"/>
            <a:endParaRPr lang="en-US" sz="1200" i="1" dirty="0" smtClean="0"/>
          </a:p>
          <a:p>
            <a:pPr algn="ctr"/>
            <a:r>
              <a:rPr lang="en-US" sz="1200" i="1" dirty="0" smtClean="0"/>
              <a:t>Grants Compliance Administrator</a:t>
            </a:r>
          </a:p>
          <a:p>
            <a:pPr algn="ctr"/>
            <a:r>
              <a:rPr lang="en-US" sz="1200" i="1" dirty="0" smtClean="0"/>
              <a:t>P-Card Coordinator</a:t>
            </a:r>
          </a:p>
          <a:p>
            <a:pPr algn="ctr"/>
            <a:r>
              <a:rPr lang="en-US" sz="1200" dirty="0" smtClean="0"/>
              <a:t>Applied Engineering Building, 4</a:t>
            </a:r>
            <a:r>
              <a:rPr lang="en-US" sz="1200" baseline="30000" dirty="0" smtClean="0"/>
              <a:t>th</a:t>
            </a:r>
            <a:r>
              <a:rPr lang="en-US" sz="1200" dirty="0" smtClean="0"/>
              <a:t> floor</a:t>
            </a:r>
          </a:p>
          <a:p>
            <a:pPr algn="ctr"/>
            <a:r>
              <a:rPr lang="en-US" sz="1200" dirty="0" smtClean="0"/>
              <a:t>Phone: 304-696-3792</a:t>
            </a:r>
          </a:p>
          <a:p>
            <a:pPr algn="ctr"/>
            <a:r>
              <a:rPr lang="en-US" sz="1200" dirty="0" smtClean="0">
                <a:hlinkClick r:id="rId4"/>
              </a:rPr>
              <a:t>hill286@marshall.edu</a:t>
            </a:r>
            <a:r>
              <a:rPr lang="en-US" sz="1200" dirty="0" smtClean="0"/>
              <a:t> </a:t>
            </a:r>
            <a:endParaRPr lang="en-US" dirty="0"/>
          </a:p>
        </p:txBody>
      </p:sp>
      <p:pic>
        <p:nvPicPr>
          <p:cNvPr id="13" name="Picture 12"/>
          <p:cNvPicPr>
            <a:picLocks noChangeAspect="1"/>
          </p:cNvPicPr>
          <p:nvPr/>
        </p:nvPicPr>
        <p:blipFill>
          <a:blip r:embed="rId5"/>
          <a:stretch>
            <a:fillRect/>
          </a:stretch>
        </p:blipFill>
        <p:spPr>
          <a:xfrm>
            <a:off x="3887491" y="1987536"/>
            <a:ext cx="962025" cy="1304925"/>
          </a:xfrm>
          <a:prstGeom prst="rect">
            <a:avLst/>
          </a:prstGeom>
        </p:spPr>
      </p:pic>
      <p:pic>
        <p:nvPicPr>
          <p:cNvPr id="14" name="Picture 13"/>
          <p:cNvPicPr>
            <a:picLocks noChangeAspect="1"/>
          </p:cNvPicPr>
          <p:nvPr/>
        </p:nvPicPr>
        <p:blipFill>
          <a:blip r:embed="rId6"/>
          <a:stretch>
            <a:fillRect/>
          </a:stretch>
        </p:blipFill>
        <p:spPr>
          <a:xfrm>
            <a:off x="1136555" y="3200400"/>
            <a:ext cx="922147" cy="1304925"/>
          </a:xfrm>
          <a:prstGeom prst="rect">
            <a:avLst/>
          </a:prstGeom>
        </p:spPr>
      </p:pic>
      <p:sp>
        <p:nvSpPr>
          <p:cNvPr id="15" name="TextBox 14"/>
          <p:cNvSpPr txBox="1"/>
          <p:nvPr/>
        </p:nvSpPr>
        <p:spPr>
          <a:xfrm>
            <a:off x="6019800" y="2756649"/>
            <a:ext cx="2603741" cy="2769989"/>
          </a:xfrm>
          <a:prstGeom prst="rect">
            <a:avLst/>
          </a:prstGeom>
          <a:noFill/>
        </p:spPr>
        <p:txBody>
          <a:bodyPr wrap="square" rtlCol="0">
            <a:spAutoFit/>
          </a:bodyPr>
          <a:lstStyle/>
          <a:p>
            <a:pPr algn="ctr"/>
            <a:r>
              <a:rPr lang="en-US" b="1" dirty="0" smtClean="0"/>
              <a:t>Lindsey Taylor</a:t>
            </a:r>
          </a:p>
          <a:p>
            <a:pPr algn="ctr"/>
            <a:endParaRPr lang="en-US" dirty="0" smtClean="0"/>
          </a:p>
          <a:p>
            <a:pPr algn="ctr"/>
            <a:r>
              <a:rPr lang="en-US" sz="1200" i="1" dirty="0" smtClean="0"/>
              <a:t>		</a:t>
            </a:r>
          </a:p>
          <a:p>
            <a:pPr algn="ctr"/>
            <a:r>
              <a:rPr lang="en-US" sz="1200" i="1" dirty="0"/>
              <a:t>	 </a:t>
            </a:r>
            <a:r>
              <a:rPr lang="en-US" sz="1200" i="1" dirty="0" smtClean="0"/>
              <a:t>       </a:t>
            </a:r>
          </a:p>
          <a:p>
            <a:pPr algn="ctr"/>
            <a:endParaRPr lang="en-US" sz="1200" i="1" dirty="0"/>
          </a:p>
          <a:p>
            <a:pPr algn="ctr"/>
            <a:endParaRPr lang="en-US" sz="1200" i="1" dirty="0" smtClean="0"/>
          </a:p>
          <a:p>
            <a:pPr algn="ctr"/>
            <a:endParaRPr lang="en-US" sz="1200" i="1" dirty="0"/>
          </a:p>
          <a:p>
            <a:pPr algn="ctr"/>
            <a:endParaRPr lang="en-US" sz="1200" i="1" dirty="0" smtClean="0"/>
          </a:p>
          <a:p>
            <a:pPr algn="ctr"/>
            <a:r>
              <a:rPr lang="en-US" sz="1200" i="1" dirty="0" smtClean="0"/>
              <a:t>Grants Compliance Administrator</a:t>
            </a:r>
          </a:p>
          <a:p>
            <a:pPr algn="ctr"/>
            <a:r>
              <a:rPr lang="en-US" sz="1200" dirty="0" smtClean="0"/>
              <a:t>Applied Engineering Building, 4</a:t>
            </a:r>
            <a:r>
              <a:rPr lang="en-US" sz="1200" baseline="30000" dirty="0" smtClean="0"/>
              <a:t>th</a:t>
            </a:r>
            <a:r>
              <a:rPr lang="en-US" sz="1200" dirty="0" smtClean="0"/>
              <a:t> floor </a:t>
            </a:r>
          </a:p>
          <a:p>
            <a:pPr algn="ctr"/>
            <a:r>
              <a:rPr lang="en-US" sz="1200" dirty="0" smtClean="0"/>
              <a:t>Phone: 304-696-6598</a:t>
            </a:r>
          </a:p>
          <a:p>
            <a:pPr algn="ctr"/>
            <a:r>
              <a:rPr lang="en-US" sz="1200" dirty="0" smtClean="0"/>
              <a:t>      </a:t>
            </a:r>
            <a:r>
              <a:rPr lang="en-US" sz="1200" dirty="0" smtClean="0">
                <a:hlinkClick r:id="rId7"/>
              </a:rPr>
              <a:t>l.taylor@marshall.edu</a:t>
            </a:r>
            <a:r>
              <a:rPr lang="en-US" sz="1200" dirty="0" smtClean="0"/>
              <a:t>	</a:t>
            </a:r>
            <a:endParaRPr lang="en-US" sz="1200" dirty="0"/>
          </a:p>
          <a:p>
            <a:endParaRPr lang="en-US" dirty="0" smtClean="0"/>
          </a:p>
        </p:txBody>
      </p:sp>
      <p:pic>
        <p:nvPicPr>
          <p:cNvPr id="2" name="Picture 1"/>
          <p:cNvPicPr>
            <a:picLocks noChangeAspect="1"/>
          </p:cNvPicPr>
          <p:nvPr/>
        </p:nvPicPr>
        <p:blipFill>
          <a:blip r:embed="rId8"/>
          <a:stretch>
            <a:fillRect/>
          </a:stretch>
        </p:blipFill>
        <p:spPr>
          <a:xfrm>
            <a:off x="6877973" y="3124200"/>
            <a:ext cx="922256" cy="1317768"/>
          </a:xfrm>
          <a:prstGeom prst="rect">
            <a:avLst/>
          </a:prstGeom>
        </p:spPr>
      </p:pic>
    </p:spTree>
    <p:extLst>
      <p:ext uri="{BB962C8B-B14F-4D97-AF65-F5344CB8AC3E}">
        <p14:creationId xmlns:p14="http://schemas.microsoft.com/office/powerpoint/2010/main" val="1724007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Ordering</a:t>
            </a:r>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smtClean="0"/>
          </a:p>
          <a:p>
            <a:r>
              <a:rPr lang="en-US" dirty="0" smtClean="0"/>
              <a:t>Secure </a:t>
            </a:r>
            <a:r>
              <a:rPr lang="en-US" dirty="0"/>
              <a:t>Internet Sites Only</a:t>
            </a:r>
          </a:p>
          <a:p>
            <a:r>
              <a:rPr lang="en-US" dirty="0" smtClean="0"/>
              <a:t>Phone </a:t>
            </a:r>
            <a:endParaRPr lang="en-US" dirty="0"/>
          </a:p>
          <a:p>
            <a:r>
              <a:rPr lang="en-US" dirty="0"/>
              <a:t>Only </a:t>
            </a:r>
            <a:r>
              <a:rPr lang="en-US" dirty="0" smtClean="0"/>
              <a:t>items allowable by the Grant (call </a:t>
            </a:r>
            <a:r>
              <a:rPr lang="en-US" dirty="0"/>
              <a:t>Compliance if unsure)</a:t>
            </a:r>
          </a:p>
        </p:txBody>
      </p:sp>
      <p:sp>
        <p:nvSpPr>
          <p:cNvPr id="4" name="Slide Number Placeholder 3"/>
          <p:cNvSpPr>
            <a:spLocks noGrp="1"/>
          </p:cNvSpPr>
          <p:nvPr>
            <p:ph type="sldNum" sz="quarter" idx="12"/>
          </p:nvPr>
        </p:nvSpPr>
        <p:spPr/>
        <p:txBody>
          <a:bodyPr/>
          <a:lstStyle/>
          <a:p>
            <a:fld id="{A65CAB27-FE16-479A-B933-B7AEB64CDC96}" type="slidenum">
              <a:rPr lang="en-US" smtClean="0"/>
              <a:t>5</a:t>
            </a:fld>
            <a:endParaRPr lang="en-US" dirty="0"/>
          </a:p>
        </p:txBody>
      </p:sp>
      <p:pic>
        <p:nvPicPr>
          <p:cNvPr id="6" name="Picture 5" descr="MCj032240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1367404"/>
            <a:ext cx="977900"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stephensa\AppData\Local\Microsoft\Windows\Temporary Internet Files\Content.IE5\78DIAYQ4\MP90040538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381000"/>
            <a:ext cx="2362200" cy="16872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981200"/>
            <a:ext cx="1376362" cy="1376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Murc white.psd"/>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0800" y="5956300"/>
            <a:ext cx="1508358" cy="889000"/>
          </a:xfrm>
          <a:prstGeom prst="rect">
            <a:avLst/>
          </a:prstGeom>
        </p:spPr>
      </p:pic>
    </p:spTree>
    <p:extLst>
      <p:ext uri="{BB962C8B-B14F-4D97-AF65-F5344CB8AC3E}">
        <p14:creationId xmlns:p14="http://schemas.microsoft.com/office/powerpoint/2010/main" val="957997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172" y="1066800"/>
            <a:ext cx="7772400" cy="4648200"/>
          </a:xfrm>
        </p:spPr>
        <p:txBody>
          <a:bodyPr>
            <a:normAutofit lnSpcReduction="10000"/>
          </a:bodyPr>
          <a:lstStyle/>
          <a:p>
            <a:endParaRPr lang="en-US" dirty="0" smtClean="0"/>
          </a:p>
          <a:p>
            <a:r>
              <a:rPr lang="en-US" dirty="0" smtClean="0"/>
              <a:t>Most browsers display a security icon, usually a small locked padlock. For Mozilla Firefox, Internet Explorer, and Google Chrome, the icon appears in the address bar. For Safari, the icon appears in the upper right corner of the browser. </a:t>
            </a:r>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You should also check the URL (website address) to see if the site is secure. It will start with https:// instead of http://</a:t>
            </a:r>
          </a:p>
        </p:txBody>
      </p:sp>
      <p:sp>
        <p:nvSpPr>
          <p:cNvPr id="4" name="Slide Number Placeholder 3"/>
          <p:cNvSpPr>
            <a:spLocks noGrp="1"/>
          </p:cNvSpPr>
          <p:nvPr>
            <p:ph type="sldNum" sz="quarter" idx="12"/>
          </p:nvPr>
        </p:nvSpPr>
        <p:spPr/>
        <p:txBody>
          <a:bodyPr/>
          <a:lstStyle/>
          <a:p>
            <a:fld id="{A65CAB27-FE16-479A-B933-B7AEB64CDC96}" type="slidenum">
              <a:rPr lang="en-US" smtClean="0"/>
              <a:t>6</a:t>
            </a:fld>
            <a:endParaRPr lang="en-US" dirty="0"/>
          </a:p>
        </p:txBody>
      </p:sp>
      <p:pic>
        <p:nvPicPr>
          <p:cNvPr id="5" name="Picture 4" descr="How to tell if your web browser is secure | Information Technology Services - Google Chrome"/>
          <p:cNvPicPr>
            <a:picLocks noChangeAspect="1"/>
          </p:cNvPicPr>
          <p:nvPr/>
        </p:nvPicPr>
        <p:blipFill rotWithShape="1">
          <a:blip r:embed="rId2">
            <a:extLst>
              <a:ext uri="{28A0092B-C50C-407E-A947-70E740481C1C}">
                <a14:useLocalDpi xmlns:a14="http://schemas.microsoft.com/office/drawing/2010/main" val="0"/>
              </a:ext>
            </a:extLst>
          </a:blip>
          <a:srcRect l="25621" t="19147" r="53523" b="66792"/>
          <a:stretch/>
        </p:blipFill>
        <p:spPr>
          <a:xfrm>
            <a:off x="4419600" y="3612348"/>
            <a:ext cx="2466739" cy="1010088"/>
          </a:xfrm>
          <a:prstGeom prst="rect">
            <a:avLst/>
          </a:prstGeom>
        </p:spPr>
      </p:pic>
      <p:pic>
        <p:nvPicPr>
          <p:cNvPr id="10" name="Picture 9" descr="How to tell if your web browser is secure | Information Technology Services - Google Chrome"/>
          <p:cNvPicPr>
            <a:picLocks noChangeAspect="1"/>
          </p:cNvPicPr>
          <p:nvPr/>
        </p:nvPicPr>
        <p:blipFill rotWithShape="1">
          <a:blip r:embed="rId2">
            <a:extLst>
              <a:ext uri="{28A0092B-C50C-407E-A947-70E740481C1C}">
                <a14:useLocalDpi xmlns:a14="http://schemas.microsoft.com/office/drawing/2010/main" val="0"/>
              </a:ext>
            </a:extLst>
          </a:blip>
          <a:srcRect l="25620" t="34855" r="50010" b="39616"/>
          <a:stretch/>
        </p:blipFill>
        <p:spPr>
          <a:xfrm>
            <a:off x="1219199" y="2590800"/>
            <a:ext cx="2882153" cy="1833985"/>
          </a:xfrm>
          <a:prstGeom prst="rect">
            <a:avLst/>
          </a:prstGeom>
        </p:spPr>
      </p:pic>
      <p:pic>
        <p:nvPicPr>
          <p:cNvPr id="12" name="Picture 11" descr="How to tell if your web browser is secure | Information Technology Services - Google Chrome"/>
          <p:cNvPicPr>
            <a:picLocks noChangeAspect="1"/>
          </p:cNvPicPr>
          <p:nvPr/>
        </p:nvPicPr>
        <p:blipFill rotWithShape="1">
          <a:blip r:embed="rId2">
            <a:extLst>
              <a:ext uri="{28A0092B-C50C-407E-A947-70E740481C1C}">
                <a14:useLocalDpi xmlns:a14="http://schemas.microsoft.com/office/drawing/2010/main" val="0"/>
              </a:ext>
            </a:extLst>
          </a:blip>
          <a:srcRect l="25620" t="60172" r="50010" b="27066"/>
          <a:stretch/>
        </p:blipFill>
        <p:spPr>
          <a:xfrm>
            <a:off x="4389372" y="2590800"/>
            <a:ext cx="2882153" cy="916792"/>
          </a:xfrm>
          <a:prstGeom prst="rect">
            <a:avLst/>
          </a:prstGeom>
        </p:spPr>
      </p:pic>
      <p:sp>
        <p:nvSpPr>
          <p:cNvPr id="13" name="Title 1"/>
          <p:cNvSpPr>
            <a:spLocks noGrp="1"/>
          </p:cNvSpPr>
          <p:nvPr>
            <p:ph type="title"/>
          </p:nvPr>
        </p:nvSpPr>
        <p:spPr>
          <a:xfrm>
            <a:off x="685800" y="274638"/>
            <a:ext cx="7772400" cy="1143000"/>
          </a:xfrm>
        </p:spPr>
        <p:txBody>
          <a:bodyPr>
            <a:normAutofit fontScale="90000"/>
          </a:bodyPr>
          <a:lstStyle/>
          <a:p>
            <a:r>
              <a:rPr lang="en-US" dirty="0" smtClean="0"/>
              <a:t>PURCHASING FROM SECURE WEBSITES</a:t>
            </a:r>
            <a:endParaRPr lang="en-US" dirty="0"/>
          </a:p>
        </p:txBody>
      </p:sp>
      <p:pic>
        <p:nvPicPr>
          <p:cNvPr id="8" name="Picture 7" descr="Murc white.psd"/>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800" y="5956300"/>
            <a:ext cx="1508358" cy="889000"/>
          </a:xfrm>
          <a:prstGeom prst="rect">
            <a:avLst/>
          </a:prstGeom>
        </p:spPr>
      </p:pic>
    </p:spTree>
    <p:extLst>
      <p:ext uri="{BB962C8B-B14F-4D97-AF65-F5344CB8AC3E}">
        <p14:creationId xmlns:p14="http://schemas.microsoft.com/office/powerpoint/2010/main" val="669118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the </a:t>
            </a:r>
            <a:r>
              <a:rPr lang="en-US" dirty="0" smtClean="0">
                <a:solidFill>
                  <a:srgbClr val="00B050"/>
                </a:solidFill>
              </a:rPr>
              <a:t>Default fund</a:t>
            </a:r>
            <a:r>
              <a:rPr lang="en-US" dirty="0" smtClean="0"/>
              <a:t>?</a:t>
            </a:r>
            <a:endParaRPr lang="en-US" dirty="0"/>
          </a:p>
        </p:txBody>
      </p:sp>
      <p:sp>
        <p:nvSpPr>
          <p:cNvPr id="3" name="Content Placeholder 2"/>
          <p:cNvSpPr>
            <a:spLocks noGrp="1"/>
          </p:cNvSpPr>
          <p:nvPr>
            <p:ph idx="1"/>
          </p:nvPr>
        </p:nvSpPr>
        <p:spPr/>
        <p:txBody>
          <a:bodyPr/>
          <a:lstStyle/>
          <a:p>
            <a:endParaRPr lang="en-US" dirty="0" smtClean="0"/>
          </a:p>
          <a:p>
            <a:r>
              <a:rPr lang="en-US" dirty="0" smtClean="0"/>
              <a:t>It is the fund identified on your application. </a:t>
            </a:r>
            <a:r>
              <a:rPr lang="en-US" dirty="0"/>
              <a:t> </a:t>
            </a:r>
            <a:r>
              <a:rPr lang="en-US" dirty="0" smtClean="0"/>
              <a:t> Any </a:t>
            </a:r>
            <a:r>
              <a:rPr lang="en-US" dirty="0"/>
              <a:t>purchases charged to the card that cannot be paid by the Grant or are not sufficiently </a:t>
            </a:r>
            <a:r>
              <a:rPr lang="en-US" dirty="0" smtClean="0"/>
              <a:t>documented must be charged to the default fund.  </a:t>
            </a:r>
            <a:r>
              <a:rPr lang="en-US" dirty="0"/>
              <a:t>This is typically a cost recovery </a:t>
            </a:r>
            <a:r>
              <a:rPr lang="en-US" dirty="0" smtClean="0"/>
              <a:t>account.</a:t>
            </a:r>
            <a:endParaRPr lang="en-US" dirty="0"/>
          </a:p>
        </p:txBody>
      </p:sp>
      <p:sp>
        <p:nvSpPr>
          <p:cNvPr id="4" name="Slide Number Placeholder 3"/>
          <p:cNvSpPr>
            <a:spLocks noGrp="1"/>
          </p:cNvSpPr>
          <p:nvPr>
            <p:ph type="sldNum" sz="quarter" idx="12"/>
          </p:nvPr>
        </p:nvSpPr>
        <p:spPr/>
        <p:txBody>
          <a:bodyPr/>
          <a:lstStyle/>
          <a:p>
            <a:fld id="{A65CAB27-FE16-479A-B933-B7AEB64CDC96}" type="slidenum">
              <a:rPr lang="en-US" smtClean="0"/>
              <a:t>7</a:t>
            </a:fld>
            <a:endParaRPr lang="en-US" dirty="0"/>
          </a:p>
        </p:txBody>
      </p:sp>
      <p:pic>
        <p:nvPicPr>
          <p:cNvPr id="5" name="Picture 4" descr="Murc white.psd"/>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800" y="5956300"/>
            <a:ext cx="1508358" cy="889000"/>
          </a:xfrm>
          <a:prstGeom prst="rect">
            <a:avLst/>
          </a:prstGeom>
        </p:spPr>
      </p:pic>
    </p:spTree>
    <p:extLst>
      <p:ext uri="{BB962C8B-B14F-4D97-AF65-F5344CB8AC3E}">
        <p14:creationId xmlns:p14="http://schemas.microsoft.com/office/powerpoint/2010/main" val="3689712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Restricted Items</a:t>
            </a:r>
            <a:endParaRPr lang="en-US" dirty="0"/>
          </a:p>
        </p:txBody>
      </p:sp>
      <p:sp>
        <p:nvSpPr>
          <p:cNvPr id="3" name="Content Placeholder 2"/>
          <p:cNvSpPr>
            <a:spLocks noGrp="1"/>
          </p:cNvSpPr>
          <p:nvPr>
            <p:ph idx="1"/>
          </p:nvPr>
        </p:nvSpPr>
        <p:spPr>
          <a:xfrm>
            <a:off x="685800" y="1600201"/>
            <a:ext cx="3733800" cy="3733800"/>
          </a:xfrm>
        </p:spPr>
        <p:txBody>
          <a:bodyPr>
            <a:normAutofit/>
          </a:bodyPr>
          <a:lstStyle/>
          <a:p>
            <a:endParaRPr lang="en-US" dirty="0" smtClean="0"/>
          </a:p>
          <a:p>
            <a:pPr>
              <a:lnSpc>
                <a:spcPct val="80000"/>
              </a:lnSpc>
            </a:pPr>
            <a:r>
              <a:rPr lang="en-US" dirty="0"/>
              <a:t>Alcoholic Beverages</a:t>
            </a:r>
          </a:p>
          <a:p>
            <a:pPr>
              <a:lnSpc>
                <a:spcPct val="80000"/>
              </a:lnSpc>
            </a:pPr>
            <a:r>
              <a:rPr lang="en-US" dirty="0"/>
              <a:t>Cash Advances</a:t>
            </a:r>
          </a:p>
          <a:p>
            <a:pPr>
              <a:lnSpc>
                <a:spcPct val="80000"/>
              </a:lnSpc>
            </a:pPr>
            <a:r>
              <a:rPr lang="en-US" dirty="0"/>
              <a:t>Legal Services</a:t>
            </a:r>
          </a:p>
          <a:p>
            <a:pPr>
              <a:lnSpc>
                <a:spcPct val="80000"/>
              </a:lnSpc>
            </a:pPr>
            <a:r>
              <a:rPr lang="en-US" dirty="0"/>
              <a:t>Firearms</a:t>
            </a:r>
          </a:p>
          <a:p>
            <a:pPr>
              <a:lnSpc>
                <a:spcPct val="80000"/>
              </a:lnSpc>
            </a:pPr>
            <a:r>
              <a:rPr lang="en-US" dirty="0"/>
              <a:t>Capital Equipment(=&gt;$5,000)</a:t>
            </a:r>
          </a:p>
          <a:p>
            <a:pPr>
              <a:lnSpc>
                <a:spcPct val="80000"/>
              </a:lnSpc>
            </a:pPr>
            <a:r>
              <a:rPr lang="en-US" dirty="0"/>
              <a:t>Radioactive Materials</a:t>
            </a:r>
          </a:p>
          <a:p>
            <a:pPr>
              <a:lnSpc>
                <a:spcPct val="80000"/>
              </a:lnSpc>
            </a:pPr>
            <a:r>
              <a:rPr lang="en-US" dirty="0"/>
              <a:t>Live Animals</a:t>
            </a:r>
          </a:p>
          <a:p>
            <a:pPr>
              <a:lnSpc>
                <a:spcPct val="80000"/>
              </a:lnSpc>
            </a:pPr>
            <a:r>
              <a:rPr lang="en-US" dirty="0"/>
              <a:t>Insurance</a:t>
            </a:r>
          </a:p>
        </p:txBody>
      </p:sp>
      <p:sp>
        <p:nvSpPr>
          <p:cNvPr id="4" name="Slide Number Placeholder 3"/>
          <p:cNvSpPr>
            <a:spLocks noGrp="1"/>
          </p:cNvSpPr>
          <p:nvPr>
            <p:ph type="sldNum" sz="quarter" idx="12"/>
          </p:nvPr>
        </p:nvSpPr>
        <p:spPr/>
        <p:txBody>
          <a:bodyPr/>
          <a:lstStyle/>
          <a:p>
            <a:fld id="{A65CAB27-FE16-479A-B933-B7AEB64CDC96}" type="slidenum">
              <a:rPr lang="en-US" smtClean="0"/>
              <a:t>8</a:t>
            </a:fld>
            <a:endParaRPr lang="en-US" dirty="0"/>
          </a:p>
        </p:txBody>
      </p:sp>
      <p:sp>
        <p:nvSpPr>
          <p:cNvPr id="5" name="Content Placeholder 2"/>
          <p:cNvSpPr txBox="1">
            <a:spLocks/>
          </p:cNvSpPr>
          <p:nvPr/>
        </p:nvSpPr>
        <p:spPr>
          <a:xfrm>
            <a:off x="4572000" y="1524000"/>
            <a:ext cx="3886200" cy="3733800"/>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endParaRPr lang="en-US" dirty="0" smtClean="0"/>
          </a:p>
          <a:p>
            <a:pPr>
              <a:lnSpc>
                <a:spcPct val="90000"/>
              </a:lnSpc>
            </a:pPr>
            <a:r>
              <a:rPr lang="en-US" dirty="0" smtClean="0"/>
              <a:t>Tax </a:t>
            </a:r>
            <a:r>
              <a:rPr lang="en-US" dirty="0"/>
              <a:t>Reportable Services</a:t>
            </a:r>
          </a:p>
          <a:p>
            <a:pPr>
              <a:lnSpc>
                <a:spcPct val="90000"/>
              </a:lnSpc>
            </a:pPr>
            <a:r>
              <a:rPr lang="en-US" dirty="0"/>
              <a:t>Telephone/Cell Phone Services</a:t>
            </a:r>
          </a:p>
          <a:p>
            <a:pPr>
              <a:lnSpc>
                <a:spcPct val="90000"/>
              </a:lnSpc>
            </a:pPr>
            <a:r>
              <a:rPr lang="en-US" dirty="0" smtClean="0"/>
              <a:t>Gas for personal vehicle and meals for travel</a:t>
            </a:r>
            <a:endParaRPr lang="en-US" dirty="0"/>
          </a:p>
          <a:p>
            <a:pPr>
              <a:lnSpc>
                <a:spcPct val="90000"/>
              </a:lnSpc>
            </a:pPr>
            <a:r>
              <a:rPr lang="en-US" dirty="0"/>
              <a:t>Building Leases</a:t>
            </a:r>
          </a:p>
          <a:p>
            <a:pPr>
              <a:lnSpc>
                <a:spcPct val="90000"/>
              </a:lnSpc>
            </a:pPr>
            <a:r>
              <a:rPr lang="en-US" dirty="0"/>
              <a:t>Utilities</a:t>
            </a:r>
          </a:p>
          <a:p>
            <a:pPr>
              <a:lnSpc>
                <a:spcPct val="90000"/>
              </a:lnSpc>
            </a:pPr>
            <a:r>
              <a:rPr lang="en-US" dirty="0"/>
              <a:t>Contracts </a:t>
            </a:r>
            <a:r>
              <a:rPr lang="en-US" dirty="0" smtClean="0"/>
              <a:t>(other </a:t>
            </a:r>
            <a:r>
              <a:rPr lang="en-US" dirty="0"/>
              <a:t>than </a:t>
            </a:r>
            <a:r>
              <a:rPr lang="en-US" dirty="0" smtClean="0"/>
              <a:t>Statewide)</a:t>
            </a:r>
            <a:endParaRPr lang="en-US" dirty="0"/>
          </a:p>
          <a:p>
            <a:pPr>
              <a:lnSpc>
                <a:spcPct val="90000"/>
              </a:lnSpc>
            </a:pPr>
            <a:r>
              <a:rPr lang="en-US" dirty="0"/>
              <a:t>Flowers or Gifts</a:t>
            </a:r>
          </a:p>
        </p:txBody>
      </p:sp>
      <p:pic>
        <p:nvPicPr>
          <p:cNvPr id="6" name="Picture 5" descr="Murc white.psd"/>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800" y="5956300"/>
            <a:ext cx="1508358" cy="889000"/>
          </a:xfrm>
          <a:prstGeom prst="rect">
            <a:avLst/>
          </a:prstGeom>
        </p:spPr>
      </p:pic>
    </p:spTree>
    <p:extLst>
      <p:ext uri="{BB962C8B-B14F-4D97-AF65-F5344CB8AC3E}">
        <p14:creationId xmlns:p14="http://schemas.microsoft.com/office/powerpoint/2010/main" val="3111021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Sales/Use Tax</a:t>
            </a:r>
          </a:p>
        </p:txBody>
      </p:sp>
      <p:sp>
        <p:nvSpPr>
          <p:cNvPr id="3" name="Content Placeholder 2"/>
          <p:cNvSpPr>
            <a:spLocks noGrp="1"/>
          </p:cNvSpPr>
          <p:nvPr>
            <p:ph idx="1"/>
          </p:nvPr>
        </p:nvSpPr>
        <p:spPr>
          <a:xfrm>
            <a:off x="685800" y="1143000"/>
            <a:ext cx="7772400" cy="4572000"/>
          </a:xfrm>
        </p:spPr>
        <p:txBody>
          <a:bodyPr>
            <a:normAutofit fontScale="92500" lnSpcReduction="20000"/>
          </a:bodyPr>
          <a:lstStyle/>
          <a:p>
            <a:endParaRPr lang="en-US" dirty="0" smtClean="0"/>
          </a:p>
          <a:p>
            <a:r>
              <a:rPr lang="en-US" sz="2200" dirty="0"/>
              <a:t>MURC is exempt from sales and use </a:t>
            </a:r>
            <a:r>
              <a:rPr lang="en-US" sz="2200" dirty="0" smtClean="0"/>
              <a:t>tax</a:t>
            </a:r>
          </a:p>
          <a:p>
            <a:r>
              <a:rPr lang="en-US" sz="2200" dirty="0" smtClean="0"/>
              <a:t>Tax </a:t>
            </a:r>
            <a:r>
              <a:rPr lang="en-US" sz="2200" dirty="0"/>
              <a:t>ID Number on Card</a:t>
            </a:r>
          </a:p>
          <a:p>
            <a:r>
              <a:rPr lang="en-US" sz="2200" dirty="0"/>
              <a:t>Keep extra copies of Tax Exempt </a:t>
            </a:r>
            <a:r>
              <a:rPr lang="en-US" sz="2200" dirty="0" smtClean="0"/>
              <a:t>Certificate</a:t>
            </a:r>
          </a:p>
          <a:p>
            <a:r>
              <a:rPr lang="en-US" sz="2200" dirty="0" smtClean="0"/>
              <a:t>Copy </a:t>
            </a:r>
            <a:r>
              <a:rPr lang="en-US" sz="2200" dirty="0"/>
              <a:t>request available on our website </a:t>
            </a:r>
            <a:r>
              <a:rPr lang="en-US" sz="2200" dirty="0" smtClean="0"/>
              <a:t>at</a:t>
            </a:r>
          </a:p>
          <a:p>
            <a:pPr marL="68580" indent="0">
              <a:buNone/>
            </a:pPr>
            <a:r>
              <a:rPr lang="en-US" sz="2200" dirty="0"/>
              <a:t>	</a:t>
            </a:r>
            <a:r>
              <a:rPr lang="en-US" sz="2200" dirty="0" smtClean="0"/>
              <a:t> </a:t>
            </a:r>
            <a:r>
              <a:rPr lang="en-US" sz="2200" dirty="0">
                <a:hlinkClick r:id="rId2"/>
              </a:rPr>
              <a:t>http://muwww-new.marshall.edu/murc/forms/</a:t>
            </a:r>
            <a:endParaRPr lang="en-US" sz="2200" dirty="0" smtClean="0"/>
          </a:p>
          <a:p>
            <a:endParaRPr lang="en-US" sz="2200" dirty="0" smtClean="0"/>
          </a:p>
          <a:p>
            <a:r>
              <a:rPr lang="en-US" sz="2200" dirty="0" smtClean="0"/>
              <a:t>Sign </a:t>
            </a:r>
            <a:r>
              <a:rPr lang="en-US" sz="2200" dirty="0"/>
              <a:t>up for Amazon Tax Exempt Program</a:t>
            </a:r>
          </a:p>
          <a:p>
            <a:endParaRPr lang="en-US" sz="2200" dirty="0"/>
          </a:p>
          <a:p>
            <a:r>
              <a:rPr lang="en-US" sz="2200" dirty="0" smtClean="0"/>
              <a:t>If sales tax gets charged and it is under $5, contact the vendor for reimbursement.</a:t>
            </a:r>
          </a:p>
          <a:p>
            <a:pPr lvl="0"/>
            <a:r>
              <a:rPr lang="en-US" sz="2200" dirty="0"/>
              <a:t>If the sales tax is over $5, please contact the vendor for a refund.  If the vendor refuses to reimburse your card, </a:t>
            </a:r>
            <a:r>
              <a:rPr lang="en-US" sz="2200" dirty="0" smtClean="0"/>
              <a:t>contact the MURC </a:t>
            </a:r>
            <a:r>
              <a:rPr lang="en-US" sz="2200" dirty="0"/>
              <a:t>P-Card </a:t>
            </a:r>
            <a:r>
              <a:rPr lang="en-US" sz="2200" dirty="0" smtClean="0"/>
              <a:t>Coordinator.</a:t>
            </a:r>
            <a:endParaRPr lang="en-US" sz="2200" dirty="0"/>
          </a:p>
        </p:txBody>
      </p:sp>
      <p:sp>
        <p:nvSpPr>
          <p:cNvPr id="4" name="Slide Number Placeholder 3"/>
          <p:cNvSpPr>
            <a:spLocks noGrp="1"/>
          </p:cNvSpPr>
          <p:nvPr>
            <p:ph type="sldNum" sz="quarter" idx="12"/>
          </p:nvPr>
        </p:nvSpPr>
        <p:spPr/>
        <p:txBody>
          <a:bodyPr/>
          <a:lstStyle/>
          <a:p>
            <a:fld id="{A65CAB27-FE16-479A-B933-B7AEB64CDC96}" type="slidenum">
              <a:rPr lang="en-US" smtClean="0"/>
              <a:t>9</a:t>
            </a:fld>
            <a:endParaRPr lang="en-US" dirty="0"/>
          </a:p>
        </p:txBody>
      </p:sp>
      <p:pic>
        <p:nvPicPr>
          <p:cNvPr id="5" name="Picture 4" descr="Murc white.psd"/>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800" y="5956300"/>
            <a:ext cx="1508358" cy="889000"/>
          </a:xfrm>
          <a:prstGeom prst="rect">
            <a:avLst/>
          </a:prstGeom>
        </p:spPr>
      </p:pic>
    </p:spTree>
    <p:extLst>
      <p:ext uri="{BB962C8B-B14F-4D97-AF65-F5344CB8AC3E}">
        <p14:creationId xmlns:p14="http://schemas.microsoft.com/office/powerpoint/2010/main" val="359324789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Custom 3">
      <a:dk1>
        <a:srgbClr val="000000"/>
      </a:dk1>
      <a:lt1>
        <a:srgbClr val="FFFFFF"/>
      </a:lt1>
      <a:dk2>
        <a:srgbClr val="282828"/>
      </a:dk2>
      <a:lt2>
        <a:srgbClr val="D4D4D4"/>
      </a:lt2>
      <a:accent1>
        <a:srgbClr val="0C793B"/>
      </a:accent1>
      <a:accent2>
        <a:srgbClr val="000000"/>
      </a:accent2>
      <a:accent3>
        <a:srgbClr val="00000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5844</TotalTime>
  <Words>1555</Words>
  <Application>Microsoft Office PowerPoint</Application>
  <PresentationFormat>On-screen Show (4:3)</PresentationFormat>
  <Paragraphs>353</Paragraphs>
  <Slides>46</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Calibri</vt:lpstr>
      <vt:lpstr>Gill Sans MT</vt:lpstr>
      <vt:lpstr>Wingdings</vt:lpstr>
      <vt:lpstr>Wingdings 3</vt:lpstr>
      <vt:lpstr>Theme1</vt:lpstr>
      <vt:lpstr>PowerPoint Presentation</vt:lpstr>
      <vt:lpstr>PowerPoint Presentation</vt:lpstr>
      <vt:lpstr>PowerPoint Presentation</vt:lpstr>
      <vt:lpstr>APPLICATION TO ACTIVATION</vt:lpstr>
      <vt:lpstr>Ordering</vt:lpstr>
      <vt:lpstr>PURCHASING FROM SECURE WEBSITES</vt:lpstr>
      <vt:lpstr>What is the Default fund?</vt:lpstr>
      <vt:lpstr>Restricted Items</vt:lpstr>
      <vt:lpstr>Sales/Use Tax</vt:lpstr>
      <vt:lpstr>Disputed Items Process</vt:lpstr>
      <vt:lpstr>Immediate notification</vt:lpstr>
      <vt:lpstr>Significant p-card violations</vt:lpstr>
      <vt:lpstr>End of Project Orders</vt:lpstr>
      <vt:lpstr>Account Maintenance</vt:lpstr>
      <vt:lpstr>Cardholder maintenance form</vt:lpstr>
      <vt:lpstr>PowerPoint Presentation</vt:lpstr>
      <vt:lpstr>Summary of new process:</vt:lpstr>
      <vt:lpstr>Print reconciliation form</vt:lpstr>
      <vt:lpstr>PowerPoint Presentation</vt:lpstr>
      <vt:lpstr>TO LOGIN:</vt:lpstr>
      <vt:lpstr>NEW CARDHOLDER SELF REGISTRATION:</vt:lpstr>
      <vt:lpstr>NEW CARDHOLDER SELF REGISTRATION:</vt:lpstr>
      <vt:lpstr>NEW CARDHOLDER SELF REGISTRATION:</vt:lpstr>
      <vt:lpstr>NEW CARDHOLDER SELF REGISTRATION:</vt:lpstr>
      <vt:lpstr>TO CODE  transactions:</vt:lpstr>
      <vt:lpstr>TO CODE  transactions:</vt:lpstr>
      <vt:lpstr>TO CODE  transactions:</vt:lpstr>
      <vt:lpstr>TO CODE  transactions:</vt:lpstr>
      <vt:lpstr>TO CODE  transactions:</vt:lpstr>
      <vt:lpstr>TO CODE  transactions:</vt:lpstr>
      <vt:lpstr>TO CODE  transactions:</vt:lpstr>
      <vt:lpstr>TO CODE  transactions:</vt:lpstr>
      <vt:lpstr>TO CODE  transactions: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Assembling your reconciliation:</vt:lpstr>
      <vt:lpstr>Monthly reconciliation:</vt:lpstr>
      <vt:lpstr>P-CARD POINTERS</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Strategies for Managing your Grant Budget</dc:title>
  <dc:creator>schneider7</dc:creator>
  <cp:lastModifiedBy>Hill, Rebecca</cp:lastModifiedBy>
  <cp:revision>199</cp:revision>
  <cp:lastPrinted>2014-02-06T14:52:27Z</cp:lastPrinted>
  <dcterms:created xsi:type="dcterms:W3CDTF">2012-12-18T17:43:16Z</dcterms:created>
  <dcterms:modified xsi:type="dcterms:W3CDTF">2018-05-09T15:10:33Z</dcterms:modified>
</cp:coreProperties>
</file>