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2" r:id="rId5"/>
    <p:sldId id="263" r:id="rId6"/>
    <p:sldId id="261" r:id="rId7"/>
    <p:sldId id="259" r:id="rId8"/>
    <p:sldId id="272" r:id="rId9"/>
    <p:sldId id="260" r:id="rId10"/>
    <p:sldId id="264" r:id="rId11"/>
    <p:sldId id="265" r:id="rId12"/>
    <p:sldId id="266" r:id="rId13"/>
    <p:sldId id="267" r:id="rId14"/>
    <p:sldId id="278" r:id="rId15"/>
    <p:sldId id="268" r:id="rId16"/>
    <p:sldId id="269" r:id="rId17"/>
    <p:sldId id="270" r:id="rId18"/>
    <p:sldId id="271" r:id="rId19"/>
    <p:sldId id="274" r:id="rId20"/>
    <p:sldId id="569" r:id="rId21"/>
    <p:sldId id="275" r:id="rId22"/>
  </p:sldIdLst>
  <p:sldSz cx="18288000" cy="10287000"/>
  <p:notesSz cx="6858000" cy="9144000"/>
  <p:embeddedFontLst>
    <p:embeddedFont>
      <p:font typeface="Nunito Sans" pitchFamily="2" charset="0"/>
      <p:regular r:id="rId24"/>
      <p:bold r:id="rId25"/>
    </p:embeddedFont>
    <p:embeddedFont>
      <p:font typeface="Nunito Sans Bold" pitchFamily="2" charset="0"/>
      <p:regular r:id="rId26"/>
      <p:bold r:id="rId27"/>
    </p:embeddedFont>
    <p:embeddedFont>
      <p:font typeface="Nunito Sans Bold Italics" panose="020B0604020202020204" charset="0"/>
      <p:regular r:id="rId28"/>
    </p:embeddedFont>
    <p:embeddedFont>
      <p:font typeface="Roboto Condensed Bold" panose="020B0604020202020204" charset="0"/>
      <p:regular r:id="rId29"/>
    </p:embeddedFont>
    <p:embeddedFont>
      <p:font typeface="Roboto Condensed Bold Italics" panose="020B0604020202020204" charset="0"/>
      <p:regular r:id="rId30"/>
    </p:embeddedFont>
    <p:embeddedFont>
      <p:font typeface="Source Sans Pro 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029DEE-DA96-4BD5-BDBF-A71B297BAC9B}" v="4" dt="2026-10-27T22:20:20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BA5CC-4CAD-4920-BF75-CE547B06CCC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EF0BC-CD3D-45EB-A631-3E5B7BE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21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EF0BC-CD3D-45EB-A631-3E5B7BE58E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4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hyperlink" Target="mailto:Smithbra@marshall.edu" TargetMode="External"/><Relationship Id="rId5" Type="http://schemas.openxmlformats.org/officeDocument/2006/relationships/image" Target="../media/image8.svg"/><Relationship Id="rId10" Type="http://schemas.openxmlformats.org/officeDocument/2006/relationships/hyperlink" Target="mailto:kristen.webb@marshall.edu" TargetMode="External"/><Relationship Id="rId4" Type="http://schemas.openxmlformats.org/officeDocument/2006/relationships/image" Target="../media/image6.sv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8.svg"/><Relationship Id="rId4" Type="http://schemas.openxmlformats.org/officeDocument/2006/relationships/image" Target="../media/image6.sv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en.webb@marshall.edu)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arshall.edu/wp-content/uploads/sites/182/Banner-Usage-for-Grantsmanship-09182025-1.pdf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wp-content/uploads/sites/182/Banner-Usage-for-Grantsmanship-09182025-1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wp-content/uploads/sites/182/Banner-Usage-for-Grantsmanship-09182025-1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rshall.app.cayuse.co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hyperlink" Target="https://www.marshall.edu/wp-content/uploads/sites/182/Cayuse-Fund-Manager-Training-Guide-102325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urcapps.marshall.edu/murc-frs/prod/login.php" TargetMode="External"/><Relationship Id="rId4" Type="http://schemas.openxmlformats.org/officeDocument/2006/relationships/hyperlink" Target="https://www.marshall.edu/murc/files/Banner-Usage-for-Grantsmanship-09182025-1.pdf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1674" y="8455990"/>
            <a:ext cx="6432087" cy="594968"/>
          </a:xfrm>
          <a:custGeom>
            <a:avLst/>
            <a:gdLst/>
            <a:ahLst/>
            <a:cxnLst/>
            <a:rect l="l" t="t" r="r" b="b"/>
            <a:pathLst>
              <a:path w="6432087" h="594968">
                <a:moveTo>
                  <a:pt x="0" y="0"/>
                </a:moveTo>
                <a:lnTo>
                  <a:pt x="6432087" y="0"/>
                </a:lnTo>
                <a:lnTo>
                  <a:pt x="6432087" y="594968"/>
                </a:lnTo>
                <a:lnTo>
                  <a:pt x="0" y="594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455562" y="8109732"/>
            <a:ext cx="5132352" cy="1287485"/>
          </a:xfrm>
          <a:custGeom>
            <a:avLst/>
            <a:gdLst/>
            <a:ahLst/>
            <a:cxnLst/>
            <a:rect l="l" t="t" r="r" b="b"/>
            <a:pathLst>
              <a:path w="5132352" h="1287485">
                <a:moveTo>
                  <a:pt x="0" y="0"/>
                </a:moveTo>
                <a:lnTo>
                  <a:pt x="5132352" y="0"/>
                </a:lnTo>
                <a:lnTo>
                  <a:pt x="5132352" y="1287485"/>
                </a:lnTo>
                <a:lnTo>
                  <a:pt x="0" y="1287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51674" y="3344512"/>
            <a:ext cx="16584651" cy="1244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53"/>
              </a:lnSpc>
              <a:spcBef>
                <a:spcPct val="0"/>
              </a:spcBef>
            </a:pPr>
            <a:r>
              <a:rPr lang="en-US" sz="7252" b="1" dirty="0">
                <a:solidFill>
                  <a:srgbClr val="04AC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Finishing Strong: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1674" y="4301981"/>
            <a:ext cx="16584651" cy="1244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53"/>
              </a:lnSpc>
              <a:spcBef>
                <a:spcPct val="0"/>
              </a:spcBef>
            </a:pPr>
            <a:r>
              <a:rPr lang="en-US" sz="7252" b="1" i="1" dirty="0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Grant Closeout Best Practices Training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8CAE41-89D2-163C-37EC-D96D7FC9F32C}"/>
              </a:ext>
            </a:extLst>
          </p:cNvPr>
          <p:cNvSpPr txBox="1"/>
          <p:nvPr/>
        </p:nvSpPr>
        <p:spPr>
          <a:xfrm>
            <a:off x="15544800" y="9640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80" dirty="0">
                <a:solidFill>
                  <a:schemeClr val="bg1"/>
                </a:solidFill>
                <a:latin typeface="Nunito Sans" pitchFamily="2" charset="0"/>
                <a:cs typeface="Times New Roman"/>
              </a:rPr>
              <a:t>Updated</a:t>
            </a:r>
            <a:r>
              <a:rPr lang="en-US" spc="5" dirty="0">
                <a:solidFill>
                  <a:schemeClr val="bg1"/>
                </a:solidFill>
                <a:latin typeface="Nunito Sans" pitchFamily="2" charset="0"/>
                <a:cs typeface="Times New Roman"/>
              </a:rPr>
              <a:t>: </a:t>
            </a:r>
            <a:r>
              <a:rPr lang="en-US" spc="-10" dirty="0">
                <a:solidFill>
                  <a:schemeClr val="bg1"/>
                </a:solidFill>
                <a:latin typeface="Nunito Sans" pitchFamily="2" charset="0"/>
                <a:cs typeface="Times New Roman"/>
              </a:rPr>
              <a:t>10/27/26</a:t>
            </a:r>
            <a:endParaRPr lang="en-US" dirty="0">
              <a:solidFill>
                <a:schemeClr val="bg1"/>
              </a:solidFill>
              <a:latin typeface="Nunito Sans" pitchFamily="2" charset="0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Topics to Cover</a:t>
            </a:r>
          </a:p>
        </p:txBody>
      </p:sp>
      <p:sp>
        <p:nvSpPr>
          <p:cNvPr id="4" name="Freeform 4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331946" y="2424442"/>
            <a:ext cx="5077635" cy="7188057"/>
            <a:chOff x="0" y="0"/>
            <a:chExt cx="6770180" cy="958407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716582" cy="2198869"/>
              <a:chOff x="0" y="0"/>
              <a:chExt cx="3310899" cy="108391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177842" y="822253"/>
              <a:ext cx="4360898" cy="516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Why closeout matters</a:t>
              </a:r>
            </a:p>
          </p:txBody>
        </p:sp>
        <p:sp>
          <p:nvSpPr>
            <p:cNvPr id="10" name="AutoShape 10"/>
            <p:cNvSpPr/>
            <p:nvPr/>
          </p:nvSpPr>
          <p:spPr>
            <a:xfrm rot="-5400000">
              <a:off x="-854718" y="958425"/>
              <a:ext cx="2051444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11"/>
            <p:cNvSpPr/>
            <p:nvPr/>
          </p:nvSpPr>
          <p:spPr>
            <a:xfrm rot="-5400000">
              <a:off x="-796016" y="1040732"/>
              <a:ext cx="2051444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53598" y="7385207"/>
              <a:ext cx="6716582" cy="2198869"/>
              <a:chOff x="0" y="0"/>
              <a:chExt cx="3310899" cy="108391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231440" y="8192374"/>
              <a:ext cx="4360898" cy="516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Best Practices</a:t>
              </a:r>
            </a:p>
          </p:txBody>
        </p:sp>
        <p:sp>
          <p:nvSpPr>
            <p:cNvPr id="16" name="AutoShape 16"/>
            <p:cNvSpPr/>
            <p:nvPr/>
          </p:nvSpPr>
          <p:spPr>
            <a:xfrm rot="-5400000">
              <a:off x="-793436" y="8330040"/>
              <a:ext cx="2071279" cy="255198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AutoShape 17"/>
            <p:cNvSpPr/>
            <p:nvPr/>
          </p:nvSpPr>
          <p:spPr>
            <a:xfrm rot="-5400000">
              <a:off x="-729636" y="8417671"/>
              <a:ext cx="2071279" cy="127599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0" y="2566839"/>
              <a:ext cx="6716582" cy="2198869"/>
              <a:chOff x="0" y="0"/>
              <a:chExt cx="3310899" cy="108391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864074" y="3387473"/>
              <a:ext cx="4994949" cy="516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Roles and responsibilities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rot="-5400000">
              <a:off x="-844817" y="3525264"/>
              <a:ext cx="2051444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AutoShape 23"/>
            <p:cNvSpPr/>
            <p:nvPr/>
          </p:nvSpPr>
          <p:spPr>
            <a:xfrm rot="-5400000">
              <a:off x="-786114" y="3607571"/>
              <a:ext cx="2051444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3598" y="4934198"/>
              <a:ext cx="6716582" cy="2198869"/>
              <a:chOff x="0" y="0"/>
              <a:chExt cx="3310899" cy="108391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1231440" y="5750819"/>
              <a:ext cx="4360898" cy="516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End of project orders</a:t>
              </a:r>
            </a:p>
          </p:txBody>
        </p:sp>
        <p:sp>
          <p:nvSpPr>
            <p:cNvPr id="28" name="AutoShape 28"/>
            <p:cNvSpPr/>
            <p:nvPr/>
          </p:nvSpPr>
          <p:spPr>
            <a:xfrm rot="-5400000">
              <a:off x="-807187" y="5909885"/>
              <a:ext cx="2081677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AutoShape 29"/>
            <p:cNvSpPr/>
            <p:nvPr/>
          </p:nvSpPr>
          <p:spPr>
            <a:xfrm rot="-5400000">
              <a:off x="-748484" y="5992539"/>
              <a:ext cx="2081677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66516" y="2424442"/>
            <a:ext cx="5037436" cy="7227552"/>
            <a:chOff x="0" y="0"/>
            <a:chExt cx="6716582" cy="9636737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2566839"/>
              <a:ext cx="6716582" cy="2198869"/>
              <a:chOff x="0" y="0"/>
              <a:chExt cx="3310899" cy="108391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71236" y="2898552"/>
              <a:ext cx="6139763" cy="1488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53"/>
                </a:lnSpc>
              </a:pPr>
              <a:r>
                <a:rPr lang="en-US" sz="2181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How to check financial status – open commitments, balance information, payment status</a:t>
              </a:r>
            </a:p>
          </p:txBody>
        </p:sp>
        <p:sp>
          <p:nvSpPr>
            <p:cNvPr id="35" name="AutoShape 35"/>
            <p:cNvSpPr/>
            <p:nvPr/>
          </p:nvSpPr>
          <p:spPr>
            <a:xfrm rot="-5400000">
              <a:off x="-864636" y="3526920"/>
              <a:ext cx="2071279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AutoShape 36"/>
            <p:cNvSpPr/>
            <p:nvPr/>
          </p:nvSpPr>
          <p:spPr>
            <a:xfrm rot="-5400000">
              <a:off x="-805933" y="3609455"/>
              <a:ext cx="2071279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0" y="0"/>
              <a:ext cx="6716582" cy="2198869"/>
              <a:chOff x="0" y="0"/>
              <a:chExt cx="3310899" cy="108391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1177842" y="542853"/>
              <a:ext cx="4360898" cy="10750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Summary of closeout timeline</a:t>
              </a:r>
            </a:p>
          </p:txBody>
        </p:sp>
        <p:sp>
          <p:nvSpPr>
            <p:cNvPr id="41" name="AutoShape 41"/>
            <p:cNvSpPr/>
            <p:nvPr/>
          </p:nvSpPr>
          <p:spPr>
            <a:xfrm rot="-5400000">
              <a:off x="-845669" y="958425"/>
              <a:ext cx="2051444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AutoShape 42"/>
            <p:cNvSpPr/>
            <p:nvPr/>
          </p:nvSpPr>
          <p:spPr>
            <a:xfrm rot="-5400000">
              <a:off x="-786966" y="1040732"/>
              <a:ext cx="2051444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0" y="4934198"/>
              <a:ext cx="6716582" cy="2198869"/>
              <a:chOff x="0" y="0"/>
              <a:chExt cx="3310899" cy="1083919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1181100" y="5479055"/>
              <a:ext cx="4360898" cy="10750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Frequent closeout issues</a:t>
              </a:r>
            </a:p>
          </p:txBody>
        </p:sp>
        <p:sp>
          <p:nvSpPr>
            <p:cNvPr id="47" name="AutoShape 47"/>
            <p:cNvSpPr/>
            <p:nvPr/>
          </p:nvSpPr>
          <p:spPr>
            <a:xfrm rot="-5400000">
              <a:off x="-859933" y="5906255"/>
              <a:ext cx="2081677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AutoShape 48"/>
            <p:cNvSpPr/>
            <p:nvPr/>
          </p:nvSpPr>
          <p:spPr>
            <a:xfrm rot="-5400000">
              <a:off x="-801230" y="5988909"/>
              <a:ext cx="2081677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0" y="7437868"/>
              <a:ext cx="6716582" cy="2198869"/>
              <a:chOff x="0" y="0"/>
              <a:chExt cx="3310899" cy="1083919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3310899" cy="1083919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1083919">
                    <a:moveTo>
                      <a:pt x="33100" y="0"/>
                    </a:moveTo>
                    <a:lnTo>
                      <a:pt x="3277798" y="0"/>
                    </a:lnTo>
                    <a:cubicBezTo>
                      <a:pt x="3296079" y="0"/>
                      <a:pt x="3310899" y="14820"/>
                      <a:pt x="3310899" y="33100"/>
                    </a:cubicBezTo>
                    <a:lnTo>
                      <a:pt x="3310899" y="1050819"/>
                    </a:lnTo>
                    <a:cubicBezTo>
                      <a:pt x="3310899" y="1069100"/>
                      <a:pt x="3296079" y="1083919"/>
                      <a:pt x="3277798" y="1083919"/>
                    </a:cubicBezTo>
                    <a:lnTo>
                      <a:pt x="33100" y="1083919"/>
                    </a:lnTo>
                    <a:cubicBezTo>
                      <a:pt x="14820" y="1083919"/>
                      <a:pt x="0" y="1069100"/>
                      <a:pt x="0" y="1050819"/>
                    </a:cubicBezTo>
                    <a:lnTo>
                      <a:pt x="0" y="33100"/>
                    </a:lnTo>
                    <a:cubicBezTo>
                      <a:pt x="0" y="14820"/>
                      <a:pt x="14820" y="0"/>
                      <a:pt x="33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3310899" cy="112201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1177842" y="8260121"/>
              <a:ext cx="4360898" cy="516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33"/>
                </a:lnSpc>
              </a:pPr>
              <a:r>
                <a:rPr lang="en-US" sz="2381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PI Checklist</a:t>
              </a:r>
            </a:p>
          </p:txBody>
        </p:sp>
        <p:sp>
          <p:nvSpPr>
            <p:cNvPr id="53" name="AutoShape 53"/>
            <p:cNvSpPr/>
            <p:nvPr/>
          </p:nvSpPr>
          <p:spPr>
            <a:xfrm rot="-5400000">
              <a:off x="-873873" y="8407921"/>
              <a:ext cx="2081677" cy="234811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AutoShape 54"/>
            <p:cNvSpPr/>
            <p:nvPr/>
          </p:nvSpPr>
          <p:spPr>
            <a:xfrm rot="-5400000">
              <a:off x="-815170" y="8490575"/>
              <a:ext cx="2081677" cy="117406"/>
            </a:xfrm>
            <a:prstGeom prst="rect">
              <a:avLst/>
            </a:prstGeom>
            <a:solidFill>
              <a:srgbClr val="04AC5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" name="AutoShape 55"/>
          <p:cNvSpPr/>
          <p:nvPr/>
        </p:nvSpPr>
        <p:spPr>
          <a:xfrm rot="-5400000">
            <a:off x="-717007" y="5945244"/>
            <a:ext cx="7188057" cy="185948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56" name="AutoShape 56"/>
          <p:cNvSpPr/>
          <p:nvPr/>
        </p:nvSpPr>
        <p:spPr>
          <a:xfrm rot="-5400000">
            <a:off x="6421011" y="5925496"/>
            <a:ext cx="7188057" cy="185948"/>
          </a:xfrm>
          <a:prstGeom prst="rect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707548" y="3774447"/>
            <a:ext cx="5947850" cy="1275442"/>
            <a:chOff x="0" y="0"/>
            <a:chExt cx="7930466" cy="170059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7930466" cy="1700590"/>
              <a:chOff x="0" y="0"/>
              <a:chExt cx="3310899" cy="70998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310899" cy="7099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9981">
                    <a:moveTo>
                      <a:pt x="28034" y="0"/>
                    </a:moveTo>
                    <a:lnTo>
                      <a:pt x="3282865" y="0"/>
                    </a:lnTo>
                    <a:cubicBezTo>
                      <a:pt x="3298348" y="0"/>
                      <a:pt x="3310899" y="12551"/>
                      <a:pt x="3310899" y="28034"/>
                    </a:cubicBezTo>
                    <a:lnTo>
                      <a:pt x="3310899" y="681947"/>
                    </a:lnTo>
                    <a:cubicBezTo>
                      <a:pt x="3310899" y="689382"/>
                      <a:pt x="3307945" y="696513"/>
                      <a:pt x="3302688" y="701770"/>
                    </a:cubicBezTo>
                    <a:cubicBezTo>
                      <a:pt x="3297431" y="707028"/>
                      <a:pt x="3290300" y="709981"/>
                      <a:pt x="3282865" y="709981"/>
                    </a:cubicBezTo>
                    <a:lnTo>
                      <a:pt x="28034" y="709981"/>
                    </a:lnTo>
                    <a:cubicBezTo>
                      <a:pt x="20599" y="709981"/>
                      <a:pt x="13468" y="707028"/>
                      <a:pt x="8211" y="701770"/>
                    </a:cubicBezTo>
                    <a:cubicBezTo>
                      <a:pt x="2954" y="696513"/>
                      <a:pt x="0" y="689382"/>
                      <a:pt x="0" y="681947"/>
                    </a:cubicBezTo>
                    <a:lnTo>
                      <a:pt x="0" y="28034"/>
                    </a:lnTo>
                    <a:cubicBezTo>
                      <a:pt x="0" y="20599"/>
                      <a:pt x="2954" y="13468"/>
                      <a:pt x="8211" y="8211"/>
                    </a:cubicBezTo>
                    <a:cubicBezTo>
                      <a:pt x="13468" y="2954"/>
                      <a:pt x="20599" y="0"/>
                      <a:pt x="28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3310899" cy="748081"/>
              </a:xfrm>
              <a:prstGeom prst="rect">
                <a:avLst/>
              </a:prstGeom>
            </p:spPr>
            <p:txBody>
              <a:bodyPr lIns="67516" tIns="67516" rIns="67516" bIns="67516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431462" y="372422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4"/>
                  </a:lnTo>
                  <a:lnTo>
                    <a:pt x="0" y="932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66611" y="532600"/>
              <a:ext cx="5149040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Disallowed Costs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12989" y="5209464"/>
            <a:ext cx="6567463" cy="1306219"/>
            <a:chOff x="0" y="0"/>
            <a:chExt cx="8756618" cy="1741625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756618" cy="1741625"/>
              <a:chOff x="0" y="0"/>
              <a:chExt cx="3655810" cy="727113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655810" cy="727113"/>
              </a:xfrm>
              <a:custGeom>
                <a:avLst/>
                <a:gdLst/>
                <a:ahLst/>
                <a:cxnLst/>
                <a:rect l="l" t="t" r="r" b="b"/>
                <a:pathLst>
                  <a:path w="3655810" h="727113">
                    <a:moveTo>
                      <a:pt x="25389" y="0"/>
                    </a:moveTo>
                    <a:lnTo>
                      <a:pt x="3630421" y="0"/>
                    </a:lnTo>
                    <a:cubicBezTo>
                      <a:pt x="3637154" y="0"/>
                      <a:pt x="3643612" y="2675"/>
                      <a:pt x="3648373" y="7436"/>
                    </a:cubicBezTo>
                    <a:cubicBezTo>
                      <a:pt x="3653135" y="12198"/>
                      <a:pt x="3655810" y="18655"/>
                      <a:pt x="3655810" y="25389"/>
                    </a:cubicBezTo>
                    <a:lnTo>
                      <a:pt x="3655810" y="701724"/>
                    </a:lnTo>
                    <a:cubicBezTo>
                      <a:pt x="3655810" y="715746"/>
                      <a:pt x="3644443" y="727113"/>
                      <a:pt x="3630421" y="727113"/>
                    </a:cubicBezTo>
                    <a:lnTo>
                      <a:pt x="25389" y="727113"/>
                    </a:lnTo>
                    <a:cubicBezTo>
                      <a:pt x="11367" y="727113"/>
                      <a:pt x="0" y="715746"/>
                      <a:pt x="0" y="701724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3655810" cy="765213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431462" y="465585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5"/>
                  </a:lnTo>
                  <a:lnTo>
                    <a:pt x="0" y="932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66611" y="625763"/>
              <a:ext cx="5330968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Audit findings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12989" y="3774447"/>
            <a:ext cx="6567463" cy="1275442"/>
            <a:chOff x="0" y="0"/>
            <a:chExt cx="8756618" cy="170059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8756618" cy="1700590"/>
              <a:chOff x="0" y="0"/>
              <a:chExt cx="3655810" cy="709981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655810" cy="709981"/>
              </a:xfrm>
              <a:custGeom>
                <a:avLst/>
                <a:gdLst/>
                <a:ahLst/>
                <a:cxnLst/>
                <a:rect l="l" t="t" r="r" b="b"/>
                <a:pathLst>
                  <a:path w="3655810" h="709981">
                    <a:moveTo>
                      <a:pt x="25389" y="0"/>
                    </a:moveTo>
                    <a:lnTo>
                      <a:pt x="3630421" y="0"/>
                    </a:lnTo>
                    <a:cubicBezTo>
                      <a:pt x="3637154" y="0"/>
                      <a:pt x="3643612" y="2675"/>
                      <a:pt x="3648373" y="7436"/>
                    </a:cubicBezTo>
                    <a:cubicBezTo>
                      <a:pt x="3653135" y="12198"/>
                      <a:pt x="3655810" y="18655"/>
                      <a:pt x="3655810" y="25389"/>
                    </a:cubicBezTo>
                    <a:lnTo>
                      <a:pt x="3655810" y="684592"/>
                    </a:lnTo>
                    <a:cubicBezTo>
                      <a:pt x="3655810" y="698614"/>
                      <a:pt x="3644443" y="709981"/>
                      <a:pt x="3630421" y="709981"/>
                    </a:cubicBezTo>
                    <a:lnTo>
                      <a:pt x="25389" y="709981"/>
                    </a:lnTo>
                    <a:cubicBezTo>
                      <a:pt x="11367" y="709981"/>
                      <a:pt x="0" y="698614"/>
                      <a:pt x="0" y="684592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3655810" cy="748081"/>
              </a:xfrm>
              <a:prstGeom prst="rect">
                <a:avLst/>
              </a:prstGeom>
            </p:spPr>
            <p:txBody>
              <a:bodyPr lIns="67516" tIns="67516" rIns="67516" bIns="67516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431462" y="372422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4"/>
                  </a:lnTo>
                  <a:lnTo>
                    <a:pt x="0" y="932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66611" y="532600"/>
              <a:ext cx="6437802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Loss of sponsor reimbursement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707548" y="6706873"/>
            <a:ext cx="5947850" cy="1306219"/>
            <a:chOff x="0" y="0"/>
            <a:chExt cx="7930466" cy="1741625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7930466" cy="1741625"/>
              <a:chOff x="0" y="0"/>
              <a:chExt cx="3310899" cy="72711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3310899" cy="727113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27113">
                    <a:moveTo>
                      <a:pt x="28034" y="0"/>
                    </a:moveTo>
                    <a:lnTo>
                      <a:pt x="3282865" y="0"/>
                    </a:lnTo>
                    <a:cubicBezTo>
                      <a:pt x="3298348" y="0"/>
                      <a:pt x="3310899" y="12551"/>
                      <a:pt x="3310899" y="28034"/>
                    </a:cubicBezTo>
                    <a:lnTo>
                      <a:pt x="3310899" y="699079"/>
                    </a:lnTo>
                    <a:cubicBezTo>
                      <a:pt x="3310899" y="706514"/>
                      <a:pt x="3307945" y="713645"/>
                      <a:pt x="3302688" y="718902"/>
                    </a:cubicBezTo>
                    <a:cubicBezTo>
                      <a:pt x="3297431" y="724159"/>
                      <a:pt x="3290300" y="727113"/>
                      <a:pt x="3282865" y="727113"/>
                    </a:cubicBezTo>
                    <a:lnTo>
                      <a:pt x="28034" y="727113"/>
                    </a:lnTo>
                    <a:cubicBezTo>
                      <a:pt x="20599" y="727113"/>
                      <a:pt x="13468" y="724159"/>
                      <a:pt x="8211" y="718902"/>
                    </a:cubicBezTo>
                    <a:cubicBezTo>
                      <a:pt x="2954" y="713645"/>
                      <a:pt x="0" y="706514"/>
                      <a:pt x="0" y="699079"/>
                    </a:cubicBezTo>
                    <a:lnTo>
                      <a:pt x="0" y="28034"/>
                    </a:lnTo>
                    <a:cubicBezTo>
                      <a:pt x="0" y="20599"/>
                      <a:pt x="2954" y="13468"/>
                      <a:pt x="8211" y="8211"/>
                    </a:cubicBezTo>
                    <a:cubicBezTo>
                      <a:pt x="13468" y="2954"/>
                      <a:pt x="20599" y="0"/>
                      <a:pt x="28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3310899" cy="765213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431462" y="465585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5"/>
                  </a:lnTo>
                  <a:lnTo>
                    <a:pt x="0" y="932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66611" y="625763"/>
              <a:ext cx="5330968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Delayed future funding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707548" y="5240241"/>
            <a:ext cx="5947850" cy="1275442"/>
            <a:chOff x="0" y="0"/>
            <a:chExt cx="7930466" cy="170059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7930466" cy="1700590"/>
              <a:chOff x="0" y="0"/>
              <a:chExt cx="3310899" cy="70998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3310899" cy="7099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9981">
                    <a:moveTo>
                      <a:pt x="28034" y="0"/>
                    </a:moveTo>
                    <a:lnTo>
                      <a:pt x="3282865" y="0"/>
                    </a:lnTo>
                    <a:cubicBezTo>
                      <a:pt x="3298348" y="0"/>
                      <a:pt x="3310899" y="12551"/>
                      <a:pt x="3310899" y="28034"/>
                    </a:cubicBezTo>
                    <a:lnTo>
                      <a:pt x="3310899" y="681947"/>
                    </a:lnTo>
                    <a:cubicBezTo>
                      <a:pt x="3310899" y="689382"/>
                      <a:pt x="3307945" y="696513"/>
                      <a:pt x="3302688" y="701770"/>
                    </a:cubicBezTo>
                    <a:cubicBezTo>
                      <a:pt x="3297431" y="707028"/>
                      <a:pt x="3290300" y="709981"/>
                      <a:pt x="3282865" y="709981"/>
                    </a:cubicBezTo>
                    <a:lnTo>
                      <a:pt x="28034" y="709981"/>
                    </a:lnTo>
                    <a:cubicBezTo>
                      <a:pt x="20599" y="709981"/>
                      <a:pt x="13468" y="707028"/>
                      <a:pt x="8211" y="701770"/>
                    </a:cubicBezTo>
                    <a:cubicBezTo>
                      <a:pt x="2954" y="696513"/>
                      <a:pt x="0" y="689382"/>
                      <a:pt x="0" y="681947"/>
                    </a:cubicBezTo>
                    <a:lnTo>
                      <a:pt x="0" y="28034"/>
                    </a:lnTo>
                    <a:cubicBezTo>
                      <a:pt x="0" y="20599"/>
                      <a:pt x="2954" y="13468"/>
                      <a:pt x="8211" y="8211"/>
                    </a:cubicBezTo>
                    <a:cubicBezTo>
                      <a:pt x="13468" y="2954"/>
                      <a:pt x="20599" y="0"/>
                      <a:pt x="280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3310899" cy="748081"/>
              </a:xfrm>
              <a:prstGeom prst="rect">
                <a:avLst/>
              </a:prstGeom>
            </p:spPr>
            <p:txBody>
              <a:bodyPr lIns="67516" tIns="67516" rIns="67516" bIns="67516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431462" y="372422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4"/>
                  </a:lnTo>
                  <a:lnTo>
                    <a:pt x="0" y="932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766611" y="532600"/>
              <a:ext cx="5149040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Return of awarded funds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012989" y="6752589"/>
            <a:ext cx="6567463" cy="1306219"/>
            <a:chOff x="0" y="0"/>
            <a:chExt cx="8756618" cy="1741625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8756618" cy="1741625"/>
              <a:chOff x="0" y="0"/>
              <a:chExt cx="3655810" cy="72711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3655810" cy="727113"/>
              </a:xfrm>
              <a:custGeom>
                <a:avLst/>
                <a:gdLst/>
                <a:ahLst/>
                <a:cxnLst/>
                <a:rect l="l" t="t" r="r" b="b"/>
                <a:pathLst>
                  <a:path w="3655810" h="727113">
                    <a:moveTo>
                      <a:pt x="25389" y="0"/>
                    </a:moveTo>
                    <a:lnTo>
                      <a:pt x="3630421" y="0"/>
                    </a:lnTo>
                    <a:cubicBezTo>
                      <a:pt x="3637154" y="0"/>
                      <a:pt x="3643612" y="2675"/>
                      <a:pt x="3648373" y="7436"/>
                    </a:cubicBezTo>
                    <a:cubicBezTo>
                      <a:pt x="3653135" y="12198"/>
                      <a:pt x="3655810" y="18655"/>
                      <a:pt x="3655810" y="25389"/>
                    </a:cubicBezTo>
                    <a:lnTo>
                      <a:pt x="3655810" y="701724"/>
                    </a:lnTo>
                    <a:cubicBezTo>
                      <a:pt x="3655810" y="715746"/>
                      <a:pt x="3644443" y="727113"/>
                      <a:pt x="3630421" y="727113"/>
                    </a:cubicBezTo>
                    <a:lnTo>
                      <a:pt x="25389" y="727113"/>
                    </a:lnTo>
                    <a:cubicBezTo>
                      <a:pt x="11367" y="727113"/>
                      <a:pt x="0" y="715746"/>
                      <a:pt x="0" y="701724"/>
                    </a:cubicBezTo>
                    <a:lnTo>
                      <a:pt x="0" y="25389"/>
                    </a:lnTo>
                    <a:cubicBezTo>
                      <a:pt x="0" y="11367"/>
                      <a:pt x="11367" y="0"/>
                      <a:pt x="253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3655810" cy="765213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431462" y="465585"/>
              <a:ext cx="932365" cy="932365"/>
            </a:xfrm>
            <a:custGeom>
              <a:avLst/>
              <a:gdLst/>
              <a:ahLst/>
              <a:cxnLst/>
              <a:rect l="l" t="t" r="r" b="b"/>
              <a:pathLst>
                <a:path w="932365" h="932365">
                  <a:moveTo>
                    <a:pt x="0" y="0"/>
                  </a:moveTo>
                  <a:lnTo>
                    <a:pt x="932365" y="0"/>
                  </a:lnTo>
                  <a:lnTo>
                    <a:pt x="932365" y="932365"/>
                  </a:lnTo>
                  <a:lnTo>
                    <a:pt x="0" y="932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766611" y="625763"/>
              <a:ext cx="6495512" cy="55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0"/>
                </a:lnSpc>
              </a:pPr>
              <a:r>
                <a:rPr lang="en-US" sz="2457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Increased administrative burden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Why Closeout Matters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52116" y="2636664"/>
            <a:ext cx="9316697" cy="52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5"/>
              </a:lnSpc>
            </a:pPr>
            <a:r>
              <a:rPr lang="en-US" sz="3067" b="1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Failure to properly close an award can result in: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52116" y="8706508"/>
            <a:ext cx="16033342" cy="92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667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Sponsors generally require all financial and technical reports within 30–120 days following the end of the period of performance.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Roles and Responsibilities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69126"/>
            <a:ext cx="16033342" cy="456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Closeout is a shared responsibility between the PI/ Department and MURC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06854" y="2957835"/>
            <a:ext cx="13519626" cy="6990940"/>
            <a:chOff x="0" y="0"/>
            <a:chExt cx="18026169" cy="932125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8026169" cy="9321253"/>
              <a:chOff x="0" y="0"/>
              <a:chExt cx="10186074" cy="526717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186074" cy="5267175"/>
              </a:xfrm>
              <a:custGeom>
                <a:avLst/>
                <a:gdLst/>
                <a:ahLst/>
                <a:cxnLst/>
                <a:rect l="l" t="t" r="r" b="b"/>
                <a:pathLst>
                  <a:path w="10186074" h="5267175">
                    <a:moveTo>
                      <a:pt x="12333" y="0"/>
                    </a:moveTo>
                    <a:lnTo>
                      <a:pt x="10173741" y="0"/>
                    </a:lnTo>
                    <a:cubicBezTo>
                      <a:pt x="10177012" y="0"/>
                      <a:pt x="10180149" y="1299"/>
                      <a:pt x="10182462" y="3612"/>
                    </a:cubicBezTo>
                    <a:cubicBezTo>
                      <a:pt x="10184775" y="5925"/>
                      <a:pt x="10186074" y="9062"/>
                      <a:pt x="10186074" y="12333"/>
                    </a:cubicBezTo>
                    <a:lnTo>
                      <a:pt x="10186074" y="5254841"/>
                    </a:lnTo>
                    <a:cubicBezTo>
                      <a:pt x="10186074" y="5258112"/>
                      <a:pt x="10184775" y="5261249"/>
                      <a:pt x="10182462" y="5263562"/>
                    </a:cubicBezTo>
                    <a:cubicBezTo>
                      <a:pt x="10180149" y="5265875"/>
                      <a:pt x="10177012" y="5267175"/>
                      <a:pt x="10173741" y="5267175"/>
                    </a:cubicBezTo>
                    <a:lnTo>
                      <a:pt x="12333" y="5267175"/>
                    </a:lnTo>
                    <a:cubicBezTo>
                      <a:pt x="9062" y="5267175"/>
                      <a:pt x="5925" y="5265875"/>
                      <a:pt x="3612" y="5263562"/>
                    </a:cubicBezTo>
                    <a:cubicBezTo>
                      <a:pt x="1299" y="5261249"/>
                      <a:pt x="0" y="5258112"/>
                      <a:pt x="0" y="5254841"/>
                    </a:cubicBezTo>
                    <a:lnTo>
                      <a:pt x="0" y="12333"/>
                    </a:lnTo>
                    <a:cubicBezTo>
                      <a:pt x="0" y="9062"/>
                      <a:pt x="1299" y="5925"/>
                      <a:pt x="3612" y="3612"/>
                    </a:cubicBezTo>
                    <a:cubicBezTo>
                      <a:pt x="5925" y="1299"/>
                      <a:pt x="9062" y="0"/>
                      <a:pt x="123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0186074" cy="5305275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AutoShape 10"/>
            <p:cNvSpPr/>
            <p:nvPr/>
          </p:nvSpPr>
          <p:spPr>
            <a:xfrm flipH="1">
              <a:off x="66236" y="959438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11"/>
            <p:cNvSpPr/>
            <p:nvPr/>
          </p:nvSpPr>
          <p:spPr>
            <a:xfrm flipH="1">
              <a:off x="66236" y="2167572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12"/>
            <p:cNvSpPr/>
            <p:nvPr/>
          </p:nvSpPr>
          <p:spPr>
            <a:xfrm flipH="1">
              <a:off x="66236" y="3430387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 flipH="1">
              <a:off x="66236" y="4572885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4"/>
            <p:cNvSpPr/>
            <p:nvPr/>
          </p:nvSpPr>
          <p:spPr>
            <a:xfrm flipH="1">
              <a:off x="66236" y="5808924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15"/>
            <p:cNvSpPr/>
            <p:nvPr/>
          </p:nvSpPr>
          <p:spPr>
            <a:xfrm flipH="1" flipV="1">
              <a:off x="66236" y="6981883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AutoShape 16"/>
            <p:cNvSpPr/>
            <p:nvPr/>
          </p:nvSpPr>
          <p:spPr>
            <a:xfrm flipH="1">
              <a:off x="66236" y="8143320"/>
              <a:ext cx="17888013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31441" y="1217283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31744" y="2453322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531744" y="3690737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7"/>
                  </a:lnTo>
                  <a:lnTo>
                    <a:pt x="0" y="670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531441" y="4852768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31744" y="6050434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31441" y="7212564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31744" y="8348601"/>
              <a:ext cx="670406" cy="670406"/>
            </a:xfrm>
            <a:custGeom>
              <a:avLst/>
              <a:gdLst/>
              <a:ahLst/>
              <a:cxnLst/>
              <a:rect l="l" t="t" r="r" b="b"/>
              <a:pathLst>
                <a:path w="670406" h="670406">
                  <a:moveTo>
                    <a:pt x="0" y="0"/>
                  </a:moveTo>
                  <a:lnTo>
                    <a:pt x="670406" y="0"/>
                  </a:lnTo>
                  <a:lnTo>
                    <a:pt x="670406" y="670406"/>
                  </a:lnTo>
                  <a:lnTo>
                    <a:pt x="0" y="670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31441" y="279688"/>
              <a:ext cx="7621865" cy="521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95"/>
                </a:lnSpc>
              </a:pPr>
              <a:r>
                <a:rPr lang="en-US" sz="2425" b="1">
                  <a:solidFill>
                    <a:srgbClr val="04AC56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Principal Investigator (PI)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500129" y="1116085"/>
              <a:ext cx="16454120" cy="10908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Ensure that all project deliverables and technical/progress reports are completed and submitted in accordance with the schedule outlined in the award agreement. Send copies of reports to Compliance contact.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00434" y="2490716"/>
              <a:ext cx="16159265" cy="73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Submit outstanding subaward and service agreement invoices to Associate Director of Subaward and Contract Compliance </a:t>
              </a:r>
              <a:r>
                <a:rPr lang="en-US" sz="2016" b="1" dirty="0">
                  <a:solidFill>
                    <a:srgbClr val="04AC56"/>
                  </a:solidFill>
                  <a:latin typeface="Nunito Sans Bold"/>
                  <a:sym typeface="Nunito Sans Bold"/>
                </a:rPr>
                <a:t>(</a:t>
              </a:r>
              <a:r>
                <a:rPr lang="en-US" sz="2016" b="1" dirty="0">
                  <a:solidFill>
                    <a:srgbClr val="04AC56"/>
                  </a:solidFill>
                  <a:latin typeface="Nunito Sans Bold"/>
                  <a:sym typeface="Nunito Sans Bold"/>
                  <a:hlinkClick r:id="rId10" tooltip="mailto:kristen.webb@marshall.edu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kristen.webb@marshall.edu)</a:t>
              </a:r>
              <a:r>
                <a:rPr lang="en-US" sz="2016" b="1" dirty="0">
                  <a:solidFill>
                    <a:srgbClr val="04AC56"/>
                  </a:solidFill>
                  <a:latin typeface="Nunito Sans Bold"/>
                  <a:sym typeface="Nunito Sans Bold"/>
                </a:rPr>
                <a:t> </a:t>
              </a: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for payment.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00434" y="3719312"/>
              <a:ext cx="16159265" cy="73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Submit all other outstanding invoices for open encumbrances and purchase orders to MURC AP </a:t>
              </a:r>
              <a:r>
                <a:rPr lang="en-US" sz="2016" b="1" dirty="0">
                  <a:solidFill>
                    <a:srgbClr val="00B05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(</a:t>
              </a:r>
              <a:r>
                <a:rPr lang="en-US" sz="2016" b="1" dirty="0">
                  <a:solidFill>
                    <a:srgbClr val="00B050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murc</a:t>
              </a:r>
              <a:r>
                <a:rPr lang="en-US" sz="2016" b="1" dirty="0">
                  <a:solidFill>
                    <a:srgbClr val="04AC56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_accounts_payable@marshall.edu) </a:t>
              </a: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for payment.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00434" y="4861810"/>
              <a:ext cx="16159265" cy="73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employees currently paid from expiring funds and prepare new PARs to reallocate employees to an active funding source when fund expires.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00434" y="6079009"/>
              <a:ext cx="15926525" cy="73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and submit all final expenditures to ensure they are allowable, allocable, reasonable, and within the project period.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00434" y="7241749"/>
              <a:ext cx="15926525" cy="733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Confirm that all cost sharing/matching requirements have been met and documented. Cost Share reports can be submitted to Bradley Smith </a:t>
              </a:r>
              <a:r>
                <a:rPr lang="en-US" sz="2016" b="1" dirty="0">
                  <a:solidFill>
                    <a:srgbClr val="00B05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(</a:t>
              </a:r>
              <a:r>
                <a:rPr lang="en-US" sz="2016" b="1" dirty="0">
                  <a:solidFill>
                    <a:srgbClr val="00B050"/>
                  </a:solidFill>
                  <a:latin typeface="Nunito Sans Bold"/>
                  <a:sym typeface="Nunito Sans Bold"/>
                  <a:hlinkClick r:id="rId11" tooltip="mailto:Smithbra@marshall.edu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Smithbra@marshall.edu</a:t>
              </a:r>
              <a:r>
                <a:rPr lang="en-US" sz="2016" b="1" dirty="0">
                  <a:solidFill>
                    <a:srgbClr val="00B050"/>
                  </a:solidFill>
                  <a:latin typeface="Nunito Sans Bold"/>
                  <a:sym typeface="Nunito Sans Bold"/>
                </a:rPr>
                <a:t>)</a:t>
              </a:r>
              <a:r>
                <a:rPr lang="en-US" sz="2016" b="1" dirty="0">
                  <a:latin typeface="Nunito Sans Bold"/>
                  <a:sym typeface="Nunito Sans Bold"/>
                </a:rPr>
                <a:t>.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500737" y="8529576"/>
              <a:ext cx="15274861" cy="378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17"/>
                </a:lnSpc>
              </a:pPr>
              <a:r>
                <a:rPr lang="en-US" sz="201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Complete and submit Progress Reporting.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Roles and Responsibilities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90295" y="2438552"/>
            <a:ext cx="15507409" cy="7443164"/>
            <a:chOff x="0" y="0"/>
            <a:chExt cx="20676546" cy="9924218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0676546" cy="9924218"/>
              <a:chOff x="0" y="0"/>
              <a:chExt cx="10973860" cy="52671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973860" cy="5267175"/>
              </a:xfrm>
              <a:custGeom>
                <a:avLst/>
                <a:gdLst/>
                <a:ahLst/>
                <a:cxnLst/>
                <a:rect l="l" t="t" r="r" b="b"/>
                <a:pathLst>
                  <a:path w="10973860" h="5267175">
                    <a:moveTo>
                      <a:pt x="10752" y="0"/>
                    </a:moveTo>
                    <a:lnTo>
                      <a:pt x="10963108" y="0"/>
                    </a:lnTo>
                    <a:cubicBezTo>
                      <a:pt x="10965959" y="0"/>
                      <a:pt x="10968694" y="1133"/>
                      <a:pt x="10970710" y="3149"/>
                    </a:cubicBezTo>
                    <a:cubicBezTo>
                      <a:pt x="10972727" y="5166"/>
                      <a:pt x="10973860" y="7901"/>
                      <a:pt x="10973860" y="10752"/>
                    </a:cubicBezTo>
                    <a:lnTo>
                      <a:pt x="10973860" y="5256422"/>
                    </a:lnTo>
                    <a:cubicBezTo>
                      <a:pt x="10973860" y="5259274"/>
                      <a:pt x="10972727" y="5262009"/>
                      <a:pt x="10970710" y="5264025"/>
                    </a:cubicBezTo>
                    <a:cubicBezTo>
                      <a:pt x="10968694" y="5266042"/>
                      <a:pt x="10965959" y="5267175"/>
                      <a:pt x="10963108" y="5267175"/>
                    </a:cubicBezTo>
                    <a:lnTo>
                      <a:pt x="10752" y="5267175"/>
                    </a:lnTo>
                    <a:cubicBezTo>
                      <a:pt x="7901" y="5267175"/>
                      <a:pt x="5166" y="5266042"/>
                      <a:pt x="3149" y="5264025"/>
                    </a:cubicBezTo>
                    <a:cubicBezTo>
                      <a:pt x="1133" y="5262009"/>
                      <a:pt x="0" y="5259274"/>
                      <a:pt x="0" y="5256422"/>
                    </a:cubicBezTo>
                    <a:lnTo>
                      <a:pt x="0" y="10752"/>
                    </a:lnTo>
                    <a:cubicBezTo>
                      <a:pt x="0" y="7901"/>
                      <a:pt x="1133" y="5166"/>
                      <a:pt x="3149" y="3149"/>
                    </a:cubicBezTo>
                    <a:cubicBezTo>
                      <a:pt x="5166" y="1133"/>
                      <a:pt x="7901" y="0"/>
                      <a:pt x="10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0973860" cy="5305275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AutoShape 9"/>
            <p:cNvSpPr/>
            <p:nvPr/>
          </p:nvSpPr>
          <p:spPr>
            <a:xfrm flipH="1">
              <a:off x="76569" y="1021501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AutoShape 10"/>
            <p:cNvSpPr/>
            <p:nvPr/>
          </p:nvSpPr>
          <p:spPr>
            <a:xfrm flipH="1">
              <a:off x="76569" y="2243532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11"/>
            <p:cNvSpPr/>
            <p:nvPr/>
          </p:nvSpPr>
          <p:spPr>
            <a:xfrm flipH="1">
              <a:off x="76569" y="3698890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12"/>
            <p:cNvSpPr/>
            <p:nvPr/>
          </p:nvSpPr>
          <p:spPr>
            <a:xfrm flipH="1">
              <a:off x="76569" y="4868692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 flipH="1">
              <a:off x="76569" y="6082761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4"/>
            <p:cNvSpPr/>
            <p:nvPr/>
          </p:nvSpPr>
          <p:spPr>
            <a:xfrm flipH="1">
              <a:off x="76569" y="7310352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15"/>
            <p:cNvSpPr/>
            <p:nvPr/>
          </p:nvSpPr>
          <p:spPr>
            <a:xfrm flipH="1">
              <a:off x="76569" y="8569887"/>
              <a:ext cx="20522451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65818" y="1289779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3"/>
                  </a:lnTo>
                  <a:lnTo>
                    <a:pt x="0" y="713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66141" y="2507202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3"/>
                  </a:lnTo>
                  <a:lnTo>
                    <a:pt x="0" y="713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66141" y="3877728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3"/>
                  </a:lnTo>
                  <a:lnTo>
                    <a:pt x="0" y="713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565818" y="5105319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2"/>
                  </a:lnTo>
                  <a:lnTo>
                    <a:pt x="0" y="713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566141" y="6319388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3"/>
                  </a:lnTo>
                  <a:lnTo>
                    <a:pt x="0" y="713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65818" y="7587543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3"/>
                  </a:lnTo>
                  <a:lnTo>
                    <a:pt x="0" y="713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66141" y="8806514"/>
              <a:ext cx="713773" cy="713773"/>
            </a:xfrm>
            <a:custGeom>
              <a:avLst/>
              <a:gdLst/>
              <a:ahLst/>
              <a:cxnLst/>
              <a:rect l="l" t="t" r="r" b="b"/>
              <a:pathLst>
                <a:path w="713773" h="713773">
                  <a:moveTo>
                    <a:pt x="0" y="0"/>
                  </a:moveTo>
                  <a:lnTo>
                    <a:pt x="713773" y="0"/>
                  </a:lnTo>
                  <a:lnTo>
                    <a:pt x="713773" y="713772"/>
                  </a:lnTo>
                  <a:lnTo>
                    <a:pt x="0" y="713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65818" y="239634"/>
              <a:ext cx="8114901" cy="623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34"/>
                </a:lnSpc>
              </a:pPr>
              <a:r>
                <a:rPr lang="en-US" sz="2882" b="1">
                  <a:solidFill>
                    <a:srgbClr val="04AC56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MURC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97492" y="1479319"/>
              <a:ext cx="17204561" cy="393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Notify the PI of upcoming project end dates.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597492" y="2495212"/>
              <a:ext cx="18819022" cy="1143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Notify the PI of upcoming final financial report and invoice due date to ensure all expenses are accounted for. </a:t>
              </a:r>
            </a:p>
            <a:p>
              <a:pPr marL="460690" lvl="1" indent="-230345" algn="l">
                <a:lnSpc>
                  <a:spcPts val="2240"/>
                </a:lnSpc>
                <a:buFont typeface="Arial"/>
                <a:buChar char="•"/>
              </a:pPr>
              <a:r>
                <a:rPr lang="en-US" sz="2133" b="1" dirty="0">
                  <a:solidFill>
                    <a:srgbClr val="04AC56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Note:</a:t>
              </a: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Final invoice deadlines vary by funding agency. MURC invoicing will send the deadline in the final invoice reminder notification.  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97492" y="3950570"/>
              <a:ext cx="18631579" cy="762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final expenditures for compliance with sponsor requirements and to ensure they are allowable, allocable, reasonable, and within the project period.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97492" y="5296152"/>
              <a:ext cx="17204561" cy="393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Approve expenditures for payment in Banner financial system and issue payment to vendors.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97492" y="6537264"/>
              <a:ext cx="16956766" cy="393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Prepare and submit final financial reports, final invoices, and certifications to the sponsor.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97816" y="7662233"/>
              <a:ext cx="18631256" cy="762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Coordinate with Finance, Procurement, and Human Resources to ensure all encumbrances, subawards, and payroll are reconciled and closed.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97816" y="9010868"/>
              <a:ext cx="16262948" cy="393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2133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Maintain official award closeout documentation in institutional records.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2600040" cy="70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Award End Date vs Final Liquidation Date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75859"/>
            <a:ext cx="16033342" cy="3305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End date is the end of the performance period. </a:t>
            </a:r>
          </a:p>
          <a:p>
            <a:pPr marL="1033208" lvl="2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All goods/services must be incurred/received prior to this end date.</a:t>
            </a:r>
          </a:p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Liquidation date is the date that final invoices and financial reports are due to the awarding agency.</a:t>
            </a:r>
          </a:p>
          <a:p>
            <a:pPr marL="1152015" lvl="2" indent="-384005" algn="l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Final liquidation dates can vary by sponsor and are specified in the award agreement. </a:t>
            </a:r>
          </a:p>
          <a:p>
            <a:pPr marL="1152015" lvl="2" indent="-384005" algn="l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Federal agencies typically allow 120 days.</a:t>
            </a:r>
          </a:p>
          <a:p>
            <a:pPr marL="1152015" lvl="2" indent="-384005" algn="l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State agencies vary and can be anywhere from 10 days to 30 days.</a:t>
            </a:r>
          </a:p>
          <a:p>
            <a:pPr marL="1609215" lvl="3" indent="-384005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Note:  This applies to federal awards that are awarded to MURC via a pass through entity.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6413319"/>
            <a:ext cx="16033342" cy="1654309"/>
            <a:chOff x="0" y="0"/>
            <a:chExt cx="21377789" cy="2205745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1377789" cy="2205745"/>
              <a:chOff x="0" y="0"/>
              <a:chExt cx="10538053" cy="108730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538053" cy="1087309"/>
              </a:xfrm>
              <a:custGeom>
                <a:avLst/>
                <a:gdLst/>
                <a:ahLst/>
                <a:cxnLst/>
                <a:rect l="l" t="t" r="r" b="b"/>
                <a:pathLst>
                  <a:path w="10538053" h="1087309">
                    <a:moveTo>
                      <a:pt x="10400" y="0"/>
                    </a:moveTo>
                    <a:lnTo>
                      <a:pt x="10527654" y="0"/>
                    </a:lnTo>
                    <a:cubicBezTo>
                      <a:pt x="10530411" y="0"/>
                      <a:pt x="10533056" y="1096"/>
                      <a:pt x="10535007" y="3046"/>
                    </a:cubicBezTo>
                    <a:cubicBezTo>
                      <a:pt x="10536957" y="4996"/>
                      <a:pt x="10538053" y="7641"/>
                      <a:pt x="10538053" y="10400"/>
                    </a:cubicBezTo>
                    <a:lnTo>
                      <a:pt x="10538053" y="1076909"/>
                    </a:lnTo>
                    <a:cubicBezTo>
                      <a:pt x="10538053" y="1079667"/>
                      <a:pt x="10536957" y="1082312"/>
                      <a:pt x="10535007" y="1084263"/>
                    </a:cubicBezTo>
                    <a:cubicBezTo>
                      <a:pt x="10533056" y="1086213"/>
                      <a:pt x="10530411" y="1087309"/>
                      <a:pt x="10527654" y="1087309"/>
                    </a:cubicBezTo>
                    <a:lnTo>
                      <a:pt x="10400" y="1087309"/>
                    </a:lnTo>
                    <a:cubicBezTo>
                      <a:pt x="7641" y="1087309"/>
                      <a:pt x="4996" y="1086213"/>
                      <a:pt x="3046" y="1084263"/>
                    </a:cubicBezTo>
                    <a:cubicBezTo>
                      <a:pt x="1096" y="1082312"/>
                      <a:pt x="0" y="1079667"/>
                      <a:pt x="0" y="1076909"/>
                    </a:cubicBezTo>
                    <a:lnTo>
                      <a:pt x="0" y="10400"/>
                    </a:lnTo>
                    <a:cubicBezTo>
                      <a:pt x="0" y="7641"/>
                      <a:pt x="1096" y="4996"/>
                      <a:pt x="3046" y="3046"/>
                    </a:cubicBezTo>
                    <a:cubicBezTo>
                      <a:pt x="4996" y="1096"/>
                      <a:pt x="7641" y="0"/>
                      <a:pt x="10400" y="0"/>
                    </a:cubicBezTo>
                    <a:close/>
                  </a:path>
                </a:pathLst>
              </a:custGeom>
              <a:solidFill>
                <a:srgbClr val="04AC56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0538053" cy="1125409"/>
              </a:xfrm>
              <a:prstGeom prst="rect">
                <a:avLst/>
              </a:prstGeom>
            </p:spPr>
            <p:txBody>
              <a:bodyPr lIns="57181" tIns="57181" rIns="57181" bIns="57181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740903" y="468600"/>
              <a:ext cx="19369960" cy="1211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35"/>
                </a:lnSpc>
              </a:pPr>
              <a:r>
                <a:rPr lang="en-US" sz="2667" b="1" dirty="0">
                  <a:solidFill>
                    <a:srgbClr val="FFFFFF"/>
                  </a:solidFill>
                  <a:latin typeface="Nunito Sans Bold"/>
                  <a:ea typeface="Nunito Sans Bold"/>
                  <a:cs typeface="Nunito Sans Bold"/>
                  <a:sym typeface="Nunito Sans Bold"/>
                </a:rPr>
                <a:t>NOTE:</a:t>
              </a:r>
              <a:r>
                <a:rPr lang="en-US" sz="2667" dirty="0">
                  <a:solidFill>
                    <a:srgbClr val="FFFFFF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As best practice, MURC recommends submitting all expenses possible by the end date of the fund.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05737" y="3687883"/>
            <a:ext cx="15276527" cy="5757515"/>
          </a:xfrm>
          <a:custGeom>
            <a:avLst/>
            <a:gdLst/>
            <a:ahLst/>
            <a:cxnLst/>
            <a:rect l="l" t="t" r="r" b="b"/>
            <a:pathLst>
              <a:path w="15276527" h="5757515">
                <a:moveTo>
                  <a:pt x="0" y="0"/>
                </a:moveTo>
                <a:lnTo>
                  <a:pt x="15276526" y="0"/>
                </a:lnTo>
                <a:lnTo>
                  <a:pt x="15276526" y="5757515"/>
                </a:lnTo>
                <a:lnTo>
                  <a:pt x="0" y="575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57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Close out reminder timeline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508491"/>
            <a:ext cx="16033342" cy="933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End date reminder sent 30 days prior to project expiration. Example closeout notice sent by Compliance: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3810743" cy="70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Cayuse Tasks Reminders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D1141-DD6A-E5BD-ED66-079ACCF813D6}"/>
              </a:ext>
            </a:extLst>
          </p:cNvPr>
          <p:cNvSpPr txBox="1"/>
          <p:nvPr/>
        </p:nvSpPr>
        <p:spPr>
          <a:xfrm>
            <a:off x="1028700" y="2775859"/>
            <a:ext cx="16033342" cy="188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Expiring Fund Task in Cayuse</a:t>
            </a:r>
          </a:p>
          <a:p>
            <a:pPr marL="1033208" lvl="2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Supplemental reminder of end date.</a:t>
            </a:r>
          </a:p>
          <a:p>
            <a:pPr marL="1033208" lvl="2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Task established when an award is setup. </a:t>
            </a:r>
          </a:p>
          <a:p>
            <a:pPr marL="1033208" lvl="2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Reminder notifications automatically send at 90, 60, and 30 days before project expiration.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233C2F-3826-AF12-0712-AB30C096F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5154386"/>
            <a:ext cx="13639800" cy="46845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91106" y="4479075"/>
            <a:ext cx="15305788" cy="4269922"/>
          </a:xfrm>
          <a:custGeom>
            <a:avLst/>
            <a:gdLst/>
            <a:ahLst/>
            <a:cxnLst/>
            <a:rect l="l" t="t" r="r" b="b"/>
            <a:pathLst>
              <a:path w="15305788" h="4269922">
                <a:moveTo>
                  <a:pt x="0" y="0"/>
                </a:moveTo>
                <a:lnTo>
                  <a:pt x="15305788" y="0"/>
                </a:lnTo>
                <a:lnTo>
                  <a:pt x="15305788" y="4269923"/>
                </a:lnTo>
                <a:lnTo>
                  <a:pt x="0" y="4269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Close out reminder timeline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508491"/>
            <a:ext cx="16033342" cy="140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Final Invoice/Report reminder sent 30 days prior to final invoice deadline.  This is a last call for any outstanding expenses.</a:t>
            </a:r>
          </a:p>
          <a:p>
            <a:pPr marL="1152015" lvl="2" indent="-384005" algn="l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Example final invoice reminder sent by Grants Accounting: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12657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Submitting Final Expenses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95688"/>
            <a:ext cx="6085888" cy="548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0"/>
              </a:lnSpc>
            </a:pPr>
            <a:r>
              <a:rPr lang="en-US" sz="3164" b="1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Department Responsibility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800644" y="2962363"/>
            <a:ext cx="6979335" cy="4684952"/>
            <a:chOff x="0" y="0"/>
            <a:chExt cx="3719570" cy="2496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19570" cy="2496800"/>
            </a:xfrm>
            <a:custGeom>
              <a:avLst/>
              <a:gdLst/>
              <a:ahLst/>
              <a:cxnLst/>
              <a:rect l="l" t="t" r="r" b="b"/>
              <a:pathLst>
                <a:path w="3719570" h="2496800">
                  <a:moveTo>
                    <a:pt x="23891" y="0"/>
                  </a:moveTo>
                  <a:lnTo>
                    <a:pt x="3695679" y="0"/>
                  </a:lnTo>
                  <a:cubicBezTo>
                    <a:pt x="3708874" y="0"/>
                    <a:pt x="3719570" y="10696"/>
                    <a:pt x="3719570" y="23891"/>
                  </a:cubicBezTo>
                  <a:lnTo>
                    <a:pt x="3719570" y="2472910"/>
                  </a:lnTo>
                  <a:cubicBezTo>
                    <a:pt x="3719570" y="2479246"/>
                    <a:pt x="3717053" y="2485322"/>
                    <a:pt x="3712573" y="2489803"/>
                  </a:cubicBezTo>
                  <a:cubicBezTo>
                    <a:pt x="3708092" y="2494283"/>
                    <a:pt x="3702016" y="2496800"/>
                    <a:pt x="3695679" y="2496800"/>
                  </a:cubicBezTo>
                  <a:lnTo>
                    <a:pt x="23891" y="2496800"/>
                  </a:lnTo>
                  <a:cubicBezTo>
                    <a:pt x="10696" y="2496800"/>
                    <a:pt x="0" y="2486104"/>
                    <a:pt x="0" y="2472910"/>
                  </a:cubicBezTo>
                  <a:lnTo>
                    <a:pt x="0" y="23891"/>
                  </a:lnTo>
                  <a:cubicBezTo>
                    <a:pt x="0" y="10696"/>
                    <a:pt x="10696" y="0"/>
                    <a:pt x="2389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719570" cy="2534900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47367" y="3350054"/>
            <a:ext cx="6085888" cy="3909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4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Outstanding subaward or service contract invoices can be submitted to the Associate Director of Subaward and Contract Compliance </a:t>
            </a:r>
            <a:r>
              <a:rPr lang="en-US" sz="245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(</a:t>
            </a:r>
            <a:r>
              <a:rPr lang="en-US" sz="2454" b="1" u="sng" dirty="0">
                <a:solidFill>
                  <a:srgbClr val="00B050"/>
                </a:solidFill>
                <a:latin typeface="Nunito Sans Bold"/>
                <a:ea typeface="Nunito Sans Bold"/>
                <a:cs typeface="Nunito Sans Bold"/>
                <a:sym typeface="Nunito Sans Bold"/>
                <a:hlinkClick r:id="rId3" tooltip="mailto:kristen.webb@marshall.edu)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kristen.webb@marshall.edu)</a:t>
            </a:r>
            <a:r>
              <a:rPr lang="en-US" sz="2454" dirty="0">
                <a:solidFill>
                  <a:srgbClr val="00B050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</a:p>
          <a:p>
            <a:pPr algn="l">
              <a:lnSpc>
                <a:spcPts val="3436"/>
              </a:lnSpc>
            </a:pPr>
            <a:endParaRPr lang="en-US" sz="2454" dirty="0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algn="l">
              <a:lnSpc>
                <a:spcPts val="3436"/>
              </a:lnSpc>
            </a:pPr>
            <a:r>
              <a:rPr lang="en-US" sz="24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Please coordinate with Kristen to ensure all subaward invoices have been submitted, approved, and paid.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816124"/>
            <a:ext cx="7927172" cy="3473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0019" lvl="1" indent="-265010" algn="l">
              <a:lnSpc>
                <a:spcPts val="3436"/>
              </a:lnSpc>
              <a:buFont typeface="Arial"/>
              <a:buChar char="•"/>
            </a:pPr>
            <a:r>
              <a:rPr lang="en-US" sz="24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It is the department’s responsibility to ensure that all outstanding invoices are submitted to MURC for payment and to track open purchase orders, encumbrances, and invoices.</a:t>
            </a:r>
          </a:p>
          <a:p>
            <a:pPr marL="530019" lvl="1" indent="-265010" algn="l">
              <a:lnSpc>
                <a:spcPts val="3436"/>
              </a:lnSpc>
              <a:buFont typeface="Arial"/>
              <a:buChar char="•"/>
            </a:pPr>
            <a:r>
              <a:rPr lang="en-US" sz="24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Submit outstanding invoices for open encumbrances and purchase orders to MURC AP </a:t>
            </a:r>
            <a:r>
              <a:rPr lang="en-US" sz="2454" b="1" dirty="0">
                <a:solidFill>
                  <a:srgbClr val="00B050"/>
                </a:solidFill>
                <a:latin typeface="Nunito Sans"/>
                <a:ea typeface="Nunito Sans"/>
                <a:cs typeface="Nunito Sans"/>
                <a:sym typeface="Nunito Sans"/>
              </a:rPr>
              <a:t>(</a:t>
            </a:r>
            <a:r>
              <a:rPr lang="en-US" sz="245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murc_accounts_payable@marshall.edu)</a:t>
            </a:r>
            <a:r>
              <a:rPr lang="en-US" sz="24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for payment.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503256" y="3881426"/>
            <a:ext cx="13084230" cy="2524148"/>
          </a:xfrm>
          <a:custGeom>
            <a:avLst/>
            <a:gdLst/>
            <a:ahLst/>
            <a:cxnLst/>
            <a:rect l="l" t="t" r="r" b="b"/>
            <a:pathLst>
              <a:path w="13084230" h="2524148">
                <a:moveTo>
                  <a:pt x="0" y="0"/>
                </a:moveTo>
                <a:lnTo>
                  <a:pt x="13084230" y="0"/>
                </a:lnTo>
                <a:lnTo>
                  <a:pt x="13084230" y="2524148"/>
                </a:lnTo>
                <a:lnTo>
                  <a:pt x="0" y="2524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630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585505" y="6662749"/>
            <a:ext cx="12919732" cy="3383355"/>
          </a:xfrm>
          <a:custGeom>
            <a:avLst/>
            <a:gdLst/>
            <a:ahLst/>
            <a:cxnLst/>
            <a:rect l="l" t="t" r="r" b="b"/>
            <a:pathLst>
              <a:path w="12919732" h="3383355">
                <a:moveTo>
                  <a:pt x="0" y="0"/>
                </a:moveTo>
                <a:lnTo>
                  <a:pt x="12919732" y="0"/>
                </a:lnTo>
                <a:lnTo>
                  <a:pt x="12919732" y="3383355"/>
                </a:lnTo>
                <a:lnTo>
                  <a:pt x="0" y="3383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Banner Screen FGIOENC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265948"/>
            <a:ext cx="16033342" cy="933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Open commitments can be viewed by fund in Banner screen FGIOENC.</a:t>
            </a:r>
          </a:p>
          <a:p>
            <a:pPr marL="1152015" lvl="2" indent="-384005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  <a:hlinkClick r:id="rId5"/>
              </a:rPr>
              <a:t>Banner Guide</a:t>
            </a: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– Detailed instructions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723986"/>
            <a:ext cx="12600040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Banner Screen FGIENCD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233447"/>
            <a:ext cx="16033342" cy="140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Payment status on a Purchase Order or Encumbrance can be viewed in Banner screen FGIENCD.</a:t>
            </a:r>
          </a:p>
          <a:p>
            <a:pPr marL="1152015" lvl="2" indent="-384005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  <a:hlinkClick r:id="rId3"/>
              </a:rPr>
              <a:t>Banner Guide</a:t>
            </a: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– Detailed instructions</a:t>
            </a:r>
          </a:p>
          <a:p>
            <a:pPr marL="1152015" lvl="2" indent="-384005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Items starting with “I0” are payments issued.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03A84B-5F87-2F83-1BCD-DA8A64A0A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426048"/>
            <a:ext cx="12268200" cy="56131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17834" y="561039"/>
            <a:ext cx="13525500" cy="1396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600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Check Budget Balance - Banner Screen FGIBAVL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332377"/>
            <a:ext cx="16033342" cy="933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6008" lvl="1" indent="-288004" algn="l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Remaining budget balance can be viewed in Banner screen FGIBAVL or Cayuse Fund Manager.</a:t>
            </a:r>
          </a:p>
          <a:p>
            <a:pPr marL="1152015" lvl="2" indent="-384005">
              <a:lnSpc>
                <a:spcPts val="3735"/>
              </a:lnSpc>
              <a:buFont typeface="Arial"/>
              <a:buChar char="⚬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  <a:hlinkClick r:id="rId3"/>
              </a:rPr>
              <a:t>Banner Guide</a:t>
            </a: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– Detailed Instructions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533447-F0AC-9882-5591-3FD8916A2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612849"/>
            <a:ext cx="16221892" cy="41976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5BA65-4E61-86D9-4C21-8B6AF31E7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1F59F5C-9258-7D53-F70D-FD53F448A25C}"/>
              </a:ext>
            </a:extLst>
          </p:cNvPr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E2AB0FF-13BB-0015-88C6-E6095B6D91FA}"/>
              </a:ext>
            </a:extLst>
          </p:cNvPr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68DD5C3-A83A-C660-D189-17BE2B81DA4C}"/>
              </a:ext>
            </a:extLst>
          </p:cNvPr>
          <p:cNvSpPr txBox="1"/>
          <p:nvPr/>
        </p:nvSpPr>
        <p:spPr>
          <a:xfrm>
            <a:off x="1017834" y="561039"/>
            <a:ext cx="13525500" cy="698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600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Check Budget Balance – Cayuse Fund Manager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75B162B-EE00-2952-31FD-F905237FD1ED}"/>
              </a:ext>
            </a:extLst>
          </p:cNvPr>
          <p:cNvSpPr txBox="1"/>
          <p:nvPr/>
        </p:nvSpPr>
        <p:spPr>
          <a:xfrm>
            <a:off x="1028700" y="2332377"/>
            <a:ext cx="16033342" cy="933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6008" lvl="1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  <a:hlinkClick r:id="rId3"/>
              </a:rPr>
              <a:t>Cayuse Fund Manager</a:t>
            </a: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</a:p>
          <a:p>
            <a:pPr marL="576008" lvl="1" indent="-288004">
              <a:lnSpc>
                <a:spcPts val="3735"/>
              </a:lnSpc>
              <a:buFont typeface="Arial"/>
              <a:buChar char="•"/>
            </a:pP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  <a:hlinkClick r:id="rId4"/>
              </a:rPr>
              <a:t>Cayuse Fund Manager Navigation Guide</a:t>
            </a:r>
            <a:r>
              <a:rPr lang="en-US" sz="2667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5DD626-A613-242F-4E8E-F1D1EA6F0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3924300"/>
            <a:ext cx="15908244" cy="4657718"/>
          </a:xfrm>
          <a:prstGeom prst="rect">
            <a:avLst/>
          </a:prstGeom>
        </p:spPr>
      </p:pic>
      <p:sp>
        <p:nvSpPr>
          <p:cNvPr id="9" name="TextBox 34">
            <a:extLst>
              <a:ext uri="{FF2B5EF4-FFF2-40B4-BE49-F238E27FC236}">
                <a16:creationId xmlns:a16="http://schemas.microsoft.com/office/drawing/2014/main" id="{F7CC75E1-AC92-781D-EB8A-6F1DB6244EF9}"/>
              </a:ext>
            </a:extLst>
          </p:cNvPr>
          <p:cNvSpPr txBox="1"/>
          <p:nvPr/>
        </p:nvSpPr>
        <p:spPr>
          <a:xfrm>
            <a:off x="1418490" y="8808118"/>
            <a:ext cx="16306800" cy="907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200" b="1" dirty="0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NOTE: Cayuse Fund Manager data is pulled from Banner.  </a:t>
            </a:r>
          </a:p>
          <a:p>
            <a:pPr algn="l">
              <a:lnSpc>
                <a:spcPts val="3735"/>
              </a:lnSpc>
            </a:pPr>
            <a:r>
              <a:rPr lang="en-US" sz="2200" b="1" dirty="0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It is uploaded into Cayuse 1 business behind being post to Banner</a:t>
            </a:r>
            <a:r>
              <a:rPr lang="en-US" sz="2000" b="1" dirty="0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979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3810743" cy="70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End of Project Orders – Last 30 days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106456" y="2447136"/>
            <a:ext cx="6859496" cy="2020168"/>
            <a:chOff x="0" y="0"/>
            <a:chExt cx="3655703" cy="10766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55703" cy="1076629"/>
            </a:xfrm>
            <a:custGeom>
              <a:avLst/>
              <a:gdLst/>
              <a:ahLst/>
              <a:cxnLst/>
              <a:rect l="l" t="t" r="r" b="b"/>
              <a:pathLst>
                <a:path w="3655703" h="1076629">
                  <a:moveTo>
                    <a:pt x="24308" y="0"/>
                  </a:moveTo>
                  <a:lnTo>
                    <a:pt x="3631395" y="0"/>
                  </a:lnTo>
                  <a:cubicBezTo>
                    <a:pt x="3637842" y="0"/>
                    <a:pt x="3644024" y="2561"/>
                    <a:pt x="3648583" y="7120"/>
                  </a:cubicBezTo>
                  <a:cubicBezTo>
                    <a:pt x="3653142" y="11678"/>
                    <a:pt x="3655703" y="17861"/>
                    <a:pt x="3655703" y="24308"/>
                  </a:cubicBezTo>
                  <a:lnTo>
                    <a:pt x="3655703" y="1052321"/>
                  </a:lnTo>
                  <a:cubicBezTo>
                    <a:pt x="3655703" y="1065746"/>
                    <a:pt x="3644820" y="1076629"/>
                    <a:pt x="3631395" y="1076629"/>
                  </a:cubicBezTo>
                  <a:lnTo>
                    <a:pt x="24308" y="1076629"/>
                  </a:lnTo>
                  <a:cubicBezTo>
                    <a:pt x="10883" y="1076629"/>
                    <a:pt x="0" y="1065746"/>
                    <a:pt x="0" y="1052321"/>
                  </a:cubicBezTo>
                  <a:lnTo>
                    <a:pt x="0" y="24308"/>
                  </a:lnTo>
                  <a:cubicBezTo>
                    <a:pt x="0" y="10883"/>
                    <a:pt x="10883" y="0"/>
                    <a:pt x="243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655703" cy="1114729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5518" y="2634491"/>
            <a:ext cx="6085888" cy="12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46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Focus </a:t>
            </a:r>
          </a:p>
          <a:p>
            <a:pPr algn="l">
              <a:lnSpc>
                <a:spcPts val="3072"/>
              </a:lnSpc>
            </a:pPr>
            <a:r>
              <a:rPr lang="en-US" sz="219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Reconcile existing commitments and process payments for currently allocated personnel.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112356" y="4696228"/>
            <a:ext cx="6859496" cy="2404112"/>
            <a:chOff x="0" y="0"/>
            <a:chExt cx="3655703" cy="12812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55703" cy="1281248"/>
            </a:xfrm>
            <a:custGeom>
              <a:avLst/>
              <a:gdLst/>
              <a:ahLst/>
              <a:cxnLst/>
              <a:rect l="l" t="t" r="r" b="b"/>
              <a:pathLst>
                <a:path w="3655703" h="1281248">
                  <a:moveTo>
                    <a:pt x="24308" y="0"/>
                  </a:moveTo>
                  <a:lnTo>
                    <a:pt x="3631395" y="0"/>
                  </a:lnTo>
                  <a:cubicBezTo>
                    <a:pt x="3637842" y="0"/>
                    <a:pt x="3644024" y="2561"/>
                    <a:pt x="3648583" y="7120"/>
                  </a:cubicBezTo>
                  <a:cubicBezTo>
                    <a:pt x="3653142" y="11678"/>
                    <a:pt x="3655703" y="17861"/>
                    <a:pt x="3655703" y="24308"/>
                  </a:cubicBezTo>
                  <a:lnTo>
                    <a:pt x="3655703" y="1256940"/>
                  </a:lnTo>
                  <a:cubicBezTo>
                    <a:pt x="3655703" y="1270365"/>
                    <a:pt x="3644820" y="1281248"/>
                    <a:pt x="3631395" y="1281248"/>
                  </a:cubicBezTo>
                  <a:lnTo>
                    <a:pt x="24308" y="1281248"/>
                  </a:lnTo>
                  <a:cubicBezTo>
                    <a:pt x="10883" y="1281248"/>
                    <a:pt x="0" y="1270365"/>
                    <a:pt x="0" y="1256940"/>
                  </a:cubicBezTo>
                  <a:lnTo>
                    <a:pt x="0" y="24308"/>
                  </a:lnTo>
                  <a:cubicBezTo>
                    <a:pt x="0" y="10883"/>
                    <a:pt x="10883" y="0"/>
                    <a:pt x="243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655703" cy="1319348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85518" y="4934877"/>
            <a:ext cx="6085888" cy="189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0"/>
              </a:lnSpc>
            </a:pPr>
            <a:r>
              <a:rPr lang="en-US" sz="236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MURC PCard </a:t>
            </a:r>
          </a:p>
          <a:p>
            <a:pPr algn="l">
              <a:lnSpc>
                <a:spcPts val="2932"/>
              </a:lnSpc>
            </a:pPr>
            <a:r>
              <a:rPr lang="en-US" sz="209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Avoid using the last 10 days of project due to delayed posting. If there is an extenuating circumstance, contact your assigned Compliance administrator.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335363" y="2447136"/>
            <a:ext cx="6859496" cy="2020168"/>
            <a:chOff x="0" y="0"/>
            <a:chExt cx="3655703" cy="10766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55703" cy="1076629"/>
            </a:xfrm>
            <a:custGeom>
              <a:avLst/>
              <a:gdLst/>
              <a:ahLst/>
              <a:cxnLst/>
              <a:rect l="l" t="t" r="r" b="b"/>
              <a:pathLst>
                <a:path w="3655703" h="1076629">
                  <a:moveTo>
                    <a:pt x="24308" y="0"/>
                  </a:moveTo>
                  <a:lnTo>
                    <a:pt x="3631395" y="0"/>
                  </a:lnTo>
                  <a:cubicBezTo>
                    <a:pt x="3637842" y="0"/>
                    <a:pt x="3644024" y="2561"/>
                    <a:pt x="3648583" y="7120"/>
                  </a:cubicBezTo>
                  <a:cubicBezTo>
                    <a:pt x="3653142" y="11678"/>
                    <a:pt x="3655703" y="17861"/>
                    <a:pt x="3655703" y="24308"/>
                  </a:cubicBezTo>
                  <a:lnTo>
                    <a:pt x="3655703" y="1052321"/>
                  </a:lnTo>
                  <a:cubicBezTo>
                    <a:pt x="3655703" y="1065746"/>
                    <a:pt x="3644820" y="1076629"/>
                    <a:pt x="3631395" y="1076629"/>
                  </a:cubicBezTo>
                  <a:lnTo>
                    <a:pt x="24308" y="1076629"/>
                  </a:lnTo>
                  <a:cubicBezTo>
                    <a:pt x="10883" y="1076629"/>
                    <a:pt x="0" y="1065746"/>
                    <a:pt x="0" y="1052321"/>
                  </a:cubicBezTo>
                  <a:lnTo>
                    <a:pt x="0" y="24308"/>
                  </a:lnTo>
                  <a:cubicBezTo>
                    <a:pt x="0" y="10883"/>
                    <a:pt x="10883" y="0"/>
                    <a:pt x="243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655703" cy="1114729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5363" y="4696228"/>
            <a:ext cx="6859496" cy="4717575"/>
            <a:chOff x="0" y="0"/>
            <a:chExt cx="3655703" cy="25141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5703" cy="2514186"/>
            </a:xfrm>
            <a:custGeom>
              <a:avLst/>
              <a:gdLst/>
              <a:ahLst/>
              <a:cxnLst/>
              <a:rect l="l" t="t" r="r" b="b"/>
              <a:pathLst>
                <a:path w="3655703" h="2514186">
                  <a:moveTo>
                    <a:pt x="24308" y="0"/>
                  </a:moveTo>
                  <a:lnTo>
                    <a:pt x="3631395" y="0"/>
                  </a:lnTo>
                  <a:cubicBezTo>
                    <a:pt x="3637842" y="0"/>
                    <a:pt x="3644024" y="2561"/>
                    <a:pt x="3648583" y="7120"/>
                  </a:cubicBezTo>
                  <a:cubicBezTo>
                    <a:pt x="3653142" y="11678"/>
                    <a:pt x="3655703" y="17861"/>
                    <a:pt x="3655703" y="24308"/>
                  </a:cubicBezTo>
                  <a:lnTo>
                    <a:pt x="3655703" y="2489878"/>
                  </a:lnTo>
                  <a:cubicBezTo>
                    <a:pt x="3655703" y="2503303"/>
                    <a:pt x="3644820" y="2514186"/>
                    <a:pt x="3631395" y="2514186"/>
                  </a:cubicBezTo>
                  <a:lnTo>
                    <a:pt x="24308" y="2514186"/>
                  </a:lnTo>
                  <a:cubicBezTo>
                    <a:pt x="10883" y="2514186"/>
                    <a:pt x="0" y="2503303"/>
                    <a:pt x="0" y="2489878"/>
                  </a:cubicBezTo>
                  <a:lnTo>
                    <a:pt x="0" y="24308"/>
                  </a:lnTo>
                  <a:cubicBezTo>
                    <a:pt x="0" y="10883"/>
                    <a:pt x="10883" y="0"/>
                    <a:pt x="243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655703" cy="2552286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682830" y="4925352"/>
            <a:ext cx="6045332" cy="3393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0"/>
              </a:lnSpc>
            </a:pPr>
            <a:r>
              <a:rPr lang="en-US" sz="266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New Purchases</a:t>
            </a:r>
          </a:p>
          <a:p>
            <a:pPr algn="l">
              <a:lnSpc>
                <a:spcPts val="3352"/>
              </a:lnSpc>
            </a:pPr>
            <a:r>
              <a:rPr lang="en-US" sz="239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Limited to items necessary to complete the project and that directly benefit the award. Avoid making large orders.</a:t>
            </a:r>
          </a:p>
          <a:p>
            <a:pPr marL="516973" lvl="1" indent="-258487" algn="l">
              <a:lnSpc>
                <a:spcPts val="3352"/>
              </a:lnSpc>
              <a:buFont typeface="Arial"/>
              <a:buChar char="•"/>
            </a:pPr>
            <a:r>
              <a:rPr lang="en-US" sz="239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Any expense initiated during the last 30 days of the project needs to be received prior to the end date to be allocable.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62552" y="2634491"/>
            <a:ext cx="6085888" cy="1586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6"/>
              </a:lnSpc>
            </a:pPr>
            <a:r>
              <a:rPr lang="en-US" sz="245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Risk</a:t>
            </a:r>
            <a:r>
              <a:rPr lang="en-US" sz="2454" dirty="0">
                <a:solidFill>
                  <a:srgbClr val="04AC56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</a:p>
          <a:p>
            <a:pPr algn="l">
              <a:lnSpc>
                <a:spcPts val="3058"/>
              </a:lnSpc>
            </a:pPr>
            <a:r>
              <a:rPr lang="en-US" sz="218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Expenses submitted late may not be included in the final invoice or financial report to the agency and therefore cannot be reimbursed.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2112356" y="7329263"/>
            <a:ext cx="6859496" cy="2084540"/>
            <a:chOff x="0" y="0"/>
            <a:chExt cx="3655703" cy="111093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55703" cy="1110936"/>
            </a:xfrm>
            <a:custGeom>
              <a:avLst/>
              <a:gdLst/>
              <a:ahLst/>
              <a:cxnLst/>
              <a:rect l="l" t="t" r="r" b="b"/>
              <a:pathLst>
                <a:path w="3655703" h="1110936">
                  <a:moveTo>
                    <a:pt x="24308" y="0"/>
                  </a:moveTo>
                  <a:lnTo>
                    <a:pt x="3631395" y="0"/>
                  </a:lnTo>
                  <a:cubicBezTo>
                    <a:pt x="3637842" y="0"/>
                    <a:pt x="3644024" y="2561"/>
                    <a:pt x="3648583" y="7120"/>
                  </a:cubicBezTo>
                  <a:cubicBezTo>
                    <a:pt x="3653142" y="11678"/>
                    <a:pt x="3655703" y="17861"/>
                    <a:pt x="3655703" y="24308"/>
                  </a:cubicBezTo>
                  <a:lnTo>
                    <a:pt x="3655703" y="1086628"/>
                  </a:lnTo>
                  <a:cubicBezTo>
                    <a:pt x="3655703" y="1100053"/>
                    <a:pt x="3644820" y="1110936"/>
                    <a:pt x="3631395" y="1110936"/>
                  </a:cubicBezTo>
                  <a:lnTo>
                    <a:pt x="24308" y="1110936"/>
                  </a:lnTo>
                  <a:cubicBezTo>
                    <a:pt x="10883" y="1110936"/>
                    <a:pt x="0" y="1100053"/>
                    <a:pt x="0" y="1086628"/>
                  </a:cubicBezTo>
                  <a:lnTo>
                    <a:pt x="0" y="24308"/>
                  </a:lnTo>
                  <a:cubicBezTo>
                    <a:pt x="0" y="10883"/>
                    <a:pt x="10883" y="0"/>
                    <a:pt x="24308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655703" cy="1149036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439545" y="7535667"/>
            <a:ext cx="6085888" cy="147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6"/>
              </a:lnSpc>
            </a:pPr>
            <a:r>
              <a:rPr lang="en-US" sz="2354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Department responsibility</a:t>
            </a:r>
          </a:p>
          <a:p>
            <a:pPr algn="l">
              <a:lnSpc>
                <a:spcPts val="2876"/>
              </a:lnSpc>
            </a:pPr>
            <a:r>
              <a:rPr lang="en-US" sz="2054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If an expense is submitted to MURC after the final invoice and financial report are due to the agency, it will be covered by departmental funds.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3810743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Reporting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409904"/>
            <a:ext cx="16033342" cy="456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667" b="1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Depending on the sponsor, final reports may include:     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3351789"/>
            <a:ext cx="7909985" cy="1173449"/>
            <a:chOff x="0" y="0"/>
            <a:chExt cx="4762923" cy="7065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18429" y="3715856"/>
            <a:ext cx="6930527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38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Final Financial Report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42512" y="3351789"/>
            <a:ext cx="7909985" cy="1173449"/>
            <a:chOff x="0" y="0"/>
            <a:chExt cx="4762923" cy="7065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04AC56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036073" y="3721098"/>
            <a:ext cx="6522864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2"/>
              </a:lnSpc>
            </a:pPr>
            <a:r>
              <a:rPr lang="en-US" sz="2380" b="1">
                <a:solidFill>
                  <a:srgbClr val="FFFFFF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MURC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8700" y="4635442"/>
            <a:ext cx="7909985" cy="1173449"/>
            <a:chOff x="0" y="0"/>
            <a:chExt cx="4762923" cy="70658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18429" y="5004752"/>
            <a:ext cx="6467539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38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Final Technical/ Progress Report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42512" y="4635442"/>
            <a:ext cx="7909985" cy="1173449"/>
            <a:chOff x="0" y="0"/>
            <a:chExt cx="4762923" cy="7065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145F1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688969" y="5054478"/>
            <a:ext cx="7230678" cy="38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0"/>
              </a:lnSpc>
            </a:pPr>
            <a:r>
              <a:rPr lang="en-US" sz="2271" b="1">
                <a:solidFill>
                  <a:srgbClr val="FFFFFF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PI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32537" y="5923192"/>
            <a:ext cx="7909985" cy="1173449"/>
            <a:chOff x="0" y="0"/>
            <a:chExt cx="4762923" cy="70658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518429" y="6377703"/>
            <a:ext cx="6101375" cy="31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38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Invention Statement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349315" y="5923192"/>
            <a:ext cx="7909985" cy="1168837"/>
            <a:chOff x="0" y="0"/>
            <a:chExt cx="4762923" cy="7038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762923" cy="703804"/>
            </a:xfrm>
            <a:custGeom>
              <a:avLst/>
              <a:gdLst/>
              <a:ahLst/>
              <a:cxnLst/>
              <a:rect l="l" t="t" r="r" b="b"/>
              <a:pathLst>
                <a:path w="4762923" h="703804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2725"/>
                  </a:lnTo>
                  <a:cubicBezTo>
                    <a:pt x="4762923" y="688315"/>
                    <a:pt x="4760702" y="693677"/>
                    <a:pt x="4756749" y="697630"/>
                  </a:cubicBezTo>
                  <a:cubicBezTo>
                    <a:pt x="4752796" y="701583"/>
                    <a:pt x="4747434" y="703804"/>
                    <a:pt x="4741843" y="703804"/>
                  </a:cubicBezTo>
                  <a:lnTo>
                    <a:pt x="21080" y="703804"/>
                  </a:lnTo>
                  <a:cubicBezTo>
                    <a:pt x="15489" y="703804"/>
                    <a:pt x="10127" y="701583"/>
                    <a:pt x="6174" y="697630"/>
                  </a:cubicBezTo>
                  <a:cubicBezTo>
                    <a:pt x="2221" y="693677"/>
                    <a:pt x="0" y="688315"/>
                    <a:pt x="0" y="682725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145F1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4762923" cy="741904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922211" y="6289501"/>
            <a:ext cx="6771866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2"/>
              </a:lnSpc>
            </a:pPr>
            <a:r>
              <a:rPr lang="en-US" sz="2380" b="1">
                <a:solidFill>
                  <a:srgbClr val="FFFFFF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PI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28700" y="7210941"/>
            <a:ext cx="7909985" cy="1173449"/>
            <a:chOff x="0" y="0"/>
            <a:chExt cx="4762923" cy="70658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518429" y="7575008"/>
            <a:ext cx="6930527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r>
              <a:rPr lang="en-US" sz="238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Equipment/Property Report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342512" y="7210941"/>
            <a:ext cx="7909985" cy="1173449"/>
            <a:chOff x="0" y="0"/>
            <a:chExt cx="4762923" cy="70658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762923" cy="706581"/>
            </a:xfrm>
            <a:custGeom>
              <a:avLst/>
              <a:gdLst/>
              <a:ahLst/>
              <a:cxnLst/>
              <a:rect l="l" t="t" r="r" b="b"/>
              <a:pathLst>
                <a:path w="4762923" h="706581">
                  <a:moveTo>
                    <a:pt x="21080" y="0"/>
                  </a:moveTo>
                  <a:lnTo>
                    <a:pt x="4741843" y="0"/>
                  </a:lnTo>
                  <a:cubicBezTo>
                    <a:pt x="4747434" y="0"/>
                    <a:pt x="4752796" y="2221"/>
                    <a:pt x="4756749" y="6174"/>
                  </a:cubicBezTo>
                  <a:cubicBezTo>
                    <a:pt x="4760702" y="10127"/>
                    <a:pt x="4762923" y="15489"/>
                    <a:pt x="4762923" y="21080"/>
                  </a:cubicBezTo>
                  <a:lnTo>
                    <a:pt x="4762923" y="685501"/>
                  </a:lnTo>
                  <a:cubicBezTo>
                    <a:pt x="4762923" y="691092"/>
                    <a:pt x="4760702" y="696454"/>
                    <a:pt x="4756749" y="700407"/>
                  </a:cubicBezTo>
                  <a:cubicBezTo>
                    <a:pt x="4752796" y="704360"/>
                    <a:pt x="4747434" y="706581"/>
                    <a:pt x="4741843" y="706581"/>
                  </a:cubicBezTo>
                  <a:lnTo>
                    <a:pt x="21080" y="706581"/>
                  </a:lnTo>
                  <a:cubicBezTo>
                    <a:pt x="15489" y="706581"/>
                    <a:pt x="10127" y="704360"/>
                    <a:pt x="6174" y="700407"/>
                  </a:cubicBezTo>
                  <a:cubicBezTo>
                    <a:pt x="2221" y="696454"/>
                    <a:pt x="0" y="691092"/>
                    <a:pt x="0" y="685501"/>
                  </a:cubicBezTo>
                  <a:lnTo>
                    <a:pt x="0" y="21080"/>
                  </a:lnTo>
                  <a:cubicBezTo>
                    <a:pt x="0" y="15489"/>
                    <a:pt x="2221" y="10127"/>
                    <a:pt x="6174" y="6174"/>
                  </a:cubicBezTo>
                  <a:cubicBezTo>
                    <a:pt x="10127" y="2221"/>
                    <a:pt x="15489" y="0"/>
                    <a:pt x="21080" y="0"/>
                  </a:cubicBezTo>
                  <a:close/>
                </a:path>
              </a:pathLst>
            </a:custGeom>
            <a:solidFill>
              <a:srgbClr val="04AC56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4762923" cy="744681"/>
            </a:xfrm>
            <a:prstGeom prst="rect">
              <a:avLst/>
            </a:prstGeom>
          </p:spPr>
          <p:txBody>
            <a:bodyPr lIns="53674" tIns="53674" rIns="53674" bIns="53674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0036073" y="7580250"/>
            <a:ext cx="6522864" cy="39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2"/>
              </a:lnSpc>
            </a:pPr>
            <a:r>
              <a:rPr lang="en-US" sz="2380" b="1">
                <a:solidFill>
                  <a:srgbClr val="FFFFFF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MURC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28700" y="8984465"/>
            <a:ext cx="16033342" cy="727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1"/>
              </a:lnSpc>
            </a:pPr>
            <a:r>
              <a:rPr lang="en-US" sz="2667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The PI is responsible for all technical reports and invention statements. MURC completes all financial reporting and completes the invoices for reimbursement to the agency.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3810743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Frequent Closeout Issues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108057" y="3591468"/>
            <a:ext cx="11874628" cy="5840428"/>
            <a:chOff x="0" y="0"/>
            <a:chExt cx="15832837" cy="7787238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7716136" cy="1646706"/>
              <a:chOff x="0" y="0"/>
              <a:chExt cx="3310899" cy="70658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0899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6581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7769"/>
                    </a:lnTo>
                    <a:cubicBezTo>
                      <a:pt x="3310899" y="685410"/>
                      <a:pt x="3307863" y="692739"/>
                      <a:pt x="3302460" y="698142"/>
                    </a:cubicBezTo>
                    <a:cubicBezTo>
                      <a:pt x="3297056" y="703546"/>
                      <a:pt x="3289728" y="706581"/>
                      <a:pt x="3282086" y="706581"/>
                    </a:cubicBezTo>
                    <a:lnTo>
                      <a:pt x="28813" y="706581"/>
                    </a:lnTo>
                    <a:cubicBezTo>
                      <a:pt x="21171" y="706581"/>
                      <a:pt x="13842" y="703546"/>
                      <a:pt x="8439" y="698142"/>
                    </a:cubicBezTo>
                    <a:cubicBezTo>
                      <a:pt x="3036" y="692739"/>
                      <a:pt x="0" y="685410"/>
                      <a:pt x="0" y="677769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3310899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77727" y="507213"/>
              <a:ext cx="6760681" cy="555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7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Late departmental invoices 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8110065" y="0"/>
              <a:ext cx="7716136" cy="1646706"/>
              <a:chOff x="0" y="0"/>
              <a:chExt cx="3310899" cy="70658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310899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6581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7769"/>
                    </a:lnTo>
                    <a:cubicBezTo>
                      <a:pt x="3310899" y="685410"/>
                      <a:pt x="3307863" y="692739"/>
                      <a:pt x="3302460" y="698142"/>
                    </a:cubicBezTo>
                    <a:cubicBezTo>
                      <a:pt x="3297056" y="703546"/>
                      <a:pt x="3289728" y="706581"/>
                      <a:pt x="3282086" y="706581"/>
                    </a:cubicBezTo>
                    <a:lnTo>
                      <a:pt x="28813" y="706581"/>
                    </a:lnTo>
                    <a:cubicBezTo>
                      <a:pt x="21171" y="706581"/>
                      <a:pt x="13842" y="703546"/>
                      <a:pt x="8439" y="698142"/>
                    </a:cubicBezTo>
                    <a:cubicBezTo>
                      <a:pt x="3036" y="692739"/>
                      <a:pt x="0" y="685410"/>
                      <a:pt x="0" y="677769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3310899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8786629" y="507213"/>
              <a:ext cx="6363008" cy="555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7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Outstanding payroll corrections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0" y="2044271"/>
              <a:ext cx="7716136" cy="1646706"/>
              <a:chOff x="0" y="0"/>
              <a:chExt cx="3310899" cy="70658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10899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6581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7769"/>
                    </a:lnTo>
                    <a:cubicBezTo>
                      <a:pt x="3310899" y="685410"/>
                      <a:pt x="3307863" y="692739"/>
                      <a:pt x="3302460" y="698142"/>
                    </a:cubicBezTo>
                    <a:cubicBezTo>
                      <a:pt x="3297056" y="703546"/>
                      <a:pt x="3289728" y="706581"/>
                      <a:pt x="3282086" y="706581"/>
                    </a:cubicBezTo>
                    <a:lnTo>
                      <a:pt x="28813" y="706581"/>
                    </a:lnTo>
                    <a:cubicBezTo>
                      <a:pt x="21171" y="706581"/>
                      <a:pt x="13842" y="703546"/>
                      <a:pt x="8439" y="698142"/>
                    </a:cubicBezTo>
                    <a:cubicBezTo>
                      <a:pt x="3036" y="692739"/>
                      <a:pt x="0" y="685410"/>
                      <a:pt x="0" y="677769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3310899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707291" y="2551484"/>
              <a:ext cx="6309039" cy="555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7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Open purchase orders 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110065" y="2044271"/>
              <a:ext cx="7716136" cy="1646706"/>
              <a:chOff x="0" y="0"/>
              <a:chExt cx="3310899" cy="70658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310899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6581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7769"/>
                    </a:lnTo>
                    <a:cubicBezTo>
                      <a:pt x="3310899" y="685410"/>
                      <a:pt x="3307863" y="692739"/>
                      <a:pt x="3302460" y="698142"/>
                    </a:cubicBezTo>
                    <a:cubicBezTo>
                      <a:pt x="3297056" y="703546"/>
                      <a:pt x="3289728" y="706581"/>
                      <a:pt x="3282086" y="706581"/>
                    </a:cubicBezTo>
                    <a:lnTo>
                      <a:pt x="28813" y="706581"/>
                    </a:lnTo>
                    <a:cubicBezTo>
                      <a:pt x="21171" y="706581"/>
                      <a:pt x="13842" y="703546"/>
                      <a:pt x="8439" y="698142"/>
                    </a:cubicBezTo>
                    <a:cubicBezTo>
                      <a:pt x="3036" y="692739"/>
                      <a:pt x="0" y="685410"/>
                      <a:pt x="0" y="677769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3310899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8448032" y="2647671"/>
              <a:ext cx="7053475" cy="511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7"/>
                </a:lnSpc>
              </a:pPr>
              <a:r>
                <a:rPr lang="en-US" sz="239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Missing subcontract invoices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3743" y="4092401"/>
              <a:ext cx="7716136" cy="1646706"/>
              <a:chOff x="0" y="0"/>
              <a:chExt cx="3310899" cy="70658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310899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6581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7769"/>
                    </a:lnTo>
                    <a:cubicBezTo>
                      <a:pt x="3310899" y="685410"/>
                      <a:pt x="3307863" y="692739"/>
                      <a:pt x="3302460" y="698142"/>
                    </a:cubicBezTo>
                    <a:cubicBezTo>
                      <a:pt x="3297056" y="703546"/>
                      <a:pt x="3289728" y="706581"/>
                      <a:pt x="3282086" y="706581"/>
                    </a:cubicBezTo>
                    <a:lnTo>
                      <a:pt x="28813" y="706581"/>
                    </a:lnTo>
                    <a:cubicBezTo>
                      <a:pt x="21171" y="706581"/>
                      <a:pt x="13842" y="703546"/>
                      <a:pt x="8439" y="698142"/>
                    </a:cubicBezTo>
                    <a:cubicBezTo>
                      <a:pt x="3036" y="692739"/>
                      <a:pt x="0" y="685410"/>
                      <a:pt x="0" y="677769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3310899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85886" y="4522947"/>
              <a:ext cx="5951849" cy="923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0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Cost transfers submitted after closeout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8116701" y="4092401"/>
              <a:ext cx="7716136" cy="1640234"/>
              <a:chOff x="0" y="0"/>
              <a:chExt cx="3310899" cy="70380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3310899" cy="703804"/>
              </a:xfrm>
              <a:custGeom>
                <a:avLst/>
                <a:gdLst/>
                <a:ahLst/>
                <a:cxnLst/>
                <a:rect l="l" t="t" r="r" b="b"/>
                <a:pathLst>
                  <a:path w="3310899" h="703804">
                    <a:moveTo>
                      <a:pt x="28813" y="0"/>
                    </a:moveTo>
                    <a:lnTo>
                      <a:pt x="3282086" y="0"/>
                    </a:lnTo>
                    <a:cubicBezTo>
                      <a:pt x="3297999" y="0"/>
                      <a:pt x="3310899" y="12900"/>
                      <a:pt x="3310899" y="28813"/>
                    </a:cubicBezTo>
                    <a:lnTo>
                      <a:pt x="3310899" y="674992"/>
                    </a:lnTo>
                    <a:cubicBezTo>
                      <a:pt x="3310899" y="690905"/>
                      <a:pt x="3297999" y="703804"/>
                      <a:pt x="3282086" y="703804"/>
                    </a:cubicBezTo>
                    <a:lnTo>
                      <a:pt x="28813" y="703804"/>
                    </a:lnTo>
                    <a:cubicBezTo>
                      <a:pt x="12900" y="703804"/>
                      <a:pt x="0" y="690905"/>
                      <a:pt x="0" y="674992"/>
                    </a:cubicBezTo>
                    <a:lnTo>
                      <a:pt x="0" y="28813"/>
                    </a:lnTo>
                    <a:cubicBezTo>
                      <a:pt x="0" y="12900"/>
                      <a:pt x="12900" y="0"/>
                      <a:pt x="28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3310899" cy="741904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8675558" y="4602761"/>
              <a:ext cx="6605908" cy="555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7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Unapproved expenditures 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0" y="6140532"/>
              <a:ext cx="15832837" cy="1646706"/>
              <a:chOff x="0" y="0"/>
              <a:chExt cx="6793676" cy="70658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6793675" cy="706581"/>
              </a:xfrm>
              <a:custGeom>
                <a:avLst/>
                <a:gdLst/>
                <a:ahLst/>
                <a:cxnLst/>
                <a:rect l="l" t="t" r="r" b="b"/>
                <a:pathLst>
                  <a:path w="6793675" h="706581">
                    <a:moveTo>
                      <a:pt x="14042" y="0"/>
                    </a:moveTo>
                    <a:lnTo>
                      <a:pt x="6779633" y="0"/>
                    </a:lnTo>
                    <a:cubicBezTo>
                      <a:pt x="6787389" y="0"/>
                      <a:pt x="6793675" y="6287"/>
                      <a:pt x="6793675" y="14042"/>
                    </a:cubicBezTo>
                    <a:lnTo>
                      <a:pt x="6793675" y="692540"/>
                    </a:lnTo>
                    <a:cubicBezTo>
                      <a:pt x="6793675" y="696264"/>
                      <a:pt x="6792195" y="699835"/>
                      <a:pt x="6789562" y="702469"/>
                    </a:cubicBezTo>
                    <a:cubicBezTo>
                      <a:pt x="6786929" y="705102"/>
                      <a:pt x="6783357" y="706581"/>
                      <a:pt x="6779633" y="706581"/>
                    </a:cubicBezTo>
                    <a:lnTo>
                      <a:pt x="14042" y="706581"/>
                    </a:lnTo>
                    <a:cubicBezTo>
                      <a:pt x="10318" y="706581"/>
                      <a:pt x="6746" y="705102"/>
                      <a:pt x="4113" y="702469"/>
                    </a:cubicBezTo>
                    <a:cubicBezTo>
                      <a:pt x="1479" y="699835"/>
                      <a:pt x="0" y="696264"/>
                      <a:pt x="0" y="692540"/>
                    </a:cubicBezTo>
                    <a:lnTo>
                      <a:pt x="0" y="14042"/>
                    </a:lnTo>
                    <a:cubicBezTo>
                      <a:pt x="0" y="6287"/>
                      <a:pt x="6287" y="0"/>
                      <a:pt x="140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6793676" cy="744681"/>
              </a:xfrm>
              <a:prstGeom prst="rect">
                <a:avLst/>
              </a:prstGeom>
            </p:spPr>
            <p:txBody>
              <a:bodyPr lIns="53674" tIns="53674" rIns="53674" bIns="53674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341459" y="6657363"/>
              <a:ext cx="5009881" cy="555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7"/>
                </a:lnSpc>
              </a:pPr>
              <a:r>
                <a:rPr lang="en-US" sz="2505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Missing technical reports 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028700" y="2531563"/>
            <a:ext cx="16033342" cy="456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667" b="1" dirty="0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The most common reasons awards are delayed include: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23986"/>
            <a:ext cx="13810743" cy="742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57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Best Practices/ Tips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404934"/>
            <a:ext cx="16033342" cy="456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667" b="1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Successful closeouts occur when departments: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34878" y="6513252"/>
            <a:ext cx="4892070" cy="1401829"/>
            <a:chOff x="0" y="0"/>
            <a:chExt cx="3310899" cy="9487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10899" cy="948743"/>
            </a:xfrm>
            <a:custGeom>
              <a:avLst/>
              <a:gdLst/>
              <a:ahLst/>
              <a:cxnLst/>
              <a:rect l="l" t="t" r="r" b="b"/>
              <a:pathLst>
                <a:path w="3310899" h="948743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4659"/>
                  </a:lnTo>
                  <a:cubicBezTo>
                    <a:pt x="3310899" y="923698"/>
                    <a:pt x="3307308" y="932368"/>
                    <a:pt x="3300916" y="938760"/>
                  </a:cubicBezTo>
                  <a:cubicBezTo>
                    <a:pt x="3294524" y="945152"/>
                    <a:pt x="3285854" y="948743"/>
                    <a:pt x="3276815" y="948743"/>
                  </a:cubicBezTo>
                  <a:lnTo>
                    <a:pt x="34084" y="948743"/>
                  </a:lnTo>
                  <a:cubicBezTo>
                    <a:pt x="15260" y="948743"/>
                    <a:pt x="0" y="933483"/>
                    <a:pt x="0" y="914659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31089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32774" y="4925273"/>
            <a:ext cx="4892070" cy="1401829"/>
            <a:chOff x="0" y="0"/>
            <a:chExt cx="3310899" cy="9487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10899" cy="948743"/>
            </a:xfrm>
            <a:custGeom>
              <a:avLst/>
              <a:gdLst/>
              <a:ahLst/>
              <a:cxnLst/>
              <a:rect l="l" t="t" r="r" b="b"/>
              <a:pathLst>
                <a:path w="3310899" h="948743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4659"/>
                  </a:lnTo>
                  <a:cubicBezTo>
                    <a:pt x="3310899" y="923698"/>
                    <a:pt x="3307308" y="932368"/>
                    <a:pt x="3300916" y="938760"/>
                  </a:cubicBezTo>
                  <a:cubicBezTo>
                    <a:pt x="3294524" y="945152"/>
                    <a:pt x="3285854" y="948743"/>
                    <a:pt x="3276815" y="948743"/>
                  </a:cubicBezTo>
                  <a:lnTo>
                    <a:pt x="34084" y="948743"/>
                  </a:lnTo>
                  <a:cubicBezTo>
                    <a:pt x="15260" y="948743"/>
                    <a:pt x="0" y="933483"/>
                    <a:pt x="0" y="914659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31089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0670" y="3337293"/>
            <a:ext cx="4892070" cy="1401829"/>
            <a:chOff x="0" y="0"/>
            <a:chExt cx="3310899" cy="9487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10899" cy="948743"/>
            </a:xfrm>
            <a:custGeom>
              <a:avLst/>
              <a:gdLst/>
              <a:ahLst/>
              <a:cxnLst/>
              <a:rect l="l" t="t" r="r" b="b"/>
              <a:pathLst>
                <a:path w="3310899" h="948743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4659"/>
                  </a:lnTo>
                  <a:cubicBezTo>
                    <a:pt x="3310899" y="923698"/>
                    <a:pt x="3307308" y="932368"/>
                    <a:pt x="3300916" y="938760"/>
                  </a:cubicBezTo>
                  <a:cubicBezTo>
                    <a:pt x="3294524" y="945152"/>
                    <a:pt x="3285854" y="948743"/>
                    <a:pt x="3276815" y="948743"/>
                  </a:cubicBezTo>
                  <a:lnTo>
                    <a:pt x="34084" y="948743"/>
                  </a:lnTo>
                  <a:cubicBezTo>
                    <a:pt x="15260" y="948743"/>
                    <a:pt x="0" y="933483"/>
                    <a:pt x="0" y="914659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31089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33552" y="3657003"/>
            <a:ext cx="4286307" cy="75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Review expenses monthly through Banner or Cayuse Fund Manager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472494" y="3337293"/>
            <a:ext cx="4892070" cy="1401829"/>
            <a:chOff x="0" y="0"/>
            <a:chExt cx="3310899" cy="9487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10899" cy="948743"/>
            </a:xfrm>
            <a:custGeom>
              <a:avLst/>
              <a:gdLst/>
              <a:ahLst/>
              <a:cxnLst/>
              <a:rect l="l" t="t" r="r" b="b"/>
              <a:pathLst>
                <a:path w="3310899" h="948743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4659"/>
                  </a:lnTo>
                  <a:cubicBezTo>
                    <a:pt x="3310899" y="923698"/>
                    <a:pt x="3307308" y="932368"/>
                    <a:pt x="3300916" y="938760"/>
                  </a:cubicBezTo>
                  <a:cubicBezTo>
                    <a:pt x="3294524" y="945152"/>
                    <a:pt x="3285854" y="948743"/>
                    <a:pt x="3276815" y="948743"/>
                  </a:cubicBezTo>
                  <a:lnTo>
                    <a:pt x="34084" y="948743"/>
                  </a:lnTo>
                  <a:cubicBezTo>
                    <a:pt x="15260" y="948743"/>
                    <a:pt x="0" y="933483"/>
                    <a:pt x="0" y="914659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31089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173520" y="3636446"/>
            <a:ext cx="3490017" cy="754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Check in with subrecipients throughout project.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614317" y="3337293"/>
            <a:ext cx="5230048" cy="1401829"/>
            <a:chOff x="0" y="0"/>
            <a:chExt cx="3539639" cy="94874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39639" cy="948743"/>
            </a:xfrm>
            <a:custGeom>
              <a:avLst/>
              <a:gdLst/>
              <a:ahLst/>
              <a:cxnLst/>
              <a:rect l="l" t="t" r="r" b="b"/>
              <a:pathLst>
                <a:path w="3539639" h="948743">
                  <a:moveTo>
                    <a:pt x="31881" y="0"/>
                  </a:moveTo>
                  <a:lnTo>
                    <a:pt x="3507757" y="0"/>
                  </a:lnTo>
                  <a:cubicBezTo>
                    <a:pt x="3516213" y="0"/>
                    <a:pt x="3524322" y="3359"/>
                    <a:pt x="3530301" y="9338"/>
                  </a:cubicBezTo>
                  <a:cubicBezTo>
                    <a:pt x="3536279" y="15317"/>
                    <a:pt x="3539639" y="23426"/>
                    <a:pt x="3539639" y="31881"/>
                  </a:cubicBezTo>
                  <a:lnTo>
                    <a:pt x="3539639" y="916861"/>
                  </a:lnTo>
                  <a:cubicBezTo>
                    <a:pt x="3539639" y="925317"/>
                    <a:pt x="3536279" y="933426"/>
                    <a:pt x="3530301" y="939405"/>
                  </a:cubicBezTo>
                  <a:cubicBezTo>
                    <a:pt x="3524322" y="945384"/>
                    <a:pt x="3516213" y="948743"/>
                    <a:pt x="3507757" y="948743"/>
                  </a:cubicBezTo>
                  <a:lnTo>
                    <a:pt x="31881" y="948743"/>
                  </a:lnTo>
                  <a:cubicBezTo>
                    <a:pt x="23426" y="948743"/>
                    <a:pt x="15317" y="945384"/>
                    <a:pt x="9338" y="939405"/>
                  </a:cubicBezTo>
                  <a:cubicBezTo>
                    <a:pt x="3359" y="933426"/>
                    <a:pt x="0" y="925317"/>
                    <a:pt x="0" y="916861"/>
                  </a:cubicBezTo>
                  <a:lnTo>
                    <a:pt x="0" y="31881"/>
                  </a:lnTo>
                  <a:cubicBezTo>
                    <a:pt x="0" y="23426"/>
                    <a:pt x="3359" y="15317"/>
                    <a:pt x="9338" y="9338"/>
                  </a:cubicBezTo>
                  <a:cubicBezTo>
                    <a:pt x="15317" y="3359"/>
                    <a:pt x="23426" y="0"/>
                    <a:pt x="3188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53963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882359" y="3652615"/>
            <a:ext cx="4624028" cy="75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Review open commitments for encumbrances and purchase orders.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0423" y="5273141"/>
            <a:ext cx="4471940" cy="706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9"/>
              </a:lnSpc>
            </a:pPr>
            <a:r>
              <a:rPr lang="en-US" sz="2020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Review posted payroll periodically.  Submit Payroll corrections promptly.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472494" y="4925273"/>
            <a:ext cx="4892070" cy="1401829"/>
            <a:chOff x="0" y="0"/>
            <a:chExt cx="3310899" cy="9487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310899" cy="948743"/>
            </a:xfrm>
            <a:custGeom>
              <a:avLst/>
              <a:gdLst/>
              <a:ahLst/>
              <a:cxnLst/>
              <a:rect l="l" t="t" r="r" b="b"/>
              <a:pathLst>
                <a:path w="3310899" h="948743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4659"/>
                  </a:lnTo>
                  <a:cubicBezTo>
                    <a:pt x="3310899" y="923698"/>
                    <a:pt x="3307308" y="932368"/>
                    <a:pt x="3300916" y="938760"/>
                  </a:cubicBezTo>
                  <a:cubicBezTo>
                    <a:pt x="3294524" y="945152"/>
                    <a:pt x="3285854" y="948743"/>
                    <a:pt x="3276815" y="948743"/>
                  </a:cubicBezTo>
                  <a:lnTo>
                    <a:pt x="34084" y="948743"/>
                  </a:lnTo>
                  <a:cubicBezTo>
                    <a:pt x="15260" y="948743"/>
                    <a:pt x="0" y="933483"/>
                    <a:pt x="0" y="914659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331089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14317" y="4929376"/>
            <a:ext cx="5230048" cy="1397726"/>
            <a:chOff x="0" y="0"/>
            <a:chExt cx="3539639" cy="94596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39639" cy="945966"/>
            </a:xfrm>
            <a:custGeom>
              <a:avLst/>
              <a:gdLst/>
              <a:ahLst/>
              <a:cxnLst/>
              <a:rect l="l" t="t" r="r" b="b"/>
              <a:pathLst>
                <a:path w="3539639" h="945966">
                  <a:moveTo>
                    <a:pt x="31881" y="0"/>
                  </a:moveTo>
                  <a:lnTo>
                    <a:pt x="3507757" y="0"/>
                  </a:lnTo>
                  <a:cubicBezTo>
                    <a:pt x="3516213" y="0"/>
                    <a:pt x="3524322" y="3359"/>
                    <a:pt x="3530301" y="9338"/>
                  </a:cubicBezTo>
                  <a:cubicBezTo>
                    <a:pt x="3536279" y="15317"/>
                    <a:pt x="3539639" y="23426"/>
                    <a:pt x="3539639" y="31881"/>
                  </a:cubicBezTo>
                  <a:lnTo>
                    <a:pt x="3539639" y="914084"/>
                  </a:lnTo>
                  <a:cubicBezTo>
                    <a:pt x="3539639" y="931692"/>
                    <a:pt x="3525365" y="945966"/>
                    <a:pt x="3507757" y="945966"/>
                  </a:cubicBezTo>
                  <a:lnTo>
                    <a:pt x="31881" y="945966"/>
                  </a:lnTo>
                  <a:cubicBezTo>
                    <a:pt x="23426" y="945966"/>
                    <a:pt x="15317" y="942607"/>
                    <a:pt x="9338" y="936628"/>
                  </a:cubicBezTo>
                  <a:cubicBezTo>
                    <a:pt x="3359" y="930649"/>
                    <a:pt x="0" y="922540"/>
                    <a:pt x="0" y="914084"/>
                  </a:cubicBezTo>
                  <a:lnTo>
                    <a:pt x="0" y="31881"/>
                  </a:lnTo>
                  <a:cubicBezTo>
                    <a:pt x="0" y="23426"/>
                    <a:pt x="3359" y="15317"/>
                    <a:pt x="9338" y="9338"/>
                  </a:cubicBezTo>
                  <a:cubicBezTo>
                    <a:pt x="15317" y="3359"/>
                    <a:pt x="23426" y="0"/>
                    <a:pt x="3188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3539639" cy="984066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14512" y="5113960"/>
            <a:ext cx="4359722" cy="37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endParaRPr lang="en-US" sz="2118" dirty="0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051585" y="6644426"/>
            <a:ext cx="3450240" cy="1139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Submit invoices for payment  as early as possible and by the end date of the fund.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6450723" y="6465656"/>
            <a:ext cx="4892070" cy="1397479"/>
            <a:chOff x="0" y="0"/>
            <a:chExt cx="3310899" cy="94579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310899" cy="945799"/>
            </a:xfrm>
            <a:custGeom>
              <a:avLst/>
              <a:gdLst/>
              <a:ahLst/>
              <a:cxnLst/>
              <a:rect l="l" t="t" r="r" b="b"/>
              <a:pathLst>
                <a:path w="3310899" h="945799">
                  <a:moveTo>
                    <a:pt x="34084" y="0"/>
                  </a:moveTo>
                  <a:lnTo>
                    <a:pt x="3276815" y="0"/>
                  </a:lnTo>
                  <a:cubicBezTo>
                    <a:pt x="3295639" y="0"/>
                    <a:pt x="3310899" y="15260"/>
                    <a:pt x="3310899" y="34084"/>
                  </a:cubicBezTo>
                  <a:lnTo>
                    <a:pt x="3310899" y="911715"/>
                  </a:lnTo>
                  <a:cubicBezTo>
                    <a:pt x="3310899" y="920754"/>
                    <a:pt x="3307308" y="929424"/>
                    <a:pt x="3300916" y="935816"/>
                  </a:cubicBezTo>
                  <a:cubicBezTo>
                    <a:pt x="3294524" y="942208"/>
                    <a:pt x="3285854" y="945799"/>
                    <a:pt x="3276815" y="945799"/>
                  </a:cubicBezTo>
                  <a:lnTo>
                    <a:pt x="34084" y="945799"/>
                  </a:lnTo>
                  <a:cubicBezTo>
                    <a:pt x="25044" y="945799"/>
                    <a:pt x="16375" y="942208"/>
                    <a:pt x="9983" y="935816"/>
                  </a:cubicBezTo>
                  <a:cubicBezTo>
                    <a:pt x="3591" y="929424"/>
                    <a:pt x="0" y="920754"/>
                    <a:pt x="0" y="911715"/>
                  </a:cubicBezTo>
                  <a:lnTo>
                    <a:pt x="0" y="34084"/>
                  </a:lnTo>
                  <a:cubicBezTo>
                    <a:pt x="0" y="25044"/>
                    <a:pt x="3591" y="16375"/>
                    <a:pt x="9983" y="9983"/>
                  </a:cubicBezTo>
                  <a:cubicBezTo>
                    <a:pt x="16375" y="3591"/>
                    <a:pt x="25044" y="0"/>
                    <a:pt x="34084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3310899" cy="983899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14317" y="6513252"/>
            <a:ext cx="5230048" cy="1401829"/>
            <a:chOff x="0" y="0"/>
            <a:chExt cx="3539639" cy="94874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539639" cy="948743"/>
            </a:xfrm>
            <a:custGeom>
              <a:avLst/>
              <a:gdLst/>
              <a:ahLst/>
              <a:cxnLst/>
              <a:rect l="l" t="t" r="r" b="b"/>
              <a:pathLst>
                <a:path w="3539639" h="948743">
                  <a:moveTo>
                    <a:pt x="31881" y="0"/>
                  </a:moveTo>
                  <a:lnTo>
                    <a:pt x="3507757" y="0"/>
                  </a:lnTo>
                  <a:cubicBezTo>
                    <a:pt x="3516213" y="0"/>
                    <a:pt x="3524322" y="3359"/>
                    <a:pt x="3530301" y="9338"/>
                  </a:cubicBezTo>
                  <a:cubicBezTo>
                    <a:pt x="3536279" y="15317"/>
                    <a:pt x="3539639" y="23426"/>
                    <a:pt x="3539639" y="31881"/>
                  </a:cubicBezTo>
                  <a:lnTo>
                    <a:pt x="3539639" y="916861"/>
                  </a:lnTo>
                  <a:cubicBezTo>
                    <a:pt x="3539639" y="925317"/>
                    <a:pt x="3536279" y="933426"/>
                    <a:pt x="3530301" y="939405"/>
                  </a:cubicBezTo>
                  <a:cubicBezTo>
                    <a:pt x="3524322" y="945384"/>
                    <a:pt x="3516213" y="948743"/>
                    <a:pt x="3507757" y="948743"/>
                  </a:cubicBezTo>
                  <a:lnTo>
                    <a:pt x="31881" y="948743"/>
                  </a:lnTo>
                  <a:cubicBezTo>
                    <a:pt x="23426" y="948743"/>
                    <a:pt x="15317" y="945384"/>
                    <a:pt x="9338" y="939405"/>
                  </a:cubicBezTo>
                  <a:cubicBezTo>
                    <a:pt x="3359" y="933426"/>
                    <a:pt x="0" y="925317"/>
                    <a:pt x="0" y="916861"/>
                  </a:cubicBezTo>
                  <a:lnTo>
                    <a:pt x="0" y="31881"/>
                  </a:lnTo>
                  <a:cubicBezTo>
                    <a:pt x="0" y="23426"/>
                    <a:pt x="3359" y="15317"/>
                    <a:pt x="9338" y="9338"/>
                  </a:cubicBezTo>
                  <a:cubicBezTo>
                    <a:pt x="15317" y="3359"/>
                    <a:pt x="23426" y="0"/>
                    <a:pt x="3188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3539639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2087596" y="6841452"/>
            <a:ext cx="4283490" cy="72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Request No-Cost Extensions before the award expires. 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30670" y="8109931"/>
            <a:ext cx="7688453" cy="1397479"/>
            <a:chOff x="0" y="0"/>
            <a:chExt cx="5203460" cy="94579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203460" cy="945799"/>
            </a:xfrm>
            <a:custGeom>
              <a:avLst/>
              <a:gdLst/>
              <a:ahLst/>
              <a:cxnLst/>
              <a:rect l="l" t="t" r="r" b="b"/>
              <a:pathLst>
                <a:path w="5203460" h="945799">
                  <a:moveTo>
                    <a:pt x="21687" y="0"/>
                  </a:moveTo>
                  <a:lnTo>
                    <a:pt x="5181773" y="0"/>
                  </a:lnTo>
                  <a:cubicBezTo>
                    <a:pt x="5187524" y="0"/>
                    <a:pt x="5193041" y="2285"/>
                    <a:pt x="5197108" y="6352"/>
                  </a:cubicBezTo>
                  <a:cubicBezTo>
                    <a:pt x="5201175" y="10419"/>
                    <a:pt x="5203460" y="15935"/>
                    <a:pt x="5203460" y="21687"/>
                  </a:cubicBezTo>
                  <a:lnTo>
                    <a:pt x="5203460" y="924112"/>
                  </a:lnTo>
                  <a:cubicBezTo>
                    <a:pt x="5203460" y="929863"/>
                    <a:pt x="5201175" y="935380"/>
                    <a:pt x="5197108" y="939447"/>
                  </a:cubicBezTo>
                  <a:cubicBezTo>
                    <a:pt x="5193041" y="943514"/>
                    <a:pt x="5187524" y="945799"/>
                    <a:pt x="5181773" y="945799"/>
                  </a:cubicBezTo>
                  <a:lnTo>
                    <a:pt x="21687" y="945799"/>
                  </a:lnTo>
                  <a:cubicBezTo>
                    <a:pt x="15935" y="945799"/>
                    <a:pt x="10419" y="943514"/>
                    <a:pt x="6352" y="939447"/>
                  </a:cubicBezTo>
                  <a:cubicBezTo>
                    <a:pt x="2285" y="935380"/>
                    <a:pt x="0" y="929863"/>
                    <a:pt x="0" y="924112"/>
                  </a:cubicBezTo>
                  <a:lnTo>
                    <a:pt x="0" y="21687"/>
                  </a:lnTo>
                  <a:cubicBezTo>
                    <a:pt x="0" y="15935"/>
                    <a:pt x="2285" y="10419"/>
                    <a:pt x="6352" y="6352"/>
                  </a:cubicBezTo>
                  <a:cubicBezTo>
                    <a:pt x="10419" y="2285"/>
                    <a:pt x="15935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5203460" cy="983899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2353233" y="5098606"/>
            <a:ext cx="3682279" cy="1139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Resolve expense transfers/corrections promptly.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9268877" y="8105582"/>
            <a:ext cx="7575488" cy="1401829"/>
            <a:chOff x="0" y="0"/>
            <a:chExt cx="5127007" cy="94874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127007" cy="948743"/>
            </a:xfrm>
            <a:custGeom>
              <a:avLst/>
              <a:gdLst/>
              <a:ahLst/>
              <a:cxnLst/>
              <a:rect l="l" t="t" r="r" b="b"/>
              <a:pathLst>
                <a:path w="5127007" h="948743">
                  <a:moveTo>
                    <a:pt x="22011" y="0"/>
                  </a:moveTo>
                  <a:lnTo>
                    <a:pt x="5104996" y="0"/>
                  </a:lnTo>
                  <a:cubicBezTo>
                    <a:pt x="5117152" y="0"/>
                    <a:pt x="5127007" y="9854"/>
                    <a:pt x="5127007" y="22011"/>
                  </a:cubicBezTo>
                  <a:lnTo>
                    <a:pt x="5127007" y="926732"/>
                  </a:lnTo>
                  <a:cubicBezTo>
                    <a:pt x="5127007" y="932570"/>
                    <a:pt x="5124688" y="938168"/>
                    <a:pt x="5120560" y="942296"/>
                  </a:cubicBezTo>
                  <a:cubicBezTo>
                    <a:pt x="5116432" y="946424"/>
                    <a:pt x="5110834" y="948743"/>
                    <a:pt x="5104996" y="948743"/>
                  </a:cubicBezTo>
                  <a:lnTo>
                    <a:pt x="22011" y="948743"/>
                  </a:lnTo>
                  <a:cubicBezTo>
                    <a:pt x="9854" y="948743"/>
                    <a:pt x="0" y="938888"/>
                    <a:pt x="0" y="926732"/>
                  </a:cubicBezTo>
                  <a:lnTo>
                    <a:pt x="0" y="22011"/>
                  </a:lnTo>
                  <a:cubicBezTo>
                    <a:pt x="0" y="9854"/>
                    <a:pt x="9854" y="0"/>
                    <a:pt x="22011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04AC5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5127007" cy="986843"/>
            </a:xfrm>
            <a:prstGeom prst="rect">
              <a:avLst/>
            </a:prstGeom>
          </p:spPr>
          <p:txBody>
            <a:bodyPr lIns="57181" tIns="57181" rIns="57181" bIns="57181" rtlCol="0" anchor="ctr"/>
            <a:lstStyle/>
            <a:p>
              <a:pPr algn="ctr">
                <a:lnSpc>
                  <a:spcPts val="220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1039531" y="8433781"/>
            <a:ext cx="4034180" cy="75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Complete most purchases before last 30 days of project.</a:t>
            </a: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8D08B230-91DB-DFE1-975A-59059E9021F6}"/>
              </a:ext>
            </a:extLst>
          </p:cNvPr>
          <p:cNvSpPr txBox="1"/>
          <p:nvPr/>
        </p:nvSpPr>
        <p:spPr>
          <a:xfrm>
            <a:off x="6700227" y="6669271"/>
            <a:ext cx="4471940" cy="106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9"/>
              </a:lnSpc>
            </a:pPr>
            <a:r>
              <a:rPr lang="en-US" sz="2020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All required reports are submitted on time by both the PI (technical) and MURC (financial).</a:t>
            </a:r>
          </a:p>
        </p:txBody>
      </p:sp>
      <p:sp>
        <p:nvSpPr>
          <p:cNvPr id="51" name="TextBox 32">
            <a:extLst>
              <a:ext uri="{FF2B5EF4-FFF2-40B4-BE49-F238E27FC236}">
                <a16:creationId xmlns:a16="http://schemas.microsoft.com/office/drawing/2014/main" id="{1D2E328D-7530-ED38-FAA3-190E59E4868A}"/>
              </a:ext>
            </a:extLst>
          </p:cNvPr>
          <p:cNvSpPr txBox="1"/>
          <p:nvPr/>
        </p:nvSpPr>
        <p:spPr>
          <a:xfrm>
            <a:off x="6738667" y="5084596"/>
            <a:ext cx="4359722" cy="1139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118" dirty="0">
                <a:solidFill>
                  <a:srgbClr val="000000"/>
                </a:solidFill>
                <a:latin typeface="Nunito Sans"/>
                <a:ea typeface="Nunito Sans"/>
                <a:cs typeface="Nunito Sans"/>
                <a:sym typeface="Nunito Sans"/>
              </a:rPr>
              <a:t>Communicate early with MURC to notify of unexpected delays or issues.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B85132-7E50-78F5-4FC6-63DADCB1AC55}"/>
              </a:ext>
            </a:extLst>
          </p:cNvPr>
          <p:cNvSpPr txBox="1"/>
          <p:nvPr/>
        </p:nvSpPr>
        <p:spPr>
          <a:xfrm>
            <a:off x="1797906" y="8335036"/>
            <a:ext cx="70759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Nunito Sans" pitchFamily="2" charset="0"/>
              </a:rPr>
              <a:t>Begin processing contractual agreements as soon as funding is received and the subrecipient or service provider is identified.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984917"/>
          </a:xfrm>
          <a:prstGeom prst="rect">
            <a:avLst/>
          </a:prstGeom>
          <a:solidFill>
            <a:srgbClr val="04AC56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626481" y="219246"/>
            <a:ext cx="2120580" cy="1618908"/>
          </a:xfrm>
          <a:custGeom>
            <a:avLst/>
            <a:gdLst/>
            <a:ahLst/>
            <a:cxnLst/>
            <a:rect l="l" t="t" r="r" b="b"/>
            <a:pathLst>
              <a:path w="2120580" h="1618908">
                <a:moveTo>
                  <a:pt x="0" y="0"/>
                </a:moveTo>
                <a:lnTo>
                  <a:pt x="2120580" y="0"/>
                </a:lnTo>
                <a:lnTo>
                  <a:pt x="2120580" y="1618908"/>
                </a:lnTo>
                <a:lnTo>
                  <a:pt x="0" y="161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738463"/>
            <a:ext cx="13810743" cy="70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6"/>
              </a:lnSpc>
            </a:pPr>
            <a:r>
              <a:rPr lang="en-US" sz="546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Principal Investigator (PI) Pre Closeout Checklist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99748"/>
            <a:ext cx="16033342" cy="445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5"/>
              </a:lnSpc>
            </a:pPr>
            <a:r>
              <a:rPr lang="en-US" sz="2567" b="1" dirty="0">
                <a:solidFill>
                  <a:srgbClr val="000000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Please do the following in preparation for your award closeout: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06353" y="3077997"/>
            <a:ext cx="15075295" cy="5832129"/>
            <a:chOff x="0" y="0"/>
            <a:chExt cx="20100393" cy="7776172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0100393" cy="7776172"/>
              <a:chOff x="0" y="0"/>
              <a:chExt cx="10877337" cy="420807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877338" cy="4208079"/>
              </a:xfrm>
              <a:custGeom>
                <a:avLst/>
                <a:gdLst/>
                <a:ahLst/>
                <a:cxnLst/>
                <a:rect l="l" t="t" r="r" b="b"/>
                <a:pathLst>
                  <a:path w="10877338" h="4208079">
                    <a:moveTo>
                      <a:pt x="11061" y="0"/>
                    </a:moveTo>
                    <a:lnTo>
                      <a:pt x="10866277" y="0"/>
                    </a:lnTo>
                    <a:cubicBezTo>
                      <a:pt x="10869210" y="0"/>
                      <a:pt x="10872024" y="1165"/>
                      <a:pt x="10874098" y="3240"/>
                    </a:cubicBezTo>
                    <a:cubicBezTo>
                      <a:pt x="10876173" y="5314"/>
                      <a:pt x="10877338" y="8127"/>
                      <a:pt x="10877338" y="11061"/>
                    </a:cubicBezTo>
                    <a:lnTo>
                      <a:pt x="10877338" y="4197018"/>
                    </a:lnTo>
                    <a:cubicBezTo>
                      <a:pt x="10877338" y="4199952"/>
                      <a:pt x="10876173" y="4202765"/>
                      <a:pt x="10874098" y="4204839"/>
                    </a:cubicBezTo>
                    <a:cubicBezTo>
                      <a:pt x="10872024" y="4206913"/>
                      <a:pt x="10869210" y="4208079"/>
                      <a:pt x="10866277" y="4208079"/>
                    </a:cubicBezTo>
                    <a:lnTo>
                      <a:pt x="11061" y="4208079"/>
                    </a:lnTo>
                    <a:cubicBezTo>
                      <a:pt x="8127" y="4208079"/>
                      <a:pt x="5314" y="4206913"/>
                      <a:pt x="3240" y="4204839"/>
                    </a:cubicBezTo>
                    <a:cubicBezTo>
                      <a:pt x="1165" y="4202765"/>
                      <a:pt x="0" y="4199952"/>
                      <a:pt x="0" y="4197018"/>
                    </a:cubicBezTo>
                    <a:lnTo>
                      <a:pt x="0" y="11061"/>
                    </a:lnTo>
                    <a:cubicBezTo>
                      <a:pt x="0" y="8127"/>
                      <a:pt x="1165" y="5314"/>
                      <a:pt x="3240" y="3240"/>
                    </a:cubicBezTo>
                    <a:cubicBezTo>
                      <a:pt x="5314" y="1165"/>
                      <a:pt x="8127" y="0"/>
                      <a:pt x="110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7150" cap="rnd">
                <a:solidFill>
                  <a:srgbClr val="04AC5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0877337" cy="4246179"/>
              </a:xfrm>
              <a:prstGeom prst="rect">
                <a:avLst/>
              </a:prstGeom>
            </p:spPr>
            <p:txBody>
              <a:bodyPr lIns="59965" tIns="59965" rIns="59965" bIns="59965" rtlCol="0" anchor="ctr"/>
              <a:lstStyle/>
              <a:p>
                <a:pPr algn="ctr">
                  <a:lnSpc>
                    <a:spcPts val="220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AutoShape 10"/>
            <p:cNvSpPr/>
            <p:nvPr/>
          </p:nvSpPr>
          <p:spPr>
            <a:xfrm flipH="1" flipV="1">
              <a:off x="137048" y="1295252"/>
              <a:ext cx="19882587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AutoShape 11"/>
            <p:cNvSpPr/>
            <p:nvPr/>
          </p:nvSpPr>
          <p:spPr>
            <a:xfrm flipH="1">
              <a:off x="137048" y="2445697"/>
              <a:ext cx="19882587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12"/>
            <p:cNvSpPr/>
            <p:nvPr/>
          </p:nvSpPr>
          <p:spPr>
            <a:xfrm flipH="1">
              <a:off x="136889" y="5076650"/>
              <a:ext cx="19882745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 flipH="1">
              <a:off x="136889" y="6486264"/>
              <a:ext cx="19882745" cy="0"/>
            </a:xfrm>
            <a:prstGeom prst="line">
              <a:avLst/>
            </a:prstGeom>
            <a:ln w="12700" cap="flat">
              <a:solidFill>
                <a:srgbClr val="333132">
                  <a:alpha val="44706"/>
                </a:srgb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06581" y="403358"/>
              <a:ext cx="597695" cy="613020"/>
            </a:xfrm>
            <a:custGeom>
              <a:avLst/>
              <a:gdLst/>
              <a:ahLst/>
              <a:cxnLst/>
              <a:rect l="l" t="t" r="r" b="b"/>
              <a:pathLst>
                <a:path w="597695" h="613020">
                  <a:moveTo>
                    <a:pt x="0" y="0"/>
                  </a:moveTo>
                  <a:lnTo>
                    <a:pt x="597695" y="0"/>
                  </a:lnTo>
                  <a:lnTo>
                    <a:pt x="597695" y="613020"/>
                  </a:lnTo>
                  <a:lnTo>
                    <a:pt x="0" y="613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66917" y="393165"/>
              <a:ext cx="17774843" cy="698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96"/>
                </a:lnSpc>
              </a:pPr>
              <a:r>
                <a:rPr lang="en-US" sz="1996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employees currently paid from the expiring fund and prepare new PARs to reallocate them to an active funding source when it ends.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66917" y="1753633"/>
              <a:ext cx="16873569" cy="355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96"/>
                </a:lnSpc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Make sure all expenses are submitted to MURC for review and payment by the end date of the award.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66917" y="2753129"/>
              <a:ext cx="17901609" cy="2167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96"/>
                </a:lnSpc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open commitments (requisitions and encumbrances) in Banner and submit invoices to MURC for payment by the end date of the award.</a:t>
              </a:r>
            </a:p>
            <a:p>
              <a:pPr marL="431067" lvl="1" indent="-215534" algn="l">
                <a:lnSpc>
                  <a:spcPts val="2096"/>
                </a:lnSpc>
                <a:buFont typeface="Arial"/>
                <a:buChar char="•"/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Open/unpaid commitments can be viewed in Banner screen FGIOENC.</a:t>
              </a:r>
            </a:p>
            <a:p>
              <a:pPr marL="431067" lvl="1" indent="-215534" algn="l">
                <a:lnSpc>
                  <a:spcPts val="2096"/>
                </a:lnSpc>
                <a:buFont typeface="Arial"/>
                <a:buChar char="•"/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FGIENCD allows users to check payment status on encumbrances and purchase orders. Type in E# or PO# and hit “Go”.</a:t>
              </a:r>
            </a:p>
            <a:p>
              <a:pPr marL="431067" lvl="1" indent="-215534" algn="l">
                <a:lnSpc>
                  <a:spcPts val="2096"/>
                </a:lnSpc>
                <a:buFont typeface="Arial"/>
                <a:buChar char="•"/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See </a:t>
              </a:r>
              <a:r>
                <a:rPr lang="en-US" sz="1996" b="1" u="sng" dirty="0">
                  <a:solidFill>
                    <a:srgbClr val="04AC56"/>
                  </a:solidFill>
                  <a:latin typeface="Nunito Sans Bold"/>
                  <a:ea typeface="Nunito Sans Bold"/>
                  <a:cs typeface="Nunito Sans Bold"/>
                  <a:sym typeface="Nunito Sans Bold"/>
                  <a:hlinkClick r:id="rId4" tooltip="https://www.marshall.edu/murc/files/Banner-Usage-for-Grantsmanship-09182025-1.pdf"/>
                </a:rPr>
                <a:t>Banner Guide</a:t>
              </a: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for detailed instructions.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66917" y="5451300"/>
              <a:ext cx="17901609" cy="730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96"/>
                </a:lnSpc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Review current balance and expenses posted in Banner screen FGIBAVL and FGIBDST or the </a:t>
              </a:r>
              <a:r>
                <a:rPr lang="en-US" sz="1996" u="sng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  <a:hlinkClick r:id="rId5" tooltip="https://murcapps.marshall.edu/murc-frs/prod/login.php"/>
                </a:rPr>
                <a:t>MURC FRS</a:t>
              </a:r>
              <a:r>
                <a:rPr lang="en-US" sz="1996" u="sng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.</a:t>
              </a: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 </a:t>
              </a:r>
            </a:p>
            <a:p>
              <a:pPr marL="431067" lvl="1" indent="-215534" algn="l">
                <a:lnSpc>
                  <a:spcPts val="2096"/>
                </a:lnSpc>
                <a:buFont typeface="Arial"/>
                <a:buChar char="•"/>
              </a:pPr>
              <a:r>
                <a:rPr lang="en-US" sz="1996" dirty="0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If an expense transfer is needed, contact your assigned Compliance administrator as soon as possible.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66917" y="6861322"/>
              <a:ext cx="15950071" cy="355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96"/>
                </a:lnSpc>
              </a:pPr>
              <a:r>
                <a:rPr lang="en-US" sz="1996">
                  <a:solidFill>
                    <a:srgbClr val="000000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Use the MURC P-Card for emergency purchases only within the last 30 days of the award.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555408" y="1559654"/>
              <a:ext cx="597695" cy="613020"/>
            </a:xfrm>
            <a:custGeom>
              <a:avLst/>
              <a:gdLst/>
              <a:ahLst/>
              <a:cxnLst/>
              <a:rect l="l" t="t" r="r" b="b"/>
              <a:pathLst>
                <a:path w="597695" h="613020">
                  <a:moveTo>
                    <a:pt x="0" y="0"/>
                  </a:moveTo>
                  <a:lnTo>
                    <a:pt x="597695" y="0"/>
                  </a:lnTo>
                  <a:lnTo>
                    <a:pt x="597695" y="613021"/>
                  </a:lnTo>
                  <a:lnTo>
                    <a:pt x="0" y="613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06581" y="2758221"/>
              <a:ext cx="597695" cy="613020"/>
            </a:xfrm>
            <a:custGeom>
              <a:avLst/>
              <a:gdLst/>
              <a:ahLst/>
              <a:cxnLst/>
              <a:rect l="l" t="t" r="r" b="b"/>
              <a:pathLst>
                <a:path w="597695" h="613020">
                  <a:moveTo>
                    <a:pt x="0" y="0"/>
                  </a:moveTo>
                  <a:lnTo>
                    <a:pt x="597695" y="0"/>
                  </a:lnTo>
                  <a:lnTo>
                    <a:pt x="597695" y="613020"/>
                  </a:lnTo>
                  <a:lnTo>
                    <a:pt x="0" y="613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55408" y="5413200"/>
              <a:ext cx="597695" cy="613020"/>
            </a:xfrm>
            <a:custGeom>
              <a:avLst/>
              <a:gdLst/>
              <a:ahLst/>
              <a:cxnLst/>
              <a:rect l="l" t="t" r="r" b="b"/>
              <a:pathLst>
                <a:path w="597695" h="613020">
                  <a:moveTo>
                    <a:pt x="0" y="0"/>
                  </a:moveTo>
                  <a:lnTo>
                    <a:pt x="597695" y="0"/>
                  </a:lnTo>
                  <a:lnTo>
                    <a:pt x="597695" y="613021"/>
                  </a:lnTo>
                  <a:lnTo>
                    <a:pt x="0" y="613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55408" y="6708864"/>
              <a:ext cx="597695" cy="613020"/>
            </a:xfrm>
            <a:custGeom>
              <a:avLst/>
              <a:gdLst/>
              <a:ahLst/>
              <a:cxnLst/>
              <a:rect l="l" t="t" r="r" b="b"/>
              <a:pathLst>
                <a:path w="597695" h="613020">
                  <a:moveTo>
                    <a:pt x="0" y="0"/>
                  </a:moveTo>
                  <a:lnTo>
                    <a:pt x="597695" y="0"/>
                  </a:lnTo>
                  <a:lnTo>
                    <a:pt x="597695" y="613021"/>
                  </a:lnTo>
                  <a:lnTo>
                    <a:pt x="0" y="613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127329" y="9286875"/>
            <a:ext cx="16033342" cy="678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1"/>
              </a:lnSpc>
            </a:pPr>
            <a:r>
              <a:rPr lang="en-US" sz="2467" b="1" dirty="0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Please note, any overspending or expenses that are received after the final invoice is submitted to the agency will be the responsibility of the PI/department cost recovery account.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05319"/>
            <a:ext cx="18288000" cy="1081682"/>
            <a:chOff x="0" y="0"/>
            <a:chExt cx="5454451" cy="3226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54452" cy="322615"/>
            </a:xfrm>
            <a:custGeom>
              <a:avLst/>
              <a:gdLst/>
              <a:ahLst/>
              <a:cxnLst/>
              <a:rect l="l" t="t" r="r" b="b"/>
              <a:pathLst>
                <a:path w="5454452" h="322615">
                  <a:moveTo>
                    <a:pt x="0" y="0"/>
                  </a:moveTo>
                  <a:lnTo>
                    <a:pt x="5454452" y="0"/>
                  </a:lnTo>
                  <a:lnTo>
                    <a:pt x="5454452" y="322615"/>
                  </a:lnTo>
                  <a:lnTo>
                    <a:pt x="0" y="322615"/>
                  </a:lnTo>
                  <a:close/>
                </a:path>
              </a:pathLst>
            </a:custGeom>
            <a:solidFill>
              <a:srgbClr val="00B140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5454451" cy="332140"/>
            </a:xfrm>
            <a:prstGeom prst="rect">
              <a:avLst/>
            </a:prstGeom>
          </p:spPr>
          <p:txBody>
            <a:bodyPr lIns="23224" tIns="23224" rIns="23224" bIns="23224" rtlCol="0" anchor="ctr"/>
            <a:lstStyle/>
            <a:p>
              <a:pPr algn="ctr">
                <a:lnSpc>
                  <a:spcPts val="704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flipH="1">
            <a:off x="0" y="1570682"/>
            <a:ext cx="18288000" cy="0"/>
          </a:xfrm>
          <a:prstGeom prst="line">
            <a:avLst/>
          </a:prstGeom>
          <a:ln w="28575" cap="flat">
            <a:solidFill>
              <a:srgbClr val="352B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0" y="1586455"/>
            <a:ext cx="18288000" cy="7618866"/>
          </a:xfrm>
          <a:custGeom>
            <a:avLst/>
            <a:gdLst/>
            <a:ahLst/>
            <a:cxnLst/>
            <a:rect l="l" t="t" r="r" b="b"/>
            <a:pathLst>
              <a:path w="18288000" h="7618865">
                <a:moveTo>
                  <a:pt x="0" y="0"/>
                </a:moveTo>
                <a:lnTo>
                  <a:pt x="18288000" y="0"/>
                </a:lnTo>
                <a:lnTo>
                  <a:pt x="18288000" y="7618865"/>
                </a:lnTo>
                <a:lnTo>
                  <a:pt x="0" y="76188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-5289" t="-91629" r="-5289" b="-695"/>
            </a:stretch>
          </a:blipFill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678021" y="1570553"/>
            <a:ext cx="16827054" cy="7634766"/>
            <a:chOff x="0" y="0"/>
            <a:chExt cx="5018720" cy="22770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18720" cy="2277092"/>
            </a:xfrm>
            <a:custGeom>
              <a:avLst/>
              <a:gdLst/>
              <a:ahLst/>
              <a:cxnLst/>
              <a:rect l="l" t="t" r="r" b="b"/>
              <a:pathLst>
                <a:path w="5018720" h="2277092">
                  <a:moveTo>
                    <a:pt x="0" y="0"/>
                  </a:moveTo>
                  <a:lnTo>
                    <a:pt x="5018720" y="0"/>
                  </a:lnTo>
                  <a:lnTo>
                    <a:pt x="5018720" y="2277092"/>
                  </a:lnTo>
                  <a:lnTo>
                    <a:pt x="0" y="22770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5018720" cy="2286617"/>
            </a:xfrm>
            <a:prstGeom prst="rect">
              <a:avLst/>
            </a:prstGeom>
          </p:spPr>
          <p:txBody>
            <a:bodyPr lIns="23224" tIns="23224" rIns="23224" bIns="23224" rtlCol="0" anchor="ctr"/>
            <a:lstStyle/>
            <a:p>
              <a:pPr algn="ctr">
                <a:lnSpc>
                  <a:spcPts val="704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AutoShape 10"/>
          <p:cNvSpPr/>
          <p:nvPr/>
        </p:nvSpPr>
        <p:spPr>
          <a:xfrm flipV="1">
            <a:off x="678020" y="1609204"/>
            <a:ext cx="0" cy="7596116"/>
          </a:xfrm>
          <a:prstGeom prst="line">
            <a:avLst/>
          </a:prstGeom>
          <a:ln w="28575" cap="flat">
            <a:solidFill>
              <a:srgbClr val="352B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4285314" y="407976"/>
            <a:ext cx="3691924" cy="926144"/>
          </a:xfrm>
          <a:custGeom>
            <a:avLst/>
            <a:gdLst/>
            <a:ahLst/>
            <a:cxnLst/>
            <a:rect l="l" t="t" r="r" b="b"/>
            <a:pathLst>
              <a:path w="3691924" h="926144">
                <a:moveTo>
                  <a:pt x="0" y="0"/>
                </a:moveTo>
                <a:lnTo>
                  <a:pt x="3691924" y="0"/>
                </a:lnTo>
                <a:lnTo>
                  <a:pt x="3691924" y="926144"/>
                </a:lnTo>
                <a:lnTo>
                  <a:pt x="0" y="9261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AutoShape 12"/>
          <p:cNvSpPr/>
          <p:nvPr/>
        </p:nvSpPr>
        <p:spPr>
          <a:xfrm flipV="1">
            <a:off x="17505072" y="1570639"/>
            <a:ext cx="36252" cy="7634682"/>
          </a:xfrm>
          <a:prstGeom prst="line">
            <a:avLst/>
          </a:prstGeom>
          <a:ln w="28575" cap="flat">
            <a:solidFill>
              <a:srgbClr val="352B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201386" y="5772280"/>
            <a:ext cx="2160000" cy="1587720"/>
            <a:chOff x="0" y="-9525"/>
            <a:chExt cx="782317" cy="54558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82317" cy="536058"/>
            </a:xfrm>
            <a:custGeom>
              <a:avLst/>
              <a:gdLst/>
              <a:ahLst/>
              <a:cxnLst/>
              <a:rect l="l" t="t" r="r" b="b"/>
              <a:pathLst>
                <a:path w="782317" h="536058">
                  <a:moveTo>
                    <a:pt x="0" y="0"/>
                  </a:moveTo>
                  <a:lnTo>
                    <a:pt x="782317" y="0"/>
                  </a:lnTo>
                  <a:lnTo>
                    <a:pt x="782317" y="536058"/>
                  </a:lnTo>
                  <a:lnTo>
                    <a:pt x="0" y="536058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782317" cy="545583"/>
            </a:xfrm>
            <a:prstGeom prst="rect">
              <a:avLst/>
            </a:prstGeom>
          </p:spPr>
          <p:txBody>
            <a:bodyPr lIns="31824" tIns="31824" rIns="31824" bIns="31824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7110" y="5783520"/>
            <a:ext cx="2160000" cy="1576480"/>
            <a:chOff x="0" y="-9525"/>
            <a:chExt cx="822765" cy="9111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22765" cy="901635"/>
            </a:xfrm>
            <a:custGeom>
              <a:avLst/>
              <a:gdLst/>
              <a:ahLst/>
              <a:cxnLst/>
              <a:rect l="l" t="t" r="r" b="b"/>
              <a:pathLst>
                <a:path w="822765" h="901635">
                  <a:moveTo>
                    <a:pt x="0" y="0"/>
                  </a:moveTo>
                  <a:lnTo>
                    <a:pt x="822765" y="0"/>
                  </a:lnTo>
                  <a:lnTo>
                    <a:pt x="822765" y="901635"/>
                  </a:lnTo>
                  <a:lnTo>
                    <a:pt x="0" y="901635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822765" cy="911160"/>
            </a:xfrm>
            <a:prstGeom prst="rect">
              <a:avLst/>
            </a:prstGeom>
          </p:spPr>
          <p:txBody>
            <a:bodyPr lIns="34028" tIns="34028" rIns="34028" bIns="34028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555662" y="5772539"/>
            <a:ext cx="2160000" cy="1587462"/>
            <a:chOff x="0" y="-9525"/>
            <a:chExt cx="782317" cy="55059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82317" cy="541069"/>
            </a:xfrm>
            <a:custGeom>
              <a:avLst/>
              <a:gdLst/>
              <a:ahLst/>
              <a:cxnLst/>
              <a:rect l="l" t="t" r="r" b="b"/>
              <a:pathLst>
                <a:path w="782317" h="541069">
                  <a:moveTo>
                    <a:pt x="0" y="0"/>
                  </a:moveTo>
                  <a:lnTo>
                    <a:pt x="782317" y="0"/>
                  </a:lnTo>
                  <a:lnTo>
                    <a:pt x="782317" y="541069"/>
                  </a:lnTo>
                  <a:lnTo>
                    <a:pt x="0" y="541069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782317" cy="550594"/>
            </a:xfrm>
            <a:prstGeom prst="rect">
              <a:avLst/>
            </a:prstGeom>
          </p:spPr>
          <p:txBody>
            <a:bodyPr lIns="34028" tIns="34028" rIns="34028" bIns="34028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909938" y="5772539"/>
            <a:ext cx="2160000" cy="1587462"/>
            <a:chOff x="0" y="-9525"/>
            <a:chExt cx="782317" cy="5505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82317" cy="541069"/>
            </a:xfrm>
            <a:custGeom>
              <a:avLst/>
              <a:gdLst/>
              <a:ahLst/>
              <a:cxnLst/>
              <a:rect l="l" t="t" r="r" b="b"/>
              <a:pathLst>
                <a:path w="782317" h="541069">
                  <a:moveTo>
                    <a:pt x="0" y="0"/>
                  </a:moveTo>
                  <a:lnTo>
                    <a:pt x="782317" y="0"/>
                  </a:lnTo>
                  <a:lnTo>
                    <a:pt x="782317" y="541069"/>
                  </a:lnTo>
                  <a:lnTo>
                    <a:pt x="0" y="541069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782317" cy="550594"/>
            </a:xfrm>
            <a:prstGeom prst="rect">
              <a:avLst/>
            </a:prstGeom>
          </p:spPr>
          <p:txBody>
            <a:bodyPr lIns="34028" tIns="34028" rIns="34028" bIns="34028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264214" y="5776008"/>
            <a:ext cx="2160000" cy="1583992"/>
            <a:chOff x="0" y="-9525"/>
            <a:chExt cx="782317" cy="62887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82317" cy="619345"/>
            </a:xfrm>
            <a:custGeom>
              <a:avLst/>
              <a:gdLst/>
              <a:ahLst/>
              <a:cxnLst/>
              <a:rect l="l" t="t" r="r" b="b"/>
              <a:pathLst>
                <a:path w="782317" h="619345">
                  <a:moveTo>
                    <a:pt x="0" y="0"/>
                  </a:moveTo>
                  <a:lnTo>
                    <a:pt x="782317" y="0"/>
                  </a:lnTo>
                  <a:lnTo>
                    <a:pt x="782317" y="619345"/>
                  </a:lnTo>
                  <a:lnTo>
                    <a:pt x="0" y="619345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782317" cy="628870"/>
            </a:xfrm>
            <a:prstGeom prst="rect">
              <a:avLst/>
            </a:prstGeom>
          </p:spPr>
          <p:txBody>
            <a:bodyPr lIns="27640" tIns="27640" rIns="27640" bIns="27640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264214" y="2960000"/>
            <a:ext cx="2160000" cy="2720000"/>
            <a:chOff x="0" y="0"/>
            <a:chExt cx="411467" cy="5676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11467" cy="567612"/>
            </a:xfrm>
            <a:custGeom>
              <a:avLst/>
              <a:gdLst/>
              <a:ahLst/>
              <a:cxnLst/>
              <a:rect l="l" t="t" r="r" b="b"/>
              <a:pathLst>
                <a:path w="411467" h="567612">
                  <a:moveTo>
                    <a:pt x="0" y="0"/>
                  </a:moveTo>
                  <a:lnTo>
                    <a:pt x="411467" y="0"/>
                  </a:lnTo>
                  <a:lnTo>
                    <a:pt x="411467" y="567612"/>
                  </a:lnTo>
                  <a:lnTo>
                    <a:pt x="0" y="567612"/>
                  </a:lnTo>
                  <a:close/>
                </a:path>
              </a:pathLst>
            </a:custGeom>
            <a:blipFill>
              <a:blip r:embed="rId5"/>
              <a:stretch>
                <a:fillRect l="-5179" r="-5179"/>
              </a:stretch>
            </a:blip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Freeform 37"/>
          <p:cNvSpPr/>
          <p:nvPr/>
        </p:nvSpPr>
        <p:spPr>
          <a:xfrm>
            <a:off x="12749645" y="6156058"/>
            <a:ext cx="1384978" cy="446656"/>
          </a:xfrm>
          <a:custGeom>
            <a:avLst/>
            <a:gdLst/>
            <a:ahLst/>
            <a:cxnLst/>
            <a:rect l="l" t="t" r="r" b="b"/>
            <a:pathLst>
              <a:path w="1384978" h="446655">
                <a:moveTo>
                  <a:pt x="0" y="0"/>
                </a:moveTo>
                <a:lnTo>
                  <a:pt x="1384978" y="0"/>
                </a:lnTo>
                <a:lnTo>
                  <a:pt x="1384978" y="446656"/>
                </a:lnTo>
                <a:lnTo>
                  <a:pt x="0" y="446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12618490" y="5775791"/>
            <a:ext cx="2160000" cy="1584210"/>
            <a:chOff x="0" y="-9525"/>
            <a:chExt cx="782317" cy="62327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82317" cy="613747"/>
            </a:xfrm>
            <a:custGeom>
              <a:avLst/>
              <a:gdLst/>
              <a:ahLst/>
              <a:cxnLst/>
              <a:rect l="l" t="t" r="r" b="b"/>
              <a:pathLst>
                <a:path w="782317" h="613747">
                  <a:moveTo>
                    <a:pt x="0" y="0"/>
                  </a:moveTo>
                  <a:lnTo>
                    <a:pt x="782317" y="0"/>
                  </a:lnTo>
                  <a:lnTo>
                    <a:pt x="782317" y="613747"/>
                  </a:lnTo>
                  <a:lnTo>
                    <a:pt x="0" y="613747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782317" cy="623272"/>
            </a:xfrm>
            <a:prstGeom prst="rect">
              <a:avLst/>
            </a:prstGeom>
          </p:spPr>
          <p:txBody>
            <a:bodyPr lIns="27640" tIns="27640" rIns="27640" bIns="27640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3" name="Freeform 43"/>
          <p:cNvSpPr/>
          <p:nvPr/>
        </p:nvSpPr>
        <p:spPr>
          <a:xfrm>
            <a:off x="15103923" y="6160822"/>
            <a:ext cx="1384978" cy="446656"/>
          </a:xfrm>
          <a:custGeom>
            <a:avLst/>
            <a:gdLst/>
            <a:ahLst/>
            <a:cxnLst/>
            <a:rect l="l" t="t" r="r" b="b"/>
            <a:pathLst>
              <a:path w="1384978" h="446655">
                <a:moveTo>
                  <a:pt x="0" y="0"/>
                </a:moveTo>
                <a:lnTo>
                  <a:pt x="1384978" y="0"/>
                </a:lnTo>
                <a:lnTo>
                  <a:pt x="1384978" y="446655"/>
                </a:lnTo>
                <a:lnTo>
                  <a:pt x="0" y="446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14972766" y="5775791"/>
            <a:ext cx="2160000" cy="1584210"/>
            <a:chOff x="0" y="-9525"/>
            <a:chExt cx="782317" cy="62327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82317" cy="613747"/>
            </a:xfrm>
            <a:custGeom>
              <a:avLst/>
              <a:gdLst/>
              <a:ahLst/>
              <a:cxnLst/>
              <a:rect l="l" t="t" r="r" b="b"/>
              <a:pathLst>
                <a:path w="782317" h="613747">
                  <a:moveTo>
                    <a:pt x="0" y="0"/>
                  </a:moveTo>
                  <a:lnTo>
                    <a:pt x="782317" y="0"/>
                  </a:lnTo>
                  <a:lnTo>
                    <a:pt x="782317" y="613747"/>
                  </a:lnTo>
                  <a:lnTo>
                    <a:pt x="0" y="613747"/>
                  </a:lnTo>
                  <a:close/>
                </a:path>
              </a:pathLst>
            </a:custGeom>
            <a:solidFill>
              <a:srgbClr val="333132"/>
            </a:solid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782317" cy="623272"/>
            </a:xfrm>
            <a:prstGeom prst="rect">
              <a:avLst/>
            </a:prstGeom>
          </p:spPr>
          <p:txBody>
            <a:bodyPr lIns="27640" tIns="27640" rIns="27640" bIns="27640" rtlCol="0" anchor="ctr"/>
            <a:lstStyle/>
            <a:p>
              <a:pPr algn="ctr">
                <a:lnSpc>
                  <a:spcPts val="1898"/>
                </a:lnSpc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972766" y="2960000"/>
            <a:ext cx="2160000" cy="2720000"/>
            <a:chOff x="0" y="0"/>
            <a:chExt cx="408873" cy="56662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08873" cy="566623"/>
            </a:xfrm>
            <a:custGeom>
              <a:avLst/>
              <a:gdLst/>
              <a:ahLst/>
              <a:cxnLst/>
              <a:rect l="l" t="t" r="r" b="b"/>
              <a:pathLst>
                <a:path w="408873" h="566623">
                  <a:moveTo>
                    <a:pt x="0" y="0"/>
                  </a:moveTo>
                  <a:lnTo>
                    <a:pt x="408873" y="0"/>
                  </a:lnTo>
                  <a:lnTo>
                    <a:pt x="408873" y="566623"/>
                  </a:lnTo>
                  <a:lnTo>
                    <a:pt x="0" y="566623"/>
                  </a:lnTo>
                  <a:close/>
                </a:path>
              </a:pathLst>
            </a:custGeom>
            <a:blipFill>
              <a:blip r:embed="rId7"/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0" y="9590602"/>
            <a:ext cx="18288000" cy="388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  <a:spcBef>
                <a:spcPct val="0"/>
              </a:spcBef>
            </a:pPr>
            <a:r>
              <a:rPr lang="en-US" sz="3090" b="1" dirty="0">
                <a:solidFill>
                  <a:srgbClr val="FFFFFF"/>
                </a:solidFill>
                <a:latin typeface="Nunito Sans Bold" pitchFamily="2" charset="0"/>
                <a:ea typeface="Proxima Nova Bold"/>
                <a:cs typeface="Proxima Nova Bold"/>
                <a:sym typeface="Proxima Nova Bold"/>
              </a:rPr>
              <a:t>Find your Department’s Officer at www.marshall.edu/murc/post-award-services/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55990" y="683754"/>
            <a:ext cx="10745280" cy="554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72"/>
              </a:lnSpc>
            </a:pPr>
            <a:r>
              <a:rPr lang="en-US" sz="4414" b="1" dirty="0">
                <a:solidFill>
                  <a:srgbClr val="00B140"/>
                </a:solidFill>
                <a:latin typeface="Nunito Sans Bold" pitchFamily="2" charset="0"/>
                <a:ea typeface="Proxima Nova Heavy"/>
                <a:cs typeface="Proxima Nova Heavy"/>
                <a:sym typeface="Proxima Nova Heavy"/>
              </a:rPr>
              <a:t>Post Award Compliance Team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291386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 fontScale="92500"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Rebecca Hill,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Director of Grants Compliance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&amp; Purchasing Card Coordinator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hill286@marshall.edu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37110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Jennifer Wood,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CFO and Associate Vice President for Finance and Compliance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wood@marshall.edu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5645662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Kayla Perry,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Grants Compliance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 Administrator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starcher41@marshall.edu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999938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Sydney Hunter,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Grants Compliance 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Administrator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hunter161@marshall.edu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354214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Mary Glenn Rice,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Grants Compliance 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Administrator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rice139@marshall.edu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708490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Angel Wallace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Grants Compliance Administrator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wallace213@marshall.edu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 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5062766" y="5920000"/>
            <a:ext cx="1980000" cy="13600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1440"/>
              </a:lnSpc>
            </a:pPr>
            <a:r>
              <a:rPr lang="en-US" sz="1360" b="1" dirty="0">
                <a:solidFill>
                  <a:srgbClr val="FFFFFF"/>
                </a:solidFill>
                <a:latin typeface="Nunito Sans Bold" pitchFamily="2" charset="0"/>
                <a:ea typeface="Open Sans 2 Bold"/>
                <a:cs typeface="Open Sans 2 Bold"/>
                <a:sym typeface="Open Sans 2 Bold"/>
              </a:rPr>
              <a:t>Kristen Webb, 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Associate Director of Subaward and Contract Compliance</a:t>
            </a:r>
          </a:p>
          <a:p>
            <a:pPr algn="ctr">
              <a:lnSpc>
                <a:spcPts val="1440"/>
              </a:lnSpc>
            </a:pPr>
            <a:endParaRPr lang="en-US" sz="1160" dirty="0">
              <a:solidFill>
                <a:srgbClr val="FFFFFF"/>
              </a:solidFill>
              <a:latin typeface="Nunito Sans" pitchFamily="2" charset="0"/>
              <a:ea typeface="Open Sans 2"/>
              <a:cs typeface="Open Sans 2"/>
              <a:sym typeface="Open Sans 2"/>
            </a:endParaRP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kristen.webb@marshall.edu</a:t>
            </a:r>
          </a:p>
          <a:p>
            <a:pPr algn="ctr">
              <a:lnSpc>
                <a:spcPts val="1440"/>
              </a:lnSpc>
            </a:pPr>
            <a:r>
              <a:rPr lang="en-US" sz="1160" dirty="0">
                <a:solidFill>
                  <a:srgbClr val="FFFFFF"/>
                </a:solidFill>
                <a:latin typeface="Nunito Sans" pitchFamily="2" charset="0"/>
                <a:ea typeface="Open Sans 2"/>
                <a:cs typeface="Open Sans 2"/>
                <a:sym typeface="Open Sans 2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B91343-B57B-2B57-A03F-146944E826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110" y="2960000"/>
            <a:ext cx="2160000" cy="272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A6B6FB3-0759-01BF-4746-781E50FED97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35" b="2939"/>
          <a:stretch>
            <a:fillRect/>
          </a:stretch>
        </p:blipFill>
        <p:spPr>
          <a:xfrm>
            <a:off x="3201386" y="2960000"/>
            <a:ext cx="2160000" cy="2720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5B5EF36-C18E-280D-6F4B-F37D76FCF4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5662" y="2960000"/>
            <a:ext cx="2160000" cy="2720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7C7B9490-1D9C-9724-C5C9-BC4852AE1F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9938" y="2960000"/>
            <a:ext cx="2160000" cy="27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1179C4-9354-C593-4BE1-694901F78B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02466" y="2971021"/>
            <a:ext cx="2163368" cy="270897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920162" y="654856"/>
            <a:ext cx="6432087" cy="594968"/>
          </a:xfrm>
          <a:custGeom>
            <a:avLst/>
            <a:gdLst/>
            <a:ahLst/>
            <a:cxnLst/>
            <a:rect l="l" t="t" r="r" b="b"/>
            <a:pathLst>
              <a:path w="6432087" h="594968">
                <a:moveTo>
                  <a:pt x="6432086" y="0"/>
                </a:moveTo>
                <a:lnTo>
                  <a:pt x="0" y="0"/>
                </a:lnTo>
                <a:lnTo>
                  <a:pt x="0" y="594968"/>
                </a:lnTo>
                <a:lnTo>
                  <a:pt x="6432086" y="594968"/>
                </a:lnTo>
                <a:lnTo>
                  <a:pt x="643208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47534" y="4552938"/>
            <a:ext cx="16011766" cy="92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5"/>
              </a:lnSpc>
            </a:pPr>
            <a:r>
              <a:rPr lang="en-US" sz="3246" b="1">
                <a:solidFill>
                  <a:srgbClr val="04AC56"/>
                </a:solidFill>
                <a:latin typeface="Nunito Sans Bold"/>
                <a:ea typeface="Nunito Sans Bold"/>
                <a:cs typeface="Nunito Sans Bold"/>
                <a:sym typeface="Nunito Sans Bold"/>
              </a:rPr>
              <a:t>Visit our website:</a:t>
            </a:r>
          </a:p>
          <a:p>
            <a:pPr algn="ctr">
              <a:lnSpc>
                <a:spcPts val="3635"/>
              </a:lnSpc>
            </a:pPr>
            <a:r>
              <a:rPr lang="en-US" sz="3246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https://www.marshall.edu/murc/ourservices/post-award-services/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67145" y="2055845"/>
            <a:ext cx="10153711" cy="2011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08"/>
              </a:lnSpc>
            </a:pPr>
            <a:r>
              <a:rPr lang="en-US" sz="11720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QUESTIONS?</a:t>
            </a:r>
          </a:p>
        </p:txBody>
      </p:sp>
      <p:sp>
        <p:nvSpPr>
          <p:cNvPr id="5" name="Freeform 5"/>
          <p:cNvSpPr/>
          <p:nvPr/>
        </p:nvSpPr>
        <p:spPr>
          <a:xfrm>
            <a:off x="6867198" y="7914672"/>
            <a:ext cx="4553604" cy="1142302"/>
          </a:xfrm>
          <a:custGeom>
            <a:avLst/>
            <a:gdLst/>
            <a:ahLst/>
            <a:cxnLst/>
            <a:rect l="l" t="t" r="r" b="b"/>
            <a:pathLst>
              <a:path w="4553604" h="1142302">
                <a:moveTo>
                  <a:pt x="0" y="0"/>
                </a:moveTo>
                <a:lnTo>
                  <a:pt x="4553604" y="0"/>
                </a:lnTo>
                <a:lnTo>
                  <a:pt x="4553604" y="1142302"/>
                </a:lnTo>
                <a:lnTo>
                  <a:pt x="0" y="1142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47534" y="6415100"/>
            <a:ext cx="16011766" cy="471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5"/>
              </a:lnSpc>
            </a:pPr>
            <a:r>
              <a:rPr lang="en-US" sz="3246" b="1" i="1">
                <a:solidFill>
                  <a:srgbClr val="04AC56"/>
                </a:solidFill>
                <a:latin typeface="Nunito Sans Bold Italics"/>
                <a:ea typeface="Nunito Sans Bold Italics"/>
                <a:cs typeface="Nunito Sans Bold Italics"/>
                <a:sym typeface="Nunito Sans Bold Italics"/>
              </a:rPr>
              <a:t>Contact your assigned compliance officer if you have any questions or concerns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1619</Words>
  <Application>Microsoft Office PowerPoint</Application>
  <PresentationFormat>Custom</PresentationFormat>
  <Paragraphs>187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Roboto Condensed Bold</vt:lpstr>
      <vt:lpstr>Nunito Sans</vt:lpstr>
      <vt:lpstr>Nunito Sans Bold</vt:lpstr>
      <vt:lpstr>Aptos</vt:lpstr>
      <vt:lpstr>Nunito Sans Bold Italics</vt:lpstr>
      <vt:lpstr>Arial</vt:lpstr>
      <vt:lpstr>Source Sans Pro Bold</vt:lpstr>
      <vt:lpstr>Roboto Condensed Bold Italics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Finishing Strong: Grant Closeout Best Practices Training PPT</dc:title>
  <dc:creator>Hill, Rebecca</dc:creator>
  <cp:lastModifiedBy>Hunter, Sydney</cp:lastModifiedBy>
  <cp:revision>33</cp:revision>
  <dcterms:created xsi:type="dcterms:W3CDTF">2006-08-16T00:00:00Z</dcterms:created>
  <dcterms:modified xsi:type="dcterms:W3CDTF">2026-10-27T22:21:45Z</dcterms:modified>
  <dc:identifier>DAHXJZbO7Kk</dc:identifier>
</cp:coreProperties>
</file>