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5"/>
  </p:notesMasterIdLst>
  <p:handoutMasterIdLst>
    <p:handoutMasterId r:id="rId16"/>
  </p:handoutMasterIdLst>
  <p:sldIdLst>
    <p:sldId id="273" r:id="rId2"/>
    <p:sldId id="300" r:id="rId3"/>
    <p:sldId id="305" r:id="rId4"/>
    <p:sldId id="306" r:id="rId5"/>
    <p:sldId id="303" r:id="rId6"/>
    <p:sldId id="286" r:id="rId7"/>
    <p:sldId id="274" r:id="rId8"/>
    <p:sldId id="295" r:id="rId9"/>
    <p:sldId id="302" r:id="rId10"/>
    <p:sldId id="291" r:id="rId11"/>
    <p:sldId id="294" r:id="rId12"/>
    <p:sldId id="292" r:id="rId13"/>
    <p:sldId id="296" r:id="rId14"/>
  </p:sldIdLst>
  <p:sldSz cx="12188825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B5F00-1BDA-436A-A847-94C3A8DC360A}" v="58" dt="2023-08-07T17:37:35.352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1" autoAdjust="0"/>
    <p:restoredTop sz="96357" autoAdjust="0"/>
  </p:normalViewPr>
  <p:slideViewPr>
    <p:cSldViewPr showGuides="1">
      <p:cViewPr varScale="1">
        <p:scale>
          <a:sx n="103" d="100"/>
          <a:sy n="103" d="100"/>
        </p:scale>
        <p:origin x="150" y="18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Enrollment Academic Year (AY) 2019-2023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0C1-4C9A-8BC7-36FBCC72E9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0C1-4C9A-8BC7-36FBCC72E9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0C1-4C9A-8BC7-36FBCC72E9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0C1-4C9A-8BC7-36FBCC72E9E5}"/>
              </c:ext>
            </c:extLst>
          </c:dPt>
          <c:dLbls>
            <c:dLbl>
              <c:idx val="0"/>
              <c:layout>
                <c:manualLayout>
                  <c:x val="-6.67345347804882E-2"/>
                  <c:y val="0.17106061492174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0C1-4C9A-8BC7-36FBCC72E9E5}"/>
                </c:ext>
              </c:extLst>
            </c:dLbl>
            <c:dLbl>
              <c:idx val="1"/>
              <c:layout>
                <c:manualLayout>
                  <c:x val="-7.7645334875959732E-2"/>
                  <c:y val="-0.1105956376465726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0C1-4C9A-8BC7-36FBCC72E9E5}"/>
                </c:ext>
              </c:extLst>
            </c:dLbl>
            <c:dLbl>
              <c:idx val="2"/>
              <c:layout>
                <c:manualLayout>
                  <c:x val="4.9654625545944395E-2"/>
                  <c:y val="-0.1390719468073294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0C1-4C9A-8BC7-36FBCC72E9E5}"/>
                </c:ext>
              </c:extLst>
            </c:dLbl>
            <c:dLbl>
              <c:idx val="3"/>
              <c:layout>
                <c:manualLayout>
                  <c:x val="7.1554078562927545E-2"/>
                  <c:y val="0.1642976557393562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0C1-4C9A-8BC7-36FBCC72E9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AY 2019-2020</c:v>
                </c:pt>
                <c:pt idx="1">
                  <c:v>AY 2020-2021</c:v>
                </c:pt>
                <c:pt idx="2">
                  <c:v>AY 2021-2022</c:v>
                </c:pt>
                <c:pt idx="3">
                  <c:v>AY 2022-2023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22</c:v>
                </c:pt>
                <c:pt idx="2">
                  <c:v>22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0-4D58-95F2-386C1C7AEA8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MPH Graduates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AY 2019-2020</c:v>
                </c:pt>
                <c:pt idx="1">
                  <c:v>AY 2020-2021</c:v>
                </c:pt>
                <c:pt idx="2">
                  <c:v>AY 2021-2022</c:v>
                </c:pt>
                <c:pt idx="3">
                  <c:v>AY 2022-2023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13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7C-4F42-B4AB-4CD5B4AEB0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9579599"/>
        <c:axId val="712999055"/>
      </c:barChart>
      <c:catAx>
        <c:axId val="5895795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2999055"/>
        <c:crosses val="autoZero"/>
        <c:auto val="1"/>
        <c:lblAlgn val="ctr"/>
        <c:lblOffset val="100"/>
        <c:noMultiLvlLbl val="0"/>
      </c:catAx>
      <c:valAx>
        <c:axId val="712999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957959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Enrollment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ADF-488F-AD93-41CB38833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SPRING 2022</c:v>
                </c:pt>
                <c:pt idx="1">
                  <c:v>FALL 2022</c:v>
                </c:pt>
                <c:pt idx="2">
                  <c:v>SPRING 2023</c:v>
                </c:pt>
                <c:pt idx="3">
                  <c:v>FALL 2023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A-4A3A-A094-A7DDD23C95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Graduate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SPRING 2022</c:v>
                </c:pt>
                <c:pt idx="1">
                  <c:v>FALL 2022</c:v>
                </c:pt>
                <c:pt idx="2">
                  <c:v>SPRING 2023</c:v>
                </c:pt>
                <c:pt idx="3">
                  <c:v>FALL 2023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FA-4A3A-A094-A7DDD23C95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92823663"/>
        <c:axId val="1245522735"/>
      </c:barChart>
      <c:catAx>
        <c:axId val="119282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522735"/>
        <c:crosses val="autoZero"/>
        <c:auto val="1"/>
        <c:lblAlgn val="ctr"/>
        <c:lblOffset val="100"/>
        <c:noMultiLvlLbl val="0"/>
      </c:catAx>
      <c:valAx>
        <c:axId val="1245522735"/>
        <c:scaling>
          <c:orientation val="minMax"/>
        </c:scaling>
        <c:delete val="0"/>
        <c:axPos val="l"/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82366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11FA6-082E-4362-B219-980266EC2E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F151AC-F80F-4BAB-9593-2199205D52B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Marshall University Department of Public Health</a:t>
          </a:r>
        </a:p>
      </dgm:t>
    </dgm:pt>
    <dgm:pt modelId="{354679D5-3F47-4477-8553-C220C710ED96}" type="parTrans" cxnId="{8EDA8091-AA56-4D22-B345-AA906A087BDB}">
      <dgm:prSet/>
      <dgm:spPr/>
      <dgm:t>
        <a:bodyPr/>
        <a:lstStyle/>
        <a:p>
          <a:endParaRPr lang="en-US"/>
        </a:p>
      </dgm:t>
    </dgm:pt>
    <dgm:pt modelId="{1006A765-BD46-4841-9497-DD6AF108760B}" type="sibTrans" cxnId="{8EDA8091-AA56-4D22-B345-AA906A087BDB}">
      <dgm:prSet/>
      <dgm:spPr/>
      <dgm:t>
        <a:bodyPr/>
        <a:lstStyle/>
        <a:p>
          <a:endParaRPr lang="en-US"/>
        </a:p>
      </dgm:t>
    </dgm:pt>
    <dgm:pt modelId="{7455A392-EFFB-423C-9FEB-2552E51AD2B6}">
      <dgm:prSet phldrT="[Text]"/>
      <dgm:spPr/>
      <dgm:t>
        <a:bodyPr/>
        <a:lstStyle/>
        <a:p>
          <a:r>
            <a:rPr lang="en-US" dirty="0"/>
            <a:t>MU MPH Program</a:t>
          </a:r>
        </a:p>
      </dgm:t>
    </dgm:pt>
    <dgm:pt modelId="{88AF1C70-04D6-426E-A864-1EDE5A06ABC0}" type="parTrans" cxnId="{79D972D5-A033-4D22-A28C-830DB085F2B4}">
      <dgm:prSet/>
      <dgm:spPr/>
      <dgm:t>
        <a:bodyPr/>
        <a:lstStyle/>
        <a:p>
          <a:endParaRPr lang="en-US"/>
        </a:p>
      </dgm:t>
    </dgm:pt>
    <dgm:pt modelId="{25374745-A733-4936-8C21-E71F538E7729}" type="sibTrans" cxnId="{79D972D5-A033-4D22-A28C-830DB085F2B4}">
      <dgm:prSet/>
      <dgm:spPr/>
      <dgm:t>
        <a:bodyPr/>
        <a:lstStyle/>
        <a:p>
          <a:endParaRPr lang="en-US"/>
        </a:p>
      </dgm:t>
    </dgm:pt>
    <dgm:pt modelId="{050E1DB6-E24F-4C7C-868B-1A0213B6AE44}">
      <dgm:prSet phldrT="[Text]"/>
      <dgm:spPr/>
      <dgm:t>
        <a:bodyPr/>
        <a:lstStyle/>
        <a:p>
          <a:r>
            <a:rPr lang="en-US" dirty="0"/>
            <a:t>MU Minority Health Institute</a:t>
          </a:r>
        </a:p>
      </dgm:t>
    </dgm:pt>
    <dgm:pt modelId="{5A6CDB5F-00EB-4368-A645-CD9E6DD7FB7E}" type="sibTrans" cxnId="{307A7577-FC41-4EEE-AF2E-2C9DEE35D753}">
      <dgm:prSet/>
      <dgm:spPr/>
      <dgm:t>
        <a:bodyPr/>
        <a:lstStyle/>
        <a:p>
          <a:endParaRPr lang="en-US"/>
        </a:p>
      </dgm:t>
    </dgm:pt>
    <dgm:pt modelId="{99D13761-6D70-4464-A5A9-E4E0A72FFE08}" type="parTrans" cxnId="{307A7577-FC41-4EEE-AF2E-2C9DEE35D753}">
      <dgm:prSet/>
      <dgm:spPr/>
      <dgm:t>
        <a:bodyPr/>
        <a:lstStyle/>
        <a:p>
          <a:endParaRPr lang="en-US"/>
        </a:p>
      </dgm:t>
    </dgm:pt>
    <dgm:pt modelId="{E27DFDAD-F3FF-4F51-A561-67CAC2CD2EEF}" type="pres">
      <dgm:prSet presAssocID="{7EE11FA6-082E-4362-B219-980266EC2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FCB2B19-327A-465A-823A-15168BBF43B1}" type="pres">
      <dgm:prSet presAssocID="{0CF151AC-F80F-4BAB-9593-2199205D52B7}" presName="hierRoot1" presStyleCnt="0">
        <dgm:presLayoutVars>
          <dgm:hierBranch val="init"/>
        </dgm:presLayoutVars>
      </dgm:prSet>
      <dgm:spPr/>
    </dgm:pt>
    <dgm:pt modelId="{499F5205-3F4B-406A-84E9-792D0E7D5E35}" type="pres">
      <dgm:prSet presAssocID="{0CF151AC-F80F-4BAB-9593-2199205D52B7}" presName="rootComposite1" presStyleCnt="0"/>
      <dgm:spPr/>
    </dgm:pt>
    <dgm:pt modelId="{1AF4DC24-B238-4317-8B8E-BBF1B86BD19C}" type="pres">
      <dgm:prSet presAssocID="{0CF151AC-F80F-4BAB-9593-2199205D52B7}" presName="rootText1" presStyleLbl="node0" presStyleIdx="0" presStyleCnt="1" custLinFactNeighborY="-24">
        <dgm:presLayoutVars>
          <dgm:chPref val="3"/>
        </dgm:presLayoutVars>
      </dgm:prSet>
      <dgm:spPr/>
    </dgm:pt>
    <dgm:pt modelId="{2781B35E-9EBA-47A5-9838-295BFFAE464A}" type="pres">
      <dgm:prSet presAssocID="{0CF151AC-F80F-4BAB-9593-2199205D52B7}" presName="rootConnector1" presStyleLbl="node1" presStyleIdx="0" presStyleCnt="0"/>
      <dgm:spPr/>
    </dgm:pt>
    <dgm:pt modelId="{E59AB2FC-DAC5-44E5-A88F-1020CAB45B6E}" type="pres">
      <dgm:prSet presAssocID="{0CF151AC-F80F-4BAB-9593-2199205D52B7}" presName="hierChild2" presStyleCnt="0"/>
      <dgm:spPr/>
    </dgm:pt>
    <dgm:pt modelId="{F712EABE-ABAC-4300-8948-3A7314BF0561}" type="pres">
      <dgm:prSet presAssocID="{88AF1C70-04D6-426E-A864-1EDE5A06ABC0}" presName="Name37" presStyleLbl="parChTrans1D2" presStyleIdx="0" presStyleCnt="2"/>
      <dgm:spPr/>
    </dgm:pt>
    <dgm:pt modelId="{B95F67FE-F1D3-448A-80E0-57571722FBDD}" type="pres">
      <dgm:prSet presAssocID="{7455A392-EFFB-423C-9FEB-2552E51AD2B6}" presName="hierRoot2" presStyleCnt="0">
        <dgm:presLayoutVars>
          <dgm:hierBranch val="init"/>
        </dgm:presLayoutVars>
      </dgm:prSet>
      <dgm:spPr/>
    </dgm:pt>
    <dgm:pt modelId="{D45581A5-7CA9-4B5D-82FF-ED1FE55573A1}" type="pres">
      <dgm:prSet presAssocID="{7455A392-EFFB-423C-9FEB-2552E51AD2B6}" presName="rootComposite" presStyleCnt="0"/>
      <dgm:spPr/>
    </dgm:pt>
    <dgm:pt modelId="{688A31A0-D40F-4EC2-9982-5CFFCBF7C0EE}" type="pres">
      <dgm:prSet presAssocID="{7455A392-EFFB-423C-9FEB-2552E51AD2B6}" presName="rootText" presStyleLbl="node2" presStyleIdx="0" presStyleCnt="2">
        <dgm:presLayoutVars>
          <dgm:chPref val="3"/>
        </dgm:presLayoutVars>
      </dgm:prSet>
      <dgm:spPr/>
    </dgm:pt>
    <dgm:pt modelId="{BE2D0179-A244-4A50-B848-6F3E9BB7C670}" type="pres">
      <dgm:prSet presAssocID="{7455A392-EFFB-423C-9FEB-2552E51AD2B6}" presName="rootConnector" presStyleLbl="node2" presStyleIdx="0" presStyleCnt="2"/>
      <dgm:spPr/>
    </dgm:pt>
    <dgm:pt modelId="{2FD4CE27-9866-4F87-8690-975082AC4BC8}" type="pres">
      <dgm:prSet presAssocID="{7455A392-EFFB-423C-9FEB-2552E51AD2B6}" presName="hierChild4" presStyleCnt="0"/>
      <dgm:spPr/>
    </dgm:pt>
    <dgm:pt modelId="{4A3F8259-EEBD-405F-8090-E51AF513BB9D}" type="pres">
      <dgm:prSet presAssocID="{7455A392-EFFB-423C-9FEB-2552E51AD2B6}" presName="hierChild5" presStyleCnt="0"/>
      <dgm:spPr/>
    </dgm:pt>
    <dgm:pt modelId="{3247FE0A-810E-4B67-B8BA-A6262C711113}" type="pres">
      <dgm:prSet presAssocID="{99D13761-6D70-4464-A5A9-E4E0A72FFE08}" presName="Name37" presStyleLbl="parChTrans1D2" presStyleIdx="1" presStyleCnt="2"/>
      <dgm:spPr/>
    </dgm:pt>
    <dgm:pt modelId="{977A2CEE-256B-435E-8557-0D70C02F8AF5}" type="pres">
      <dgm:prSet presAssocID="{050E1DB6-E24F-4C7C-868B-1A0213B6AE44}" presName="hierRoot2" presStyleCnt="0">
        <dgm:presLayoutVars>
          <dgm:hierBranch val="init"/>
        </dgm:presLayoutVars>
      </dgm:prSet>
      <dgm:spPr/>
    </dgm:pt>
    <dgm:pt modelId="{DCC5A023-9449-4A48-A7AA-8E4776AF1DB6}" type="pres">
      <dgm:prSet presAssocID="{050E1DB6-E24F-4C7C-868B-1A0213B6AE44}" presName="rootComposite" presStyleCnt="0"/>
      <dgm:spPr/>
    </dgm:pt>
    <dgm:pt modelId="{45D80FCE-289D-4BF6-8DC6-06A490FCD8F9}" type="pres">
      <dgm:prSet presAssocID="{050E1DB6-E24F-4C7C-868B-1A0213B6AE44}" presName="rootText" presStyleLbl="node2" presStyleIdx="1" presStyleCnt="2" custScaleX="114508">
        <dgm:presLayoutVars>
          <dgm:chPref val="3"/>
        </dgm:presLayoutVars>
      </dgm:prSet>
      <dgm:spPr/>
    </dgm:pt>
    <dgm:pt modelId="{864C1CD9-282F-49F8-91FA-8E1E5DA9B7DA}" type="pres">
      <dgm:prSet presAssocID="{050E1DB6-E24F-4C7C-868B-1A0213B6AE44}" presName="rootConnector" presStyleLbl="node2" presStyleIdx="1" presStyleCnt="2"/>
      <dgm:spPr/>
    </dgm:pt>
    <dgm:pt modelId="{80767426-91AF-45C1-A2A0-4C99D8806158}" type="pres">
      <dgm:prSet presAssocID="{050E1DB6-E24F-4C7C-868B-1A0213B6AE44}" presName="hierChild4" presStyleCnt="0"/>
      <dgm:spPr/>
    </dgm:pt>
    <dgm:pt modelId="{0FC107FE-4B05-4E7D-8186-57FE77FF8538}" type="pres">
      <dgm:prSet presAssocID="{050E1DB6-E24F-4C7C-868B-1A0213B6AE44}" presName="hierChild5" presStyleCnt="0"/>
      <dgm:spPr/>
    </dgm:pt>
    <dgm:pt modelId="{D357FA6C-7C55-4235-8DDE-A7AFD072966E}" type="pres">
      <dgm:prSet presAssocID="{0CF151AC-F80F-4BAB-9593-2199205D52B7}" presName="hierChild3" presStyleCnt="0"/>
      <dgm:spPr/>
    </dgm:pt>
  </dgm:ptLst>
  <dgm:cxnLst>
    <dgm:cxn modelId="{BFC75B01-C4F7-4AD5-898A-088FA70B8E6C}" type="presOf" srcId="{050E1DB6-E24F-4C7C-868B-1A0213B6AE44}" destId="{864C1CD9-282F-49F8-91FA-8E1E5DA9B7DA}" srcOrd="1" destOrd="0" presId="urn:microsoft.com/office/officeart/2005/8/layout/orgChart1"/>
    <dgm:cxn modelId="{F3C63005-0419-413A-AA22-F3DCD7276632}" type="presOf" srcId="{88AF1C70-04D6-426E-A864-1EDE5A06ABC0}" destId="{F712EABE-ABAC-4300-8948-3A7314BF0561}" srcOrd="0" destOrd="0" presId="urn:microsoft.com/office/officeart/2005/8/layout/orgChart1"/>
    <dgm:cxn modelId="{F1EF900A-3A18-4AB8-B63C-25C3D38D6E55}" type="presOf" srcId="{0CF151AC-F80F-4BAB-9593-2199205D52B7}" destId="{2781B35E-9EBA-47A5-9838-295BFFAE464A}" srcOrd="1" destOrd="0" presId="urn:microsoft.com/office/officeart/2005/8/layout/orgChart1"/>
    <dgm:cxn modelId="{88FB1F13-B47B-4702-9973-04928BF03BF1}" type="presOf" srcId="{7455A392-EFFB-423C-9FEB-2552E51AD2B6}" destId="{688A31A0-D40F-4EC2-9982-5CFFCBF7C0EE}" srcOrd="0" destOrd="0" presId="urn:microsoft.com/office/officeart/2005/8/layout/orgChart1"/>
    <dgm:cxn modelId="{A2869927-74BC-4A7C-9BF1-E2C577E1296D}" type="presOf" srcId="{99D13761-6D70-4464-A5A9-E4E0A72FFE08}" destId="{3247FE0A-810E-4B67-B8BA-A6262C711113}" srcOrd="0" destOrd="0" presId="urn:microsoft.com/office/officeart/2005/8/layout/orgChart1"/>
    <dgm:cxn modelId="{0AB1356F-C4AE-487B-B7B5-539A41091222}" type="presOf" srcId="{7EE11FA6-082E-4362-B219-980266EC2E5E}" destId="{E27DFDAD-F3FF-4F51-A561-67CAC2CD2EEF}" srcOrd="0" destOrd="0" presId="urn:microsoft.com/office/officeart/2005/8/layout/orgChart1"/>
    <dgm:cxn modelId="{307A7577-FC41-4EEE-AF2E-2C9DEE35D753}" srcId="{0CF151AC-F80F-4BAB-9593-2199205D52B7}" destId="{050E1DB6-E24F-4C7C-868B-1A0213B6AE44}" srcOrd="1" destOrd="0" parTransId="{99D13761-6D70-4464-A5A9-E4E0A72FFE08}" sibTransId="{5A6CDB5F-00EB-4368-A645-CD9E6DD7FB7E}"/>
    <dgm:cxn modelId="{8EDA8091-AA56-4D22-B345-AA906A087BDB}" srcId="{7EE11FA6-082E-4362-B219-980266EC2E5E}" destId="{0CF151AC-F80F-4BAB-9593-2199205D52B7}" srcOrd="0" destOrd="0" parTransId="{354679D5-3F47-4477-8553-C220C710ED96}" sibTransId="{1006A765-BD46-4841-9497-DD6AF108760B}"/>
    <dgm:cxn modelId="{EAE0EE91-7578-4145-8C24-545667365BA1}" type="presOf" srcId="{0CF151AC-F80F-4BAB-9593-2199205D52B7}" destId="{1AF4DC24-B238-4317-8B8E-BBF1B86BD19C}" srcOrd="0" destOrd="0" presId="urn:microsoft.com/office/officeart/2005/8/layout/orgChart1"/>
    <dgm:cxn modelId="{C9BB3FB3-601D-4E1E-9701-2B6DACB27A35}" type="presOf" srcId="{050E1DB6-E24F-4C7C-868B-1A0213B6AE44}" destId="{45D80FCE-289D-4BF6-8DC6-06A490FCD8F9}" srcOrd="0" destOrd="0" presId="urn:microsoft.com/office/officeart/2005/8/layout/orgChart1"/>
    <dgm:cxn modelId="{101E23CD-EE3F-4546-B793-E815E8130C19}" type="presOf" srcId="{7455A392-EFFB-423C-9FEB-2552E51AD2B6}" destId="{BE2D0179-A244-4A50-B848-6F3E9BB7C670}" srcOrd="1" destOrd="0" presId="urn:microsoft.com/office/officeart/2005/8/layout/orgChart1"/>
    <dgm:cxn modelId="{79D972D5-A033-4D22-A28C-830DB085F2B4}" srcId="{0CF151AC-F80F-4BAB-9593-2199205D52B7}" destId="{7455A392-EFFB-423C-9FEB-2552E51AD2B6}" srcOrd="0" destOrd="0" parTransId="{88AF1C70-04D6-426E-A864-1EDE5A06ABC0}" sibTransId="{25374745-A733-4936-8C21-E71F538E7729}"/>
    <dgm:cxn modelId="{1B98C35F-2696-45D4-B623-EAB713B8039F}" type="presParOf" srcId="{E27DFDAD-F3FF-4F51-A561-67CAC2CD2EEF}" destId="{6FCB2B19-327A-465A-823A-15168BBF43B1}" srcOrd="0" destOrd="0" presId="urn:microsoft.com/office/officeart/2005/8/layout/orgChart1"/>
    <dgm:cxn modelId="{B9782446-E63F-4352-A601-B84DA9DF870A}" type="presParOf" srcId="{6FCB2B19-327A-465A-823A-15168BBF43B1}" destId="{499F5205-3F4B-406A-84E9-792D0E7D5E35}" srcOrd="0" destOrd="0" presId="urn:microsoft.com/office/officeart/2005/8/layout/orgChart1"/>
    <dgm:cxn modelId="{75A58BEC-32EF-4D75-BBE0-FD661F5B208F}" type="presParOf" srcId="{499F5205-3F4B-406A-84E9-792D0E7D5E35}" destId="{1AF4DC24-B238-4317-8B8E-BBF1B86BD19C}" srcOrd="0" destOrd="0" presId="urn:microsoft.com/office/officeart/2005/8/layout/orgChart1"/>
    <dgm:cxn modelId="{87AF38D4-3153-4D6B-9D49-B4B154A0B2FD}" type="presParOf" srcId="{499F5205-3F4B-406A-84E9-792D0E7D5E35}" destId="{2781B35E-9EBA-47A5-9838-295BFFAE464A}" srcOrd="1" destOrd="0" presId="urn:microsoft.com/office/officeart/2005/8/layout/orgChart1"/>
    <dgm:cxn modelId="{362C5676-0E37-4D90-B457-6E2123F2E447}" type="presParOf" srcId="{6FCB2B19-327A-465A-823A-15168BBF43B1}" destId="{E59AB2FC-DAC5-44E5-A88F-1020CAB45B6E}" srcOrd="1" destOrd="0" presId="urn:microsoft.com/office/officeart/2005/8/layout/orgChart1"/>
    <dgm:cxn modelId="{41AC48B8-3686-4717-BD24-94A508183E0E}" type="presParOf" srcId="{E59AB2FC-DAC5-44E5-A88F-1020CAB45B6E}" destId="{F712EABE-ABAC-4300-8948-3A7314BF0561}" srcOrd="0" destOrd="0" presId="urn:microsoft.com/office/officeart/2005/8/layout/orgChart1"/>
    <dgm:cxn modelId="{84D8A9EE-96F2-4D38-A468-1C9917E6FE8E}" type="presParOf" srcId="{E59AB2FC-DAC5-44E5-A88F-1020CAB45B6E}" destId="{B95F67FE-F1D3-448A-80E0-57571722FBDD}" srcOrd="1" destOrd="0" presId="urn:microsoft.com/office/officeart/2005/8/layout/orgChart1"/>
    <dgm:cxn modelId="{D26A5BC8-57C7-42B9-A2D4-8AED911DC561}" type="presParOf" srcId="{B95F67FE-F1D3-448A-80E0-57571722FBDD}" destId="{D45581A5-7CA9-4B5D-82FF-ED1FE55573A1}" srcOrd="0" destOrd="0" presId="urn:microsoft.com/office/officeart/2005/8/layout/orgChart1"/>
    <dgm:cxn modelId="{3C0CA018-01D4-462C-9A8B-F6CF9B7FA649}" type="presParOf" srcId="{D45581A5-7CA9-4B5D-82FF-ED1FE55573A1}" destId="{688A31A0-D40F-4EC2-9982-5CFFCBF7C0EE}" srcOrd="0" destOrd="0" presId="urn:microsoft.com/office/officeart/2005/8/layout/orgChart1"/>
    <dgm:cxn modelId="{FACA9BF9-792A-4777-B70D-0888AA1B2A2E}" type="presParOf" srcId="{D45581A5-7CA9-4B5D-82FF-ED1FE55573A1}" destId="{BE2D0179-A244-4A50-B848-6F3E9BB7C670}" srcOrd="1" destOrd="0" presId="urn:microsoft.com/office/officeart/2005/8/layout/orgChart1"/>
    <dgm:cxn modelId="{0E517298-BCB7-40BB-A259-BD4EDD8B33AD}" type="presParOf" srcId="{B95F67FE-F1D3-448A-80E0-57571722FBDD}" destId="{2FD4CE27-9866-4F87-8690-975082AC4BC8}" srcOrd="1" destOrd="0" presId="urn:microsoft.com/office/officeart/2005/8/layout/orgChart1"/>
    <dgm:cxn modelId="{EDB5487F-071A-4EC8-992C-527A50D317F8}" type="presParOf" srcId="{B95F67FE-F1D3-448A-80E0-57571722FBDD}" destId="{4A3F8259-EEBD-405F-8090-E51AF513BB9D}" srcOrd="2" destOrd="0" presId="urn:microsoft.com/office/officeart/2005/8/layout/orgChart1"/>
    <dgm:cxn modelId="{AF97DDDD-994C-4B88-9607-0D82BB4EDC29}" type="presParOf" srcId="{E59AB2FC-DAC5-44E5-A88F-1020CAB45B6E}" destId="{3247FE0A-810E-4B67-B8BA-A6262C711113}" srcOrd="2" destOrd="0" presId="urn:microsoft.com/office/officeart/2005/8/layout/orgChart1"/>
    <dgm:cxn modelId="{DAAD8BB5-C044-4653-B8F0-F4B2847BCF49}" type="presParOf" srcId="{E59AB2FC-DAC5-44E5-A88F-1020CAB45B6E}" destId="{977A2CEE-256B-435E-8557-0D70C02F8AF5}" srcOrd="3" destOrd="0" presId="urn:microsoft.com/office/officeart/2005/8/layout/orgChart1"/>
    <dgm:cxn modelId="{C9D71504-BEEA-4B5B-9274-916A8F8B1E8A}" type="presParOf" srcId="{977A2CEE-256B-435E-8557-0D70C02F8AF5}" destId="{DCC5A023-9449-4A48-A7AA-8E4776AF1DB6}" srcOrd="0" destOrd="0" presId="urn:microsoft.com/office/officeart/2005/8/layout/orgChart1"/>
    <dgm:cxn modelId="{36AA5405-05FA-4796-B41D-CBEEB771C02C}" type="presParOf" srcId="{DCC5A023-9449-4A48-A7AA-8E4776AF1DB6}" destId="{45D80FCE-289D-4BF6-8DC6-06A490FCD8F9}" srcOrd="0" destOrd="0" presId="urn:microsoft.com/office/officeart/2005/8/layout/orgChart1"/>
    <dgm:cxn modelId="{2D7C739B-6452-4FAA-99B0-A8753781E1D9}" type="presParOf" srcId="{DCC5A023-9449-4A48-A7AA-8E4776AF1DB6}" destId="{864C1CD9-282F-49F8-91FA-8E1E5DA9B7DA}" srcOrd="1" destOrd="0" presId="urn:microsoft.com/office/officeart/2005/8/layout/orgChart1"/>
    <dgm:cxn modelId="{1507A01F-BAAE-4829-B959-6D468897C2D1}" type="presParOf" srcId="{977A2CEE-256B-435E-8557-0D70C02F8AF5}" destId="{80767426-91AF-45C1-A2A0-4C99D8806158}" srcOrd="1" destOrd="0" presId="urn:microsoft.com/office/officeart/2005/8/layout/orgChart1"/>
    <dgm:cxn modelId="{EFDBDA5A-BE07-48B5-88F5-EF1ABBDF4A57}" type="presParOf" srcId="{977A2CEE-256B-435E-8557-0D70C02F8AF5}" destId="{0FC107FE-4B05-4E7D-8186-57FE77FF8538}" srcOrd="2" destOrd="0" presId="urn:microsoft.com/office/officeart/2005/8/layout/orgChart1"/>
    <dgm:cxn modelId="{83FFD839-494D-42E7-9BE4-A0B17E7855FE}" type="presParOf" srcId="{6FCB2B19-327A-465A-823A-15168BBF43B1}" destId="{D357FA6C-7C55-4235-8DDE-A7AFD07296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7FE0A-810E-4B67-B8BA-A6262C711113}">
      <dsp:nvSpPr>
        <dsp:cNvPr id="0" name=""/>
        <dsp:cNvSpPr/>
      </dsp:nvSpPr>
      <dsp:spPr>
        <a:xfrm>
          <a:off x="4076700" y="1554164"/>
          <a:ext cx="1878705" cy="652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429"/>
              </a:lnTo>
              <a:lnTo>
                <a:pt x="1878705" y="326429"/>
              </a:lnTo>
              <a:lnTo>
                <a:pt x="1878705" y="6524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2EABE-ABAC-4300-8948-3A7314BF0561}">
      <dsp:nvSpPr>
        <dsp:cNvPr id="0" name=""/>
        <dsp:cNvSpPr/>
      </dsp:nvSpPr>
      <dsp:spPr>
        <a:xfrm>
          <a:off x="1972735" y="1554164"/>
          <a:ext cx="2103964" cy="652485"/>
        </a:xfrm>
        <a:custGeom>
          <a:avLst/>
          <a:gdLst/>
          <a:ahLst/>
          <a:cxnLst/>
          <a:rect l="0" t="0" r="0" b="0"/>
          <a:pathLst>
            <a:path>
              <a:moveTo>
                <a:pt x="2103964" y="0"/>
              </a:moveTo>
              <a:lnTo>
                <a:pt x="2103964" y="326429"/>
              </a:lnTo>
              <a:lnTo>
                <a:pt x="0" y="326429"/>
              </a:lnTo>
              <a:lnTo>
                <a:pt x="0" y="6524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4DC24-B238-4317-8B8E-BBF1B86BD19C}">
      <dsp:nvSpPr>
        <dsp:cNvPr id="0" name=""/>
        <dsp:cNvSpPr/>
      </dsp:nvSpPr>
      <dsp:spPr>
        <a:xfrm>
          <a:off x="2524050" y="1515"/>
          <a:ext cx="3105298" cy="155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Marshall University Department of Public Health</a:t>
          </a:r>
        </a:p>
      </dsp:txBody>
      <dsp:txXfrm>
        <a:off x="2524050" y="1515"/>
        <a:ext cx="3105298" cy="1552649"/>
      </dsp:txXfrm>
    </dsp:sp>
    <dsp:sp modelId="{688A31A0-D40F-4EC2-9982-5CFFCBF7C0EE}">
      <dsp:nvSpPr>
        <dsp:cNvPr id="0" name=""/>
        <dsp:cNvSpPr/>
      </dsp:nvSpPr>
      <dsp:spPr>
        <a:xfrm>
          <a:off x="420086" y="2206650"/>
          <a:ext cx="3105298" cy="155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MU MPH Program</a:t>
          </a:r>
        </a:p>
      </dsp:txBody>
      <dsp:txXfrm>
        <a:off x="420086" y="2206650"/>
        <a:ext cx="3105298" cy="1552649"/>
      </dsp:txXfrm>
    </dsp:sp>
    <dsp:sp modelId="{45D80FCE-289D-4BF6-8DC6-06A490FCD8F9}">
      <dsp:nvSpPr>
        <dsp:cNvPr id="0" name=""/>
        <dsp:cNvSpPr/>
      </dsp:nvSpPr>
      <dsp:spPr>
        <a:xfrm>
          <a:off x="4177497" y="2206650"/>
          <a:ext cx="3555815" cy="155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MU Minority Health Institute</a:t>
          </a:r>
        </a:p>
      </dsp:txBody>
      <dsp:txXfrm>
        <a:off x="4177497" y="2206650"/>
        <a:ext cx="3555815" cy="1552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8/9/2023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8/9/2023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 descr="Stack of books">
            <a:extLst>
              <a:ext uri="{FF2B5EF4-FFF2-40B4-BE49-F238E27FC236}">
                <a16:creationId xmlns:a16="http://schemas.microsoft.com/office/drawing/2014/main" id="{00A24D48-8584-4A56-8ABE-396B79DEA2B9}"/>
              </a:ext>
            </a:extLst>
          </p:cNvPr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FD01AC-607F-42A3-95E6-4269DF0F806C}"/>
                </a:ext>
              </a:extLst>
            </p:cNvPr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A87627D-126E-4D68-A25B-B0A7F5D1AAF5}"/>
                </a:ext>
              </a:extLst>
            </p:cNvPr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23" name="Picture 22" descr="Stack of books">
                <a:extLst>
                  <a:ext uri="{FF2B5EF4-FFF2-40B4-BE49-F238E27FC236}">
                    <a16:creationId xmlns:a16="http://schemas.microsoft.com/office/drawing/2014/main" id="{E78B0957-5701-428B-958B-0B08AEFBE1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740EC92-07D1-47E4-A3D1-B7A06567D057}"/>
                  </a:ext>
                </a:extLst>
              </p:cNvPr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78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D46-0FD3-4428-ADEC-1DFD6489930D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400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D46-0FD3-4428-ADEC-1DFD6489930D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3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5122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D46-0FD3-4428-ADEC-1DFD6489930D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001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D46-0FD3-4428-ADEC-1DFD6489930D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881265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D46-0FD3-4428-ADEC-1DFD6489930D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760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clip/Ugkx3FyM74c3tBuyv5scVE3yIaJ27ODXwIM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1777FA-C8BD-4E45-9DC8-5ACD2C998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424528"/>
              </p:ext>
            </p:extLst>
          </p:nvPr>
        </p:nvGraphicFramePr>
        <p:xfrm>
          <a:off x="1636679" y="685800"/>
          <a:ext cx="8153400" cy="3761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F4052DE-DCFC-4513-92DF-E9010A2321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2346" y="5791200"/>
            <a:ext cx="762066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0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07110-8A09-4551-13C6-71F58AC0F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" y="161328"/>
            <a:ext cx="10456184" cy="1210271"/>
          </a:xfrm>
        </p:spPr>
        <p:txBody>
          <a:bodyPr/>
          <a:lstStyle/>
          <a:p>
            <a:pPr algn="ctr"/>
            <a:r>
              <a:rPr lang="en-US" dirty="0"/>
              <a:t>West Virginia Annual Minority Health Fair 2023</a:t>
            </a:r>
          </a:p>
        </p:txBody>
      </p:sp>
      <p:pic>
        <p:nvPicPr>
          <p:cNvPr id="12" name="Content Placeholder 11" descr="A poster for a health event&#10;&#10;Description automatically generated">
            <a:extLst>
              <a:ext uri="{FF2B5EF4-FFF2-40B4-BE49-F238E27FC236}">
                <a16:creationId xmlns:a16="http://schemas.microsoft.com/office/drawing/2014/main" id="{913E58A6-C912-F73C-923E-F3A6FF2AE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" y="766464"/>
            <a:ext cx="4833651" cy="2718929"/>
          </a:xfrm>
        </p:spPr>
      </p:pic>
      <p:pic>
        <p:nvPicPr>
          <p:cNvPr id="16" name="Picture 15" descr="A group of men standing together outside">
            <a:extLst>
              <a:ext uri="{FF2B5EF4-FFF2-40B4-BE49-F238E27FC236}">
                <a16:creationId xmlns:a16="http://schemas.microsoft.com/office/drawing/2014/main" id="{EF28594E-00E5-D7D8-347D-25F3FC284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810000"/>
            <a:ext cx="2098150" cy="2807670"/>
          </a:xfrm>
          <a:prstGeom prst="rect">
            <a:avLst/>
          </a:prstGeom>
        </p:spPr>
      </p:pic>
      <p:pic>
        <p:nvPicPr>
          <p:cNvPr id="18" name="Picture 17" descr="A table with balloons and tents">
            <a:extLst>
              <a:ext uri="{FF2B5EF4-FFF2-40B4-BE49-F238E27FC236}">
                <a16:creationId xmlns:a16="http://schemas.microsoft.com/office/drawing/2014/main" id="{EE580FF2-5D7B-A1BD-8542-4DCFE3287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2" y="3820137"/>
            <a:ext cx="2098150" cy="2797533"/>
          </a:xfrm>
          <a:prstGeom prst="rect">
            <a:avLst/>
          </a:prstGeom>
        </p:spPr>
      </p:pic>
      <p:pic>
        <p:nvPicPr>
          <p:cNvPr id="20" name="Picture 19" descr="A group of men standing in a parking lot">
            <a:extLst>
              <a:ext uri="{FF2B5EF4-FFF2-40B4-BE49-F238E27FC236}">
                <a16:creationId xmlns:a16="http://schemas.microsoft.com/office/drawing/2014/main" id="{AE6D1BC4-0CE3-8F01-F334-35126DA3A2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818584"/>
            <a:ext cx="2196570" cy="2610416"/>
          </a:xfrm>
          <a:prstGeom prst="rect">
            <a:avLst/>
          </a:prstGeom>
        </p:spPr>
      </p:pic>
      <p:pic>
        <p:nvPicPr>
          <p:cNvPr id="22" name="Picture 21" descr="A group of people at a market">
            <a:extLst>
              <a:ext uri="{FF2B5EF4-FFF2-40B4-BE49-F238E27FC236}">
                <a16:creationId xmlns:a16="http://schemas.microsoft.com/office/drawing/2014/main" id="{A6003C5D-CE0B-496D-715F-384E4470D1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40" y="3865518"/>
            <a:ext cx="2166499" cy="279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2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BDF3CC-DE5B-B638-7DAB-43FAD21E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711" y="4473225"/>
            <a:ext cx="8285876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4800" u="sng" dirty="0"/>
              <a:t>Community Outreach</a:t>
            </a:r>
          </a:p>
        </p:txBody>
      </p:sp>
      <p:pic>
        <p:nvPicPr>
          <p:cNvPr id="7" name="Picture 6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FE06BAAE-03BB-1299-7993-25D785D7C1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7308"/>
          <a:stretch/>
        </p:blipFill>
        <p:spPr>
          <a:xfrm>
            <a:off x="780785" y="1177925"/>
            <a:ext cx="4028667" cy="2830323"/>
          </a:xfrm>
          <a:prstGeom prst="rect">
            <a:avLst/>
          </a:prstGeom>
        </p:spPr>
      </p:pic>
      <p:pic>
        <p:nvPicPr>
          <p:cNvPr id="5" name="Content Placeholder 4" descr="A person standing under a tent&#10;&#10;Description automatically generated with low confidence">
            <a:extLst>
              <a:ext uri="{FF2B5EF4-FFF2-40B4-BE49-F238E27FC236}">
                <a16:creationId xmlns:a16="http://schemas.microsoft.com/office/drawing/2014/main" id="{A5A4C146-F1AB-9CB4-8515-E7526D4111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659"/>
          <a:stretch/>
        </p:blipFill>
        <p:spPr>
          <a:xfrm>
            <a:off x="5437840" y="1228302"/>
            <a:ext cx="4028667" cy="277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408E7C-4125-CBEB-70FD-99809C8B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161" y="2404534"/>
            <a:ext cx="3892425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>
              <a:lnSpc>
                <a:spcPct val="90000"/>
              </a:lnSpc>
            </a:pPr>
            <a:r>
              <a:rPr lang="en-US" sz="3400"/>
              <a:t>Unicare Community Investment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33816-C41C-20A8-1C5D-6DB8AE6F7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161" y="4050833"/>
            <a:ext cx="3892425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 defTabSz="457200">
              <a:buNone/>
            </a:pP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The Livable Housing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6DCC50-B14F-B079-DF4C-89F9C130F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62" r="-3" b="-3"/>
          <a:stretch/>
        </p:blipFill>
        <p:spPr>
          <a:xfrm>
            <a:off x="332593" y="-1"/>
            <a:ext cx="5060962" cy="3429000"/>
          </a:xfrm>
          <a:custGeom>
            <a:avLst/>
            <a:gdLst/>
            <a:ahLst/>
            <a:cxnLst/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CCE568-4C69-F56E-9509-3679E89DC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09" b="3218"/>
          <a:stretch/>
        </p:blipFill>
        <p:spPr>
          <a:xfrm>
            <a:off x="20" y="3428999"/>
            <a:ext cx="4880804" cy="3429001"/>
          </a:xfrm>
          <a:custGeom>
            <a:avLst/>
            <a:gdLst/>
            <a:ahLst/>
            <a:cxnLst/>
            <a:rect l="l" t="t" r="r" b="b"/>
            <a:pathLst>
              <a:path w="4882096" h="3429001">
                <a:moveTo>
                  <a:pt x="332680" y="0"/>
                </a:moveTo>
                <a:lnTo>
                  <a:pt x="4882096" y="0"/>
                </a:lnTo>
                <a:lnTo>
                  <a:pt x="4365943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C607CC-319E-425D-8A0C-EC6E84F6C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1925" y="3433493"/>
            <a:ext cx="45482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45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F4631A-92C6-6076-5937-05CA6682F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41" y="1265314"/>
            <a:ext cx="429854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3" y="1270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AA32E-0923-B02F-5018-E253CD23C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72" y="1719830"/>
            <a:ext cx="3764711" cy="34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F94E578-8C50-42F8-5622-595DE786A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60" r="7361" b="9091"/>
          <a:stretch/>
        </p:blipFill>
        <p:spPr>
          <a:xfrm>
            <a:off x="4268742" y="-1"/>
            <a:ext cx="7920083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E908E4-030E-0770-B05B-2E51A0BD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92" y="1678666"/>
            <a:ext cx="4087126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/>
            <a:r>
              <a:rPr lang="en-US" sz="4800"/>
              <a:t>MPH Hooding Ceremony</a:t>
            </a:r>
            <a:br>
              <a:rPr lang="en-US" sz="4800"/>
            </a:br>
            <a:r>
              <a:rPr lang="en-US" sz="4800"/>
              <a:t>April 24,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E3106-2814-F5EE-4C53-E76C40B29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158" y="4050831"/>
            <a:ext cx="4078659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 defTabSz="45720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https://youtube.com/clip/Ugkx3FyM74c3tBuyv5scVE3yIaJ27ODXwIMn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68571" y="0"/>
            <a:ext cx="1218883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3333" y="3681413"/>
            <a:ext cx="4762317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9084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0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0941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0006" y="3048000"/>
            <a:ext cx="3258819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2069" y="-8467"/>
            <a:ext cx="2853582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891" y="-8467"/>
            <a:ext cx="1289758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6150" y="-8467"/>
            <a:ext cx="124949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0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68965" y="3589867"/>
            <a:ext cx="1816685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EAAE-0063-FD82-B7D2-6B3586F6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Department of Public Health </a:t>
            </a:r>
            <a:br>
              <a:rPr lang="en-US" dirty="0"/>
            </a:br>
            <a:r>
              <a:rPr lang="en-US" dirty="0"/>
              <a:t>MPH Program</a:t>
            </a:r>
            <a:br>
              <a:rPr lang="en-US" dirty="0"/>
            </a:br>
            <a:r>
              <a:rPr lang="en-US" dirty="0"/>
              <a:t>2019/2023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61CA38-9CCC-4AE9-C764-570849B1C6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513093"/>
              </p:ext>
            </p:extLst>
          </p:nvPr>
        </p:nvGraphicFramePr>
        <p:xfrm>
          <a:off x="677863" y="2160588"/>
          <a:ext cx="8593137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4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28A4-EB8E-0944-6A48-AA08A564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MPH Graduation History</a:t>
            </a:r>
            <a:br>
              <a:rPr lang="en-US" dirty="0"/>
            </a:br>
            <a:r>
              <a:rPr lang="en-US" dirty="0"/>
              <a:t>2019-2023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7093832-1026-091C-D224-EC8113FFD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375575"/>
              </p:ext>
            </p:extLst>
          </p:nvPr>
        </p:nvGraphicFramePr>
        <p:xfrm>
          <a:off x="677863" y="2160588"/>
          <a:ext cx="8593137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69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ECEC-859B-5F3A-1123-8C47FECB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Enrollment &amp; Graduates 2021/2022</a:t>
            </a:r>
            <a:br>
              <a:rPr lang="en-US" dirty="0"/>
            </a:br>
            <a:r>
              <a:rPr lang="en-US" dirty="0"/>
              <a:t>MPH Program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84B0148-6EE2-FCC0-2B0B-8E9BF4000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348174"/>
              </p:ext>
            </p:extLst>
          </p:nvPr>
        </p:nvGraphicFramePr>
        <p:xfrm>
          <a:off x="677863" y="2160588"/>
          <a:ext cx="8593137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813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098A4C6-4FFB-4EF4-8317-8110224D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A415072-93F3-4FDA-96B8-7DFD2874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8C2D828-7FBF-4467-B527-793E0E978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23">
              <a:extLst>
                <a:ext uri="{FF2B5EF4-FFF2-40B4-BE49-F238E27FC236}">
                  <a16:creationId xmlns:a16="http://schemas.microsoft.com/office/drawing/2014/main" id="{B9D10F1D-AB99-42AD-8720-CDF3499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8" name="Rectangle 25">
              <a:extLst>
                <a:ext uri="{FF2B5EF4-FFF2-40B4-BE49-F238E27FC236}">
                  <a16:creationId xmlns:a16="http://schemas.microsoft.com/office/drawing/2014/main" id="{5BF01F05-8464-452A-A278-4A40757B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9" name="Isosceles Triangle 134">
              <a:extLst>
                <a:ext uri="{FF2B5EF4-FFF2-40B4-BE49-F238E27FC236}">
                  <a16:creationId xmlns:a16="http://schemas.microsoft.com/office/drawing/2014/main" id="{FBCC0363-6CA5-4B64-A66F-478732557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1" name="Rectangle 27">
              <a:extLst>
                <a:ext uri="{FF2B5EF4-FFF2-40B4-BE49-F238E27FC236}">
                  <a16:creationId xmlns:a16="http://schemas.microsoft.com/office/drawing/2014/main" id="{CBACBAB2-7577-4339-B610-7245E449D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3" name="Rectangle 28">
              <a:extLst>
                <a:ext uri="{FF2B5EF4-FFF2-40B4-BE49-F238E27FC236}">
                  <a16:creationId xmlns:a16="http://schemas.microsoft.com/office/drawing/2014/main" id="{DFCB19D4-D4D4-4AFD-9ECC-A6D0E4AE2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5" name="Rectangle 29">
              <a:extLst>
                <a:ext uri="{FF2B5EF4-FFF2-40B4-BE49-F238E27FC236}">
                  <a16:creationId xmlns:a16="http://schemas.microsoft.com/office/drawing/2014/main" id="{3B32E423-85B7-4B28-B5C3-AB63224A4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6" name="Isosceles Triangle 138">
              <a:extLst>
                <a:ext uri="{FF2B5EF4-FFF2-40B4-BE49-F238E27FC236}">
                  <a16:creationId xmlns:a16="http://schemas.microsoft.com/office/drawing/2014/main" id="{3DC38A14-94ED-496F-851A-CA6A988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7" name="Isosceles Triangle 139">
              <a:extLst>
                <a:ext uri="{FF2B5EF4-FFF2-40B4-BE49-F238E27FC236}">
                  <a16:creationId xmlns:a16="http://schemas.microsoft.com/office/drawing/2014/main" id="{14E862E4-F307-4A50-A3A9-0A79FD36D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D82A9BC7-EEAF-49AD-B91B-FB498202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B4D7A11D-7A08-4A91-B386-CCE5F20E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5037"/>
            <a:ext cx="5910800" cy="2882670"/>
          </a:xfrm>
          <a:custGeom>
            <a:avLst/>
            <a:gdLst>
              <a:gd name="connsiteX0" fmla="*/ 0 w 5912339"/>
              <a:gd name="connsiteY0" fmla="*/ 0 h 2882670"/>
              <a:gd name="connsiteX1" fmla="*/ 5912339 w 5912339"/>
              <a:gd name="connsiteY1" fmla="*/ 0 h 2882670"/>
              <a:gd name="connsiteX2" fmla="*/ 5055350 w 5912339"/>
              <a:gd name="connsiteY2" fmla="*/ 2882670 h 2882670"/>
              <a:gd name="connsiteX3" fmla="*/ 0 w 5912339"/>
              <a:gd name="connsiteY3" fmla="*/ 2882670 h 288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339" h="2882670">
                <a:moveTo>
                  <a:pt x="0" y="0"/>
                </a:moveTo>
                <a:lnTo>
                  <a:pt x="5912339" y="0"/>
                </a:lnTo>
                <a:lnTo>
                  <a:pt x="5055350" y="2882670"/>
                </a:lnTo>
                <a:lnTo>
                  <a:pt x="0" y="288267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0F0D8-F1A9-22D6-0C78-A1BC360D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81" y="2796505"/>
            <a:ext cx="4589466" cy="12565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200" dirty="0"/>
              <a:t>MPH Hooding Ceremony  April 24, 2023 </a:t>
            </a:r>
          </a:p>
        </p:txBody>
      </p:sp>
      <p:pic>
        <p:nvPicPr>
          <p:cNvPr id="9" name="Picture 8" descr="A group of people in graduation gowns and caps">
            <a:extLst>
              <a:ext uri="{FF2B5EF4-FFF2-40B4-BE49-F238E27FC236}">
                <a16:creationId xmlns:a16="http://schemas.microsoft.com/office/drawing/2014/main" id="{58C3C22F-98CC-1745-7F2C-64FAED774B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03"/>
          <a:stretch/>
        </p:blipFill>
        <p:spPr>
          <a:xfrm>
            <a:off x="7449343" y="34671"/>
            <a:ext cx="4693444" cy="3428990"/>
          </a:xfrm>
          <a:prstGeom prst="rect">
            <a:avLst/>
          </a:prstGeom>
        </p:spPr>
      </p:pic>
      <p:pic>
        <p:nvPicPr>
          <p:cNvPr id="13" name="Picture 12" descr="A group of people in graduation gowns">
            <a:extLst>
              <a:ext uri="{FF2B5EF4-FFF2-40B4-BE49-F238E27FC236}">
                <a16:creationId xmlns:a16="http://schemas.microsoft.com/office/drawing/2014/main" id="{D04F935F-992A-53EF-B556-BF70C470E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r="16041" b="-3"/>
          <a:stretch/>
        </p:blipFill>
        <p:spPr>
          <a:xfrm>
            <a:off x="7495380" y="3429000"/>
            <a:ext cx="4689650" cy="3429000"/>
          </a:xfrm>
          <a:prstGeom prst="rect">
            <a:avLst/>
          </a:prstGeom>
        </p:spPr>
      </p:pic>
      <p:pic>
        <p:nvPicPr>
          <p:cNvPr id="6" name="Content Placeholder 5" descr="A group of people in graduation gowns&#10;&#10;Description automatically generated">
            <a:extLst>
              <a:ext uri="{FF2B5EF4-FFF2-40B4-BE49-F238E27FC236}">
                <a16:creationId xmlns:a16="http://schemas.microsoft.com/office/drawing/2014/main" id="{2924D929-383B-987D-4C0A-6E78B7F8CE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9425" b="1"/>
          <a:stretch/>
        </p:blipFill>
        <p:spPr>
          <a:xfrm>
            <a:off x="-108047" y="-14684"/>
            <a:ext cx="7495360" cy="685799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538C65F-2394-E37D-41A2-32CC5095C89B}"/>
              </a:ext>
            </a:extLst>
          </p:cNvPr>
          <p:cNvSpPr/>
          <p:nvPr/>
        </p:nvSpPr>
        <p:spPr>
          <a:xfrm>
            <a:off x="2245077" y="5269706"/>
            <a:ext cx="3612614" cy="93870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B325E-C097-CFC1-DA70-9A3ED0711967}"/>
              </a:ext>
            </a:extLst>
          </p:cNvPr>
          <p:cNvSpPr txBox="1"/>
          <p:nvPr/>
        </p:nvSpPr>
        <p:spPr>
          <a:xfrm>
            <a:off x="2379782" y="5342988"/>
            <a:ext cx="3493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 MPH Hooding Ceremony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April 24, 2023</a:t>
            </a:r>
          </a:p>
        </p:txBody>
      </p:sp>
    </p:spTree>
    <p:extLst>
      <p:ext uri="{BB962C8B-B14F-4D97-AF65-F5344CB8AC3E}">
        <p14:creationId xmlns:p14="http://schemas.microsoft.com/office/powerpoint/2010/main" val="3822479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014A-1023-420B-BF29-25DD9973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38" y="314234"/>
            <a:ext cx="8594429" cy="904966"/>
          </a:xfrm>
        </p:spPr>
        <p:txBody>
          <a:bodyPr/>
          <a:lstStyle/>
          <a:p>
            <a:pPr algn="ctr"/>
            <a:r>
              <a:rPr lang="en-US" dirty="0"/>
              <a:t>MU Minority Health Institute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11F12-33D5-4750-84C7-ECC9E4816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7" y="957216"/>
            <a:ext cx="8594429" cy="55865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 dirty="0"/>
              <a:t>Goal</a:t>
            </a:r>
          </a:p>
          <a:p>
            <a:r>
              <a:rPr lang="en-US" dirty="0"/>
              <a:t>The goal is to serve as a resource and collaborative partner to community organizations, health care providers, and government agencies in efforts to decrease mortality in minority populations.</a:t>
            </a:r>
          </a:p>
          <a:p>
            <a:pPr marL="0" indent="0">
              <a:buNone/>
            </a:pPr>
            <a:r>
              <a:rPr lang="en-US" u="sng" dirty="0"/>
              <a:t>Mission</a:t>
            </a:r>
          </a:p>
          <a:p>
            <a:r>
              <a:rPr lang="en-US" dirty="0"/>
              <a:t>The mission of the West Virginia Minority Health Institute/Office of Minority Health (OMH) is to improve and protect the health and well-being of racial and ethnic minorities through the development of programs, policies, and practices to eliminate health disparities.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Staff</a:t>
            </a:r>
          </a:p>
          <a:p>
            <a:r>
              <a:rPr lang="en-US" dirty="0"/>
              <a:t>Dr. Anthony T. </a:t>
            </a:r>
            <a:r>
              <a:rPr lang="en-US" dirty="0" err="1"/>
              <a:t>Woart</a:t>
            </a:r>
            <a:r>
              <a:rPr lang="en-US" dirty="0"/>
              <a:t>, Principal Investigator</a:t>
            </a:r>
          </a:p>
          <a:p>
            <a:r>
              <a:rPr lang="en-US" dirty="0"/>
              <a:t>Dr. Michael Prewitt-Co-Principal Investigator</a:t>
            </a:r>
          </a:p>
          <a:p>
            <a:r>
              <a:rPr lang="en-US" dirty="0"/>
              <a:t>LaDawna Walker Dean, ABD, MSW, BSW, West Virginia Minority Health Initiative Program Coordinator</a:t>
            </a:r>
          </a:p>
          <a:p>
            <a:r>
              <a:rPr lang="en-US" dirty="0"/>
              <a:t>Vanessa </a:t>
            </a:r>
            <a:r>
              <a:rPr lang="en-US" dirty="0" err="1"/>
              <a:t>Alagah</a:t>
            </a:r>
            <a:r>
              <a:rPr lang="en-US" dirty="0"/>
              <a:t>, BS, MPH, Health Education Specialist</a:t>
            </a:r>
          </a:p>
          <a:p>
            <a:r>
              <a:rPr lang="en-US" dirty="0"/>
              <a:t>Jonathan Lung, BS, MPH Candidate, Health Education Specialist</a:t>
            </a:r>
          </a:p>
          <a:p>
            <a:r>
              <a:rPr lang="en-US" dirty="0" err="1"/>
              <a:t>Kazi</a:t>
            </a:r>
            <a:r>
              <a:rPr lang="en-US" dirty="0"/>
              <a:t> Sayed, BS, MPH Candidate, Outreach Worker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Research Associates</a:t>
            </a:r>
          </a:p>
          <a:p>
            <a:r>
              <a:rPr lang="en-US" dirty="0"/>
              <a:t>Dr. Georgiana Logan	</a:t>
            </a:r>
          </a:p>
          <a:p>
            <a:r>
              <a:rPr lang="en-US" dirty="0"/>
              <a:t>Dr. Clinton Brown</a:t>
            </a:r>
          </a:p>
          <a:p>
            <a:r>
              <a:rPr lang="en-US" dirty="0"/>
              <a:t>Dr. Jerica Wesley</a:t>
            </a:r>
          </a:p>
          <a:p>
            <a:r>
              <a:rPr lang="en-US" dirty="0"/>
              <a:t>Dr. Nandini Manne</a:t>
            </a:r>
          </a:p>
          <a:p>
            <a:r>
              <a:rPr lang="en-US" dirty="0"/>
              <a:t>Dr. Boniface </a:t>
            </a:r>
            <a:r>
              <a:rPr lang="en-US" dirty="0" err="1"/>
              <a:t>Noyongoyo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4C26-D850-7834-8C94-F97E1784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52" y="228600"/>
            <a:ext cx="8594429" cy="838200"/>
          </a:xfrm>
        </p:spPr>
        <p:txBody>
          <a:bodyPr/>
          <a:lstStyle/>
          <a:p>
            <a:pPr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Project Funded 2021/2024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6D9EDA-8C47-6210-3DB6-581F58B328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320711"/>
              </p:ext>
            </p:extLst>
          </p:nvPr>
        </p:nvGraphicFramePr>
        <p:xfrm>
          <a:off x="608012" y="809375"/>
          <a:ext cx="10134600" cy="59085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val="2628262929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687621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1956204045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1804803838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684125860"/>
                    </a:ext>
                  </a:extLst>
                </a:gridCol>
              </a:tblGrid>
              <a:tr h="513603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Funding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877830"/>
                  </a:ext>
                </a:extLst>
              </a:tr>
              <a:tr h="775122">
                <a:tc>
                  <a:txBody>
                    <a:bodyPr/>
                    <a:lstStyle/>
                    <a:p>
                      <a:r>
                        <a:rPr lang="en-US" sz="1200" dirty="0"/>
                        <a:t>02/01/2023-12/31/2023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Addressing COVID-19 Health Disparities Among Racial and Ethnic Minorities in WV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$71,235.00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CDC/WV DHHR Bureau for Public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Awarded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537501"/>
                  </a:ext>
                </a:extLst>
              </a:tr>
              <a:tr h="916052">
                <a:tc>
                  <a:txBody>
                    <a:bodyPr/>
                    <a:lstStyle/>
                    <a:p>
                      <a:r>
                        <a:rPr lang="en-US" sz="1200" dirty="0"/>
                        <a:t>02/01/2023-06/30/2024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2021 COVID-19 Vaccination Equity and Prioritizing Populations Disproportionately Affected by COVID-19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$199,935. 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CDC/WV DHHR Bureau for Public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Awarded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084082"/>
                  </a:ext>
                </a:extLst>
              </a:tr>
              <a:tr h="414537">
                <a:tc>
                  <a:txBody>
                    <a:bodyPr/>
                    <a:lstStyle/>
                    <a:p>
                      <a:r>
                        <a:rPr lang="en-US" sz="1200" dirty="0"/>
                        <a:t>10/-01/2022-09/30/2023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Preventative Block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$100,000.00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WV DHHR, Bureau for Public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Awarded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312927"/>
                  </a:ext>
                </a:extLst>
              </a:tr>
              <a:tr h="634191">
                <a:tc>
                  <a:txBody>
                    <a:bodyPr/>
                    <a:lstStyle/>
                    <a:p>
                      <a:r>
                        <a:rPr lang="en-US" sz="1200" dirty="0"/>
                        <a:t>07/01/2023-06/30/2024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Unicare/MU Minority Health Institute Community 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$456, 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Unicare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Awarded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640587"/>
                  </a:ext>
                </a:extLst>
              </a:tr>
              <a:tr h="580352">
                <a:tc>
                  <a:txBody>
                    <a:bodyPr/>
                    <a:lstStyle/>
                    <a:p>
                      <a:r>
                        <a:rPr lang="en-US" sz="1200" dirty="0"/>
                        <a:t>07/01/2023-06/30/2024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WV HEAT Capacity Building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$40,000.00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WV DHHR Bureau for Public Health/State Rural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Awarded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489615"/>
                  </a:ext>
                </a:extLst>
              </a:tr>
              <a:tr h="1101016">
                <a:tc>
                  <a:txBody>
                    <a:bodyPr/>
                    <a:lstStyle/>
                    <a:p>
                      <a:r>
                        <a:rPr lang="en-US" sz="1200" dirty="0"/>
                        <a:t>07/01/2023-06/30/2024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Breast/Cervical Cancer Screening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$160,000.00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WV DHHR Division of Women's and Family Health                                    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Office of Maternal, Child and Family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Awarded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958475"/>
                  </a:ext>
                </a:extLst>
              </a:tr>
              <a:tr h="580352">
                <a:tc>
                  <a:txBody>
                    <a:bodyPr/>
                    <a:lstStyle/>
                    <a:p>
                      <a:r>
                        <a:rPr lang="en-US" sz="1200" dirty="0"/>
                        <a:t>10/-01/2023-09/30/2029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WISEWOMAN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$29,000.00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WV DHHR Division of Women’s and Family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Awarded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086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7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4C26-D850-7834-8C94-F97E1784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52" y="228600"/>
            <a:ext cx="8594429" cy="838200"/>
          </a:xfrm>
        </p:spPr>
        <p:txBody>
          <a:bodyPr/>
          <a:lstStyle/>
          <a:p>
            <a:pPr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Project Funded 2021/2024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6D9EDA-8C47-6210-3DB6-581F58B328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666455"/>
              </p:ext>
            </p:extLst>
          </p:nvPr>
        </p:nvGraphicFramePr>
        <p:xfrm>
          <a:off x="678452" y="762000"/>
          <a:ext cx="8921160" cy="45131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84232">
                  <a:extLst>
                    <a:ext uri="{9D8B030D-6E8A-4147-A177-3AD203B41FA5}">
                      <a16:colId xmlns:a16="http://schemas.microsoft.com/office/drawing/2014/main" val="2628262929"/>
                    </a:ext>
                  </a:extLst>
                </a:gridCol>
                <a:gridCol w="1784232">
                  <a:extLst>
                    <a:ext uri="{9D8B030D-6E8A-4147-A177-3AD203B41FA5}">
                      <a16:colId xmlns:a16="http://schemas.microsoft.com/office/drawing/2014/main" val="20687621"/>
                    </a:ext>
                  </a:extLst>
                </a:gridCol>
                <a:gridCol w="1784232">
                  <a:extLst>
                    <a:ext uri="{9D8B030D-6E8A-4147-A177-3AD203B41FA5}">
                      <a16:colId xmlns:a16="http://schemas.microsoft.com/office/drawing/2014/main" val="1956204045"/>
                    </a:ext>
                  </a:extLst>
                </a:gridCol>
                <a:gridCol w="1784232">
                  <a:extLst>
                    <a:ext uri="{9D8B030D-6E8A-4147-A177-3AD203B41FA5}">
                      <a16:colId xmlns:a16="http://schemas.microsoft.com/office/drawing/2014/main" val="1804803838"/>
                    </a:ext>
                  </a:extLst>
                </a:gridCol>
                <a:gridCol w="1784232">
                  <a:extLst>
                    <a:ext uri="{9D8B030D-6E8A-4147-A177-3AD203B41FA5}">
                      <a16:colId xmlns:a16="http://schemas.microsoft.com/office/drawing/2014/main" val="684125860"/>
                    </a:ext>
                  </a:extLst>
                </a:gridCol>
              </a:tblGrid>
              <a:tr h="614238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Funding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877830"/>
                  </a:ext>
                </a:extLst>
              </a:tr>
              <a:tr h="790048">
                <a:tc>
                  <a:txBody>
                    <a:bodyPr/>
                    <a:lstStyle/>
                    <a:p>
                      <a:r>
                        <a:rPr lang="en-US" sz="1200" dirty="0"/>
                        <a:t>07/01/2023-06/30/2024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WV Minority Health Initiative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$81,000.00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WV DHHR, Bureau for Public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Pending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640587"/>
                  </a:ext>
                </a:extLst>
              </a:tr>
              <a:tr h="614481">
                <a:tc>
                  <a:txBody>
                    <a:bodyPr/>
                    <a:lstStyle/>
                    <a:p>
                      <a:r>
                        <a:rPr lang="en-US" sz="1200" dirty="0"/>
                        <a:t>10/01/2023-08/31/2025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Substance Abuse Prevention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$1, 107, 273.00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SAMHSA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5"/>
                          </a:solidFill>
                        </a:rPr>
                        <a:t>Pending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489615"/>
                  </a:ext>
                </a:extLst>
              </a:tr>
              <a:tr h="356009">
                <a:tc>
                  <a:txBody>
                    <a:bodyPr/>
                    <a:lstStyle/>
                    <a:p>
                      <a:r>
                        <a:rPr lang="en-US" sz="1200" dirty="0"/>
                        <a:t>10/01/2023-09/30/2029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MARSHALL UNIVERSITY MINORITY HEALTH INSTITUTE COMMUNITY-BASED PARTNERSHIP TO ADDRESS HEALTH DISPARITIES AMONG AFRICAN-AMERICANS AND HISPANIC AMERICANS IN WEST VIRGINIA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$6, 500,000.00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CDC/WV DHHR Bureau for Public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Pending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775180"/>
                  </a:ext>
                </a:extLst>
              </a:tr>
              <a:tr h="3560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958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4955</TotalTime>
  <Words>489</Words>
  <Application>Microsoft Office PowerPoint</Application>
  <PresentationFormat>Custom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Trebuchet MS</vt:lpstr>
      <vt:lpstr>Wingdings 3</vt:lpstr>
      <vt:lpstr>Facet</vt:lpstr>
      <vt:lpstr>PowerPoint Presentation</vt:lpstr>
      <vt:lpstr>MPH Hooding Ceremony April 24, 2023</vt:lpstr>
      <vt:lpstr>Department of Public Health  MPH Program 2019/2023</vt:lpstr>
      <vt:lpstr>MPH Graduation History 2019-2023</vt:lpstr>
      <vt:lpstr>Enrollment &amp; Graduates 2021/2022 MPH Program</vt:lpstr>
      <vt:lpstr>MPH Hooding Ceremony  April 24, 2023 </vt:lpstr>
      <vt:lpstr>MU Minority Health Institute</vt:lpstr>
      <vt:lpstr>Project Funded 2021/2024</vt:lpstr>
      <vt:lpstr>Project Funded 2021/2024</vt:lpstr>
      <vt:lpstr>West Virginia Annual Minority Health Fair 2023</vt:lpstr>
      <vt:lpstr>Community Outreach</vt:lpstr>
      <vt:lpstr>Unicare Community Investment Grant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Marshall University  Department of Public Health MPH Program College of Health Professions</dc:title>
  <dc:creator>Walker, LaDawna</dc:creator>
  <cp:lastModifiedBy>Walker, LaDawna</cp:lastModifiedBy>
  <cp:revision>15</cp:revision>
  <cp:lastPrinted>2023-08-07T16:55:29Z</cp:lastPrinted>
  <dcterms:created xsi:type="dcterms:W3CDTF">2021-05-01T04:26:45Z</dcterms:created>
  <dcterms:modified xsi:type="dcterms:W3CDTF">2023-08-09T16:55:45Z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