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8D45F-DB2F-4985-AC25-C9CAACCAF151}" type="datetimeFigureOut">
              <a:rPr lang="en-US" smtClean="0"/>
              <a:t>6/24/2010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3333F-A337-47F5-A33B-0D32DB72A9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</a:t>
            </a:r>
            <a:r>
              <a:rPr lang="en-US" baseline="0" dirty="0" smtClean="0"/>
              <a:t> also known as the Globally Harmonized System. </a:t>
            </a:r>
          </a:p>
          <a:p>
            <a:r>
              <a:rPr lang="en-US" baseline="0" dirty="0" smtClean="0"/>
              <a:t>It is not yet law in the US, but OSHA is moving to adopt </a:t>
            </a:r>
            <a:r>
              <a:rPr lang="en-US" baseline="0" smtClean="0"/>
              <a:t>this system.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3333F-A337-47F5-A33B-0D32DB72A9C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F4EEE-4113-41B6-B68A-3FF2B3C8218F}" type="datetimeFigureOut">
              <a:rPr lang="en-US" smtClean="0"/>
              <a:pPr/>
              <a:t>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E9829-80FE-4B56-840F-8B9FA18200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5.gif"/><Relationship Id="rId18" Type="http://schemas.openxmlformats.org/officeDocument/2006/relationships/hyperlink" Target="http://environmentalchemistry.com/yogi/hazmat/placards/class2.html#2.2O" TargetMode="External"/><Relationship Id="rId26" Type="http://schemas.openxmlformats.org/officeDocument/2006/relationships/hyperlink" Target="http://environmentalchemistry.com/yogi/hazmat/placards/class3.html#gasoline" TargetMode="External"/><Relationship Id="rId39" Type="http://schemas.openxmlformats.org/officeDocument/2006/relationships/image" Target="../media/image28.gif"/><Relationship Id="rId21" Type="http://schemas.openxmlformats.org/officeDocument/2006/relationships/image" Target="../media/image19.gif"/><Relationship Id="rId34" Type="http://schemas.openxmlformats.org/officeDocument/2006/relationships/hyperlink" Target="http://environmentalchemistry.com/yogi/hazmat/placards/class4.html#4.3" TargetMode="External"/><Relationship Id="rId42" Type="http://schemas.openxmlformats.org/officeDocument/2006/relationships/image" Target="../media/image30.gif"/><Relationship Id="rId47" Type="http://schemas.openxmlformats.org/officeDocument/2006/relationships/image" Target="../media/image33.gif"/><Relationship Id="rId50" Type="http://schemas.openxmlformats.org/officeDocument/2006/relationships/image" Target="../media/image35.gif"/><Relationship Id="rId55" Type="http://schemas.openxmlformats.org/officeDocument/2006/relationships/image" Target="../media/image38.png"/><Relationship Id="rId7" Type="http://schemas.openxmlformats.org/officeDocument/2006/relationships/image" Target="../media/image12.gif"/><Relationship Id="rId12" Type="http://schemas.openxmlformats.org/officeDocument/2006/relationships/hyperlink" Target="http://environmentalchemistry.com/yogi/hazmat/placards/class1.html#1.6" TargetMode="External"/><Relationship Id="rId17" Type="http://schemas.openxmlformats.org/officeDocument/2006/relationships/image" Target="../media/image17.gif"/><Relationship Id="rId25" Type="http://schemas.openxmlformats.org/officeDocument/2006/relationships/image" Target="../media/image21.gif"/><Relationship Id="rId33" Type="http://schemas.openxmlformats.org/officeDocument/2006/relationships/image" Target="../media/image25.gif"/><Relationship Id="rId38" Type="http://schemas.openxmlformats.org/officeDocument/2006/relationships/hyperlink" Target="http://environmentalchemistry.com/yogi/hazmat/placards/class5.html#5.2" TargetMode="External"/><Relationship Id="rId46" Type="http://schemas.openxmlformats.org/officeDocument/2006/relationships/hyperlink" Target="http://environmentalchemistry.com/yogi/hazmat/placards/class8.html" TargetMode="External"/><Relationship Id="rId59" Type="http://schemas.openxmlformats.org/officeDocument/2006/relationships/image" Target="../media/image42.png"/><Relationship Id="rId2" Type="http://schemas.openxmlformats.org/officeDocument/2006/relationships/hyperlink" Target="http://environmentalchemistry.com/yogi/hazmat/placards/class1.html#1.1" TargetMode="External"/><Relationship Id="rId16" Type="http://schemas.openxmlformats.org/officeDocument/2006/relationships/hyperlink" Target="http://environmentalchemistry.com/yogi/hazmat/placards/class2.html#2.2N" TargetMode="External"/><Relationship Id="rId20" Type="http://schemas.openxmlformats.org/officeDocument/2006/relationships/hyperlink" Target="http://environmentalchemistry.com/yogi/hazmat/placards/class2.html#2.3" TargetMode="External"/><Relationship Id="rId29" Type="http://schemas.openxmlformats.org/officeDocument/2006/relationships/image" Target="../media/image23.gif"/><Relationship Id="rId41" Type="http://schemas.openxmlformats.org/officeDocument/2006/relationships/image" Target="../media/image29.gif"/><Relationship Id="rId54" Type="http://schemas.openxmlformats.org/officeDocument/2006/relationships/image" Target="../media/image37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vironmentalchemistry.com/yogi/hazmat/placards/class1.html#1.3" TargetMode="External"/><Relationship Id="rId11" Type="http://schemas.openxmlformats.org/officeDocument/2006/relationships/image" Target="../media/image14.gif"/><Relationship Id="rId24" Type="http://schemas.openxmlformats.org/officeDocument/2006/relationships/hyperlink" Target="http://environmentalchemistry.com/yogi/hazmat/placards/class3.html#combustable" TargetMode="External"/><Relationship Id="rId32" Type="http://schemas.openxmlformats.org/officeDocument/2006/relationships/hyperlink" Target="http://environmentalchemistry.com/yogi/hazmat/placards/class4.html#4.2" TargetMode="External"/><Relationship Id="rId37" Type="http://schemas.openxmlformats.org/officeDocument/2006/relationships/image" Target="../media/image27.gif"/><Relationship Id="rId40" Type="http://schemas.openxmlformats.org/officeDocument/2006/relationships/hyperlink" Target="http://environmentalchemistry.com/yogi/hazmat/placards/class6.html" TargetMode="External"/><Relationship Id="rId45" Type="http://schemas.openxmlformats.org/officeDocument/2006/relationships/image" Target="../media/image32.gif"/><Relationship Id="rId53" Type="http://schemas.openxmlformats.org/officeDocument/2006/relationships/hyperlink" Target="http://environmentalchemistry.com/yogi/hazmat/placards/etc.html#Marine%20Pollutant" TargetMode="External"/><Relationship Id="rId58" Type="http://schemas.openxmlformats.org/officeDocument/2006/relationships/image" Target="../media/image41.png"/><Relationship Id="rId5" Type="http://schemas.openxmlformats.org/officeDocument/2006/relationships/image" Target="../media/image11.gif"/><Relationship Id="rId15" Type="http://schemas.openxmlformats.org/officeDocument/2006/relationships/image" Target="../media/image16.gif"/><Relationship Id="rId23" Type="http://schemas.openxmlformats.org/officeDocument/2006/relationships/image" Target="../media/image20.gif"/><Relationship Id="rId28" Type="http://schemas.openxmlformats.org/officeDocument/2006/relationships/hyperlink" Target="http://environmentalchemistry.com/yogi/hazmat/placards/class3.html#fuel" TargetMode="External"/><Relationship Id="rId36" Type="http://schemas.openxmlformats.org/officeDocument/2006/relationships/hyperlink" Target="http://environmentalchemistry.com/yogi/hazmat/placards/class5.html#5.1" TargetMode="External"/><Relationship Id="rId49" Type="http://schemas.openxmlformats.org/officeDocument/2006/relationships/image" Target="../media/image34.gif"/><Relationship Id="rId57" Type="http://schemas.openxmlformats.org/officeDocument/2006/relationships/image" Target="../media/image40.png"/><Relationship Id="rId10" Type="http://schemas.openxmlformats.org/officeDocument/2006/relationships/hyperlink" Target="http://environmentalchemistry.com/yogi/hazmat/placards/class1.html#1.5" TargetMode="External"/><Relationship Id="rId19" Type="http://schemas.openxmlformats.org/officeDocument/2006/relationships/image" Target="../media/image18.gif"/><Relationship Id="rId31" Type="http://schemas.openxmlformats.org/officeDocument/2006/relationships/image" Target="../media/image24.gif"/><Relationship Id="rId44" Type="http://schemas.openxmlformats.org/officeDocument/2006/relationships/hyperlink" Target="http://environmentalchemistry.com/yogi/hazmat/placards/class7.html" TargetMode="External"/><Relationship Id="rId52" Type="http://schemas.openxmlformats.org/officeDocument/2006/relationships/image" Target="../media/image36.gif"/><Relationship Id="rId60" Type="http://schemas.openxmlformats.org/officeDocument/2006/relationships/image" Target="../media/image43.png"/><Relationship Id="rId4" Type="http://schemas.openxmlformats.org/officeDocument/2006/relationships/hyperlink" Target="http://environmentalchemistry.com/yogi/hazmat/placards/class1.html#1.2" TargetMode="External"/><Relationship Id="rId9" Type="http://schemas.openxmlformats.org/officeDocument/2006/relationships/image" Target="../media/image13.gif"/><Relationship Id="rId14" Type="http://schemas.openxmlformats.org/officeDocument/2006/relationships/hyperlink" Target="http://environmentalchemistry.com/yogi/hazmat/placards/class2.html#2.1" TargetMode="External"/><Relationship Id="rId22" Type="http://schemas.openxmlformats.org/officeDocument/2006/relationships/hyperlink" Target="http://environmentalchemistry.com/yogi/hazmat/placards/class3.html#flammable" TargetMode="External"/><Relationship Id="rId27" Type="http://schemas.openxmlformats.org/officeDocument/2006/relationships/image" Target="../media/image22.gif"/><Relationship Id="rId30" Type="http://schemas.openxmlformats.org/officeDocument/2006/relationships/hyperlink" Target="http://environmentalchemistry.com/yogi/hazmat/placards/class4.html#4.1" TargetMode="External"/><Relationship Id="rId35" Type="http://schemas.openxmlformats.org/officeDocument/2006/relationships/image" Target="../media/image26.gif"/><Relationship Id="rId43" Type="http://schemas.openxmlformats.org/officeDocument/2006/relationships/image" Target="../media/image31.gif"/><Relationship Id="rId48" Type="http://schemas.openxmlformats.org/officeDocument/2006/relationships/hyperlink" Target="http://environmentalchemistry.com/yogi/hazmat/placards/class9.html" TargetMode="External"/><Relationship Id="rId56" Type="http://schemas.openxmlformats.org/officeDocument/2006/relationships/image" Target="../media/image39.png"/><Relationship Id="rId8" Type="http://schemas.openxmlformats.org/officeDocument/2006/relationships/hyperlink" Target="http://environmentalchemistry.com/yogi/hazmat/placards/class1.html#1.4" TargetMode="External"/><Relationship Id="rId51" Type="http://schemas.openxmlformats.org/officeDocument/2006/relationships/hyperlink" Target="http://environmentalchemistry.com/yogi/hazmat/placards/etc.html#Dangerous" TargetMode="External"/><Relationship Id="rId3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OSHA Hazard Communication Program Pictograms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8194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16002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14800" y="5486400"/>
            <a:ext cx="1289304" cy="1289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14800" y="28956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41148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1524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14800" y="4191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" y="54102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" y="1524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" name="TextBox 22"/>
          <p:cNvSpPr txBox="1"/>
          <p:nvPr/>
        </p:nvSpPr>
        <p:spPr>
          <a:xfrm>
            <a:off x="2057400" y="1600200"/>
            <a:ext cx="144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Explosive, Organic Peroxide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Flammable, Pyrophoric, Self-Heating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Oxidizer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Gas under Pressure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38800" y="1600200"/>
            <a:ext cx="14478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Corrosive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Acute Toxicity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Irritant, Dermal Sensitizer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Carcinogen, Respiratory Sensitizer, Reproductive Toxin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315200" y="2971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Environmental Hazard, Acute Aquatic Toxicity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xplosives: Divis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200025"/>
            <a:ext cx="942975" cy="942975"/>
          </a:xfrm>
          <a:prstGeom prst="rect">
            <a:avLst/>
          </a:prstGeom>
          <a:noFill/>
        </p:spPr>
      </p:pic>
      <p:pic>
        <p:nvPicPr>
          <p:cNvPr id="1027" name="Picture 3" descr="Explosives: Division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" y="1190625"/>
            <a:ext cx="942975" cy="942975"/>
          </a:xfrm>
          <a:prstGeom prst="rect">
            <a:avLst/>
          </a:prstGeom>
          <a:noFill/>
        </p:spPr>
      </p:pic>
      <p:pic>
        <p:nvPicPr>
          <p:cNvPr id="1028" name="Picture 4" descr="Explosives: Divis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5" y="2181225"/>
            <a:ext cx="942975" cy="942975"/>
          </a:xfrm>
          <a:prstGeom prst="rect">
            <a:avLst/>
          </a:prstGeom>
          <a:noFill/>
        </p:spPr>
      </p:pic>
      <p:pic>
        <p:nvPicPr>
          <p:cNvPr id="1029" name="Picture 5" descr="Explosives: Division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00025" y="3171825"/>
            <a:ext cx="942975" cy="942975"/>
          </a:xfrm>
          <a:prstGeom prst="rect">
            <a:avLst/>
          </a:prstGeom>
          <a:noFill/>
        </p:spPr>
      </p:pic>
      <p:pic>
        <p:nvPicPr>
          <p:cNvPr id="1030" name="Picture 6" descr="Blasting Agents: Division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00025" y="4162425"/>
            <a:ext cx="942975" cy="942975"/>
          </a:xfrm>
          <a:prstGeom prst="rect">
            <a:avLst/>
          </a:prstGeom>
          <a:noFill/>
        </p:spPr>
      </p:pic>
      <p:pic>
        <p:nvPicPr>
          <p:cNvPr id="1031" name="Picture 7" descr="Explosives: Division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0025" y="5153025"/>
            <a:ext cx="942975" cy="942975"/>
          </a:xfrm>
          <a:prstGeom prst="rect">
            <a:avLst/>
          </a:prstGeom>
          <a:noFill/>
        </p:spPr>
      </p:pic>
      <p:pic>
        <p:nvPicPr>
          <p:cNvPr id="1032" name="Picture 8" descr="Flammable Gas: Divisio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190625" y="200025"/>
            <a:ext cx="942975" cy="942975"/>
          </a:xfrm>
          <a:prstGeom prst="rect">
            <a:avLst/>
          </a:prstGeom>
          <a:noFill/>
        </p:spPr>
      </p:pic>
      <p:pic>
        <p:nvPicPr>
          <p:cNvPr id="1033" name="Picture 9" descr="Non-Flammable Gas: Division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90625" y="1190625"/>
            <a:ext cx="942975" cy="942975"/>
          </a:xfrm>
          <a:prstGeom prst="rect">
            <a:avLst/>
          </a:prstGeom>
          <a:noFill/>
        </p:spPr>
      </p:pic>
      <p:pic>
        <p:nvPicPr>
          <p:cNvPr id="1034" name="Picture 10" descr="Oxygen: Division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1190625" y="2181225"/>
            <a:ext cx="942975" cy="942975"/>
          </a:xfrm>
          <a:prstGeom prst="rect">
            <a:avLst/>
          </a:prstGeom>
          <a:noFill/>
        </p:spPr>
      </p:pic>
      <p:pic>
        <p:nvPicPr>
          <p:cNvPr id="1035" name="Picture 11" descr="Poison Gas: Division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1190625" y="3171825"/>
            <a:ext cx="942975" cy="942975"/>
          </a:xfrm>
          <a:prstGeom prst="rect">
            <a:avLst/>
          </a:prstGeom>
          <a:noFill/>
        </p:spPr>
      </p:pic>
      <p:pic>
        <p:nvPicPr>
          <p:cNvPr id="1036" name="Picture 12" descr="Flammable: Class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181225" y="200025"/>
            <a:ext cx="942975" cy="942975"/>
          </a:xfrm>
          <a:prstGeom prst="rect">
            <a:avLst/>
          </a:prstGeom>
          <a:noFill/>
        </p:spPr>
      </p:pic>
      <p:pic>
        <p:nvPicPr>
          <p:cNvPr id="1037" name="Picture 13" descr="Combustible: Class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2181225" y="1190625"/>
            <a:ext cx="942975" cy="942975"/>
          </a:xfrm>
          <a:prstGeom prst="rect">
            <a:avLst/>
          </a:prstGeom>
          <a:noFill/>
        </p:spPr>
      </p:pic>
      <p:pic>
        <p:nvPicPr>
          <p:cNvPr id="1038" name="Picture 14" descr="Gasoline: Class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181225" y="2181225"/>
            <a:ext cx="942975" cy="942975"/>
          </a:xfrm>
          <a:prstGeom prst="rect">
            <a:avLst/>
          </a:prstGeom>
          <a:noFill/>
        </p:spPr>
      </p:pic>
      <p:pic>
        <p:nvPicPr>
          <p:cNvPr id="1039" name="Picture 15" descr="Fuel Oil: Class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2181225" y="3171825"/>
            <a:ext cx="942975" cy="942975"/>
          </a:xfrm>
          <a:prstGeom prst="rect">
            <a:avLst/>
          </a:prstGeom>
          <a:noFill/>
        </p:spPr>
      </p:pic>
      <p:pic>
        <p:nvPicPr>
          <p:cNvPr id="1040" name="Picture 16" descr="Flammable Solid: Division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/>
          <a:srcRect/>
          <a:stretch>
            <a:fillRect/>
          </a:stretch>
        </p:blipFill>
        <p:spPr bwMode="auto">
          <a:xfrm>
            <a:off x="3171825" y="200025"/>
            <a:ext cx="942975" cy="942975"/>
          </a:xfrm>
          <a:prstGeom prst="rect">
            <a:avLst/>
          </a:prstGeom>
          <a:noFill/>
        </p:spPr>
      </p:pic>
      <p:pic>
        <p:nvPicPr>
          <p:cNvPr id="1041" name="Picture 17" descr="Spontaneously Combustible: Division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3171825" y="1190625"/>
            <a:ext cx="942975" cy="942975"/>
          </a:xfrm>
          <a:prstGeom prst="rect">
            <a:avLst/>
          </a:prstGeom>
          <a:noFill/>
        </p:spPr>
      </p:pic>
      <p:pic>
        <p:nvPicPr>
          <p:cNvPr id="1042" name="Picture 18" descr="Dangerous When Wet: Division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/>
          <a:srcRect/>
          <a:stretch>
            <a:fillRect/>
          </a:stretch>
        </p:blipFill>
        <p:spPr bwMode="auto">
          <a:xfrm>
            <a:off x="3171825" y="2181225"/>
            <a:ext cx="942975" cy="942975"/>
          </a:xfrm>
          <a:prstGeom prst="rect">
            <a:avLst/>
          </a:prstGeom>
          <a:noFill/>
        </p:spPr>
      </p:pic>
      <p:pic>
        <p:nvPicPr>
          <p:cNvPr id="1043" name="Picture 19" descr="Oxidizer: Division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/>
          <a:srcRect/>
          <a:stretch>
            <a:fillRect/>
          </a:stretch>
        </p:blipFill>
        <p:spPr bwMode="auto">
          <a:xfrm>
            <a:off x="4162425" y="200025"/>
            <a:ext cx="942975" cy="942975"/>
          </a:xfrm>
          <a:prstGeom prst="rect">
            <a:avLst/>
          </a:prstGeom>
          <a:noFill/>
        </p:spPr>
      </p:pic>
      <p:pic>
        <p:nvPicPr>
          <p:cNvPr id="1044" name="Picture 20" descr="Organic Peroxide: Division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/>
          <a:srcRect/>
          <a:stretch>
            <a:fillRect/>
          </a:stretch>
        </p:blipFill>
        <p:spPr bwMode="auto">
          <a:xfrm>
            <a:off x="4162425" y="1190625"/>
            <a:ext cx="942975" cy="942975"/>
          </a:xfrm>
          <a:prstGeom prst="rect">
            <a:avLst/>
          </a:prstGeom>
          <a:noFill/>
        </p:spPr>
      </p:pic>
      <p:pic>
        <p:nvPicPr>
          <p:cNvPr id="1045" name="Picture 21" descr="Inhalation Hazard: Division">
            <a:hlinkClick r:id="rId40"/>
          </p:cNvPr>
          <p:cNvPicPr>
            <a:picLocks noChangeAspect="1" noChangeArrowheads="1"/>
          </p:cNvPicPr>
          <p:nvPr/>
        </p:nvPicPr>
        <p:blipFill>
          <a:blip r:embed="rId41" cstate="print"/>
          <a:srcRect/>
          <a:stretch>
            <a:fillRect/>
          </a:stretch>
        </p:blipFill>
        <p:spPr bwMode="auto">
          <a:xfrm>
            <a:off x="5153025" y="200025"/>
            <a:ext cx="942975" cy="942975"/>
          </a:xfrm>
          <a:prstGeom prst="rect">
            <a:avLst/>
          </a:prstGeom>
          <a:noFill/>
        </p:spPr>
      </p:pic>
      <p:pic>
        <p:nvPicPr>
          <p:cNvPr id="1046" name="Picture 22" descr="Poison: Division">
            <a:hlinkClick r:id="rId40"/>
          </p:cNvPr>
          <p:cNvPicPr>
            <a:picLocks noChangeAspect="1" noChangeArrowheads="1"/>
          </p:cNvPicPr>
          <p:nvPr/>
        </p:nvPicPr>
        <p:blipFill>
          <a:blip r:embed="rId42" cstate="print"/>
          <a:srcRect/>
          <a:stretch>
            <a:fillRect/>
          </a:stretch>
        </p:blipFill>
        <p:spPr bwMode="auto">
          <a:xfrm>
            <a:off x="5153025" y="1190625"/>
            <a:ext cx="942975" cy="942975"/>
          </a:xfrm>
          <a:prstGeom prst="rect">
            <a:avLst/>
          </a:prstGeom>
          <a:noFill/>
        </p:spPr>
      </p:pic>
      <p:pic>
        <p:nvPicPr>
          <p:cNvPr id="1047" name="Picture 23" descr="Toxic: Division">
            <a:hlinkClick r:id="rId40"/>
          </p:cNvPr>
          <p:cNvPicPr>
            <a:picLocks noChangeAspect="1" noChangeArrowheads="1"/>
          </p:cNvPicPr>
          <p:nvPr/>
        </p:nvPicPr>
        <p:blipFill>
          <a:blip r:embed="rId43" cstate="print"/>
          <a:srcRect/>
          <a:stretch>
            <a:fillRect/>
          </a:stretch>
        </p:blipFill>
        <p:spPr bwMode="auto">
          <a:xfrm>
            <a:off x="5153025" y="2181225"/>
            <a:ext cx="942975" cy="942975"/>
          </a:xfrm>
          <a:prstGeom prst="rect">
            <a:avLst/>
          </a:prstGeom>
          <a:noFill/>
        </p:spPr>
      </p:pic>
      <p:pic>
        <p:nvPicPr>
          <p:cNvPr id="1049" name="Picture 25" descr="Radioactive: Class">
            <a:hlinkClick r:id="rId44"/>
          </p:cNvPr>
          <p:cNvPicPr>
            <a:picLocks noChangeAspect="1" noChangeArrowheads="1"/>
          </p:cNvPicPr>
          <p:nvPr/>
        </p:nvPicPr>
        <p:blipFill>
          <a:blip r:embed="rId45" cstate="print"/>
          <a:srcRect/>
          <a:stretch>
            <a:fillRect/>
          </a:stretch>
        </p:blipFill>
        <p:spPr bwMode="auto">
          <a:xfrm>
            <a:off x="6143625" y="200025"/>
            <a:ext cx="942975" cy="942975"/>
          </a:xfrm>
          <a:prstGeom prst="rect">
            <a:avLst/>
          </a:prstGeom>
          <a:noFill/>
        </p:spPr>
      </p:pic>
      <p:pic>
        <p:nvPicPr>
          <p:cNvPr id="1050" name="Picture 26" descr="Corrosive: Class">
            <a:hlinkClick r:id="rId46"/>
          </p:cNvPr>
          <p:cNvPicPr>
            <a:picLocks noChangeAspect="1" noChangeArrowheads="1"/>
          </p:cNvPicPr>
          <p:nvPr/>
        </p:nvPicPr>
        <p:blipFill>
          <a:blip r:embed="rId47" cstate="print"/>
          <a:srcRect/>
          <a:stretch>
            <a:fillRect/>
          </a:stretch>
        </p:blipFill>
        <p:spPr bwMode="auto">
          <a:xfrm>
            <a:off x="7134225" y="200025"/>
            <a:ext cx="942975" cy="942975"/>
          </a:xfrm>
          <a:prstGeom prst="rect">
            <a:avLst/>
          </a:prstGeom>
          <a:noFill/>
        </p:spPr>
      </p:pic>
      <p:pic>
        <p:nvPicPr>
          <p:cNvPr id="1051" name="Picture 27" descr="U.S. Miscellaneous: Class">
            <a:hlinkClick r:id="rId48"/>
          </p:cNvPr>
          <p:cNvPicPr>
            <a:picLocks noChangeAspect="1" noChangeArrowheads="1"/>
          </p:cNvPicPr>
          <p:nvPr/>
        </p:nvPicPr>
        <p:blipFill>
          <a:blip r:embed="rId49" cstate="print"/>
          <a:srcRect/>
          <a:stretch>
            <a:fillRect/>
          </a:stretch>
        </p:blipFill>
        <p:spPr bwMode="auto">
          <a:xfrm>
            <a:off x="8124825" y="200025"/>
            <a:ext cx="942975" cy="942975"/>
          </a:xfrm>
          <a:prstGeom prst="rect">
            <a:avLst/>
          </a:prstGeom>
          <a:noFill/>
        </p:spPr>
      </p:pic>
      <p:pic>
        <p:nvPicPr>
          <p:cNvPr id="1052" name="Picture 28" descr="Canadian Miscellaneous: Class">
            <a:hlinkClick r:id="rId48"/>
          </p:cNvPr>
          <p:cNvPicPr>
            <a:picLocks noChangeAspect="1" noChangeArrowheads="1"/>
          </p:cNvPicPr>
          <p:nvPr/>
        </p:nvPicPr>
        <p:blipFill>
          <a:blip r:embed="rId50" cstate="print"/>
          <a:srcRect/>
          <a:stretch>
            <a:fillRect/>
          </a:stretch>
        </p:blipFill>
        <p:spPr bwMode="auto">
          <a:xfrm>
            <a:off x="8124825" y="1190625"/>
            <a:ext cx="942975" cy="942975"/>
          </a:xfrm>
          <a:prstGeom prst="rect">
            <a:avLst/>
          </a:prstGeom>
          <a:noFill/>
        </p:spPr>
      </p:pic>
      <p:pic>
        <p:nvPicPr>
          <p:cNvPr id="1053" name="Picture 29" descr="Dangerous">
            <a:hlinkClick r:id="rId51"/>
          </p:cNvPr>
          <p:cNvPicPr>
            <a:picLocks noChangeAspect="1" noChangeArrowheads="1"/>
          </p:cNvPicPr>
          <p:nvPr/>
        </p:nvPicPr>
        <p:blipFill>
          <a:blip r:embed="rId52" cstate="print"/>
          <a:srcRect/>
          <a:stretch>
            <a:fillRect/>
          </a:stretch>
        </p:blipFill>
        <p:spPr bwMode="auto">
          <a:xfrm>
            <a:off x="8077200" y="5791200"/>
            <a:ext cx="942975" cy="942975"/>
          </a:xfrm>
          <a:prstGeom prst="rect">
            <a:avLst/>
          </a:prstGeom>
          <a:noFill/>
        </p:spPr>
      </p:pic>
      <p:pic>
        <p:nvPicPr>
          <p:cNvPr id="1054" name="Picture 30" descr="Marine pollutant">
            <a:hlinkClick r:id="rId53"/>
          </p:cNvPr>
          <p:cNvPicPr>
            <a:picLocks noChangeAspect="1" noChangeArrowheads="1"/>
          </p:cNvPicPr>
          <p:nvPr/>
        </p:nvPicPr>
        <p:blipFill>
          <a:blip r:embed="rId54" cstate="print"/>
          <a:srcRect/>
          <a:stretch>
            <a:fillRect/>
          </a:stretch>
        </p:blipFill>
        <p:spPr bwMode="auto">
          <a:xfrm>
            <a:off x="7010400" y="5791200"/>
            <a:ext cx="942975" cy="942975"/>
          </a:xfrm>
          <a:prstGeom prst="rect">
            <a:avLst/>
          </a:prstGeom>
          <a:noFill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5" cstate="print"/>
          <a:srcRect/>
          <a:stretch>
            <a:fillRect/>
          </a:stretch>
        </p:blipFill>
        <p:spPr bwMode="auto">
          <a:xfrm>
            <a:off x="1191768" y="4163568"/>
            <a:ext cx="941832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56" cstate="print"/>
          <a:srcRect/>
          <a:stretch>
            <a:fillRect/>
          </a:stretch>
        </p:blipFill>
        <p:spPr bwMode="auto">
          <a:xfrm>
            <a:off x="4163568" y="2182368"/>
            <a:ext cx="941832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7" cstate="print"/>
          <a:srcRect/>
          <a:stretch>
            <a:fillRect/>
          </a:stretch>
        </p:blipFill>
        <p:spPr bwMode="auto">
          <a:xfrm>
            <a:off x="5154168" y="3200400"/>
            <a:ext cx="941832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58" cstate="print"/>
          <a:srcRect/>
          <a:stretch>
            <a:fillRect/>
          </a:stretch>
        </p:blipFill>
        <p:spPr bwMode="auto">
          <a:xfrm>
            <a:off x="5154168" y="4191000"/>
            <a:ext cx="941832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9" cstate="print"/>
          <a:srcRect/>
          <a:stretch>
            <a:fillRect/>
          </a:stretch>
        </p:blipFill>
        <p:spPr bwMode="auto">
          <a:xfrm>
            <a:off x="5154168" y="5181600"/>
            <a:ext cx="941832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60" cstate="print"/>
          <a:srcRect l="33852" t="8410" r="50218" b="18196"/>
          <a:stretch>
            <a:fillRect/>
          </a:stretch>
        </p:blipFill>
        <p:spPr bwMode="auto">
          <a:xfrm>
            <a:off x="6096000" y="4191000"/>
            <a:ext cx="1004621" cy="94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762000" y="6150114"/>
            <a:ext cx="53021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US DOT Hazmat Placards</a:t>
            </a:r>
            <a:endParaRPr 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80</Words>
  <Application>Microsoft Office PowerPoint</Application>
  <PresentationFormat>On-screen Show (4:3)</PresentationFormat>
  <Paragraphs>29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OSHA Hazard Communication Program Pictograms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test</dc:creator>
  <cp:lastModifiedBy>douglas2</cp:lastModifiedBy>
  <cp:revision>11</cp:revision>
  <dcterms:created xsi:type="dcterms:W3CDTF">2009-02-11T16:49:45Z</dcterms:created>
  <dcterms:modified xsi:type="dcterms:W3CDTF">2010-06-24T12:28:04Z</dcterms:modified>
</cp:coreProperties>
</file>