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70" r:id="rId2"/>
    <p:sldId id="256" r:id="rId3"/>
    <p:sldId id="257" r:id="rId4"/>
    <p:sldId id="258" r:id="rId5"/>
    <p:sldId id="259" r:id="rId6"/>
    <p:sldId id="260" r:id="rId7"/>
    <p:sldId id="261" r:id="rId8"/>
    <p:sldId id="262" r:id="rId9"/>
    <p:sldId id="263" r:id="rId10"/>
    <p:sldId id="264" r:id="rId11"/>
    <p:sldId id="265" r:id="rId12"/>
    <p:sldId id="266"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68" r:id="rId28"/>
    <p:sldId id="2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14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84924" autoAdjust="0"/>
  </p:normalViewPr>
  <p:slideViewPr>
    <p:cSldViewPr snapToGrid="0" snapToObjects="1">
      <p:cViewPr varScale="1">
        <p:scale>
          <a:sx n="62" d="100"/>
          <a:sy n="62" d="100"/>
        </p:scale>
        <p:origin x="691"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2F6EC-EE3C-C742-AE81-487B26146451}" type="datetimeFigureOut">
              <a:rPr lang="en-US" smtClean="0"/>
              <a:t>6/20/2025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EFF5AA-6A22-3546-9131-E13F10605491}" type="slidenum">
              <a:rPr lang="en-US" smtClean="0"/>
              <a:t>‹#›</a:t>
            </a:fld>
            <a:endParaRPr lang="en-US"/>
          </a:p>
        </p:txBody>
      </p:sp>
    </p:spTree>
    <p:extLst>
      <p:ext uri="{BB962C8B-B14F-4D97-AF65-F5344CB8AC3E}">
        <p14:creationId xmlns:p14="http://schemas.microsoft.com/office/powerpoint/2010/main" val="1951710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FF5AA-6A22-3546-9131-E13F10605491}" type="slidenum">
              <a:rPr lang="en-US" smtClean="0"/>
              <a:t>2</a:t>
            </a:fld>
            <a:endParaRPr lang="en-US"/>
          </a:p>
        </p:txBody>
      </p:sp>
    </p:spTree>
    <p:extLst>
      <p:ext uri="{BB962C8B-B14F-4D97-AF65-F5344CB8AC3E}">
        <p14:creationId xmlns:p14="http://schemas.microsoft.com/office/powerpoint/2010/main" val="4108704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EFF5AA-6A22-3546-9131-E13F10605491}" type="slidenum">
              <a:rPr lang="en-US" smtClean="0"/>
              <a:t>8</a:t>
            </a:fld>
            <a:endParaRPr lang="en-US"/>
          </a:p>
        </p:txBody>
      </p:sp>
    </p:spTree>
    <p:extLst>
      <p:ext uri="{BB962C8B-B14F-4D97-AF65-F5344CB8AC3E}">
        <p14:creationId xmlns:p14="http://schemas.microsoft.com/office/powerpoint/2010/main" val="1740645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EFF5AA-6A22-3546-9131-E13F10605491}" type="slidenum">
              <a:rPr lang="en-US" smtClean="0"/>
              <a:t>11</a:t>
            </a:fld>
            <a:endParaRPr lang="en-US"/>
          </a:p>
        </p:txBody>
      </p:sp>
    </p:spTree>
    <p:extLst>
      <p:ext uri="{BB962C8B-B14F-4D97-AF65-F5344CB8AC3E}">
        <p14:creationId xmlns:p14="http://schemas.microsoft.com/office/powerpoint/2010/main" val="1542139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FF5AA-6A22-3546-9131-E13F10605491}" type="slidenum">
              <a:rPr lang="en-US" smtClean="0"/>
              <a:t>15</a:t>
            </a:fld>
            <a:endParaRPr lang="en-US"/>
          </a:p>
        </p:txBody>
      </p:sp>
    </p:spTree>
    <p:extLst>
      <p:ext uri="{BB962C8B-B14F-4D97-AF65-F5344CB8AC3E}">
        <p14:creationId xmlns:p14="http://schemas.microsoft.com/office/powerpoint/2010/main" val="2076299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FF5AA-6A22-3546-9131-E13F10605491}" type="slidenum">
              <a:rPr lang="en-US" smtClean="0"/>
              <a:t>18</a:t>
            </a:fld>
            <a:endParaRPr lang="en-US"/>
          </a:p>
        </p:txBody>
      </p:sp>
    </p:spTree>
    <p:extLst>
      <p:ext uri="{BB962C8B-B14F-4D97-AF65-F5344CB8AC3E}">
        <p14:creationId xmlns:p14="http://schemas.microsoft.com/office/powerpoint/2010/main" val="3483499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FF5AA-6A22-3546-9131-E13F10605491}" type="slidenum">
              <a:rPr lang="en-US" smtClean="0"/>
              <a:t>24</a:t>
            </a:fld>
            <a:endParaRPr lang="en-US"/>
          </a:p>
        </p:txBody>
      </p:sp>
    </p:spTree>
    <p:extLst>
      <p:ext uri="{BB962C8B-B14F-4D97-AF65-F5344CB8AC3E}">
        <p14:creationId xmlns:p14="http://schemas.microsoft.com/office/powerpoint/2010/main" val="3515962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7FB1C1C-9364-ED43-8A87-079733018153}"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5A89E-7549-8F47-AFBC-BB3E271AE458}" type="slidenum">
              <a:rPr lang="en-US" smtClean="0"/>
              <a:t>‹#›</a:t>
            </a:fld>
            <a:endParaRPr lang="en-US"/>
          </a:p>
        </p:txBody>
      </p:sp>
    </p:spTree>
    <p:extLst>
      <p:ext uri="{BB962C8B-B14F-4D97-AF65-F5344CB8AC3E}">
        <p14:creationId xmlns:p14="http://schemas.microsoft.com/office/powerpoint/2010/main" val="325388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FB1C1C-9364-ED43-8A87-079733018153}"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5A89E-7549-8F47-AFBC-BB3E271AE458}" type="slidenum">
              <a:rPr lang="en-US" smtClean="0"/>
              <a:t>‹#›</a:t>
            </a:fld>
            <a:endParaRPr lang="en-US"/>
          </a:p>
        </p:txBody>
      </p:sp>
    </p:spTree>
    <p:extLst>
      <p:ext uri="{BB962C8B-B14F-4D97-AF65-F5344CB8AC3E}">
        <p14:creationId xmlns:p14="http://schemas.microsoft.com/office/powerpoint/2010/main" val="46939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FB1C1C-9364-ED43-8A87-079733018153}"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5A89E-7549-8F47-AFBC-BB3E271AE458}" type="slidenum">
              <a:rPr lang="en-US" smtClean="0"/>
              <a:t>‹#›</a:t>
            </a:fld>
            <a:endParaRPr lang="en-US"/>
          </a:p>
        </p:txBody>
      </p:sp>
    </p:spTree>
    <p:extLst>
      <p:ext uri="{BB962C8B-B14F-4D97-AF65-F5344CB8AC3E}">
        <p14:creationId xmlns:p14="http://schemas.microsoft.com/office/powerpoint/2010/main" val="146712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FB1C1C-9364-ED43-8A87-079733018153}"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5A89E-7549-8F47-AFBC-BB3E271AE458}" type="slidenum">
              <a:rPr lang="en-US" smtClean="0"/>
              <a:t>‹#›</a:t>
            </a:fld>
            <a:endParaRPr lang="en-US"/>
          </a:p>
        </p:txBody>
      </p:sp>
    </p:spTree>
    <p:extLst>
      <p:ext uri="{BB962C8B-B14F-4D97-AF65-F5344CB8AC3E}">
        <p14:creationId xmlns:p14="http://schemas.microsoft.com/office/powerpoint/2010/main" val="699694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FB1C1C-9364-ED43-8A87-079733018153}" type="datetimeFigureOut">
              <a:rPr lang="en-US" smtClean="0"/>
              <a:t>6/20/2025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A5A89E-7549-8F47-AFBC-BB3E271AE458}" type="slidenum">
              <a:rPr lang="en-US" smtClean="0"/>
              <a:t>‹#›</a:t>
            </a:fld>
            <a:endParaRPr lang="en-US"/>
          </a:p>
        </p:txBody>
      </p:sp>
    </p:spTree>
    <p:extLst>
      <p:ext uri="{BB962C8B-B14F-4D97-AF65-F5344CB8AC3E}">
        <p14:creationId xmlns:p14="http://schemas.microsoft.com/office/powerpoint/2010/main" val="147649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FB1C1C-9364-ED43-8A87-079733018153}" type="datetimeFigureOut">
              <a:rPr lang="en-US" smtClean="0"/>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5A89E-7549-8F47-AFBC-BB3E271AE458}" type="slidenum">
              <a:rPr lang="en-US" smtClean="0"/>
              <a:t>‹#›</a:t>
            </a:fld>
            <a:endParaRPr lang="en-US"/>
          </a:p>
        </p:txBody>
      </p:sp>
    </p:spTree>
    <p:extLst>
      <p:ext uri="{BB962C8B-B14F-4D97-AF65-F5344CB8AC3E}">
        <p14:creationId xmlns:p14="http://schemas.microsoft.com/office/powerpoint/2010/main" val="1196945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FB1C1C-9364-ED43-8A87-079733018153}" type="datetimeFigureOut">
              <a:rPr lang="en-US" smtClean="0"/>
              <a:t>6/20/2025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A5A89E-7549-8F47-AFBC-BB3E271AE458}" type="slidenum">
              <a:rPr lang="en-US" smtClean="0"/>
              <a:t>‹#›</a:t>
            </a:fld>
            <a:endParaRPr lang="en-US"/>
          </a:p>
        </p:txBody>
      </p:sp>
    </p:spTree>
    <p:extLst>
      <p:ext uri="{BB962C8B-B14F-4D97-AF65-F5344CB8AC3E}">
        <p14:creationId xmlns:p14="http://schemas.microsoft.com/office/powerpoint/2010/main" val="159048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FB1C1C-9364-ED43-8A87-079733018153}" type="datetimeFigureOut">
              <a:rPr lang="en-US" smtClean="0"/>
              <a:t>6/20/2025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A5A89E-7549-8F47-AFBC-BB3E271AE458}" type="slidenum">
              <a:rPr lang="en-US" smtClean="0"/>
              <a:t>‹#›</a:t>
            </a:fld>
            <a:endParaRPr lang="en-US"/>
          </a:p>
        </p:txBody>
      </p:sp>
    </p:spTree>
    <p:extLst>
      <p:ext uri="{BB962C8B-B14F-4D97-AF65-F5344CB8AC3E}">
        <p14:creationId xmlns:p14="http://schemas.microsoft.com/office/powerpoint/2010/main" val="1587382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FB1C1C-9364-ED43-8A87-079733018153}" type="datetimeFigureOut">
              <a:rPr lang="en-US" smtClean="0"/>
              <a:t>6/20/2025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A5A89E-7549-8F47-AFBC-BB3E271AE458}" type="slidenum">
              <a:rPr lang="en-US" smtClean="0"/>
              <a:t>‹#›</a:t>
            </a:fld>
            <a:endParaRPr lang="en-US"/>
          </a:p>
        </p:txBody>
      </p:sp>
    </p:spTree>
    <p:extLst>
      <p:ext uri="{BB962C8B-B14F-4D97-AF65-F5344CB8AC3E}">
        <p14:creationId xmlns:p14="http://schemas.microsoft.com/office/powerpoint/2010/main" val="949070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FB1C1C-9364-ED43-8A87-079733018153}" type="datetimeFigureOut">
              <a:rPr lang="en-US" smtClean="0"/>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5A89E-7549-8F47-AFBC-BB3E271AE458}" type="slidenum">
              <a:rPr lang="en-US" smtClean="0"/>
              <a:t>‹#›</a:t>
            </a:fld>
            <a:endParaRPr lang="en-US"/>
          </a:p>
        </p:txBody>
      </p:sp>
    </p:spTree>
    <p:extLst>
      <p:ext uri="{BB962C8B-B14F-4D97-AF65-F5344CB8AC3E}">
        <p14:creationId xmlns:p14="http://schemas.microsoft.com/office/powerpoint/2010/main" val="1663939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FB1C1C-9364-ED43-8A87-079733018153}" type="datetimeFigureOut">
              <a:rPr lang="en-US" smtClean="0"/>
              <a:t>6/20/2025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5A89E-7549-8F47-AFBC-BB3E271AE458}" type="slidenum">
              <a:rPr lang="en-US" smtClean="0"/>
              <a:t>‹#›</a:t>
            </a:fld>
            <a:endParaRPr lang="en-US"/>
          </a:p>
        </p:txBody>
      </p:sp>
    </p:spTree>
    <p:extLst>
      <p:ext uri="{BB962C8B-B14F-4D97-AF65-F5344CB8AC3E}">
        <p14:creationId xmlns:p14="http://schemas.microsoft.com/office/powerpoint/2010/main" val="1301142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FB1C1C-9364-ED43-8A87-079733018153}" type="datetimeFigureOut">
              <a:rPr lang="en-US" smtClean="0"/>
              <a:t>6/20/2025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5A89E-7549-8F47-AFBC-BB3E271AE458}" type="slidenum">
              <a:rPr lang="en-US" smtClean="0"/>
              <a:t>‹#›</a:t>
            </a:fld>
            <a:endParaRPr lang="en-US"/>
          </a:p>
        </p:txBody>
      </p:sp>
    </p:spTree>
    <p:extLst>
      <p:ext uri="{BB962C8B-B14F-4D97-AF65-F5344CB8AC3E}">
        <p14:creationId xmlns:p14="http://schemas.microsoft.com/office/powerpoint/2010/main" val="557877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hyperlink" Target="https://mymu.marshall.edu/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hyperlink" Target="https://freepngimg.com/png/88489-text-symbol-question-drawing-mark-free-download-png-hq" TargetMode="External"/><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om/search?sca_esv=0451c88ea934734a&amp;sxsrf=AE3TifMlIed5twgaNK5Eeuu0-b5BLmwwlw%3A1749231564616&amp;q=Family+Educational+Rights+and+Privacy+Act+%28FERPA%29&amp;sa=X&amp;ved=2ahUKEwiZvqewq92NAxW2D1kFHbzIIXYQxccNegQIKRAB&amp;mstk=AUtExfBWZkzZDqYMQq5B390-H_5-n1FOOYvcPiBxBblGyw7dUshQYSW2awHf57eCC9U9wUE96d-rMrgCfai5D0M5uJlDWs05_0Tglu_9KKbBwZGS3de2YA_3vLGc1ADGj93ftZ6VQcEHAVW4g-b4X14sgQCJtfY6bhDB_A5z4CuL7rQfbnAV4Iyluxtb7GSfofgbR_rjW_ichVOdktksgJf2PLNoVBkAaERQM7__EjWG6IFodK1Smi1E9HCh5yIiSAZ9gjnneX3AdDgx3w4OcZ5biXEF&amp;csui=3"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0174" y="241747"/>
            <a:ext cx="11000935" cy="3154710"/>
          </a:xfrm>
          <a:prstGeom prst="rect">
            <a:avLst/>
          </a:prstGeom>
          <a:noFill/>
        </p:spPr>
        <p:txBody>
          <a:bodyPr wrap="square" rtlCol="0">
            <a:spAutoFit/>
          </a:bodyPr>
          <a:lstStyle/>
          <a:p>
            <a:pPr algn="ctr"/>
            <a:r>
              <a:rPr lang="en-US" sz="19900" b="1" dirty="0">
                <a:solidFill>
                  <a:srgbClr val="00B050"/>
                </a:solidFill>
                <a:latin typeface="Amasis MT Pro Medium" panose="02040604050005020304" pitchFamily="18" charset="0"/>
                <a:ea typeface="Arial" charset="0"/>
                <a:cs typeface="Arial" charset="0"/>
              </a:rPr>
              <a:t>FERPA:</a:t>
            </a:r>
            <a:endParaRPr lang="en-US" sz="19900" dirty="0">
              <a:latin typeface="Amasis MT Pro Medium" panose="02040604050005020304" pitchFamily="18" charset="0"/>
              <a:ea typeface="Arial" charset="0"/>
              <a:cs typeface="Arial" charset="0"/>
            </a:endParaRPr>
          </a:p>
        </p:txBody>
      </p:sp>
      <p:sp>
        <p:nvSpPr>
          <p:cNvPr id="5" name="TextBox 4"/>
          <p:cNvSpPr txBox="1"/>
          <p:nvPr/>
        </p:nvSpPr>
        <p:spPr>
          <a:xfrm>
            <a:off x="710174" y="2457738"/>
            <a:ext cx="11000935" cy="3154710"/>
          </a:xfrm>
          <a:prstGeom prst="rect">
            <a:avLst/>
          </a:prstGeom>
          <a:noFill/>
        </p:spPr>
        <p:txBody>
          <a:bodyPr wrap="square" rtlCol="0">
            <a:spAutoFit/>
          </a:bodyPr>
          <a:lstStyle/>
          <a:p>
            <a:pPr algn="ctr"/>
            <a:r>
              <a:rPr lang="en-US" sz="19900" b="1" dirty="0">
                <a:latin typeface="Amasis MT Pro Medium" panose="02040604050005020304" pitchFamily="18" charset="0"/>
                <a:ea typeface="Arial" charset="0"/>
                <a:cs typeface="Arial" charset="0"/>
              </a:rPr>
              <a:t>101</a:t>
            </a:r>
            <a:r>
              <a:rPr lang="en-US" sz="19900" b="1" dirty="0">
                <a:solidFill>
                  <a:srgbClr val="00B050"/>
                </a:solidFill>
                <a:latin typeface="Arial" charset="0"/>
                <a:ea typeface="Arial" charset="0"/>
                <a:cs typeface="Arial" charset="0"/>
              </a:rPr>
              <a:t> </a:t>
            </a:r>
            <a:endParaRPr lang="en-US" sz="19900" dirty="0">
              <a:latin typeface="Arial" charset="0"/>
              <a:ea typeface="Arial" charset="0"/>
              <a:cs typeface="Arial" charset="0"/>
            </a:endParaRPr>
          </a:p>
        </p:txBody>
      </p:sp>
      <p:sp>
        <p:nvSpPr>
          <p:cNvPr id="6" name="TextBox 5"/>
          <p:cNvSpPr txBox="1"/>
          <p:nvPr/>
        </p:nvSpPr>
        <p:spPr>
          <a:xfrm>
            <a:off x="710174" y="3861596"/>
            <a:ext cx="11000935" cy="2215991"/>
          </a:xfrm>
          <a:prstGeom prst="rect">
            <a:avLst/>
          </a:prstGeom>
          <a:noFill/>
        </p:spPr>
        <p:txBody>
          <a:bodyPr wrap="square" rtlCol="0">
            <a:spAutoFit/>
          </a:bodyPr>
          <a:lstStyle/>
          <a:p>
            <a:pPr algn="ctr"/>
            <a:r>
              <a:rPr lang="en-US" sz="4000" b="1" dirty="0">
                <a:latin typeface="Amasis MT Pro Medium" panose="02040604050005020304" pitchFamily="18" charset="0"/>
                <a:ea typeface="Arial" charset="0"/>
                <a:cs typeface="Arial" charset="0"/>
              </a:rPr>
              <a:t>A Guide for Parents/Guardians and Students </a:t>
            </a:r>
            <a:r>
              <a:rPr lang="en-US" sz="13800" b="1" dirty="0">
                <a:latin typeface="Amasis MT Pro Medium" panose="02040604050005020304" pitchFamily="18" charset="0"/>
                <a:ea typeface="Arial" charset="0"/>
                <a:cs typeface="Arial" charset="0"/>
              </a:rPr>
              <a:t> </a:t>
            </a:r>
            <a:endParaRPr lang="en-US" sz="13800" dirty="0">
              <a:latin typeface="Amasis MT Pro Medium" panose="02040604050005020304" pitchFamily="18" charset="0"/>
              <a:ea typeface="Arial" charset="0"/>
              <a:cs typeface="Arial" charset="0"/>
            </a:endParaRPr>
          </a:p>
        </p:txBody>
      </p:sp>
      <p:sp>
        <p:nvSpPr>
          <p:cNvPr id="8" name="Rectangle 7"/>
          <p:cNvSpPr/>
          <p:nvPr/>
        </p:nvSpPr>
        <p:spPr>
          <a:xfrm>
            <a:off x="3373822" y="6077587"/>
            <a:ext cx="5650846" cy="1182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19009" y="6342671"/>
            <a:ext cx="5815685" cy="400110"/>
          </a:xfrm>
          <a:prstGeom prst="rect">
            <a:avLst/>
          </a:prstGeom>
          <a:noFill/>
        </p:spPr>
        <p:txBody>
          <a:bodyPr wrap="square" rtlCol="0">
            <a:spAutoFit/>
          </a:bodyPr>
          <a:lstStyle/>
          <a:p>
            <a:r>
              <a:rPr lang="en-US" sz="2000" dirty="0">
                <a:solidFill>
                  <a:srgbClr val="00B050"/>
                </a:solidFill>
                <a:latin typeface="Amasis MT Pro Medium" panose="02040604050005020304" pitchFamily="18" charset="0"/>
                <a:ea typeface="Arial" charset="0"/>
                <a:cs typeface="Arial" charset="0"/>
              </a:rPr>
              <a:t>Marshall University Division of Student Affairs </a:t>
            </a:r>
          </a:p>
        </p:txBody>
      </p:sp>
    </p:spTree>
    <p:extLst>
      <p:ext uri="{BB962C8B-B14F-4D97-AF65-F5344CB8AC3E}">
        <p14:creationId xmlns:p14="http://schemas.microsoft.com/office/powerpoint/2010/main" val="27831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charset="0"/>
                <a:ea typeface="Arial" charset="0"/>
                <a:cs typeface="Arial" charset="0"/>
              </a:rPr>
              <a:t>What is an Education Record?</a:t>
            </a:r>
            <a:endParaRPr lang="en-US" sz="4800" b="1" dirty="0">
              <a:latin typeface="Arial" charset="0"/>
              <a:ea typeface="Arial" charset="0"/>
              <a:cs typeface="Arial" charset="0"/>
            </a:endParaRPr>
          </a:p>
        </p:txBody>
      </p:sp>
      <p:sp>
        <p:nvSpPr>
          <p:cNvPr id="4" name="TextBox 3"/>
          <p:cNvSpPr txBox="1"/>
          <p:nvPr/>
        </p:nvSpPr>
        <p:spPr>
          <a:xfrm>
            <a:off x="225974" y="1854826"/>
            <a:ext cx="12192000" cy="5136984"/>
          </a:xfrm>
          <a:prstGeom prst="rect">
            <a:avLst/>
          </a:prstGeom>
          <a:noFill/>
        </p:spPr>
        <p:txBody>
          <a:bodyPr wrap="square" rtlCol="0">
            <a:spAutoFit/>
          </a:bodyPr>
          <a:lstStyle/>
          <a:p>
            <a:pPr marL="571500" marR="0" lvl="0" indent="-571500" defTabSz="914400" eaLnBrk="1" fontAlgn="auto" latinLnBrk="0" hangingPunct="1">
              <a:lnSpc>
                <a:spcPct val="150000"/>
              </a:lnSpc>
              <a:spcBef>
                <a:spcPts val="0"/>
              </a:spcBef>
              <a:spcAft>
                <a:spcPts val="0"/>
              </a:spcAft>
              <a:buClrTx/>
              <a:buSzTx/>
              <a:buFont typeface="Courier New" charset="0"/>
              <a:buNone/>
              <a:tabLst/>
              <a:defRPr/>
            </a:pPr>
            <a:r>
              <a:rPr lang="en-US" sz="2800" dirty="0">
                <a:latin typeface="Amasis MT Pro Medium" panose="02040604050005020304" pitchFamily="18" charset="0"/>
                <a:ea typeface="Arial" charset="0"/>
                <a:cs typeface="Arial" charset="0"/>
              </a:rPr>
              <a:t>Examples</a:t>
            </a:r>
            <a:r>
              <a:rPr lang="en-US" sz="2800" dirty="0">
                <a:solidFill>
                  <a:srgbClr val="00B050"/>
                </a:solidFill>
                <a:latin typeface="Amasis MT Pro Medium" panose="02040604050005020304" pitchFamily="18" charset="0"/>
                <a:ea typeface="Arial" charset="0"/>
                <a:cs typeface="Arial" charset="0"/>
              </a:rPr>
              <a:t> of Education </a:t>
            </a:r>
            <a:r>
              <a:rPr lang="en-US" sz="2800" dirty="0">
                <a:latin typeface="Amasis MT Pro Medium" panose="02040604050005020304" pitchFamily="18" charset="0"/>
                <a:ea typeface="Arial" charset="0"/>
                <a:cs typeface="Arial" charset="0"/>
              </a:rPr>
              <a:t>Record’s:</a:t>
            </a:r>
          </a:p>
          <a:p>
            <a:pPr marL="571500" indent="-571500">
              <a:lnSpc>
                <a:spcPct val="150000"/>
              </a:lnSpc>
              <a:buFont typeface="Arial" panose="020B0604020202020204" pitchFamily="34" charset="0"/>
              <a:buChar char="•"/>
              <a:defRPr/>
            </a:pPr>
            <a:r>
              <a:rPr lang="en-US" sz="2400" dirty="0">
                <a:latin typeface="Amasis MT Pro Medium" panose="02040604050005020304" pitchFamily="18" charset="0"/>
              </a:rPr>
              <a:t>Grades, transcripts, enrollment records, student course schedules, and class lists</a:t>
            </a:r>
          </a:p>
          <a:p>
            <a:pPr marL="571500" indent="-571500">
              <a:lnSpc>
                <a:spcPct val="150000"/>
              </a:lnSpc>
              <a:buFont typeface="Arial" panose="020B0604020202020204" pitchFamily="34" charset="0"/>
              <a:buChar char="•"/>
              <a:defRPr/>
            </a:pPr>
            <a:r>
              <a:rPr lang="en-US" sz="2400" dirty="0">
                <a:solidFill>
                  <a:srgbClr val="00B050"/>
                </a:solidFill>
                <a:latin typeface="Amasis MT Pro Medium" panose="02040604050005020304" pitchFamily="18" charset="0"/>
              </a:rPr>
              <a:t>Student exams, papers, and other academic work</a:t>
            </a:r>
          </a:p>
          <a:p>
            <a:pPr marL="571500" indent="-571500">
              <a:lnSpc>
                <a:spcPct val="150000"/>
              </a:lnSpc>
              <a:buFont typeface="Arial" panose="020B0604020202020204" pitchFamily="34" charset="0"/>
              <a:buChar char="•"/>
              <a:defRPr/>
            </a:pPr>
            <a:r>
              <a:rPr lang="en-US" sz="2400" dirty="0">
                <a:latin typeface="Amasis MT Pro Medium" panose="02040604050005020304" pitchFamily="18" charset="0"/>
              </a:rPr>
              <a:t>Information obtained from a previous school</a:t>
            </a:r>
          </a:p>
          <a:p>
            <a:pPr marL="571500" indent="-571500">
              <a:lnSpc>
                <a:spcPct val="150000"/>
              </a:lnSpc>
              <a:buFont typeface="Arial" panose="020B0604020202020204" pitchFamily="34" charset="0"/>
              <a:buChar char="•"/>
              <a:defRPr/>
            </a:pPr>
            <a:r>
              <a:rPr lang="en-US" sz="2400" dirty="0">
                <a:solidFill>
                  <a:srgbClr val="00B050"/>
                </a:solidFill>
                <a:latin typeface="Amasis MT Pro Medium" panose="02040604050005020304" pitchFamily="18" charset="0"/>
              </a:rPr>
              <a:t>Official letters regarding a student's status in school</a:t>
            </a:r>
          </a:p>
          <a:p>
            <a:pPr marL="571500" indent="-571500">
              <a:lnSpc>
                <a:spcPct val="150000"/>
              </a:lnSpc>
              <a:buFont typeface="Arial" panose="020B0604020202020204" pitchFamily="34" charset="0"/>
              <a:buChar char="•"/>
              <a:defRPr/>
            </a:pPr>
            <a:r>
              <a:rPr lang="en-US" sz="2400" dirty="0">
                <a:latin typeface="Amasis MT Pro Medium" panose="02040604050005020304" pitchFamily="18" charset="0"/>
              </a:rPr>
              <a:t>Records of student discipline</a:t>
            </a:r>
          </a:p>
          <a:p>
            <a:pPr marL="571500" indent="-571500">
              <a:lnSpc>
                <a:spcPct val="150000"/>
              </a:lnSpc>
              <a:buFont typeface="Arial" panose="020B0604020202020204" pitchFamily="34" charset="0"/>
              <a:buChar char="•"/>
              <a:defRPr/>
            </a:pPr>
            <a:endParaRPr lang="en-US" dirty="0"/>
          </a:p>
          <a:p>
            <a:pPr lvl="4">
              <a:lnSpc>
                <a:spcPct val="150000"/>
              </a:lnSpc>
            </a:pPr>
            <a:endParaRPr lang="en-US" sz="2800" dirty="0">
              <a:latin typeface="Arial" charset="0"/>
              <a:ea typeface="Arial" charset="0"/>
              <a:cs typeface="Arial" charset="0"/>
            </a:endParaRPr>
          </a:p>
          <a:p>
            <a:pPr marL="2400300" lvl="4" indent="-571500">
              <a:lnSpc>
                <a:spcPct val="150000"/>
              </a:lnSpc>
              <a:buFont typeface="Courier New" charset="0"/>
              <a:buNone/>
            </a:pPr>
            <a:endParaRPr lang="en-US" sz="2800" dirty="0">
              <a:latin typeface="Arial" charset="0"/>
              <a:ea typeface="Arial" charset="0"/>
              <a:cs typeface="Arial" charset="0"/>
            </a:endParaRPr>
          </a:p>
        </p:txBody>
      </p:sp>
      <p:sp>
        <p:nvSpPr>
          <p:cNvPr id="5" name="Rectangle 4"/>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523622" y="6357473"/>
            <a:ext cx="5659050" cy="400110"/>
          </a:xfrm>
          <a:prstGeom prst="rect">
            <a:avLst/>
          </a:prstGeom>
        </p:spPr>
        <p:txBody>
          <a:bodyPr wrap="none">
            <a:spAutoFit/>
          </a:bodyPr>
          <a:lstStyle/>
          <a:p>
            <a:r>
              <a:rPr lang="en-US" sz="2000" dirty="0">
                <a:solidFill>
                  <a:srgbClr val="00B050"/>
                </a:solidFill>
                <a:latin typeface="Amasis MT Pro Medium" panose="02040604050005020304" pitchFamily="18" charset="0"/>
                <a:ea typeface="Arial" charset="0"/>
                <a:cs typeface="Arial" charset="0"/>
              </a:rPr>
              <a:t>Marshall University Division of Student Affairs </a:t>
            </a:r>
          </a:p>
        </p:txBody>
      </p:sp>
      <p:pic>
        <p:nvPicPr>
          <p:cNvPr id="7" name="Picture 6">
            <a:extLst>
              <a:ext uri="{FF2B5EF4-FFF2-40B4-BE49-F238E27FC236}">
                <a16:creationId xmlns:a16="http://schemas.microsoft.com/office/drawing/2014/main" id="{8A7E4EC4-6877-E730-038A-0374D5122A50}"/>
              </a:ext>
            </a:extLst>
          </p:cNvPr>
          <p:cNvPicPr>
            <a:picLocks noChangeAspect="1"/>
          </p:cNvPicPr>
          <p:nvPr/>
        </p:nvPicPr>
        <p:blipFill>
          <a:blip r:embed="rId2"/>
          <a:stretch>
            <a:fillRect/>
          </a:stretch>
        </p:blipFill>
        <p:spPr>
          <a:xfrm>
            <a:off x="499700" y="640678"/>
            <a:ext cx="3312568" cy="938740"/>
          </a:xfrm>
          <a:prstGeom prst="rect">
            <a:avLst/>
          </a:prstGeom>
        </p:spPr>
      </p:pic>
      <p:pic>
        <p:nvPicPr>
          <p:cNvPr id="11" name="Picture 10">
            <a:extLst>
              <a:ext uri="{FF2B5EF4-FFF2-40B4-BE49-F238E27FC236}">
                <a16:creationId xmlns:a16="http://schemas.microsoft.com/office/drawing/2014/main" id="{80557FA0-EE86-C7BA-61D7-B53FD9AF77E8}"/>
              </a:ext>
            </a:extLst>
          </p:cNvPr>
          <p:cNvPicPr>
            <a:picLocks noChangeAspect="1"/>
          </p:cNvPicPr>
          <p:nvPr/>
        </p:nvPicPr>
        <p:blipFill>
          <a:blip r:embed="rId3"/>
          <a:stretch>
            <a:fillRect/>
          </a:stretch>
        </p:blipFill>
        <p:spPr>
          <a:xfrm>
            <a:off x="9071264" y="3429000"/>
            <a:ext cx="2234045" cy="2399529"/>
          </a:xfrm>
          <a:prstGeom prst="rect">
            <a:avLst/>
          </a:prstGeom>
        </p:spPr>
      </p:pic>
    </p:spTree>
    <p:extLst>
      <p:ext uri="{BB962C8B-B14F-4D97-AF65-F5344CB8AC3E}">
        <p14:creationId xmlns:p14="http://schemas.microsoft.com/office/powerpoint/2010/main" val="179870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charset="0"/>
                <a:ea typeface="Arial" charset="0"/>
                <a:cs typeface="Arial" charset="0"/>
              </a:rPr>
              <a:t>What is </a:t>
            </a:r>
            <a:r>
              <a:rPr lang="en-US" sz="4000" b="1" u="sng" dirty="0">
                <a:latin typeface="Arial" charset="0"/>
                <a:ea typeface="Arial" charset="0"/>
                <a:cs typeface="Arial" charset="0"/>
              </a:rPr>
              <a:t>NOT</a:t>
            </a:r>
            <a:r>
              <a:rPr lang="en-US" sz="4000" b="1" dirty="0">
                <a:latin typeface="Arial" charset="0"/>
                <a:ea typeface="Arial" charset="0"/>
                <a:cs typeface="Arial" charset="0"/>
              </a:rPr>
              <a:t> an </a:t>
            </a:r>
          </a:p>
          <a:p>
            <a:pPr algn="ctr"/>
            <a:r>
              <a:rPr lang="en-US" sz="4000" b="1" dirty="0">
                <a:latin typeface="Arial" charset="0"/>
                <a:ea typeface="Arial" charset="0"/>
                <a:cs typeface="Arial" charset="0"/>
              </a:rPr>
              <a:t>Education Record?</a:t>
            </a:r>
            <a:endParaRPr lang="en-US" sz="4800" b="1" dirty="0">
              <a:latin typeface="Arial" charset="0"/>
              <a:ea typeface="Arial" charset="0"/>
              <a:cs typeface="Arial" charset="0"/>
            </a:endParaRPr>
          </a:p>
        </p:txBody>
      </p:sp>
      <p:sp>
        <p:nvSpPr>
          <p:cNvPr id="3" name="TextBox 2"/>
          <p:cNvSpPr txBox="1"/>
          <p:nvPr/>
        </p:nvSpPr>
        <p:spPr>
          <a:xfrm>
            <a:off x="476358" y="2160855"/>
            <a:ext cx="11505433" cy="3351367"/>
          </a:xfrm>
          <a:prstGeom prst="rect">
            <a:avLst/>
          </a:prstGeom>
          <a:noFill/>
        </p:spPr>
        <p:txBody>
          <a:bodyPr wrap="square" rtlCol="0">
            <a:spAutoFit/>
          </a:bodyPr>
          <a:lstStyle/>
          <a:p>
            <a:pPr marL="457200" lvl="0" indent="-457200">
              <a:lnSpc>
                <a:spcPct val="150000"/>
              </a:lnSpc>
              <a:buFont typeface="Arial" panose="020B0604020202020204" pitchFamily="34" charset="0"/>
              <a:buChar char="•"/>
              <a:defRPr/>
            </a:pPr>
            <a:r>
              <a:rPr lang="en-US" sz="2400" dirty="0">
                <a:latin typeface="Amasis MT Pro Medium" panose="02040604050005020304" pitchFamily="18" charset="0"/>
              </a:rPr>
              <a:t>Sole possession notes of staff or faculty</a:t>
            </a:r>
          </a:p>
          <a:p>
            <a:pPr marL="457200" lvl="0" indent="-457200">
              <a:lnSpc>
                <a:spcPct val="150000"/>
              </a:lnSpc>
              <a:buFont typeface="Arial" panose="020B0604020202020204" pitchFamily="34" charset="0"/>
              <a:buChar char="•"/>
              <a:defRPr/>
            </a:pPr>
            <a:r>
              <a:rPr lang="en-US" sz="2400" dirty="0">
                <a:solidFill>
                  <a:srgbClr val="00B140"/>
                </a:solidFill>
                <a:latin typeface="Amasis MT Pro Medium" panose="02040604050005020304" pitchFamily="18" charset="0"/>
              </a:rPr>
              <a:t>Law enforcement records, employee records</a:t>
            </a:r>
          </a:p>
          <a:p>
            <a:pPr marL="457200" lvl="0" indent="-457200">
              <a:lnSpc>
                <a:spcPct val="150000"/>
              </a:lnSpc>
              <a:buFont typeface="Arial" panose="020B0604020202020204" pitchFamily="34" charset="0"/>
              <a:buChar char="•"/>
              <a:defRPr/>
            </a:pPr>
            <a:r>
              <a:rPr lang="en-US" sz="2400" dirty="0">
                <a:latin typeface="Amasis MT Pro Medium" panose="02040604050005020304" pitchFamily="18" charset="0"/>
              </a:rPr>
              <a:t>Alumni records</a:t>
            </a:r>
          </a:p>
          <a:p>
            <a:pPr marL="457200" lvl="0" indent="-457200">
              <a:lnSpc>
                <a:spcPct val="150000"/>
              </a:lnSpc>
              <a:buFont typeface="Arial" panose="020B0604020202020204" pitchFamily="34" charset="0"/>
              <a:buChar char="•"/>
              <a:defRPr/>
            </a:pPr>
            <a:r>
              <a:rPr lang="en-US" sz="2400" dirty="0">
                <a:solidFill>
                  <a:srgbClr val="00B140"/>
                </a:solidFill>
                <a:latin typeface="Amasis MT Pro Medium" panose="02040604050005020304" pitchFamily="18" charset="0"/>
              </a:rPr>
              <a:t>Medical records</a:t>
            </a:r>
          </a:p>
          <a:p>
            <a:pPr marL="457200" lvl="0" indent="-457200">
              <a:lnSpc>
                <a:spcPct val="150000"/>
              </a:lnSpc>
              <a:buFont typeface="Arial" panose="020B0604020202020204" pitchFamily="34" charset="0"/>
              <a:buChar char="•"/>
              <a:defRPr/>
            </a:pPr>
            <a:r>
              <a:rPr lang="en-US" sz="2400" dirty="0">
                <a:latin typeface="Amasis MT Pro Medium" panose="02040604050005020304" pitchFamily="18" charset="0"/>
              </a:rPr>
              <a:t>Personal records of staff, and peer-graded papers before they are recorded by the instructor</a:t>
            </a:r>
            <a:endParaRPr lang="en-US" sz="2400" dirty="0">
              <a:latin typeface="Amasis MT Pro Medium" panose="02040604050005020304" pitchFamily="18" charset="0"/>
              <a:ea typeface="Arial" charset="0"/>
              <a:cs typeface="Arial" charset="0"/>
            </a:endParaRPr>
          </a:p>
        </p:txBody>
      </p:sp>
      <p:sp>
        <p:nvSpPr>
          <p:cNvPr id="4" name="Rectangle 3"/>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41182" y="6295292"/>
            <a:ext cx="5659050" cy="400110"/>
          </a:xfrm>
          <a:prstGeom prst="rect">
            <a:avLst/>
          </a:prstGeom>
        </p:spPr>
        <p:txBody>
          <a:bodyPr wrap="none">
            <a:spAutoFit/>
          </a:bodyPr>
          <a:lstStyle/>
          <a:p>
            <a:r>
              <a:rPr lang="en-US" sz="2000" dirty="0">
                <a:solidFill>
                  <a:srgbClr val="00B140"/>
                </a:solidFill>
                <a:latin typeface="Amasis MT Pro Medium" panose="02040604050005020304" pitchFamily="18" charset="0"/>
                <a:ea typeface="Arial" charset="0"/>
                <a:cs typeface="Arial" charset="0"/>
              </a:rPr>
              <a:t>Marshall University Division of Student Affairs </a:t>
            </a:r>
          </a:p>
        </p:txBody>
      </p:sp>
      <p:pic>
        <p:nvPicPr>
          <p:cNvPr id="5" name="Picture 4" descr="A green and black logo&#10;&#10;AI-generated content may be incorrect.">
            <a:extLst>
              <a:ext uri="{FF2B5EF4-FFF2-40B4-BE49-F238E27FC236}">
                <a16:creationId xmlns:a16="http://schemas.microsoft.com/office/drawing/2014/main" id="{C182259C-BE4F-155C-A029-D4431A8D2A6C}"/>
              </a:ext>
            </a:extLst>
          </p:cNvPr>
          <p:cNvPicPr>
            <a:picLocks noChangeAspect="1"/>
          </p:cNvPicPr>
          <p:nvPr/>
        </p:nvPicPr>
        <p:blipFill>
          <a:blip r:embed="rId3"/>
          <a:stretch>
            <a:fillRect/>
          </a:stretch>
        </p:blipFill>
        <p:spPr>
          <a:xfrm>
            <a:off x="971889" y="562708"/>
            <a:ext cx="1940602" cy="1318438"/>
          </a:xfrm>
          <a:prstGeom prst="rect">
            <a:avLst/>
          </a:prstGeom>
        </p:spPr>
      </p:pic>
    </p:spTree>
    <p:extLst>
      <p:ext uri="{BB962C8B-B14F-4D97-AF65-F5344CB8AC3E}">
        <p14:creationId xmlns:p14="http://schemas.microsoft.com/office/powerpoint/2010/main" val="127859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charset="0"/>
                <a:ea typeface="Arial" charset="0"/>
                <a:cs typeface="Arial" charset="0"/>
              </a:rPr>
              <a:t>How Can Parents/Guardians Obtain Information?</a:t>
            </a:r>
            <a:endParaRPr lang="en-US" sz="4800" b="1" dirty="0">
              <a:latin typeface="Arial" charset="0"/>
              <a:ea typeface="Arial" charset="0"/>
              <a:cs typeface="Arial" charset="0"/>
            </a:endParaRPr>
          </a:p>
        </p:txBody>
      </p:sp>
      <p:sp>
        <p:nvSpPr>
          <p:cNvPr id="3" name="Rectangle 2"/>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62256" y="2530737"/>
            <a:ext cx="10196895" cy="1754326"/>
          </a:xfrm>
          <a:prstGeom prst="rect">
            <a:avLst/>
          </a:prstGeom>
          <a:noFill/>
        </p:spPr>
        <p:txBody>
          <a:bodyPr wrap="square" rtlCol="0">
            <a:spAutoFit/>
          </a:bodyPr>
          <a:lstStyle/>
          <a:p>
            <a:pPr algn="ctr"/>
            <a:r>
              <a:rPr lang="en-US" sz="5400" dirty="0">
                <a:latin typeface="Amasis MT Pro Medium" panose="02040604050005020304" pitchFamily="18" charset="0"/>
                <a:ea typeface="Arial" charset="0"/>
                <a:cs typeface="Arial" charset="0"/>
              </a:rPr>
              <a:t>TO </a:t>
            </a:r>
            <a:r>
              <a:rPr lang="en-US" sz="5400" dirty="0">
                <a:solidFill>
                  <a:srgbClr val="00B050"/>
                </a:solidFill>
                <a:latin typeface="Amasis MT Pro Medium" panose="02040604050005020304" pitchFamily="18" charset="0"/>
                <a:ea typeface="Arial" charset="0"/>
                <a:cs typeface="Arial" charset="0"/>
              </a:rPr>
              <a:t>ALL</a:t>
            </a:r>
            <a:r>
              <a:rPr lang="en-US" sz="5400" dirty="0">
                <a:latin typeface="Amasis MT Pro Medium" panose="02040604050005020304" pitchFamily="18" charset="0"/>
                <a:ea typeface="Arial" charset="0"/>
                <a:cs typeface="Arial" charset="0"/>
              </a:rPr>
              <a:t> INSTITUTIONS </a:t>
            </a:r>
            <a:r>
              <a:rPr lang="en-US" sz="5400" dirty="0">
                <a:solidFill>
                  <a:srgbClr val="00B050"/>
                </a:solidFill>
                <a:latin typeface="Amasis MT Pro Medium" panose="02040604050005020304" pitchFamily="18" charset="0"/>
                <a:ea typeface="Arial" charset="0"/>
                <a:cs typeface="Arial" charset="0"/>
              </a:rPr>
              <a:t>THAT</a:t>
            </a:r>
            <a:r>
              <a:rPr lang="en-US" sz="5400" dirty="0">
                <a:latin typeface="Amasis MT Pro Medium" panose="02040604050005020304" pitchFamily="18" charset="0"/>
                <a:ea typeface="Arial" charset="0"/>
                <a:cs typeface="Arial" charset="0"/>
              </a:rPr>
              <a:t> RECEIVE </a:t>
            </a:r>
            <a:r>
              <a:rPr lang="en-US" sz="5400" dirty="0">
                <a:solidFill>
                  <a:srgbClr val="00B050"/>
                </a:solidFill>
                <a:latin typeface="Amasis MT Pro Medium" panose="02040604050005020304" pitchFamily="18" charset="0"/>
                <a:ea typeface="Arial" charset="0"/>
                <a:cs typeface="Arial" charset="0"/>
              </a:rPr>
              <a:t>FEDERAL</a:t>
            </a:r>
            <a:r>
              <a:rPr lang="en-US" sz="5400" dirty="0">
                <a:latin typeface="Amasis MT Pro Medium" panose="02040604050005020304" pitchFamily="18" charset="0"/>
                <a:ea typeface="Arial" charset="0"/>
                <a:cs typeface="Arial" charset="0"/>
              </a:rPr>
              <a:t> FUNDING</a:t>
            </a:r>
          </a:p>
        </p:txBody>
      </p:sp>
      <p:sp>
        <p:nvSpPr>
          <p:cNvPr id="6" name="Rectangle 5"/>
          <p:cNvSpPr/>
          <p:nvPr/>
        </p:nvSpPr>
        <p:spPr>
          <a:xfrm>
            <a:off x="6383899" y="6295292"/>
            <a:ext cx="5659050" cy="400110"/>
          </a:xfrm>
          <a:prstGeom prst="rect">
            <a:avLst/>
          </a:prstGeom>
        </p:spPr>
        <p:txBody>
          <a:bodyPr wrap="none">
            <a:spAutoFit/>
          </a:bodyPr>
          <a:lstStyle/>
          <a:p>
            <a:r>
              <a:rPr lang="en-US" sz="2000" dirty="0">
                <a:solidFill>
                  <a:srgbClr val="00B050"/>
                </a:solidFill>
                <a:latin typeface="Amasis MT Pro Medium" panose="02040604050005020304" pitchFamily="18" charset="0"/>
                <a:ea typeface="Arial" charset="0"/>
                <a:cs typeface="Arial" charset="0"/>
              </a:rPr>
              <a:t>Marshall University Division of Student Affairs </a:t>
            </a:r>
          </a:p>
        </p:txBody>
      </p:sp>
      <p:pic>
        <p:nvPicPr>
          <p:cNvPr id="4" name="Picture 3">
            <a:extLst>
              <a:ext uri="{FF2B5EF4-FFF2-40B4-BE49-F238E27FC236}">
                <a16:creationId xmlns:a16="http://schemas.microsoft.com/office/drawing/2014/main" id="{E01519CC-16B2-2608-34C6-AF7ED4F8E64E}"/>
              </a:ext>
            </a:extLst>
          </p:cNvPr>
          <p:cNvPicPr>
            <a:picLocks noChangeAspect="1"/>
          </p:cNvPicPr>
          <p:nvPr/>
        </p:nvPicPr>
        <p:blipFill>
          <a:blip r:embed="rId2"/>
          <a:stretch>
            <a:fillRect/>
          </a:stretch>
        </p:blipFill>
        <p:spPr>
          <a:xfrm>
            <a:off x="910836" y="693979"/>
            <a:ext cx="2919611" cy="905079"/>
          </a:xfrm>
          <a:prstGeom prst="rect">
            <a:avLst/>
          </a:prstGeom>
        </p:spPr>
      </p:pic>
    </p:spTree>
    <p:extLst>
      <p:ext uri="{BB962C8B-B14F-4D97-AF65-F5344CB8AC3E}">
        <p14:creationId xmlns:p14="http://schemas.microsoft.com/office/powerpoint/2010/main" val="14527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499DA-902A-C745-E4D9-5ACDF80D6D97}"/>
              </a:ext>
            </a:extLst>
          </p:cNvPr>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latin typeface="Arial" charset="0"/>
              <a:ea typeface="Arial" charset="0"/>
              <a:cs typeface="Arial" charset="0"/>
            </a:endParaRPr>
          </a:p>
        </p:txBody>
      </p:sp>
      <p:sp>
        <p:nvSpPr>
          <p:cNvPr id="4" name="Rectangle 3">
            <a:extLst>
              <a:ext uri="{FF2B5EF4-FFF2-40B4-BE49-F238E27FC236}">
                <a16:creationId xmlns:a16="http://schemas.microsoft.com/office/drawing/2014/main" id="{D2B894CC-395D-FDF9-F3F4-3645872637CE}"/>
              </a:ext>
            </a:extLst>
          </p:cNvPr>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754353-892E-7ABE-48E6-C725810D0654}"/>
              </a:ext>
            </a:extLst>
          </p:cNvPr>
          <p:cNvSpPr txBox="1"/>
          <p:nvPr/>
        </p:nvSpPr>
        <p:spPr>
          <a:xfrm>
            <a:off x="5032663" y="797605"/>
            <a:ext cx="7159337" cy="707886"/>
          </a:xfrm>
          <a:prstGeom prst="rect">
            <a:avLst/>
          </a:prstGeom>
          <a:noFill/>
        </p:spPr>
        <p:txBody>
          <a:bodyPr wrap="square" rtlCol="0">
            <a:spAutoFit/>
          </a:bodyPr>
          <a:lstStyle/>
          <a:p>
            <a:r>
              <a:rPr lang="en-US" sz="4000" b="1" dirty="0">
                <a:solidFill>
                  <a:schemeClr val="bg1"/>
                </a:solidFill>
                <a:latin typeface="Amasis MT Pro Medium" panose="02040604050005020304" pitchFamily="18" charset="0"/>
              </a:rPr>
              <a:t>Students Accessing Proxy:</a:t>
            </a:r>
          </a:p>
        </p:txBody>
      </p:sp>
      <p:sp>
        <p:nvSpPr>
          <p:cNvPr id="8" name="TextBox 7">
            <a:extLst>
              <a:ext uri="{FF2B5EF4-FFF2-40B4-BE49-F238E27FC236}">
                <a16:creationId xmlns:a16="http://schemas.microsoft.com/office/drawing/2014/main" id="{51E904D7-4FC6-EB3C-E9E9-2E31E6A525AD}"/>
              </a:ext>
            </a:extLst>
          </p:cNvPr>
          <p:cNvSpPr txBox="1"/>
          <p:nvPr/>
        </p:nvSpPr>
        <p:spPr>
          <a:xfrm>
            <a:off x="7016461" y="6295292"/>
            <a:ext cx="6094268" cy="369332"/>
          </a:xfrm>
          <a:prstGeom prst="rect">
            <a:avLst/>
          </a:prstGeom>
          <a:noFill/>
        </p:spPr>
        <p:txBody>
          <a:bodyPr wrap="square">
            <a:spAutoFit/>
          </a:bodyPr>
          <a:lstStyle/>
          <a:p>
            <a:r>
              <a:rPr lang="en-US" sz="1800" dirty="0">
                <a:solidFill>
                  <a:srgbClr val="00B050"/>
                </a:solidFill>
                <a:latin typeface="Amasis MT Pro Medium" panose="02040604050005020304" pitchFamily="18" charset="0"/>
                <a:ea typeface="Arial" charset="0"/>
                <a:cs typeface="Arial" charset="0"/>
              </a:rPr>
              <a:t>Marshall University Division of Student Affairs </a:t>
            </a:r>
          </a:p>
        </p:txBody>
      </p:sp>
      <p:pic>
        <p:nvPicPr>
          <p:cNvPr id="10" name="Picture 9">
            <a:extLst>
              <a:ext uri="{FF2B5EF4-FFF2-40B4-BE49-F238E27FC236}">
                <a16:creationId xmlns:a16="http://schemas.microsoft.com/office/drawing/2014/main" id="{B1CFFC2A-B37B-D427-F11F-68BA28857716}"/>
              </a:ext>
            </a:extLst>
          </p:cNvPr>
          <p:cNvPicPr>
            <a:picLocks noChangeAspect="1"/>
          </p:cNvPicPr>
          <p:nvPr/>
        </p:nvPicPr>
        <p:blipFill>
          <a:blip r:embed="rId2"/>
          <a:stretch>
            <a:fillRect/>
          </a:stretch>
        </p:blipFill>
        <p:spPr>
          <a:xfrm>
            <a:off x="489640" y="228600"/>
            <a:ext cx="2369573" cy="1577497"/>
          </a:xfrm>
          <a:prstGeom prst="rect">
            <a:avLst/>
          </a:prstGeom>
        </p:spPr>
      </p:pic>
      <p:pic>
        <p:nvPicPr>
          <p:cNvPr id="11" name="Picture4">
            <a:extLst>
              <a:ext uri="{FF2B5EF4-FFF2-40B4-BE49-F238E27FC236}">
                <a16:creationId xmlns:a16="http://schemas.microsoft.com/office/drawing/2014/main" id="{452BF96A-0333-5F30-55CE-45D69338C576}"/>
              </a:ext>
            </a:extLst>
          </p:cNvPr>
          <p:cNvPicPr>
            <a:picLocks noChangeAspect="1"/>
          </p:cNvPicPr>
          <p:nvPr/>
        </p:nvPicPr>
        <p:blipFill>
          <a:blip r:embed="rId3" cstate="print"/>
          <a:stretch>
            <a:fillRect/>
          </a:stretch>
        </p:blipFill>
        <p:spPr>
          <a:xfrm>
            <a:off x="489640" y="1772529"/>
            <a:ext cx="2447523" cy="3896752"/>
          </a:xfrm>
          <a:prstGeom prst="rect">
            <a:avLst/>
          </a:prstGeom>
        </p:spPr>
      </p:pic>
      <p:sp>
        <p:nvSpPr>
          <p:cNvPr id="13" name="TextBox 12">
            <a:extLst>
              <a:ext uri="{FF2B5EF4-FFF2-40B4-BE49-F238E27FC236}">
                <a16:creationId xmlns:a16="http://schemas.microsoft.com/office/drawing/2014/main" id="{277ABB29-B016-66F5-AD43-0301FCCF52DF}"/>
              </a:ext>
            </a:extLst>
          </p:cNvPr>
          <p:cNvSpPr txBox="1"/>
          <p:nvPr/>
        </p:nvSpPr>
        <p:spPr>
          <a:xfrm>
            <a:off x="3202595" y="2273038"/>
            <a:ext cx="6556662" cy="1134862"/>
          </a:xfrm>
          <a:prstGeom prst="rect">
            <a:avLst/>
          </a:prstGeom>
          <a:noFill/>
        </p:spPr>
        <p:txBody>
          <a:bodyPr wrap="square">
            <a:spAutoFit/>
          </a:bodyPr>
          <a:lstStyle/>
          <a:p>
            <a:pPr marL="0" marR="0">
              <a:lnSpc>
                <a:spcPct val="115000"/>
              </a:lnSpc>
              <a:spcAft>
                <a:spcPts val="800"/>
              </a:spcAft>
              <a:buNone/>
            </a:pPr>
            <a:r>
              <a:rPr lang="en-US" sz="1800" b="1" u="sng" kern="100" dirty="0">
                <a:effectLst/>
                <a:latin typeface="Aptos" panose="020B0004020202020204" pitchFamily="34" charset="0"/>
                <a:ea typeface="Times New Roman" panose="02020603050405020304" pitchFamily="18" charset="0"/>
                <a:cs typeface="Times New Roman" panose="02020603050405020304" pitchFamily="18" charset="0"/>
              </a:rPr>
              <a:t>Step 1: </a:t>
            </a:r>
          </a:p>
          <a:p>
            <a:pPr marL="0" marR="0">
              <a:lnSpc>
                <a:spcPct val="115000"/>
              </a:lnSpc>
              <a:spcAft>
                <a:spcPts val="800"/>
              </a:spcAft>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Log into </a:t>
            </a:r>
            <a:r>
              <a:rPr lang="en-US" sz="1800" b="1" u="none" strike="noStrike" kern="100" dirty="0" err="1">
                <a:solidFill>
                  <a:srgbClr val="00B140"/>
                </a:solidFill>
                <a:effectLst/>
                <a:latin typeface="Aptos" panose="020B00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myMu</a:t>
            </a:r>
            <a:r>
              <a:rPr lang="en-US" sz="1800" u="none" strike="noStrike" kern="100" dirty="0">
                <a:solidFill>
                  <a:srgbClr val="00B140"/>
                </a:solidFill>
                <a:effectLst/>
                <a:latin typeface="Aptos" panose="020B000402020202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a:t>
            </a: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using your Marshall University credentials and click on the Quick Link "MILO".</a:t>
            </a:r>
          </a:p>
        </p:txBody>
      </p:sp>
      <p:pic>
        <p:nvPicPr>
          <p:cNvPr id="15" name="Picture 14">
            <a:extLst>
              <a:ext uri="{FF2B5EF4-FFF2-40B4-BE49-F238E27FC236}">
                <a16:creationId xmlns:a16="http://schemas.microsoft.com/office/drawing/2014/main" id="{D71DD898-024F-14D4-F23B-4AB54330DE2B}"/>
              </a:ext>
            </a:extLst>
          </p:cNvPr>
          <p:cNvPicPr>
            <a:picLocks noChangeAspect="1"/>
          </p:cNvPicPr>
          <p:nvPr/>
        </p:nvPicPr>
        <p:blipFill>
          <a:blip r:embed="rId5"/>
          <a:stretch>
            <a:fillRect/>
          </a:stretch>
        </p:blipFill>
        <p:spPr>
          <a:xfrm>
            <a:off x="6584450" y="3042436"/>
            <a:ext cx="2994920" cy="502964"/>
          </a:xfrm>
          <a:prstGeom prst="rect">
            <a:avLst/>
          </a:prstGeom>
        </p:spPr>
      </p:pic>
      <p:sp>
        <p:nvSpPr>
          <p:cNvPr id="17" name="TextBox 16">
            <a:extLst>
              <a:ext uri="{FF2B5EF4-FFF2-40B4-BE49-F238E27FC236}">
                <a16:creationId xmlns:a16="http://schemas.microsoft.com/office/drawing/2014/main" id="{BE6C3972-2F78-9A39-8E15-9EFCCB770E89}"/>
              </a:ext>
            </a:extLst>
          </p:cNvPr>
          <p:cNvSpPr txBox="1"/>
          <p:nvPr/>
        </p:nvSpPr>
        <p:spPr>
          <a:xfrm>
            <a:off x="3202595" y="3627125"/>
            <a:ext cx="6556662" cy="816314"/>
          </a:xfrm>
          <a:prstGeom prst="rect">
            <a:avLst/>
          </a:prstGeom>
          <a:noFill/>
        </p:spPr>
        <p:txBody>
          <a:bodyPr wrap="square">
            <a:spAutoFit/>
          </a:bodyPr>
          <a:lstStyle/>
          <a:p>
            <a:pPr marL="0" marR="0">
              <a:lnSpc>
                <a:spcPct val="115000"/>
              </a:lnSpc>
              <a:spcAft>
                <a:spcPts val="800"/>
              </a:spcAft>
              <a:buNone/>
            </a:pPr>
            <a:r>
              <a:rPr lang="en-US" sz="1800" b="1" u="sng" kern="100" dirty="0">
                <a:effectLst/>
                <a:latin typeface="Aptos" panose="020B0004020202020204" pitchFamily="34" charset="0"/>
                <a:ea typeface="Times New Roman" panose="02020603050405020304" pitchFamily="18" charset="0"/>
                <a:cs typeface="Times New Roman" panose="02020603050405020304" pitchFamily="18" charset="0"/>
              </a:rPr>
              <a:t>Step 2:</a:t>
            </a:r>
          </a:p>
          <a:p>
            <a:pPr marL="0" marR="0">
              <a:lnSpc>
                <a:spcPct val="115000"/>
              </a:lnSpc>
              <a:spcAft>
                <a:spcPts val="800"/>
              </a:spcAft>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Click on "Information Release".</a:t>
            </a:r>
          </a:p>
        </p:txBody>
      </p:sp>
      <p:pic>
        <p:nvPicPr>
          <p:cNvPr id="18" name="Picture6">
            <a:extLst>
              <a:ext uri="{FF2B5EF4-FFF2-40B4-BE49-F238E27FC236}">
                <a16:creationId xmlns:a16="http://schemas.microsoft.com/office/drawing/2014/main" id="{EA83D7DC-2040-B72C-6345-A22C8867B262}"/>
              </a:ext>
            </a:extLst>
          </p:cNvPr>
          <p:cNvPicPr>
            <a:picLocks noChangeAspect="1"/>
          </p:cNvPicPr>
          <p:nvPr/>
        </p:nvPicPr>
        <p:blipFill>
          <a:blip r:embed="rId6" cstate="print"/>
          <a:stretch>
            <a:fillRect/>
          </a:stretch>
        </p:blipFill>
        <p:spPr>
          <a:xfrm>
            <a:off x="5608967" y="4525164"/>
            <a:ext cx="4150290" cy="1549794"/>
          </a:xfrm>
          <a:prstGeom prst="rect">
            <a:avLst/>
          </a:prstGeom>
        </p:spPr>
      </p:pic>
    </p:spTree>
    <p:extLst>
      <p:ext uri="{BB962C8B-B14F-4D97-AF65-F5344CB8AC3E}">
        <p14:creationId xmlns:p14="http://schemas.microsoft.com/office/powerpoint/2010/main" val="2448874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E47547-F0F5-8531-50A8-9FCBA0B9775C}"/>
              </a:ext>
            </a:extLst>
          </p:cNvPr>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bg1"/>
                </a:solidFill>
                <a:latin typeface="Amasis MT Pro Medium" panose="02040604050005020304" pitchFamily="18" charset="0"/>
              </a:rPr>
              <a:t>        Students Accessing Proxy:</a:t>
            </a:r>
          </a:p>
        </p:txBody>
      </p:sp>
      <p:sp>
        <p:nvSpPr>
          <p:cNvPr id="3" name="Rectangle 2">
            <a:extLst>
              <a:ext uri="{FF2B5EF4-FFF2-40B4-BE49-F238E27FC236}">
                <a16:creationId xmlns:a16="http://schemas.microsoft.com/office/drawing/2014/main" id="{46A2ED4D-58B9-A65E-9370-8C088F058C85}"/>
              </a:ext>
            </a:extLst>
          </p:cNvPr>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77B338F-9ED8-4C94-E4A2-01120DED1671}"/>
              </a:ext>
            </a:extLst>
          </p:cNvPr>
          <p:cNvSpPr txBox="1"/>
          <p:nvPr/>
        </p:nvSpPr>
        <p:spPr>
          <a:xfrm>
            <a:off x="6881380" y="6440659"/>
            <a:ext cx="6094268" cy="369332"/>
          </a:xfrm>
          <a:prstGeom prst="rect">
            <a:avLst/>
          </a:prstGeom>
          <a:noFill/>
        </p:spPr>
        <p:txBody>
          <a:bodyPr wrap="square">
            <a:spAutoFit/>
          </a:bodyPr>
          <a:lstStyle/>
          <a:p>
            <a:r>
              <a:rPr lang="en-US" sz="1800" dirty="0">
                <a:solidFill>
                  <a:srgbClr val="00B050"/>
                </a:solidFill>
                <a:latin typeface="Amasis MT Pro Medium" panose="02040604050005020304" pitchFamily="18" charset="0"/>
                <a:ea typeface="Arial" charset="0"/>
                <a:cs typeface="Arial" charset="0"/>
              </a:rPr>
              <a:t>Marshall University Division of Student Affairs </a:t>
            </a:r>
          </a:p>
        </p:txBody>
      </p:sp>
      <p:pic>
        <p:nvPicPr>
          <p:cNvPr id="7" name="Picture 6">
            <a:extLst>
              <a:ext uri="{FF2B5EF4-FFF2-40B4-BE49-F238E27FC236}">
                <a16:creationId xmlns:a16="http://schemas.microsoft.com/office/drawing/2014/main" id="{0D90F361-EC45-0DBA-9D72-47FA8A2F51E6}"/>
              </a:ext>
            </a:extLst>
          </p:cNvPr>
          <p:cNvPicPr>
            <a:picLocks noChangeAspect="1"/>
          </p:cNvPicPr>
          <p:nvPr/>
        </p:nvPicPr>
        <p:blipFill>
          <a:blip r:embed="rId2"/>
          <a:stretch>
            <a:fillRect/>
          </a:stretch>
        </p:blipFill>
        <p:spPr>
          <a:xfrm>
            <a:off x="646307" y="658169"/>
            <a:ext cx="3223114" cy="913390"/>
          </a:xfrm>
          <a:prstGeom prst="rect">
            <a:avLst/>
          </a:prstGeom>
        </p:spPr>
      </p:pic>
      <p:sp>
        <p:nvSpPr>
          <p:cNvPr id="9" name="TextBox 8">
            <a:extLst>
              <a:ext uri="{FF2B5EF4-FFF2-40B4-BE49-F238E27FC236}">
                <a16:creationId xmlns:a16="http://schemas.microsoft.com/office/drawing/2014/main" id="{550AE44C-9AD9-7A85-C6B1-671CBABC9C09}"/>
              </a:ext>
            </a:extLst>
          </p:cNvPr>
          <p:cNvSpPr txBox="1"/>
          <p:nvPr/>
        </p:nvSpPr>
        <p:spPr>
          <a:xfrm>
            <a:off x="594879" y="1772529"/>
            <a:ext cx="6489122" cy="816314"/>
          </a:xfrm>
          <a:prstGeom prst="rect">
            <a:avLst/>
          </a:prstGeom>
          <a:noFill/>
        </p:spPr>
        <p:txBody>
          <a:bodyPr wrap="square">
            <a:spAutoFit/>
          </a:bodyPr>
          <a:lstStyle/>
          <a:p>
            <a:pPr marL="0" marR="0">
              <a:lnSpc>
                <a:spcPct val="115000"/>
              </a:lnSpc>
              <a:spcAft>
                <a:spcPts val="800"/>
              </a:spcAft>
              <a:buNone/>
            </a:pPr>
            <a:r>
              <a:rPr lang="en-US" sz="1800" b="1" u="sng" kern="100" dirty="0">
                <a:effectLst/>
                <a:latin typeface="Aptos" panose="020B0004020202020204" pitchFamily="34" charset="0"/>
                <a:ea typeface="Times New Roman" panose="02020603050405020304" pitchFamily="18" charset="0"/>
                <a:cs typeface="Times New Roman" panose="02020603050405020304" pitchFamily="18" charset="0"/>
              </a:rPr>
              <a:t>Step 3: </a:t>
            </a:r>
          </a:p>
          <a:p>
            <a:pPr marL="0" marR="0">
              <a:lnSpc>
                <a:spcPct val="115000"/>
              </a:lnSpc>
              <a:spcAft>
                <a:spcPts val="800"/>
              </a:spcAft>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Click on "Information Release Dashboard". </a:t>
            </a:r>
          </a:p>
        </p:txBody>
      </p:sp>
      <p:pic>
        <p:nvPicPr>
          <p:cNvPr id="11" name="Picture 10">
            <a:extLst>
              <a:ext uri="{FF2B5EF4-FFF2-40B4-BE49-F238E27FC236}">
                <a16:creationId xmlns:a16="http://schemas.microsoft.com/office/drawing/2014/main" id="{B55CB93A-447F-51CF-6920-1EB21A2DFDA8}"/>
              </a:ext>
            </a:extLst>
          </p:cNvPr>
          <p:cNvPicPr>
            <a:picLocks noChangeAspect="1"/>
          </p:cNvPicPr>
          <p:nvPr/>
        </p:nvPicPr>
        <p:blipFill>
          <a:blip r:embed="rId3"/>
          <a:stretch>
            <a:fillRect/>
          </a:stretch>
        </p:blipFill>
        <p:spPr>
          <a:xfrm>
            <a:off x="4901184" y="2612712"/>
            <a:ext cx="7120128" cy="1400072"/>
          </a:xfrm>
          <a:prstGeom prst="rect">
            <a:avLst/>
          </a:prstGeom>
        </p:spPr>
      </p:pic>
      <p:sp>
        <p:nvSpPr>
          <p:cNvPr id="12" name="Rectangle 2">
            <a:extLst>
              <a:ext uri="{FF2B5EF4-FFF2-40B4-BE49-F238E27FC236}">
                <a16:creationId xmlns:a16="http://schemas.microsoft.com/office/drawing/2014/main" id="{13D05627-4909-812A-B115-4EF02517EC5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C6F0C0E1-A858-A5A6-54B5-D7585F32D55A}"/>
              </a:ext>
            </a:extLst>
          </p:cNvPr>
          <p:cNvSpPr>
            <a:spLocks noChangeArrowheads="1"/>
          </p:cNvSpPr>
          <p:nvPr/>
        </p:nvSpPr>
        <p:spPr bwMode="auto">
          <a:xfrm>
            <a:off x="2914408" y="4447439"/>
            <a:ext cx="552311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Step 4: </a:t>
            </a:r>
            <a:endParaRPr kumimoji="0" lang="en-US" altLang="en-US" b="1" i="0" u="sng"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Click on "Add New" to add your first proxy account. </a:t>
            </a:r>
            <a:endParaRPr kumimoji="0" lang="en-US" altLang="en-US" b="1" i="0" u="none" strike="noStrike" cap="none" normalizeH="0" baseline="0" dirty="0">
              <a:ln>
                <a:noFill/>
              </a:ln>
              <a:solidFill>
                <a:schemeClr val="tx1"/>
              </a:solidFill>
              <a:effectLst/>
              <a:latin typeface="Aptos" panose="020B0004020202020204" pitchFamily="34" charset="0"/>
            </a:endParaRPr>
          </a:p>
        </p:txBody>
      </p:sp>
      <p:pic>
        <p:nvPicPr>
          <p:cNvPr id="14" name="Picture8">
            <a:extLst>
              <a:ext uri="{FF2B5EF4-FFF2-40B4-BE49-F238E27FC236}">
                <a16:creationId xmlns:a16="http://schemas.microsoft.com/office/drawing/2014/main" id="{9C8083A8-6192-3E8C-CFC2-9F11AA8BC7CD}"/>
              </a:ext>
            </a:extLst>
          </p:cNvPr>
          <p:cNvPicPr>
            <a:picLocks noChangeAspect="1"/>
          </p:cNvPicPr>
          <p:nvPr/>
        </p:nvPicPr>
        <p:blipFill>
          <a:blip r:embed="rId4" cstate="print"/>
          <a:stretch>
            <a:fillRect/>
          </a:stretch>
        </p:blipFill>
        <p:spPr>
          <a:xfrm>
            <a:off x="381828" y="2957254"/>
            <a:ext cx="2210486" cy="2500054"/>
          </a:xfrm>
          <a:prstGeom prst="rect">
            <a:avLst/>
          </a:prstGeom>
        </p:spPr>
      </p:pic>
    </p:spTree>
    <p:extLst>
      <p:ext uri="{BB962C8B-B14F-4D97-AF65-F5344CB8AC3E}">
        <p14:creationId xmlns:p14="http://schemas.microsoft.com/office/powerpoint/2010/main" val="4292516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4E1034-9312-E714-9FA1-F20D2A169C75}"/>
              </a:ext>
            </a:extLst>
          </p:cNvPr>
          <p:cNvSpPr/>
          <p:nvPr/>
        </p:nvSpPr>
        <p:spPr>
          <a:xfrm>
            <a:off x="0" y="5897673"/>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31E2C55-CEB7-8DFA-5BF7-C135AA352D49}"/>
              </a:ext>
            </a:extLst>
          </p:cNvPr>
          <p:cNvSpPr/>
          <p:nvPr/>
        </p:nvSpPr>
        <p:spPr>
          <a:xfrm>
            <a:off x="4515729" y="417341"/>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Amasis MT Pro Medium" panose="02040604050005020304" pitchFamily="18" charset="0"/>
              </a:rPr>
              <a:t>    Students Accessing Proxy:</a:t>
            </a:r>
          </a:p>
        </p:txBody>
      </p:sp>
      <p:sp>
        <p:nvSpPr>
          <p:cNvPr id="5" name="TextBox 4">
            <a:extLst>
              <a:ext uri="{FF2B5EF4-FFF2-40B4-BE49-F238E27FC236}">
                <a16:creationId xmlns:a16="http://schemas.microsoft.com/office/drawing/2014/main" id="{07424377-12A1-564B-B1B5-354A3D8B701B}"/>
              </a:ext>
            </a:extLst>
          </p:cNvPr>
          <p:cNvSpPr txBox="1"/>
          <p:nvPr/>
        </p:nvSpPr>
        <p:spPr>
          <a:xfrm>
            <a:off x="7118015" y="6347247"/>
            <a:ext cx="6094268" cy="369332"/>
          </a:xfrm>
          <a:prstGeom prst="rect">
            <a:avLst/>
          </a:prstGeom>
          <a:noFill/>
        </p:spPr>
        <p:txBody>
          <a:bodyPr wrap="square">
            <a:spAutoFit/>
          </a:bodyPr>
          <a:lstStyle/>
          <a:p>
            <a:r>
              <a:rPr lang="en-US" sz="1800" dirty="0">
                <a:solidFill>
                  <a:srgbClr val="00B050"/>
                </a:solidFill>
                <a:latin typeface="Amasis MT Pro Medium" panose="02040604050005020304" pitchFamily="18" charset="0"/>
                <a:ea typeface="Arial" charset="0"/>
                <a:cs typeface="Arial" charset="0"/>
              </a:rPr>
              <a:t>Marshall University Division of Student Affairs </a:t>
            </a:r>
          </a:p>
        </p:txBody>
      </p:sp>
      <p:sp>
        <p:nvSpPr>
          <p:cNvPr id="9" name="TextBox 8">
            <a:extLst>
              <a:ext uri="{FF2B5EF4-FFF2-40B4-BE49-F238E27FC236}">
                <a16:creationId xmlns:a16="http://schemas.microsoft.com/office/drawing/2014/main" id="{0D8BFC90-AA71-0679-EC21-6E0D01E35B64}"/>
              </a:ext>
            </a:extLst>
          </p:cNvPr>
          <p:cNvSpPr txBox="1"/>
          <p:nvPr/>
        </p:nvSpPr>
        <p:spPr>
          <a:xfrm>
            <a:off x="51954" y="1834133"/>
            <a:ext cx="7367155" cy="3856569"/>
          </a:xfrm>
          <a:prstGeom prst="rect">
            <a:avLst/>
          </a:prstGeom>
          <a:noFill/>
        </p:spPr>
        <p:txBody>
          <a:bodyPr wrap="square">
            <a:spAutoFit/>
          </a:bodyPr>
          <a:lstStyle/>
          <a:p>
            <a:pPr marL="0" marR="0">
              <a:lnSpc>
                <a:spcPct val="115000"/>
              </a:lnSpc>
              <a:spcAft>
                <a:spcPts val="800"/>
              </a:spcAft>
              <a:buNone/>
            </a:pPr>
            <a:r>
              <a:rPr lang="en-US" sz="1400" b="1" kern="100" dirty="0">
                <a:effectLst/>
                <a:latin typeface="Aptos" panose="020B0004020202020204" pitchFamily="34" charset="0"/>
                <a:ea typeface="Times New Roman" panose="02020603050405020304" pitchFamily="18" charset="0"/>
                <a:cs typeface="Times New Roman" panose="02020603050405020304" pitchFamily="18" charset="0"/>
              </a:rPr>
              <a:t>As you fill out the information for your proxy, be sure to keep the following information in mind: </a:t>
            </a:r>
          </a:p>
          <a:p>
            <a:pPr marL="342900" marR="0" lvl="0" indent="-342900">
              <a:lnSpc>
                <a:spcPct val="115000"/>
              </a:lnSpc>
              <a:spcAft>
                <a:spcPts val="800"/>
              </a:spcAft>
              <a:buFont typeface="+mj-lt"/>
              <a:buAutoNum type="arabicPeriod"/>
            </a:pPr>
            <a:r>
              <a:rPr lang="en-US" sz="1400" b="1" kern="100" dirty="0">
                <a:effectLst/>
                <a:latin typeface="Aptos" panose="020B0004020202020204" pitchFamily="34" charset="0"/>
                <a:ea typeface="Times New Roman" panose="02020603050405020304" pitchFamily="18" charset="0"/>
                <a:cs typeface="Times New Roman" panose="02020603050405020304" pitchFamily="18" charset="0"/>
              </a:rPr>
              <a:t>Start Date/ Stop Date: This date will be when your proxy will start having access to your account and when that access will end. Should you need change these settings at any period, you can edit proxy permissions at any time. </a:t>
            </a:r>
          </a:p>
          <a:p>
            <a:pPr marL="342900" marR="0" lvl="0" indent="-342900">
              <a:lnSpc>
                <a:spcPct val="115000"/>
              </a:lnSpc>
              <a:spcAft>
                <a:spcPts val="800"/>
              </a:spcAft>
              <a:buFont typeface="+mj-lt"/>
              <a:buAutoNum type="arabicPeriod"/>
            </a:pPr>
            <a:r>
              <a:rPr lang="en-US" sz="1400" b="1" kern="100" dirty="0">
                <a:effectLst/>
                <a:latin typeface="Aptos" panose="020B0004020202020204" pitchFamily="34" charset="0"/>
                <a:ea typeface="Times New Roman" panose="02020603050405020304" pitchFamily="18" charset="0"/>
                <a:cs typeface="Times New Roman" panose="02020603050405020304" pitchFamily="18" charset="0"/>
              </a:rPr>
              <a:t>Description: This section asks you to identify the relationship of the proxy to you i.e., parent or legal guardian. </a:t>
            </a:r>
          </a:p>
          <a:p>
            <a:pPr marL="342900" marR="0" lvl="0" indent="-342900">
              <a:lnSpc>
                <a:spcPct val="115000"/>
              </a:lnSpc>
              <a:spcAft>
                <a:spcPts val="800"/>
              </a:spcAft>
              <a:buFont typeface="+mj-lt"/>
              <a:buAutoNum type="arabicPeriod"/>
            </a:pPr>
            <a:r>
              <a:rPr lang="en-US" sz="1400" b="1" kern="100" dirty="0">
                <a:effectLst/>
                <a:latin typeface="Aptos" panose="020B0004020202020204" pitchFamily="34" charset="0"/>
                <a:ea typeface="Times New Roman" panose="02020603050405020304" pitchFamily="18" charset="0"/>
                <a:cs typeface="Times New Roman" panose="02020603050405020304" pitchFamily="18" charset="0"/>
              </a:rPr>
              <a:t>Passphrase: A student can assign a passphrase that their proxy can use to identify themselves as a valid proxy who can speak to the University on the student’s behalf. When speaking to the University, a proxy must authenticate themselves as the student has identified for them in Student Self Service Banner Proxy Access. Authentication can be completed through reciting the passphrase and confirming the name/email address associated with the passphrase. The passphrase does not need to be a set of numbers</a:t>
            </a:r>
            <a:r>
              <a:rPr lang="en-US" sz="1400" b="1" kern="100" dirty="0">
                <a:latin typeface="Aptos" panose="020B0004020202020204" pitchFamily="34" charset="0"/>
                <a:ea typeface="Times New Roman" panose="02020603050405020304" pitchFamily="18" charset="0"/>
                <a:cs typeface="Times New Roman" panose="02020603050405020304" pitchFamily="18" charset="0"/>
              </a:rPr>
              <a:t> </a:t>
            </a:r>
            <a:r>
              <a:rPr lang="en-US" sz="1400" b="1" kern="100" dirty="0">
                <a:effectLst/>
                <a:latin typeface="Aptos" panose="020B0004020202020204" pitchFamily="34" charset="0"/>
                <a:ea typeface="Times New Roman" panose="02020603050405020304" pitchFamily="18" charset="0"/>
                <a:cs typeface="Times New Roman" panose="02020603050405020304" pitchFamily="18" charset="0"/>
              </a:rPr>
              <a:t>but can be a word or phrase. </a:t>
            </a:r>
          </a:p>
        </p:txBody>
      </p:sp>
      <p:pic>
        <p:nvPicPr>
          <p:cNvPr id="10" name="Picture9">
            <a:extLst>
              <a:ext uri="{FF2B5EF4-FFF2-40B4-BE49-F238E27FC236}">
                <a16:creationId xmlns:a16="http://schemas.microsoft.com/office/drawing/2014/main" id="{203D7861-D7D7-EF6B-5DD6-F42F1FAB544D}"/>
              </a:ext>
            </a:extLst>
          </p:cNvPr>
          <p:cNvPicPr>
            <a:picLocks noChangeAspect="1"/>
          </p:cNvPicPr>
          <p:nvPr/>
        </p:nvPicPr>
        <p:blipFill>
          <a:blip r:embed="rId3" cstate="print"/>
          <a:stretch>
            <a:fillRect/>
          </a:stretch>
        </p:blipFill>
        <p:spPr>
          <a:xfrm>
            <a:off x="7995804" y="1834133"/>
            <a:ext cx="3948545" cy="4120972"/>
          </a:xfrm>
          <a:prstGeom prst="rect">
            <a:avLst/>
          </a:prstGeom>
        </p:spPr>
      </p:pic>
      <p:pic>
        <p:nvPicPr>
          <p:cNvPr id="7" name="Picture 6" descr="A green and black logo&#10;&#10;AI-generated content may be incorrect.">
            <a:extLst>
              <a:ext uri="{FF2B5EF4-FFF2-40B4-BE49-F238E27FC236}">
                <a16:creationId xmlns:a16="http://schemas.microsoft.com/office/drawing/2014/main" id="{AAA4AB80-6BD6-38EE-F2BD-7331B5A63B26}"/>
              </a:ext>
            </a:extLst>
          </p:cNvPr>
          <p:cNvPicPr>
            <a:picLocks noChangeAspect="1"/>
          </p:cNvPicPr>
          <p:nvPr/>
        </p:nvPicPr>
        <p:blipFill>
          <a:blip r:embed="rId4"/>
          <a:stretch>
            <a:fillRect/>
          </a:stretch>
        </p:blipFill>
        <p:spPr>
          <a:xfrm>
            <a:off x="414097" y="315483"/>
            <a:ext cx="1843767" cy="1311679"/>
          </a:xfrm>
          <a:prstGeom prst="rect">
            <a:avLst/>
          </a:prstGeom>
        </p:spPr>
      </p:pic>
    </p:spTree>
    <p:extLst>
      <p:ext uri="{BB962C8B-B14F-4D97-AF65-F5344CB8AC3E}">
        <p14:creationId xmlns:p14="http://schemas.microsoft.com/office/powerpoint/2010/main" val="461595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916C62-BEDB-BCE8-B42E-17438DF4EF75}"/>
              </a:ext>
            </a:extLst>
          </p:cNvPr>
          <p:cNvSpPr/>
          <p:nvPr/>
        </p:nvSpPr>
        <p:spPr>
          <a:xfrm>
            <a:off x="4515729" y="297446"/>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Amasis MT Pro Medium" panose="02040604050005020304" pitchFamily="18" charset="0"/>
              </a:rPr>
              <a:t>   Students Accessing Proxy:</a:t>
            </a:r>
          </a:p>
        </p:txBody>
      </p:sp>
      <p:sp>
        <p:nvSpPr>
          <p:cNvPr id="3" name="Rectangle 2">
            <a:extLst>
              <a:ext uri="{FF2B5EF4-FFF2-40B4-BE49-F238E27FC236}">
                <a16:creationId xmlns:a16="http://schemas.microsoft.com/office/drawing/2014/main" id="{292418D4-CC32-D771-00F9-F0ECE486E8D2}"/>
              </a:ext>
            </a:extLst>
          </p:cNvPr>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E77084-AADB-F8BE-A4E0-1B8A19FB8FC5}"/>
              </a:ext>
            </a:extLst>
          </p:cNvPr>
          <p:cNvSpPr txBox="1"/>
          <p:nvPr/>
        </p:nvSpPr>
        <p:spPr>
          <a:xfrm>
            <a:off x="6954115" y="6295292"/>
            <a:ext cx="6094268" cy="369332"/>
          </a:xfrm>
          <a:prstGeom prst="rect">
            <a:avLst/>
          </a:prstGeom>
          <a:noFill/>
        </p:spPr>
        <p:txBody>
          <a:bodyPr wrap="square">
            <a:spAutoFit/>
          </a:bodyPr>
          <a:lstStyle/>
          <a:p>
            <a:r>
              <a:rPr lang="en-US" sz="1800" dirty="0">
                <a:solidFill>
                  <a:srgbClr val="00B050"/>
                </a:solidFill>
                <a:latin typeface="Amasis MT Pro Medium" panose="02040604050005020304" pitchFamily="18" charset="0"/>
                <a:ea typeface="Arial" charset="0"/>
                <a:cs typeface="Arial" charset="0"/>
              </a:rPr>
              <a:t>Marshall University Division of Student Affairs </a:t>
            </a:r>
          </a:p>
        </p:txBody>
      </p:sp>
      <p:sp>
        <p:nvSpPr>
          <p:cNvPr id="7" name="TextBox 6">
            <a:extLst>
              <a:ext uri="{FF2B5EF4-FFF2-40B4-BE49-F238E27FC236}">
                <a16:creationId xmlns:a16="http://schemas.microsoft.com/office/drawing/2014/main" id="{788B49C6-B454-8F92-8678-6106C57CED62}"/>
              </a:ext>
            </a:extLst>
          </p:cNvPr>
          <p:cNvSpPr txBox="1"/>
          <p:nvPr/>
        </p:nvSpPr>
        <p:spPr>
          <a:xfrm>
            <a:off x="176645" y="1507267"/>
            <a:ext cx="7346373" cy="4093621"/>
          </a:xfrm>
          <a:prstGeom prst="rect">
            <a:avLst/>
          </a:prstGeom>
          <a:noFill/>
        </p:spPr>
        <p:txBody>
          <a:bodyPr wrap="square">
            <a:spAutoFit/>
          </a:bodyPr>
          <a:lstStyle/>
          <a:p>
            <a:pPr marL="0" marR="0">
              <a:lnSpc>
                <a:spcPct val="115000"/>
              </a:lnSpc>
              <a:spcAft>
                <a:spcPts val="800"/>
              </a:spcAft>
              <a:buNone/>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 </a:t>
            </a:r>
          </a:p>
          <a:p>
            <a:pPr marL="0" marR="0">
              <a:lnSpc>
                <a:spcPct val="115000"/>
              </a:lnSpc>
              <a:spcAft>
                <a:spcPts val="800"/>
              </a:spcAft>
              <a:buNone/>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In the Authorizations tab, you can set what information the proxy can view. This information can be changed at any time. </a:t>
            </a:r>
          </a:p>
          <a:p>
            <a:pPr marL="0" marR="0">
              <a:lnSpc>
                <a:spcPct val="115000"/>
              </a:lnSpc>
              <a:spcAft>
                <a:spcPts val="800"/>
              </a:spcAft>
              <a:buNone/>
            </a:pPr>
            <a:endParaRPr lang="en-US" sz="1800" b="1"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Aft>
                <a:spcPts val="800"/>
              </a:spcAft>
              <a:buNone/>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The proxy will receive an email when permission is granted or modified.</a:t>
            </a:r>
          </a:p>
          <a:p>
            <a:pPr marL="0" marR="0">
              <a:lnSpc>
                <a:spcPct val="115000"/>
              </a:lnSpc>
              <a:spcAft>
                <a:spcPts val="800"/>
              </a:spcAft>
              <a:buNone/>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 </a:t>
            </a:r>
          </a:p>
          <a:p>
            <a:pPr marL="0" marR="0">
              <a:lnSpc>
                <a:spcPct val="115000"/>
              </a:lnSpc>
              <a:spcAft>
                <a:spcPts val="800"/>
              </a:spcAft>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Note: The proxy will not be able to pay your tuition, parking, housing, or other expenses until proxy is granted through the "My Student Account Center". Please see the section titled "Proxy and Account Payment for Students" to see how to set up this permission.  </a:t>
            </a:r>
          </a:p>
        </p:txBody>
      </p:sp>
      <p:pic>
        <p:nvPicPr>
          <p:cNvPr id="8" name="Picture9">
            <a:extLst>
              <a:ext uri="{FF2B5EF4-FFF2-40B4-BE49-F238E27FC236}">
                <a16:creationId xmlns:a16="http://schemas.microsoft.com/office/drawing/2014/main" id="{51E118D4-3F27-3FF5-8A8C-B660461A7811}"/>
              </a:ext>
            </a:extLst>
          </p:cNvPr>
          <p:cNvPicPr>
            <a:picLocks noChangeAspect="1"/>
          </p:cNvPicPr>
          <p:nvPr/>
        </p:nvPicPr>
        <p:blipFill>
          <a:blip r:embed="rId2" cstate="print"/>
          <a:stretch>
            <a:fillRect/>
          </a:stretch>
        </p:blipFill>
        <p:spPr>
          <a:xfrm>
            <a:off x="8226136" y="2261993"/>
            <a:ext cx="2971800" cy="3597910"/>
          </a:xfrm>
          <a:prstGeom prst="rect">
            <a:avLst/>
          </a:prstGeom>
        </p:spPr>
      </p:pic>
      <p:pic>
        <p:nvPicPr>
          <p:cNvPr id="6" name="Picture 5">
            <a:extLst>
              <a:ext uri="{FF2B5EF4-FFF2-40B4-BE49-F238E27FC236}">
                <a16:creationId xmlns:a16="http://schemas.microsoft.com/office/drawing/2014/main" id="{DEACC5B7-43C5-F67D-6770-5A8584A4BE01}"/>
              </a:ext>
            </a:extLst>
          </p:cNvPr>
          <p:cNvPicPr>
            <a:picLocks noChangeAspect="1"/>
          </p:cNvPicPr>
          <p:nvPr/>
        </p:nvPicPr>
        <p:blipFill>
          <a:blip r:embed="rId3"/>
          <a:stretch>
            <a:fillRect/>
          </a:stretch>
        </p:blipFill>
        <p:spPr>
          <a:xfrm>
            <a:off x="515420" y="449816"/>
            <a:ext cx="3278104" cy="905079"/>
          </a:xfrm>
          <a:prstGeom prst="rect">
            <a:avLst/>
          </a:prstGeom>
        </p:spPr>
      </p:pic>
    </p:spTree>
    <p:extLst>
      <p:ext uri="{BB962C8B-B14F-4D97-AF65-F5344CB8AC3E}">
        <p14:creationId xmlns:p14="http://schemas.microsoft.com/office/powerpoint/2010/main" val="2708988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3DB680-B5BB-E8E6-7316-8807A2102569}"/>
              </a:ext>
            </a:extLst>
          </p:cNvPr>
          <p:cNvSpPr/>
          <p:nvPr/>
        </p:nvSpPr>
        <p:spPr>
          <a:xfrm>
            <a:off x="0" y="5855816"/>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masis MT Pro Medium" panose="02040604050005020304" pitchFamily="18" charset="0"/>
              </a:rPr>
              <a:t>Proxy and Account Payments for Students</a:t>
            </a:r>
            <a:endParaRPr lang="en-US" sz="2000" dirty="0"/>
          </a:p>
        </p:txBody>
      </p:sp>
      <p:sp>
        <p:nvSpPr>
          <p:cNvPr id="3" name="Rectangle 2">
            <a:extLst>
              <a:ext uri="{FF2B5EF4-FFF2-40B4-BE49-F238E27FC236}">
                <a16:creationId xmlns:a16="http://schemas.microsoft.com/office/drawing/2014/main" id="{30BD3B79-C5E9-6214-01FD-4A4AB5AC2F1B}"/>
              </a:ext>
            </a:extLst>
          </p:cNvPr>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Amasis MT Pro Medium" panose="02040604050005020304" pitchFamily="18" charset="0"/>
              </a:rPr>
              <a:t>    Students Accessing Proxy:</a:t>
            </a:r>
          </a:p>
        </p:txBody>
      </p:sp>
      <p:sp>
        <p:nvSpPr>
          <p:cNvPr id="5" name="TextBox 4">
            <a:extLst>
              <a:ext uri="{FF2B5EF4-FFF2-40B4-BE49-F238E27FC236}">
                <a16:creationId xmlns:a16="http://schemas.microsoft.com/office/drawing/2014/main" id="{D3D256B5-4C4F-E195-2918-EA2FBB7E1165}"/>
              </a:ext>
            </a:extLst>
          </p:cNvPr>
          <p:cNvSpPr txBox="1"/>
          <p:nvPr/>
        </p:nvSpPr>
        <p:spPr>
          <a:xfrm>
            <a:off x="6991523" y="6333134"/>
            <a:ext cx="6094268" cy="369332"/>
          </a:xfrm>
          <a:prstGeom prst="rect">
            <a:avLst/>
          </a:prstGeom>
          <a:noFill/>
        </p:spPr>
        <p:txBody>
          <a:bodyPr wrap="square">
            <a:spAutoFit/>
          </a:bodyPr>
          <a:lstStyle/>
          <a:p>
            <a:r>
              <a:rPr lang="en-US" sz="1800" dirty="0">
                <a:solidFill>
                  <a:srgbClr val="00B050"/>
                </a:solidFill>
                <a:latin typeface="Amasis MT Pro Medium" panose="02040604050005020304" pitchFamily="18" charset="0"/>
                <a:ea typeface="Arial" charset="0"/>
                <a:cs typeface="Arial" charset="0"/>
              </a:rPr>
              <a:t>Marshall University Division of Student Affairs </a:t>
            </a:r>
          </a:p>
        </p:txBody>
      </p:sp>
      <p:pic>
        <p:nvPicPr>
          <p:cNvPr id="6" name="Picture11">
            <a:extLst>
              <a:ext uri="{FF2B5EF4-FFF2-40B4-BE49-F238E27FC236}">
                <a16:creationId xmlns:a16="http://schemas.microsoft.com/office/drawing/2014/main" id="{6E1BB2BE-9CB0-2597-E31F-D711C0E0E16E}"/>
              </a:ext>
            </a:extLst>
          </p:cNvPr>
          <p:cNvPicPr>
            <a:picLocks noChangeAspect="1"/>
          </p:cNvPicPr>
          <p:nvPr/>
        </p:nvPicPr>
        <p:blipFill>
          <a:blip r:embed="rId2" cstate="print"/>
          <a:stretch>
            <a:fillRect/>
          </a:stretch>
        </p:blipFill>
        <p:spPr>
          <a:xfrm>
            <a:off x="290946" y="93518"/>
            <a:ext cx="3075710" cy="5575763"/>
          </a:xfrm>
          <a:prstGeom prst="rect">
            <a:avLst/>
          </a:prstGeom>
        </p:spPr>
      </p:pic>
      <p:sp>
        <p:nvSpPr>
          <p:cNvPr id="8" name="TextBox 7">
            <a:extLst>
              <a:ext uri="{FF2B5EF4-FFF2-40B4-BE49-F238E27FC236}">
                <a16:creationId xmlns:a16="http://schemas.microsoft.com/office/drawing/2014/main" id="{066B0DD9-E521-9E21-E88A-35407A16317A}"/>
              </a:ext>
            </a:extLst>
          </p:cNvPr>
          <p:cNvSpPr txBox="1"/>
          <p:nvPr/>
        </p:nvSpPr>
        <p:spPr>
          <a:xfrm>
            <a:off x="3403023" y="1864345"/>
            <a:ext cx="6452754"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a:ln>
                  <a:noFill/>
                </a:ln>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Step 1: </a:t>
            </a:r>
            <a:endParaRPr kumimoji="0" lang="en-US" altLang="en-US" b="1" i="0" u="sng"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b="1" dirty="0">
                <a:latin typeface="Aptos" panose="020B0004020202020204" pitchFamily="34" charset="0"/>
                <a:cs typeface="Times New Roman" panose="02020603050405020304" pitchFamily="18" charset="0"/>
              </a:rPr>
              <a:t>Go back and log into </a:t>
            </a:r>
            <a:r>
              <a:rPr lang="en-US" altLang="en-US" b="1" dirty="0" err="1">
                <a:latin typeface="Aptos" panose="020B0004020202020204" pitchFamily="34" charset="0"/>
                <a:cs typeface="Times New Roman" panose="02020603050405020304" pitchFamily="18" charset="0"/>
              </a:rPr>
              <a:t>myMu</a:t>
            </a:r>
            <a:r>
              <a:rPr lang="en-US" altLang="en-US" b="1" dirty="0">
                <a:latin typeface="Aptos" panose="020B0004020202020204" pitchFamily="34" charset="0"/>
                <a:cs typeface="Times New Roman" panose="02020603050405020304" pitchFamily="18" charset="0"/>
              </a:rPr>
              <a:t> using your Marshall University Credentials and under the “My Account Center” click on “Student Account Center (</a:t>
            </a:r>
            <a:r>
              <a:rPr lang="en-US" altLang="en-US" b="1" dirty="0" err="1">
                <a:latin typeface="Aptos" panose="020B0004020202020204" pitchFamily="34" charset="0"/>
                <a:cs typeface="Times New Roman" panose="02020603050405020304" pitchFamily="18" charset="0"/>
              </a:rPr>
              <a:t>Touchnet</a:t>
            </a:r>
            <a:r>
              <a:rPr lang="en-US" altLang="en-US" b="1" dirty="0">
                <a:latin typeface="Aptos" panose="020B0004020202020204" pitchFamily="34" charset="0"/>
                <a:cs typeface="Times New Roman" panose="02020603050405020304" pitchFamily="18" charset="0"/>
              </a:rPr>
              <a:t>).</a:t>
            </a:r>
            <a:endParaRPr kumimoji="0" lang="en-US" altLang="en-US" b="1" i="0" u="none" strike="noStrike" cap="none" normalizeH="0" baseline="0" dirty="0">
              <a:ln>
                <a:noFill/>
              </a:ln>
              <a:solidFill>
                <a:schemeClr val="tx1"/>
              </a:solidFill>
              <a:effectLst/>
              <a:latin typeface="Aptos" panose="020B0004020202020204" pitchFamily="34" charset="0"/>
            </a:endParaRPr>
          </a:p>
        </p:txBody>
      </p:sp>
      <p:pic>
        <p:nvPicPr>
          <p:cNvPr id="11" name="Picture12">
            <a:extLst>
              <a:ext uri="{FF2B5EF4-FFF2-40B4-BE49-F238E27FC236}">
                <a16:creationId xmlns:a16="http://schemas.microsoft.com/office/drawing/2014/main" id="{0DAE68D3-1494-BA97-1FE3-77686C3B7BF6}"/>
              </a:ext>
            </a:extLst>
          </p:cNvPr>
          <p:cNvPicPr>
            <a:picLocks noChangeAspect="1"/>
          </p:cNvPicPr>
          <p:nvPr/>
        </p:nvPicPr>
        <p:blipFill>
          <a:blip r:embed="rId3" cstate="print"/>
          <a:stretch>
            <a:fillRect/>
          </a:stretch>
        </p:blipFill>
        <p:spPr>
          <a:xfrm>
            <a:off x="4610100" y="3307805"/>
            <a:ext cx="2971800" cy="2933700"/>
          </a:xfrm>
          <a:prstGeom prst="rect">
            <a:avLst/>
          </a:prstGeom>
        </p:spPr>
      </p:pic>
      <p:sp>
        <p:nvSpPr>
          <p:cNvPr id="13" name="TextBox 12">
            <a:extLst>
              <a:ext uri="{FF2B5EF4-FFF2-40B4-BE49-F238E27FC236}">
                <a16:creationId xmlns:a16="http://schemas.microsoft.com/office/drawing/2014/main" id="{6D2E166E-CA45-1238-1CCD-D10A4FD8A750}"/>
              </a:ext>
            </a:extLst>
          </p:cNvPr>
          <p:cNvSpPr txBox="1"/>
          <p:nvPr/>
        </p:nvSpPr>
        <p:spPr>
          <a:xfrm>
            <a:off x="7676271" y="3964461"/>
            <a:ext cx="4148584" cy="1453411"/>
          </a:xfrm>
          <a:prstGeom prst="rect">
            <a:avLst/>
          </a:prstGeom>
          <a:noFill/>
        </p:spPr>
        <p:txBody>
          <a:bodyPr wrap="square">
            <a:spAutoFit/>
          </a:bodyPr>
          <a:lstStyle/>
          <a:p>
            <a:pPr marL="0" marR="0">
              <a:lnSpc>
                <a:spcPct val="115000"/>
              </a:lnSpc>
              <a:spcAft>
                <a:spcPts val="800"/>
              </a:spcAft>
              <a:buNone/>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On the right-hand side, you should see a section titled "My Profile Setup". </a:t>
            </a:r>
          </a:p>
          <a:p>
            <a:pPr marL="0" marR="0">
              <a:lnSpc>
                <a:spcPct val="115000"/>
              </a:lnSpc>
              <a:spcAft>
                <a:spcPts val="800"/>
              </a:spcAft>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Click on "Authorized Users" to set up your proxy permission. </a:t>
            </a:r>
          </a:p>
        </p:txBody>
      </p:sp>
      <p:sp>
        <p:nvSpPr>
          <p:cNvPr id="16" name="TextBox 15">
            <a:extLst>
              <a:ext uri="{FF2B5EF4-FFF2-40B4-BE49-F238E27FC236}">
                <a16:creationId xmlns:a16="http://schemas.microsoft.com/office/drawing/2014/main" id="{065980BA-0F1C-49FB-1BE1-1484F62D2DD1}"/>
              </a:ext>
            </a:extLst>
          </p:cNvPr>
          <p:cNvSpPr txBox="1"/>
          <p:nvPr/>
        </p:nvSpPr>
        <p:spPr>
          <a:xfrm>
            <a:off x="7676271" y="3664578"/>
            <a:ext cx="1406769" cy="369332"/>
          </a:xfrm>
          <a:prstGeom prst="rect">
            <a:avLst/>
          </a:prstGeom>
          <a:noFill/>
        </p:spPr>
        <p:txBody>
          <a:bodyPr wrap="square" rtlCol="0">
            <a:spAutoFit/>
          </a:bodyPr>
          <a:lstStyle/>
          <a:p>
            <a:r>
              <a:rPr lang="en-US" b="1" u="sng" dirty="0">
                <a:latin typeface="Aptos" panose="020B0004020202020204" pitchFamily="34" charset="0"/>
              </a:rPr>
              <a:t>Step 2</a:t>
            </a:r>
            <a:r>
              <a:rPr lang="en-US" b="1" u="sng" dirty="0"/>
              <a:t>:</a:t>
            </a:r>
          </a:p>
        </p:txBody>
      </p:sp>
      <p:pic>
        <p:nvPicPr>
          <p:cNvPr id="7" name="Picture 6">
            <a:extLst>
              <a:ext uri="{FF2B5EF4-FFF2-40B4-BE49-F238E27FC236}">
                <a16:creationId xmlns:a16="http://schemas.microsoft.com/office/drawing/2014/main" id="{1821FA68-74CA-A3CC-D7CC-C3ED1A0ED906}"/>
              </a:ext>
            </a:extLst>
          </p:cNvPr>
          <p:cNvPicPr>
            <a:picLocks noChangeAspect="1"/>
          </p:cNvPicPr>
          <p:nvPr/>
        </p:nvPicPr>
        <p:blipFill>
          <a:blip r:embed="rId4"/>
          <a:stretch>
            <a:fillRect/>
          </a:stretch>
        </p:blipFill>
        <p:spPr>
          <a:xfrm>
            <a:off x="9531481" y="2093999"/>
            <a:ext cx="2369573" cy="1577497"/>
          </a:xfrm>
          <a:prstGeom prst="rect">
            <a:avLst/>
          </a:prstGeom>
        </p:spPr>
      </p:pic>
    </p:spTree>
    <p:extLst>
      <p:ext uri="{BB962C8B-B14F-4D97-AF65-F5344CB8AC3E}">
        <p14:creationId xmlns:p14="http://schemas.microsoft.com/office/powerpoint/2010/main" val="3144340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1C458-B943-A8C5-9912-B7C7418FEB7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3855786-AFC8-8C88-44C4-FD0DF92320AE}"/>
              </a:ext>
            </a:extLst>
          </p:cNvPr>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Amasis MT Pro Medium" panose="02040604050005020304" pitchFamily="18" charset="0"/>
              </a:rPr>
              <a:t>Proxy and Account Payments for Students</a:t>
            </a:r>
            <a:endParaRPr lang="en-US" dirty="0"/>
          </a:p>
        </p:txBody>
      </p:sp>
      <p:sp>
        <p:nvSpPr>
          <p:cNvPr id="3" name="Rectangle 2">
            <a:extLst>
              <a:ext uri="{FF2B5EF4-FFF2-40B4-BE49-F238E27FC236}">
                <a16:creationId xmlns:a16="http://schemas.microsoft.com/office/drawing/2014/main" id="{A3106C3C-8FC9-59E6-0C77-B29D8DC0D03C}"/>
              </a:ext>
            </a:extLst>
          </p:cNvPr>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Amasis MT Pro Medium" panose="02040604050005020304" pitchFamily="18" charset="0"/>
              </a:rPr>
              <a:t>    Students Accessing Proxy:</a:t>
            </a:r>
          </a:p>
        </p:txBody>
      </p:sp>
      <p:sp>
        <p:nvSpPr>
          <p:cNvPr id="5" name="TextBox 4">
            <a:extLst>
              <a:ext uri="{FF2B5EF4-FFF2-40B4-BE49-F238E27FC236}">
                <a16:creationId xmlns:a16="http://schemas.microsoft.com/office/drawing/2014/main" id="{1B40DCB0-1F58-8301-2254-0CC8128206D3}"/>
              </a:ext>
            </a:extLst>
          </p:cNvPr>
          <p:cNvSpPr txBox="1"/>
          <p:nvPr/>
        </p:nvSpPr>
        <p:spPr>
          <a:xfrm>
            <a:off x="7150019" y="6419345"/>
            <a:ext cx="6094268" cy="369332"/>
          </a:xfrm>
          <a:prstGeom prst="rect">
            <a:avLst/>
          </a:prstGeom>
          <a:noFill/>
        </p:spPr>
        <p:txBody>
          <a:bodyPr wrap="square">
            <a:spAutoFit/>
          </a:bodyPr>
          <a:lstStyle/>
          <a:p>
            <a:r>
              <a:rPr lang="en-US" sz="1800" dirty="0">
                <a:solidFill>
                  <a:srgbClr val="00B050"/>
                </a:solidFill>
                <a:latin typeface="Amasis MT Pro Medium" panose="02040604050005020304" pitchFamily="18" charset="0"/>
                <a:ea typeface="Arial" charset="0"/>
                <a:cs typeface="Arial" charset="0"/>
              </a:rPr>
              <a:t>Marshall University Division of Student Affairs </a:t>
            </a:r>
          </a:p>
        </p:txBody>
      </p:sp>
      <p:sp>
        <p:nvSpPr>
          <p:cNvPr id="7" name="TextBox 6">
            <a:extLst>
              <a:ext uri="{FF2B5EF4-FFF2-40B4-BE49-F238E27FC236}">
                <a16:creationId xmlns:a16="http://schemas.microsoft.com/office/drawing/2014/main" id="{E2AB894B-5964-3CFC-EAC5-077C55959FBD}"/>
              </a:ext>
            </a:extLst>
          </p:cNvPr>
          <p:cNvSpPr txBox="1"/>
          <p:nvPr/>
        </p:nvSpPr>
        <p:spPr>
          <a:xfrm>
            <a:off x="4586693" y="2820453"/>
            <a:ext cx="7534342" cy="4196213"/>
          </a:xfrm>
          <a:prstGeom prst="rect">
            <a:avLst/>
          </a:prstGeom>
          <a:noFill/>
        </p:spPr>
        <p:txBody>
          <a:bodyPr wrap="square">
            <a:spAutoFit/>
          </a:bodyPr>
          <a:lstStyle/>
          <a:p>
            <a:pPr marL="0" marR="0">
              <a:lnSpc>
                <a:spcPct val="115000"/>
              </a:lnSpc>
              <a:spcAft>
                <a:spcPts val="800"/>
              </a:spcAft>
              <a:buNone/>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Click on "Add Authorized User" to add your proxy to be able to make payments on your account. </a:t>
            </a:r>
          </a:p>
          <a:p>
            <a:pPr marL="0" marR="0">
              <a:lnSpc>
                <a:spcPct val="115000"/>
              </a:lnSpc>
              <a:spcAft>
                <a:spcPts val="800"/>
              </a:spcAft>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Once you have entered their email and answered the questions, you can press </a:t>
            </a:r>
            <a:r>
              <a:rPr lang="en-US" b="1" kern="100" dirty="0">
                <a:latin typeface="Aptos" panose="020B0004020202020204" pitchFamily="34" charset="0"/>
                <a:ea typeface="Times New Roman" panose="02020603050405020304" pitchFamily="18" charset="0"/>
                <a:cs typeface="Times New Roman" panose="02020603050405020304" pitchFamily="18" charset="0"/>
              </a:rPr>
              <a:t>continue.  This is your last step as the student.</a:t>
            </a:r>
          </a:p>
          <a:p>
            <a:pPr marL="0" marR="0">
              <a:lnSpc>
                <a:spcPct val="115000"/>
              </a:lnSpc>
              <a:spcAft>
                <a:spcPts val="800"/>
              </a:spcAft>
            </a:pPr>
            <a:endParaRPr lang="en-US" kern="100" dirty="0">
              <a:latin typeface="Aptos" panose="020B0004020202020204" pitchFamily="34" charset="0"/>
              <a:ea typeface="Times New Roman" panose="02020603050405020304" pitchFamily="18" charset="0"/>
              <a:cs typeface="Times New Roman" panose="02020603050405020304" pitchFamily="18" charset="0"/>
            </a:endParaRPr>
          </a:p>
          <a:p>
            <a:pPr>
              <a:lnSpc>
                <a:spcPct val="115000"/>
              </a:lnSpc>
              <a:spcAft>
                <a:spcPts val="800"/>
              </a:spcAft>
            </a:pPr>
            <a:r>
              <a:rPr lang="en-US" b="1" dirty="0">
                <a:latin typeface="Aptos" panose="020B0004020202020204" pitchFamily="34" charset="0"/>
              </a:rPr>
              <a:t>*Your proxy will get an email letting them know that they have been added to your authorized users for the Student Account system. If  they can't find it in their mailbox, ask them to check their Spam or Junk folders. </a:t>
            </a:r>
          </a:p>
          <a:p>
            <a:pPr marL="0" marR="0">
              <a:lnSpc>
                <a:spcPct val="115000"/>
              </a:lnSpc>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Aft>
                <a:spcPts val="800"/>
              </a:spcAft>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372EBF5-D2C4-153D-C0E4-6497A343E386}"/>
              </a:ext>
            </a:extLst>
          </p:cNvPr>
          <p:cNvSpPr txBox="1"/>
          <p:nvPr/>
        </p:nvSpPr>
        <p:spPr>
          <a:xfrm>
            <a:off x="4586693" y="2451121"/>
            <a:ext cx="1981200" cy="369332"/>
          </a:xfrm>
          <a:prstGeom prst="rect">
            <a:avLst/>
          </a:prstGeom>
          <a:noFill/>
        </p:spPr>
        <p:txBody>
          <a:bodyPr wrap="square" rtlCol="0">
            <a:spAutoFit/>
          </a:bodyPr>
          <a:lstStyle/>
          <a:p>
            <a:r>
              <a:rPr lang="en-US" b="1" u="sng" dirty="0">
                <a:latin typeface="Aptos" panose="020B0004020202020204" pitchFamily="34" charset="0"/>
              </a:rPr>
              <a:t>Step 3</a:t>
            </a:r>
            <a:r>
              <a:rPr lang="en-US" dirty="0">
                <a:latin typeface="Aptos" panose="020B0004020202020204" pitchFamily="34" charset="0"/>
              </a:rPr>
              <a:t>:</a:t>
            </a:r>
          </a:p>
        </p:txBody>
      </p:sp>
      <p:pic>
        <p:nvPicPr>
          <p:cNvPr id="10" name="Picture 9">
            <a:extLst>
              <a:ext uri="{FF2B5EF4-FFF2-40B4-BE49-F238E27FC236}">
                <a16:creationId xmlns:a16="http://schemas.microsoft.com/office/drawing/2014/main" id="{27403EF7-4FBA-5F26-B561-E73311D227CD}"/>
              </a:ext>
            </a:extLst>
          </p:cNvPr>
          <p:cNvPicPr>
            <a:picLocks noChangeAspect="1"/>
          </p:cNvPicPr>
          <p:nvPr/>
        </p:nvPicPr>
        <p:blipFill>
          <a:blip r:embed="rId3"/>
          <a:stretch>
            <a:fillRect/>
          </a:stretch>
        </p:blipFill>
        <p:spPr>
          <a:xfrm>
            <a:off x="141930" y="1946275"/>
            <a:ext cx="4373799" cy="2517696"/>
          </a:xfrm>
          <a:prstGeom prst="rect">
            <a:avLst/>
          </a:prstGeom>
        </p:spPr>
      </p:pic>
      <p:pic>
        <p:nvPicPr>
          <p:cNvPr id="6" name="Picture 5">
            <a:extLst>
              <a:ext uri="{FF2B5EF4-FFF2-40B4-BE49-F238E27FC236}">
                <a16:creationId xmlns:a16="http://schemas.microsoft.com/office/drawing/2014/main" id="{05A56918-7141-E078-E3B0-DB960C1901A4}"/>
              </a:ext>
            </a:extLst>
          </p:cNvPr>
          <p:cNvPicPr>
            <a:picLocks noChangeAspect="1"/>
          </p:cNvPicPr>
          <p:nvPr/>
        </p:nvPicPr>
        <p:blipFill>
          <a:blip r:embed="rId4"/>
          <a:stretch>
            <a:fillRect/>
          </a:stretch>
        </p:blipFill>
        <p:spPr>
          <a:xfrm>
            <a:off x="457780" y="740965"/>
            <a:ext cx="3223114" cy="913390"/>
          </a:xfrm>
          <a:prstGeom prst="rect">
            <a:avLst/>
          </a:prstGeom>
        </p:spPr>
      </p:pic>
    </p:spTree>
    <p:extLst>
      <p:ext uri="{BB962C8B-B14F-4D97-AF65-F5344CB8AC3E}">
        <p14:creationId xmlns:p14="http://schemas.microsoft.com/office/powerpoint/2010/main" val="3993806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9EE0F-082D-6948-3AE0-471FE7E4F28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E6D8D96-7BC4-DB41-C2F3-940BBA71CE0F}"/>
              </a:ext>
            </a:extLst>
          </p:cNvPr>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953D992-E212-9A45-26B9-AE6A4356609A}"/>
              </a:ext>
            </a:extLst>
          </p:cNvPr>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b="1" dirty="0">
              <a:solidFill>
                <a:schemeClr val="bg1"/>
              </a:solidFill>
              <a:latin typeface="Amasis MT Pro Medium" panose="02040604050005020304" pitchFamily="18" charset="0"/>
            </a:endParaRPr>
          </a:p>
        </p:txBody>
      </p:sp>
      <p:sp>
        <p:nvSpPr>
          <p:cNvPr id="5" name="TextBox 4">
            <a:extLst>
              <a:ext uri="{FF2B5EF4-FFF2-40B4-BE49-F238E27FC236}">
                <a16:creationId xmlns:a16="http://schemas.microsoft.com/office/drawing/2014/main" id="{F09AA91A-351E-5B6E-9CC2-27FD0FEC018F}"/>
              </a:ext>
            </a:extLst>
          </p:cNvPr>
          <p:cNvSpPr txBox="1"/>
          <p:nvPr/>
        </p:nvSpPr>
        <p:spPr>
          <a:xfrm>
            <a:off x="7037243" y="6295292"/>
            <a:ext cx="6094268" cy="369332"/>
          </a:xfrm>
          <a:prstGeom prst="rect">
            <a:avLst/>
          </a:prstGeom>
          <a:noFill/>
        </p:spPr>
        <p:txBody>
          <a:bodyPr wrap="square">
            <a:spAutoFit/>
          </a:bodyPr>
          <a:lstStyle/>
          <a:p>
            <a:r>
              <a:rPr lang="en-US" sz="1800" dirty="0">
                <a:solidFill>
                  <a:srgbClr val="00B050"/>
                </a:solidFill>
                <a:latin typeface="Amasis MT Pro Medium" panose="02040604050005020304" pitchFamily="18" charset="0"/>
                <a:ea typeface="Arial" charset="0"/>
                <a:cs typeface="Arial" charset="0"/>
              </a:rPr>
              <a:t>Marshall University Division of Student Affairs </a:t>
            </a:r>
          </a:p>
        </p:txBody>
      </p:sp>
      <p:sp>
        <p:nvSpPr>
          <p:cNvPr id="4" name="TextBox 3">
            <a:extLst>
              <a:ext uri="{FF2B5EF4-FFF2-40B4-BE49-F238E27FC236}">
                <a16:creationId xmlns:a16="http://schemas.microsoft.com/office/drawing/2014/main" id="{D4834060-D63C-500D-02F3-9307DF86D714}"/>
              </a:ext>
            </a:extLst>
          </p:cNvPr>
          <p:cNvSpPr txBox="1"/>
          <p:nvPr/>
        </p:nvSpPr>
        <p:spPr>
          <a:xfrm>
            <a:off x="5279136" y="813675"/>
            <a:ext cx="6486144" cy="707886"/>
          </a:xfrm>
          <a:prstGeom prst="rect">
            <a:avLst/>
          </a:prstGeom>
          <a:noFill/>
        </p:spPr>
        <p:txBody>
          <a:bodyPr wrap="square" rtlCol="0">
            <a:spAutoFit/>
          </a:bodyPr>
          <a:lstStyle/>
          <a:p>
            <a:r>
              <a:rPr lang="en-US" sz="4000" b="1" dirty="0">
                <a:solidFill>
                  <a:schemeClr val="bg1"/>
                </a:solidFill>
                <a:latin typeface="Amasis MT Pro Medium" panose="02040604050005020304" pitchFamily="18" charset="0"/>
              </a:rPr>
              <a:t>Parents Accessing Proxy:</a:t>
            </a:r>
          </a:p>
        </p:txBody>
      </p:sp>
      <p:sp>
        <p:nvSpPr>
          <p:cNvPr id="7" name="TextBox 6">
            <a:extLst>
              <a:ext uri="{FF2B5EF4-FFF2-40B4-BE49-F238E27FC236}">
                <a16:creationId xmlns:a16="http://schemas.microsoft.com/office/drawing/2014/main" id="{C30486E3-F69D-F3C8-9107-5E12EF5CE78E}"/>
              </a:ext>
            </a:extLst>
          </p:cNvPr>
          <p:cNvSpPr txBox="1"/>
          <p:nvPr/>
        </p:nvSpPr>
        <p:spPr>
          <a:xfrm>
            <a:off x="-210065" y="1763618"/>
            <a:ext cx="12402065" cy="395173"/>
          </a:xfrm>
          <a:prstGeom prst="rect">
            <a:avLst/>
          </a:prstGeom>
          <a:noFill/>
        </p:spPr>
        <p:txBody>
          <a:bodyPr wrap="square">
            <a:spAutoFit/>
          </a:bodyPr>
          <a:lstStyle/>
          <a:p>
            <a:pPr marL="0" marR="0" algn="ctr">
              <a:lnSpc>
                <a:spcPct val="115000"/>
              </a:lnSpc>
              <a:spcAft>
                <a:spcPts val="800"/>
              </a:spcAft>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This section will show you notifications and how to manage communication when setting up your proxy access. </a:t>
            </a:r>
          </a:p>
        </p:txBody>
      </p:sp>
      <p:pic>
        <p:nvPicPr>
          <p:cNvPr id="9" name="Picture15">
            <a:extLst>
              <a:ext uri="{FF2B5EF4-FFF2-40B4-BE49-F238E27FC236}">
                <a16:creationId xmlns:a16="http://schemas.microsoft.com/office/drawing/2014/main" id="{5A3839F3-39EA-3E0A-4BB9-DAB1DC797287}"/>
              </a:ext>
            </a:extLst>
          </p:cNvPr>
          <p:cNvPicPr>
            <a:picLocks noChangeAspect="1"/>
          </p:cNvPicPr>
          <p:nvPr/>
        </p:nvPicPr>
        <p:blipFill>
          <a:blip r:embed="rId2" cstate="print"/>
          <a:stretch>
            <a:fillRect/>
          </a:stretch>
        </p:blipFill>
        <p:spPr>
          <a:xfrm>
            <a:off x="7414260" y="3016895"/>
            <a:ext cx="2971800" cy="864870"/>
          </a:xfrm>
          <a:prstGeom prst="rect">
            <a:avLst/>
          </a:prstGeom>
        </p:spPr>
      </p:pic>
      <p:sp>
        <p:nvSpPr>
          <p:cNvPr id="11" name="TextBox 10">
            <a:extLst>
              <a:ext uri="{FF2B5EF4-FFF2-40B4-BE49-F238E27FC236}">
                <a16:creationId xmlns:a16="http://schemas.microsoft.com/office/drawing/2014/main" id="{73616739-ACAA-0E58-E0FD-A21138258C5B}"/>
              </a:ext>
            </a:extLst>
          </p:cNvPr>
          <p:cNvSpPr txBox="1"/>
          <p:nvPr/>
        </p:nvSpPr>
        <p:spPr>
          <a:xfrm>
            <a:off x="0" y="2207790"/>
            <a:ext cx="6565392" cy="1874552"/>
          </a:xfrm>
          <a:prstGeom prst="rect">
            <a:avLst/>
          </a:prstGeom>
          <a:noFill/>
        </p:spPr>
        <p:txBody>
          <a:bodyPr wrap="square">
            <a:spAutoFit/>
          </a:bodyPr>
          <a:lstStyle/>
          <a:p>
            <a:pPr marL="0" marR="0">
              <a:lnSpc>
                <a:spcPct val="115000"/>
              </a:lnSpc>
              <a:spcAft>
                <a:spcPts val="800"/>
              </a:spcAft>
              <a:buNone/>
            </a:pPr>
            <a:r>
              <a:rPr lang="en-US" sz="1800" b="1" u="sng" kern="100" dirty="0">
                <a:effectLst/>
                <a:latin typeface="Aptos" panose="020B0004020202020204" pitchFamily="34" charset="0"/>
                <a:ea typeface="Times New Roman" panose="02020603050405020304" pitchFamily="18" charset="0"/>
                <a:cs typeface="Times New Roman" panose="02020603050405020304" pitchFamily="18" charset="0"/>
              </a:rPr>
              <a:t>Step </a:t>
            </a:r>
            <a:r>
              <a:rPr lang="en-US" b="1" u="sng" kern="100" dirty="0">
                <a:latin typeface="Aptos" panose="020B0004020202020204" pitchFamily="34" charset="0"/>
                <a:ea typeface="Times New Roman" panose="02020603050405020304" pitchFamily="18" charset="0"/>
                <a:cs typeface="Times New Roman" panose="02020603050405020304" pitchFamily="18" charset="0"/>
              </a:rPr>
              <a:t>1</a:t>
            </a:r>
            <a:r>
              <a:rPr lang="en-US" sz="1800" b="1" u="sng" kern="100" dirty="0">
                <a:effectLst/>
                <a:latin typeface="Aptos" panose="020B0004020202020204" pitchFamily="34" charset="0"/>
                <a:ea typeface="Times New Roman" panose="02020603050405020304" pitchFamily="18" charset="0"/>
                <a:cs typeface="Times New Roman" panose="02020603050405020304" pitchFamily="18" charset="0"/>
              </a:rPr>
              <a:t>:</a:t>
            </a:r>
          </a:p>
          <a:p>
            <a:pPr marL="0" marR="0">
              <a:lnSpc>
                <a:spcPct val="115000"/>
              </a:lnSpc>
              <a:spcAft>
                <a:spcPts val="800"/>
              </a:spcAft>
              <a:buNone/>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Locate an email with the subject line "New proxy confirmation</a:t>
            </a:r>
            <a:r>
              <a:rPr lang="en-US" b="1" kern="100" dirty="0">
                <a:latin typeface="Aptos" panose="020B0004020202020204" pitchFamily="34" charset="0"/>
                <a:ea typeface="Times New Roman" panose="02020603050405020304" pitchFamily="18" charset="0"/>
                <a:cs typeface="Times New Roman" panose="02020603050405020304" pitchFamily="18" charset="0"/>
              </a:rPr>
              <a:t>.”</a:t>
            </a:r>
            <a:endParaRPr lang="en-US" sz="1800" b="1"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lnSpc>
                <a:spcPct val="115000"/>
              </a:lnSpc>
              <a:spcAft>
                <a:spcPts val="800"/>
              </a:spcAft>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This email contains an initial password that you will use to access your proxy account. </a:t>
            </a:r>
          </a:p>
        </p:txBody>
      </p:sp>
      <p:sp>
        <p:nvSpPr>
          <p:cNvPr id="14" name="TextBox 13">
            <a:extLst>
              <a:ext uri="{FF2B5EF4-FFF2-40B4-BE49-F238E27FC236}">
                <a16:creationId xmlns:a16="http://schemas.microsoft.com/office/drawing/2014/main" id="{A7647DD7-ACD2-CBC0-0D61-F8B5C9460C03}"/>
              </a:ext>
            </a:extLst>
          </p:cNvPr>
          <p:cNvSpPr txBox="1"/>
          <p:nvPr/>
        </p:nvSpPr>
        <p:spPr>
          <a:xfrm>
            <a:off x="0" y="4308380"/>
            <a:ext cx="6565392" cy="1134862"/>
          </a:xfrm>
          <a:prstGeom prst="rect">
            <a:avLst/>
          </a:prstGeom>
          <a:noFill/>
        </p:spPr>
        <p:txBody>
          <a:bodyPr wrap="square">
            <a:spAutoFit/>
          </a:bodyPr>
          <a:lstStyle/>
          <a:p>
            <a:pPr marL="0" marR="0">
              <a:lnSpc>
                <a:spcPct val="115000"/>
              </a:lnSpc>
              <a:spcAft>
                <a:spcPts val="800"/>
              </a:spcAft>
            </a:pPr>
            <a:r>
              <a:rPr lang="en-US" sz="1800" b="1" u="sng" kern="100" dirty="0">
                <a:effectLst/>
                <a:latin typeface="Aptos" panose="020B0004020202020204" pitchFamily="34" charset="0"/>
                <a:ea typeface="Times New Roman" panose="02020603050405020304" pitchFamily="18" charset="0"/>
                <a:cs typeface="Times New Roman" panose="02020603050405020304" pitchFamily="18" charset="0"/>
              </a:rPr>
              <a:t>Step 2:</a:t>
            </a:r>
          </a:p>
          <a:p>
            <a:pPr marL="0" marR="0">
              <a:lnSpc>
                <a:spcPct val="115000"/>
              </a:lnSpc>
              <a:spcAft>
                <a:spcPts val="800"/>
              </a:spcAft>
            </a:pPr>
            <a:r>
              <a:rPr lang="en-US" sz="1800" b="1" kern="100" dirty="0">
                <a:effectLst/>
                <a:latin typeface="Aptos" panose="020B0004020202020204" pitchFamily="34" charset="0"/>
                <a:ea typeface="Times New Roman" panose="02020603050405020304" pitchFamily="18" charset="0"/>
                <a:cs typeface="Times New Roman" panose="02020603050405020304" pitchFamily="18" charset="0"/>
              </a:rPr>
              <a:t>Locate an email with the subject line "New proxy identity" and follow the link to set up your account. </a:t>
            </a:r>
          </a:p>
        </p:txBody>
      </p:sp>
      <p:pic>
        <p:nvPicPr>
          <p:cNvPr id="15" name="Picture16">
            <a:extLst>
              <a:ext uri="{FF2B5EF4-FFF2-40B4-BE49-F238E27FC236}">
                <a16:creationId xmlns:a16="http://schemas.microsoft.com/office/drawing/2014/main" id="{0FE7C25B-ADB4-390B-4219-BCF5E8F715B8}"/>
              </a:ext>
            </a:extLst>
          </p:cNvPr>
          <p:cNvPicPr>
            <a:picLocks noChangeAspect="1"/>
          </p:cNvPicPr>
          <p:nvPr/>
        </p:nvPicPr>
        <p:blipFill>
          <a:blip r:embed="rId3" cstate="print"/>
          <a:stretch>
            <a:fillRect/>
          </a:stretch>
        </p:blipFill>
        <p:spPr>
          <a:xfrm>
            <a:off x="7414260" y="4718432"/>
            <a:ext cx="2971800" cy="1002665"/>
          </a:xfrm>
          <a:prstGeom prst="rect">
            <a:avLst/>
          </a:prstGeom>
        </p:spPr>
      </p:pic>
      <p:pic>
        <p:nvPicPr>
          <p:cNvPr id="8" name="Picture 7" descr="A green and black logo&#10;&#10;AI-generated content may be incorrect.">
            <a:extLst>
              <a:ext uri="{FF2B5EF4-FFF2-40B4-BE49-F238E27FC236}">
                <a16:creationId xmlns:a16="http://schemas.microsoft.com/office/drawing/2014/main" id="{B398C33B-4019-3BFE-3149-DCE88C495AAD}"/>
              </a:ext>
            </a:extLst>
          </p:cNvPr>
          <p:cNvPicPr>
            <a:picLocks noChangeAspect="1"/>
          </p:cNvPicPr>
          <p:nvPr/>
        </p:nvPicPr>
        <p:blipFill>
          <a:blip r:embed="rId4"/>
          <a:stretch>
            <a:fillRect/>
          </a:stretch>
        </p:blipFill>
        <p:spPr>
          <a:xfrm>
            <a:off x="414097" y="304292"/>
            <a:ext cx="1843767" cy="1311679"/>
          </a:xfrm>
          <a:prstGeom prst="rect">
            <a:avLst/>
          </a:prstGeom>
        </p:spPr>
      </p:pic>
    </p:spTree>
    <p:extLst>
      <p:ext uri="{BB962C8B-B14F-4D97-AF65-F5344CB8AC3E}">
        <p14:creationId xmlns:p14="http://schemas.microsoft.com/office/powerpoint/2010/main" val="693924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Arial" charset="0"/>
                <a:ea typeface="Arial" charset="0"/>
                <a:cs typeface="Arial" charset="0"/>
              </a:rPr>
              <a:t>What is FERPA?</a:t>
            </a:r>
          </a:p>
        </p:txBody>
      </p:sp>
      <p:sp>
        <p:nvSpPr>
          <p:cNvPr id="5" name="Rectangle 4"/>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7114" y="2250830"/>
            <a:ext cx="11000935" cy="2308324"/>
          </a:xfrm>
          <a:prstGeom prst="rect">
            <a:avLst/>
          </a:prstGeom>
          <a:noFill/>
        </p:spPr>
        <p:txBody>
          <a:bodyPr wrap="square" rtlCol="0">
            <a:spAutoFit/>
          </a:bodyPr>
          <a:lstStyle/>
          <a:p>
            <a:r>
              <a:rPr lang="en-US" sz="7200" b="1" dirty="0">
                <a:solidFill>
                  <a:srgbClr val="00B050"/>
                </a:solidFill>
                <a:latin typeface="Amasis MT Pro Medium" panose="02040604050005020304" pitchFamily="18" charset="0"/>
                <a:ea typeface="Arial" charset="0"/>
                <a:cs typeface="Arial" charset="0"/>
              </a:rPr>
              <a:t>F</a:t>
            </a:r>
            <a:r>
              <a:rPr lang="en-US" sz="7200" dirty="0">
                <a:latin typeface="Amasis MT Pro Medium" panose="02040604050005020304" pitchFamily="18" charset="0"/>
                <a:ea typeface="Arial" charset="0"/>
                <a:cs typeface="Arial" charset="0"/>
              </a:rPr>
              <a:t>amily</a:t>
            </a:r>
            <a:r>
              <a:rPr lang="en-US" sz="7200" b="1" dirty="0">
                <a:latin typeface="Amasis MT Pro Medium" panose="02040604050005020304" pitchFamily="18" charset="0"/>
                <a:ea typeface="Arial" charset="0"/>
                <a:cs typeface="Arial" charset="0"/>
              </a:rPr>
              <a:t> </a:t>
            </a:r>
            <a:r>
              <a:rPr lang="en-US" sz="7200" b="1" dirty="0">
                <a:solidFill>
                  <a:srgbClr val="00B050"/>
                </a:solidFill>
                <a:latin typeface="Amasis MT Pro Medium" panose="02040604050005020304" pitchFamily="18" charset="0"/>
                <a:ea typeface="Arial" charset="0"/>
                <a:cs typeface="Arial" charset="0"/>
              </a:rPr>
              <a:t>E</a:t>
            </a:r>
            <a:r>
              <a:rPr lang="en-US" sz="7200" dirty="0">
                <a:latin typeface="Amasis MT Pro Medium" panose="02040604050005020304" pitchFamily="18" charset="0"/>
                <a:ea typeface="Arial" charset="0"/>
                <a:cs typeface="Arial" charset="0"/>
              </a:rPr>
              <a:t>ducational</a:t>
            </a:r>
            <a:r>
              <a:rPr lang="en-US" sz="7200" b="1" dirty="0">
                <a:latin typeface="Amasis MT Pro Medium" panose="02040604050005020304" pitchFamily="18" charset="0"/>
                <a:ea typeface="Arial" charset="0"/>
                <a:cs typeface="Arial" charset="0"/>
              </a:rPr>
              <a:t> </a:t>
            </a:r>
            <a:r>
              <a:rPr lang="en-US" sz="7200" b="1" dirty="0">
                <a:solidFill>
                  <a:srgbClr val="00B050"/>
                </a:solidFill>
                <a:latin typeface="Amasis MT Pro Medium" panose="02040604050005020304" pitchFamily="18" charset="0"/>
                <a:ea typeface="Arial" charset="0"/>
                <a:cs typeface="Arial" charset="0"/>
              </a:rPr>
              <a:t>R</a:t>
            </a:r>
            <a:r>
              <a:rPr lang="en-US" sz="7200" dirty="0">
                <a:latin typeface="Amasis MT Pro Medium" panose="02040604050005020304" pitchFamily="18" charset="0"/>
                <a:ea typeface="Arial" charset="0"/>
                <a:cs typeface="Arial" charset="0"/>
              </a:rPr>
              <a:t>ights</a:t>
            </a:r>
            <a:r>
              <a:rPr lang="en-US" sz="7200" b="1" dirty="0">
                <a:latin typeface="Amasis MT Pro Medium" panose="02040604050005020304" pitchFamily="18" charset="0"/>
                <a:ea typeface="Arial" charset="0"/>
                <a:cs typeface="Arial" charset="0"/>
              </a:rPr>
              <a:t> </a:t>
            </a:r>
            <a:r>
              <a:rPr lang="en-US" sz="7200" dirty="0">
                <a:latin typeface="Amasis MT Pro Medium" panose="02040604050005020304" pitchFamily="18" charset="0"/>
                <a:ea typeface="Arial" charset="0"/>
                <a:cs typeface="Arial" charset="0"/>
              </a:rPr>
              <a:t>and </a:t>
            </a:r>
            <a:r>
              <a:rPr lang="en-US" sz="7200" b="1" dirty="0">
                <a:solidFill>
                  <a:srgbClr val="00B050"/>
                </a:solidFill>
                <a:latin typeface="Amasis MT Pro Medium" panose="02040604050005020304" pitchFamily="18" charset="0"/>
                <a:ea typeface="Arial" charset="0"/>
                <a:cs typeface="Arial" charset="0"/>
              </a:rPr>
              <a:t>P</a:t>
            </a:r>
            <a:r>
              <a:rPr lang="en-US" sz="7200" dirty="0">
                <a:latin typeface="Amasis MT Pro Medium" panose="02040604050005020304" pitchFamily="18" charset="0"/>
                <a:ea typeface="Arial" charset="0"/>
                <a:cs typeface="Arial" charset="0"/>
              </a:rPr>
              <a:t>rivacy</a:t>
            </a:r>
            <a:r>
              <a:rPr lang="en-US" sz="7200" b="1" dirty="0">
                <a:latin typeface="Amasis MT Pro Medium" panose="02040604050005020304" pitchFamily="18" charset="0"/>
                <a:ea typeface="Arial" charset="0"/>
                <a:cs typeface="Arial" charset="0"/>
              </a:rPr>
              <a:t> </a:t>
            </a:r>
            <a:r>
              <a:rPr lang="en-US" sz="7200" b="1" dirty="0">
                <a:solidFill>
                  <a:srgbClr val="00B050"/>
                </a:solidFill>
                <a:latin typeface="Amasis MT Pro Medium" panose="02040604050005020304" pitchFamily="18" charset="0"/>
                <a:ea typeface="Arial" charset="0"/>
                <a:cs typeface="Arial" charset="0"/>
              </a:rPr>
              <a:t>A</a:t>
            </a:r>
            <a:r>
              <a:rPr lang="en-US" sz="7200" dirty="0">
                <a:latin typeface="Amasis MT Pro Medium" panose="02040604050005020304" pitchFamily="18" charset="0"/>
                <a:ea typeface="Arial" charset="0"/>
                <a:cs typeface="Arial" charset="0"/>
              </a:rPr>
              <a:t>ct</a:t>
            </a:r>
          </a:p>
        </p:txBody>
      </p:sp>
      <p:sp>
        <p:nvSpPr>
          <p:cNvPr id="8" name="TextBox 7"/>
          <p:cNvSpPr txBox="1"/>
          <p:nvPr/>
        </p:nvSpPr>
        <p:spPr>
          <a:xfrm>
            <a:off x="6497515" y="6396335"/>
            <a:ext cx="6611815" cy="400110"/>
          </a:xfrm>
          <a:prstGeom prst="rect">
            <a:avLst/>
          </a:prstGeom>
          <a:noFill/>
        </p:spPr>
        <p:txBody>
          <a:bodyPr wrap="square" rtlCol="0">
            <a:spAutoFit/>
          </a:bodyPr>
          <a:lstStyle/>
          <a:p>
            <a:r>
              <a:rPr lang="en-US" sz="2000" dirty="0">
                <a:solidFill>
                  <a:srgbClr val="00B050"/>
                </a:solidFill>
                <a:latin typeface="Amasis MT Pro Medium" panose="02040604050005020304" pitchFamily="18" charset="0"/>
                <a:ea typeface="Arial" charset="0"/>
                <a:cs typeface="Arial" charset="0"/>
              </a:rPr>
              <a:t>Marshall University Division of Student Affairs </a:t>
            </a:r>
          </a:p>
        </p:txBody>
      </p:sp>
      <p:pic>
        <p:nvPicPr>
          <p:cNvPr id="3" name="Picture 2">
            <a:extLst>
              <a:ext uri="{FF2B5EF4-FFF2-40B4-BE49-F238E27FC236}">
                <a16:creationId xmlns:a16="http://schemas.microsoft.com/office/drawing/2014/main" id="{82562284-2F15-8B38-C857-2354264E4830}"/>
              </a:ext>
            </a:extLst>
          </p:cNvPr>
          <p:cNvPicPr>
            <a:picLocks noChangeAspect="1"/>
          </p:cNvPicPr>
          <p:nvPr/>
        </p:nvPicPr>
        <p:blipFill>
          <a:blip r:embed="rId3"/>
          <a:stretch>
            <a:fillRect/>
          </a:stretch>
        </p:blipFill>
        <p:spPr>
          <a:xfrm>
            <a:off x="530874" y="701271"/>
            <a:ext cx="3465419" cy="982056"/>
          </a:xfrm>
          <a:prstGeom prst="rect">
            <a:avLst/>
          </a:prstGeom>
        </p:spPr>
      </p:pic>
      <p:pic>
        <p:nvPicPr>
          <p:cNvPr id="9" name="Picture 8">
            <a:extLst>
              <a:ext uri="{FF2B5EF4-FFF2-40B4-BE49-F238E27FC236}">
                <a16:creationId xmlns:a16="http://schemas.microsoft.com/office/drawing/2014/main" id="{1946E3FE-2070-0459-B62B-61625322451B}"/>
              </a:ext>
            </a:extLst>
          </p:cNvPr>
          <p:cNvPicPr>
            <a:picLocks noChangeAspect="1"/>
          </p:cNvPicPr>
          <p:nvPr/>
        </p:nvPicPr>
        <p:blipFill>
          <a:blip r:embed="rId4"/>
          <a:stretch>
            <a:fillRect/>
          </a:stretch>
        </p:blipFill>
        <p:spPr>
          <a:xfrm>
            <a:off x="10302168" y="4312996"/>
            <a:ext cx="1646063" cy="1767993"/>
          </a:xfrm>
          <a:prstGeom prst="rect">
            <a:avLst/>
          </a:prstGeom>
        </p:spPr>
      </p:pic>
    </p:spTree>
    <p:extLst>
      <p:ext uri="{BB962C8B-B14F-4D97-AF65-F5344CB8AC3E}">
        <p14:creationId xmlns:p14="http://schemas.microsoft.com/office/powerpoint/2010/main" val="130784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77D64-50C6-5314-E8CE-F1A61D5362B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D12527B-EB0D-F50A-6606-28BF317DC380}"/>
              </a:ext>
            </a:extLst>
          </p:cNvPr>
          <p:cNvSpPr/>
          <p:nvPr/>
        </p:nvSpPr>
        <p:spPr>
          <a:xfrm>
            <a:off x="0" y="5933357"/>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D8B9E9-7BAE-CFEA-3CB1-4D2ED3D2092C}"/>
              </a:ext>
            </a:extLst>
          </p:cNvPr>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Amasis MT Pro Medium" panose="02040604050005020304" pitchFamily="18" charset="0"/>
              </a:rPr>
              <a:t>     Parents Accessing Proxy:</a:t>
            </a:r>
          </a:p>
        </p:txBody>
      </p:sp>
      <p:sp>
        <p:nvSpPr>
          <p:cNvPr id="5" name="TextBox 4">
            <a:extLst>
              <a:ext uri="{FF2B5EF4-FFF2-40B4-BE49-F238E27FC236}">
                <a16:creationId xmlns:a16="http://schemas.microsoft.com/office/drawing/2014/main" id="{76E70C5C-B6A5-AC75-7190-C191885587C6}"/>
              </a:ext>
            </a:extLst>
          </p:cNvPr>
          <p:cNvSpPr txBox="1"/>
          <p:nvPr/>
        </p:nvSpPr>
        <p:spPr>
          <a:xfrm>
            <a:off x="7037243" y="6295292"/>
            <a:ext cx="6094268" cy="369332"/>
          </a:xfrm>
          <a:prstGeom prst="rect">
            <a:avLst/>
          </a:prstGeom>
          <a:noFill/>
        </p:spPr>
        <p:txBody>
          <a:bodyPr wrap="square">
            <a:spAutoFit/>
          </a:bodyPr>
          <a:lstStyle/>
          <a:p>
            <a:r>
              <a:rPr lang="en-US" sz="1800" dirty="0">
                <a:solidFill>
                  <a:srgbClr val="00B050"/>
                </a:solidFill>
                <a:latin typeface="Amasis MT Pro Medium" panose="02040604050005020304" pitchFamily="18" charset="0"/>
                <a:ea typeface="Arial" charset="0"/>
                <a:cs typeface="Arial" charset="0"/>
              </a:rPr>
              <a:t>Marshall University Division of Student Affairs </a:t>
            </a:r>
          </a:p>
        </p:txBody>
      </p:sp>
      <p:pic>
        <p:nvPicPr>
          <p:cNvPr id="4" name="Picture 3">
            <a:extLst>
              <a:ext uri="{FF2B5EF4-FFF2-40B4-BE49-F238E27FC236}">
                <a16:creationId xmlns:a16="http://schemas.microsoft.com/office/drawing/2014/main" id="{6A86F098-5526-DE91-2843-65F78B4FF156}"/>
              </a:ext>
            </a:extLst>
          </p:cNvPr>
          <p:cNvPicPr>
            <a:picLocks noChangeAspect="1"/>
          </p:cNvPicPr>
          <p:nvPr/>
        </p:nvPicPr>
        <p:blipFill>
          <a:blip r:embed="rId2"/>
          <a:stretch>
            <a:fillRect/>
          </a:stretch>
        </p:blipFill>
        <p:spPr>
          <a:xfrm>
            <a:off x="515420" y="449816"/>
            <a:ext cx="3278104" cy="905079"/>
          </a:xfrm>
          <a:prstGeom prst="rect">
            <a:avLst/>
          </a:prstGeom>
        </p:spPr>
      </p:pic>
      <p:sp>
        <p:nvSpPr>
          <p:cNvPr id="7" name="TextBox 6">
            <a:extLst>
              <a:ext uri="{FF2B5EF4-FFF2-40B4-BE49-F238E27FC236}">
                <a16:creationId xmlns:a16="http://schemas.microsoft.com/office/drawing/2014/main" id="{C6DDE564-34E8-7955-164B-9844D294A7E4}"/>
              </a:ext>
            </a:extLst>
          </p:cNvPr>
          <p:cNvSpPr txBox="1"/>
          <p:nvPr/>
        </p:nvSpPr>
        <p:spPr>
          <a:xfrm>
            <a:off x="985452" y="2042440"/>
            <a:ext cx="6567616" cy="395173"/>
          </a:xfrm>
          <a:prstGeom prst="rect">
            <a:avLst/>
          </a:prstGeom>
          <a:noFill/>
        </p:spPr>
        <p:txBody>
          <a:bodyPr wrap="square">
            <a:spAutoFit/>
          </a:bodyPr>
          <a:lstStyle/>
          <a:p>
            <a:pPr marL="0" marR="0">
              <a:lnSpc>
                <a:spcPct val="115000"/>
              </a:lnSpc>
              <a:spcAft>
                <a:spcPts val="800"/>
              </a:spcAft>
            </a:pPr>
            <a:r>
              <a:rPr lang="en-US" sz="1800" b="1" u="sng" kern="100" dirty="0">
                <a:effectLst/>
                <a:latin typeface="Aptos" panose="020B0004020202020204" pitchFamily="34" charset="0"/>
                <a:ea typeface="Times New Roman" panose="02020603050405020304" pitchFamily="18" charset="0"/>
                <a:cs typeface="Times New Roman" panose="02020603050405020304" pitchFamily="18" charset="0"/>
              </a:rPr>
              <a:t>Step 3:</a:t>
            </a:r>
          </a:p>
        </p:txBody>
      </p:sp>
      <p:sp>
        <p:nvSpPr>
          <p:cNvPr id="9" name="TextBox 8">
            <a:extLst>
              <a:ext uri="{FF2B5EF4-FFF2-40B4-BE49-F238E27FC236}">
                <a16:creationId xmlns:a16="http://schemas.microsoft.com/office/drawing/2014/main" id="{CB62BFA4-A597-D3F0-7198-EA558E5FD206}"/>
              </a:ext>
            </a:extLst>
          </p:cNvPr>
          <p:cNvSpPr txBox="1"/>
          <p:nvPr/>
        </p:nvSpPr>
        <p:spPr>
          <a:xfrm>
            <a:off x="985452" y="2480509"/>
            <a:ext cx="6567616" cy="646331"/>
          </a:xfrm>
          <a:prstGeom prst="rect">
            <a:avLst/>
          </a:prstGeom>
          <a:noFill/>
        </p:spPr>
        <p:txBody>
          <a:bodyPr wrap="square">
            <a:spAutoFit/>
          </a:bodyPr>
          <a:lstStyle/>
          <a:p>
            <a:r>
              <a:rPr lang="en-US" sz="1800" b="1" i="0" dirty="0">
                <a:solidFill>
                  <a:srgbClr val="000000"/>
                </a:solidFill>
                <a:effectLst/>
                <a:latin typeface="Aptos" panose="020B0004020202020204" pitchFamily="34" charset="0"/>
              </a:rPr>
              <a:t>Please insert the password that was given to you in the email with the subject line "New proxy confirmation." </a:t>
            </a:r>
            <a:endParaRPr lang="en-US" b="1" dirty="0">
              <a:latin typeface="Aptos" panose="020B0004020202020204" pitchFamily="34" charset="0"/>
            </a:endParaRPr>
          </a:p>
        </p:txBody>
      </p:sp>
      <p:pic>
        <p:nvPicPr>
          <p:cNvPr id="11" name="Picture 10">
            <a:extLst>
              <a:ext uri="{FF2B5EF4-FFF2-40B4-BE49-F238E27FC236}">
                <a16:creationId xmlns:a16="http://schemas.microsoft.com/office/drawing/2014/main" id="{895C5541-5660-CE98-9259-A20293A741B4}"/>
              </a:ext>
            </a:extLst>
          </p:cNvPr>
          <p:cNvPicPr>
            <a:picLocks noChangeAspect="1"/>
          </p:cNvPicPr>
          <p:nvPr/>
        </p:nvPicPr>
        <p:blipFill>
          <a:blip r:embed="rId3"/>
          <a:stretch>
            <a:fillRect/>
          </a:stretch>
        </p:blipFill>
        <p:spPr>
          <a:xfrm>
            <a:off x="7403758" y="1884884"/>
            <a:ext cx="4556553" cy="2149026"/>
          </a:xfrm>
          <a:prstGeom prst="rect">
            <a:avLst/>
          </a:prstGeom>
        </p:spPr>
      </p:pic>
      <p:sp>
        <p:nvSpPr>
          <p:cNvPr id="13" name="TextBox 12">
            <a:extLst>
              <a:ext uri="{FF2B5EF4-FFF2-40B4-BE49-F238E27FC236}">
                <a16:creationId xmlns:a16="http://schemas.microsoft.com/office/drawing/2014/main" id="{6D010285-A826-2B5A-CF66-5C7AB43A4141}"/>
              </a:ext>
            </a:extLst>
          </p:cNvPr>
          <p:cNvSpPr txBox="1"/>
          <p:nvPr/>
        </p:nvSpPr>
        <p:spPr>
          <a:xfrm>
            <a:off x="3703718" y="3638737"/>
            <a:ext cx="6567616" cy="395173"/>
          </a:xfrm>
          <a:prstGeom prst="rect">
            <a:avLst/>
          </a:prstGeom>
          <a:noFill/>
        </p:spPr>
        <p:txBody>
          <a:bodyPr wrap="square">
            <a:spAutoFit/>
          </a:bodyPr>
          <a:lstStyle/>
          <a:p>
            <a:pPr marL="0" marR="0">
              <a:lnSpc>
                <a:spcPct val="115000"/>
              </a:lnSpc>
              <a:spcAft>
                <a:spcPts val="800"/>
              </a:spcAft>
            </a:pPr>
            <a:r>
              <a:rPr lang="en-US" sz="1800" b="1" u="sng" kern="100" dirty="0">
                <a:effectLst/>
                <a:latin typeface="Aptos" panose="020B0004020202020204" pitchFamily="34" charset="0"/>
                <a:ea typeface="Times New Roman" panose="02020603050405020304" pitchFamily="18" charset="0"/>
                <a:cs typeface="Times New Roman" panose="02020603050405020304" pitchFamily="18" charset="0"/>
              </a:rPr>
              <a:t>Step </a:t>
            </a:r>
            <a:r>
              <a:rPr lang="en-US" b="1" u="sng" kern="100" dirty="0">
                <a:latin typeface="Aptos" panose="020B0004020202020204" pitchFamily="34" charset="0"/>
                <a:ea typeface="Times New Roman" panose="02020603050405020304" pitchFamily="18" charset="0"/>
                <a:cs typeface="Times New Roman" panose="02020603050405020304" pitchFamily="18" charset="0"/>
              </a:rPr>
              <a:t>4:</a:t>
            </a:r>
            <a:endParaRPr lang="en-US" sz="1800" b="1" u="sng" kern="1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AF5AC68-502C-5E5D-DAD0-0972BADA39A9}"/>
              </a:ext>
            </a:extLst>
          </p:cNvPr>
          <p:cNvSpPr txBox="1"/>
          <p:nvPr/>
        </p:nvSpPr>
        <p:spPr>
          <a:xfrm>
            <a:off x="3647003" y="4146265"/>
            <a:ext cx="6567616" cy="646331"/>
          </a:xfrm>
          <a:prstGeom prst="rect">
            <a:avLst/>
          </a:prstGeom>
          <a:noFill/>
        </p:spPr>
        <p:txBody>
          <a:bodyPr wrap="square">
            <a:spAutoFit/>
          </a:bodyPr>
          <a:lstStyle/>
          <a:p>
            <a:r>
              <a:rPr lang="en-US" sz="1800" b="1" i="0" dirty="0">
                <a:solidFill>
                  <a:srgbClr val="000000"/>
                </a:solidFill>
                <a:effectLst/>
                <a:latin typeface="Aptos" panose="020B0004020202020204" pitchFamily="34" charset="0"/>
              </a:rPr>
              <a:t>On this page, you will be able to create your own password. Be sure to keep this password in a safe place. </a:t>
            </a:r>
            <a:r>
              <a:rPr lang="en-US" sz="1800" b="0" i="0" dirty="0">
                <a:solidFill>
                  <a:srgbClr val="000000"/>
                </a:solidFill>
                <a:effectLst/>
                <a:latin typeface="Calibri" panose="020F0502020204030204" pitchFamily="34" charset="0"/>
              </a:rPr>
              <a:t> </a:t>
            </a:r>
            <a:endParaRPr lang="en-US" dirty="0"/>
          </a:p>
        </p:txBody>
      </p:sp>
      <p:pic>
        <p:nvPicPr>
          <p:cNvPr id="17" name="Picture 16">
            <a:extLst>
              <a:ext uri="{FF2B5EF4-FFF2-40B4-BE49-F238E27FC236}">
                <a16:creationId xmlns:a16="http://schemas.microsoft.com/office/drawing/2014/main" id="{FC95754C-7831-9C79-E0D1-DD51339FB99C}"/>
              </a:ext>
            </a:extLst>
          </p:cNvPr>
          <p:cNvPicPr>
            <a:picLocks noChangeAspect="1"/>
          </p:cNvPicPr>
          <p:nvPr/>
        </p:nvPicPr>
        <p:blipFill>
          <a:blip r:embed="rId4"/>
          <a:stretch>
            <a:fillRect/>
          </a:stretch>
        </p:blipFill>
        <p:spPr>
          <a:xfrm>
            <a:off x="38180" y="3474729"/>
            <a:ext cx="3665538" cy="2415749"/>
          </a:xfrm>
          <a:prstGeom prst="rect">
            <a:avLst/>
          </a:prstGeom>
        </p:spPr>
      </p:pic>
      <p:sp>
        <p:nvSpPr>
          <p:cNvPr id="18" name="Rectangle 17">
            <a:extLst>
              <a:ext uri="{FF2B5EF4-FFF2-40B4-BE49-F238E27FC236}">
                <a16:creationId xmlns:a16="http://schemas.microsoft.com/office/drawing/2014/main" id="{01D192CF-A120-4734-D2AB-4614762FF78A}"/>
              </a:ext>
            </a:extLst>
          </p:cNvPr>
          <p:cNvSpPr/>
          <p:nvPr/>
        </p:nvSpPr>
        <p:spPr>
          <a:xfrm>
            <a:off x="7676271" y="4839106"/>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5230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E7B4C-E75A-4E0C-B034-462EF150B5F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EF885A2-BE94-76CE-051D-16F2C77DCC03}"/>
              </a:ext>
            </a:extLst>
          </p:cNvPr>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9F39612-616E-3E89-74B5-004B57029119}"/>
              </a:ext>
            </a:extLst>
          </p:cNvPr>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Amasis MT Pro Medium" panose="02040604050005020304" pitchFamily="18" charset="0"/>
              </a:rPr>
              <a:t>     Parents Accessing Proxy:</a:t>
            </a:r>
          </a:p>
        </p:txBody>
      </p:sp>
      <p:sp>
        <p:nvSpPr>
          <p:cNvPr id="5" name="TextBox 4">
            <a:extLst>
              <a:ext uri="{FF2B5EF4-FFF2-40B4-BE49-F238E27FC236}">
                <a16:creationId xmlns:a16="http://schemas.microsoft.com/office/drawing/2014/main" id="{C9DA0E02-36B5-0E7E-D410-7737A65F7D42}"/>
              </a:ext>
            </a:extLst>
          </p:cNvPr>
          <p:cNvSpPr txBox="1"/>
          <p:nvPr/>
        </p:nvSpPr>
        <p:spPr>
          <a:xfrm>
            <a:off x="7037243" y="6295292"/>
            <a:ext cx="6094268" cy="369332"/>
          </a:xfrm>
          <a:prstGeom prst="rect">
            <a:avLst/>
          </a:prstGeom>
          <a:noFill/>
        </p:spPr>
        <p:txBody>
          <a:bodyPr wrap="square">
            <a:spAutoFit/>
          </a:bodyPr>
          <a:lstStyle/>
          <a:p>
            <a:r>
              <a:rPr lang="en-US" sz="1800" dirty="0">
                <a:solidFill>
                  <a:srgbClr val="00B050"/>
                </a:solidFill>
                <a:latin typeface="Amasis MT Pro Medium" panose="02040604050005020304" pitchFamily="18" charset="0"/>
                <a:ea typeface="Arial" charset="0"/>
                <a:cs typeface="Arial" charset="0"/>
              </a:rPr>
              <a:t>Marshall University Division of Student Affairs </a:t>
            </a:r>
          </a:p>
        </p:txBody>
      </p:sp>
      <p:pic>
        <p:nvPicPr>
          <p:cNvPr id="4" name="Picture 3">
            <a:extLst>
              <a:ext uri="{FF2B5EF4-FFF2-40B4-BE49-F238E27FC236}">
                <a16:creationId xmlns:a16="http://schemas.microsoft.com/office/drawing/2014/main" id="{5DCF58BC-E570-85DA-F501-CD6D32C59A0D}"/>
              </a:ext>
            </a:extLst>
          </p:cNvPr>
          <p:cNvPicPr>
            <a:picLocks noChangeAspect="1"/>
          </p:cNvPicPr>
          <p:nvPr/>
        </p:nvPicPr>
        <p:blipFill>
          <a:blip r:embed="rId2"/>
          <a:stretch>
            <a:fillRect/>
          </a:stretch>
        </p:blipFill>
        <p:spPr>
          <a:xfrm>
            <a:off x="0" y="217955"/>
            <a:ext cx="2369573" cy="1577497"/>
          </a:xfrm>
          <a:prstGeom prst="rect">
            <a:avLst/>
          </a:prstGeom>
        </p:spPr>
      </p:pic>
      <p:sp>
        <p:nvSpPr>
          <p:cNvPr id="7" name="TextBox 6">
            <a:extLst>
              <a:ext uri="{FF2B5EF4-FFF2-40B4-BE49-F238E27FC236}">
                <a16:creationId xmlns:a16="http://schemas.microsoft.com/office/drawing/2014/main" id="{D45010C6-8693-6D05-557F-F8BCA1032AAE}"/>
              </a:ext>
            </a:extLst>
          </p:cNvPr>
          <p:cNvSpPr txBox="1"/>
          <p:nvPr/>
        </p:nvSpPr>
        <p:spPr>
          <a:xfrm>
            <a:off x="5825324" y="2036934"/>
            <a:ext cx="6567616" cy="369332"/>
          </a:xfrm>
          <a:prstGeom prst="rect">
            <a:avLst/>
          </a:prstGeom>
          <a:noFill/>
        </p:spPr>
        <p:txBody>
          <a:bodyPr wrap="square">
            <a:spAutoFit/>
          </a:bodyPr>
          <a:lstStyle/>
          <a:p>
            <a:r>
              <a:rPr lang="en-US" sz="1800" b="1" u="sng" kern="100" dirty="0">
                <a:effectLst/>
                <a:latin typeface="Aptos" panose="020B0004020202020204" pitchFamily="34" charset="0"/>
                <a:ea typeface="Times New Roman" panose="02020603050405020304" pitchFamily="18" charset="0"/>
                <a:cs typeface="Times New Roman" panose="02020603050405020304" pitchFamily="18" charset="0"/>
              </a:rPr>
              <a:t>Step 5:</a:t>
            </a:r>
            <a:endParaRPr lang="en-US" dirty="0"/>
          </a:p>
        </p:txBody>
      </p:sp>
      <p:sp>
        <p:nvSpPr>
          <p:cNvPr id="9" name="TextBox 8">
            <a:extLst>
              <a:ext uri="{FF2B5EF4-FFF2-40B4-BE49-F238E27FC236}">
                <a16:creationId xmlns:a16="http://schemas.microsoft.com/office/drawing/2014/main" id="{CCF24CCF-BC81-61B0-DD5F-1159C5683FD2}"/>
              </a:ext>
            </a:extLst>
          </p:cNvPr>
          <p:cNvSpPr txBox="1"/>
          <p:nvPr/>
        </p:nvSpPr>
        <p:spPr>
          <a:xfrm>
            <a:off x="5825324" y="2525553"/>
            <a:ext cx="6567616" cy="1076385"/>
          </a:xfrm>
          <a:prstGeom prst="rect">
            <a:avLst/>
          </a:prstGeom>
          <a:noFill/>
        </p:spPr>
        <p:txBody>
          <a:bodyPr wrap="square">
            <a:spAutoFit/>
          </a:bodyPr>
          <a:lstStyle/>
          <a:p>
            <a:pPr algn="l" rtl="0" fontAlgn="base">
              <a:lnSpc>
                <a:spcPts val="1737"/>
              </a:lnSpc>
              <a:spcAft>
                <a:spcPts val="800"/>
              </a:spcAft>
              <a:buNone/>
            </a:pPr>
            <a:r>
              <a:rPr lang="en-US" sz="1800" b="1" i="0" dirty="0">
                <a:solidFill>
                  <a:srgbClr val="000000"/>
                </a:solidFill>
                <a:effectLst/>
                <a:latin typeface="Aptos" panose="020B0004020202020204" pitchFamily="34" charset="0"/>
              </a:rPr>
              <a:t>Once your new password is confirmed, you can log in to your proxy account.  </a:t>
            </a:r>
            <a:endParaRPr lang="en-US" b="1" i="0" dirty="0">
              <a:solidFill>
                <a:srgbClr val="000000"/>
              </a:solidFill>
              <a:effectLst/>
              <a:latin typeface="Aptos" panose="020B0004020202020204" pitchFamily="34" charset="0"/>
            </a:endParaRPr>
          </a:p>
          <a:p>
            <a:pPr algn="l" rtl="0" fontAlgn="base">
              <a:lnSpc>
                <a:spcPts val="1737"/>
              </a:lnSpc>
              <a:spcAft>
                <a:spcPts val="800"/>
              </a:spcAft>
            </a:pPr>
            <a:r>
              <a:rPr lang="en-US" sz="1800" b="1" i="0" dirty="0">
                <a:solidFill>
                  <a:srgbClr val="000000"/>
                </a:solidFill>
                <a:effectLst/>
                <a:latin typeface="Aptos" panose="020B0004020202020204" pitchFamily="34" charset="0"/>
              </a:rPr>
              <a:t>When logging in for the first time, be sure to update your information.  </a:t>
            </a:r>
            <a:endParaRPr lang="en-US" b="1" i="0" dirty="0">
              <a:solidFill>
                <a:srgbClr val="000000"/>
              </a:solidFill>
              <a:effectLst/>
              <a:latin typeface="Aptos" panose="020B0004020202020204" pitchFamily="34" charset="0"/>
            </a:endParaRPr>
          </a:p>
        </p:txBody>
      </p:sp>
      <p:pic>
        <p:nvPicPr>
          <p:cNvPr id="11" name="Picture 10">
            <a:extLst>
              <a:ext uri="{FF2B5EF4-FFF2-40B4-BE49-F238E27FC236}">
                <a16:creationId xmlns:a16="http://schemas.microsoft.com/office/drawing/2014/main" id="{39CD4022-3AFE-A6EC-01C2-BD6A18E23F77}"/>
              </a:ext>
            </a:extLst>
          </p:cNvPr>
          <p:cNvPicPr>
            <a:picLocks noChangeAspect="1"/>
          </p:cNvPicPr>
          <p:nvPr/>
        </p:nvPicPr>
        <p:blipFill>
          <a:blip r:embed="rId3"/>
          <a:stretch>
            <a:fillRect/>
          </a:stretch>
        </p:blipFill>
        <p:spPr>
          <a:xfrm>
            <a:off x="1363850" y="1804461"/>
            <a:ext cx="4272403" cy="2464694"/>
          </a:xfrm>
          <a:prstGeom prst="rect">
            <a:avLst/>
          </a:prstGeom>
        </p:spPr>
      </p:pic>
      <p:sp>
        <p:nvSpPr>
          <p:cNvPr id="13" name="TextBox 12">
            <a:extLst>
              <a:ext uri="{FF2B5EF4-FFF2-40B4-BE49-F238E27FC236}">
                <a16:creationId xmlns:a16="http://schemas.microsoft.com/office/drawing/2014/main" id="{2B3E080C-0AF8-6A20-9245-655A7927FB89}"/>
              </a:ext>
            </a:extLst>
          </p:cNvPr>
          <p:cNvSpPr txBox="1"/>
          <p:nvPr/>
        </p:nvSpPr>
        <p:spPr>
          <a:xfrm>
            <a:off x="342899" y="4484050"/>
            <a:ext cx="6567616" cy="369332"/>
          </a:xfrm>
          <a:prstGeom prst="rect">
            <a:avLst/>
          </a:prstGeom>
          <a:noFill/>
        </p:spPr>
        <p:txBody>
          <a:bodyPr wrap="square">
            <a:spAutoFit/>
          </a:bodyPr>
          <a:lstStyle/>
          <a:p>
            <a:r>
              <a:rPr lang="en-US" sz="1800" b="1" u="sng" kern="100" dirty="0">
                <a:effectLst/>
                <a:latin typeface="Aptos" panose="020B0004020202020204" pitchFamily="34" charset="0"/>
                <a:ea typeface="Times New Roman" panose="02020603050405020304" pitchFamily="18" charset="0"/>
                <a:cs typeface="Times New Roman" panose="02020603050405020304" pitchFamily="18" charset="0"/>
              </a:rPr>
              <a:t>Step 6:</a:t>
            </a:r>
            <a:endParaRPr lang="en-US" dirty="0"/>
          </a:p>
        </p:txBody>
      </p:sp>
      <p:sp>
        <p:nvSpPr>
          <p:cNvPr id="15" name="TextBox 14">
            <a:extLst>
              <a:ext uri="{FF2B5EF4-FFF2-40B4-BE49-F238E27FC236}">
                <a16:creationId xmlns:a16="http://schemas.microsoft.com/office/drawing/2014/main" id="{E8B0EBC3-14DA-7A6D-EB3A-0B595A2BB5BD}"/>
              </a:ext>
            </a:extLst>
          </p:cNvPr>
          <p:cNvSpPr txBox="1"/>
          <p:nvPr/>
        </p:nvSpPr>
        <p:spPr>
          <a:xfrm>
            <a:off x="342899" y="4928992"/>
            <a:ext cx="6567616" cy="537776"/>
          </a:xfrm>
          <a:prstGeom prst="rect">
            <a:avLst/>
          </a:prstGeom>
          <a:noFill/>
        </p:spPr>
        <p:txBody>
          <a:bodyPr wrap="square">
            <a:spAutoFit/>
          </a:bodyPr>
          <a:lstStyle/>
          <a:p>
            <a:pPr algn="l" rtl="0" fontAlgn="base">
              <a:lnSpc>
                <a:spcPts val="1737"/>
              </a:lnSpc>
              <a:spcAft>
                <a:spcPts val="800"/>
              </a:spcAft>
              <a:buNone/>
            </a:pPr>
            <a:r>
              <a:rPr lang="en-US" sz="1800" b="1" i="0" dirty="0">
                <a:solidFill>
                  <a:srgbClr val="000000"/>
                </a:solidFill>
                <a:effectLst/>
                <a:latin typeface="Aptos" panose="020B0004020202020204" pitchFamily="34" charset="0"/>
              </a:rPr>
              <a:t>Please fill out the Proxy Personal Information Page.  Once you are finished updating your information, be sure to hit submit.  </a:t>
            </a:r>
            <a:endParaRPr lang="en-US" b="1" i="0" dirty="0">
              <a:solidFill>
                <a:srgbClr val="000000"/>
              </a:solidFill>
              <a:effectLst/>
              <a:latin typeface="Aptos" panose="020B0004020202020204" pitchFamily="34" charset="0"/>
            </a:endParaRPr>
          </a:p>
        </p:txBody>
      </p:sp>
      <p:pic>
        <p:nvPicPr>
          <p:cNvPr id="1026" name="Picture 2">
            <a:extLst>
              <a:ext uri="{FF2B5EF4-FFF2-40B4-BE49-F238E27FC236}">
                <a16:creationId xmlns:a16="http://schemas.microsoft.com/office/drawing/2014/main" id="{4BB5FB28-4D09-5040-ECD9-27FC340CD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0515" y="4122490"/>
            <a:ext cx="5065241" cy="198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021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EDC4F-7F16-016C-7660-E53FB3484D9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160CBD2-ECF0-8517-20E9-CB3D34ECEF35}"/>
              </a:ext>
            </a:extLst>
          </p:cNvPr>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C61770B-025F-F71D-46DF-339A67F1B7F7}"/>
              </a:ext>
            </a:extLst>
          </p:cNvPr>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Amasis MT Pro Medium" panose="02040604050005020304" pitchFamily="18" charset="0"/>
              </a:rPr>
              <a:t>     Parents Accessing Proxy:</a:t>
            </a:r>
          </a:p>
        </p:txBody>
      </p:sp>
      <p:sp>
        <p:nvSpPr>
          <p:cNvPr id="5" name="TextBox 4">
            <a:extLst>
              <a:ext uri="{FF2B5EF4-FFF2-40B4-BE49-F238E27FC236}">
                <a16:creationId xmlns:a16="http://schemas.microsoft.com/office/drawing/2014/main" id="{1761B7BD-1A60-DA39-ED5E-456FD1CC9E90}"/>
              </a:ext>
            </a:extLst>
          </p:cNvPr>
          <p:cNvSpPr txBox="1"/>
          <p:nvPr/>
        </p:nvSpPr>
        <p:spPr>
          <a:xfrm>
            <a:off x="7037243" y="6295292"/>
            <a:ext cx="6094268" cy="369332"/>
          </a:xfrm>
          <a:prstGeom prst="rect">
            <a:avLst/>
          </a:prstGeom>
          <a:noFill/>
        </p:spPr>
        <p:txBody>
          <a:bodyPr wrap="square">
            <a:spAutoFit/>
          </a:bodyPr>
          <a:lstStyle/>
          <a:p>
            <a:r>
              <a:rPr lang="en-US" sz="1800" dirty="0">
                <a:solidFill>
                  <a:srgbClr val="00B050"/>
                </a:solidFill>
                <a:latin typeface="Amasis MT Pro Medium" panose="02040604050005020304" pitchFamily="18" charset="0"/>
                <a:ea typeface="Arial" charset="0"/>
                <a:cs typeface="Arial" charset="0"/>
              </a:rPr>
              <a:t>Marshall University Division of Student Affairs </a:t>
            </a:r>
          </a:p>
        </p:txBody>
      </p:sp>
      <p:pic>
        <p:nvPicPr>
          <p:cNvPr id="4" name="Picture 3">
            <a:extLst>
              <a:ext uri="{FF2B5EF4-FFF2-40B4-BE49-F238E27FC236}">
                <a16:creationId xmlns:a16="http://schemas.microsoft.com/office/drawing/2014/main" id="{14E9822F-D7D8-D45E-1F83-DC1AEEEBF038}"/>
              </a:ext>
            </a:extLst>
          </p:cNvPr>
          <p:cNvPicPr>
            <a:picLocks noChangeAspect="1"/>
          </p:cNvPicPr>
          <p:nvPr/>
        </p:nvPicPr>
        <p:blipFill>
          <a:blip r:embed="rId2"/>
          <a:stretch>
            <a:fillRect/>
          </a:stretch>
        </p:blipFill>
        <p:spPr>
          <a:xfrm>
            <a:off x="457780" y="740965"/>
            <a:ext cx="3223114" cy="913390"/>
          </a:xfrm>
          <a:prstGeom prst="rect">
            <a:avLst/>
          </a:prstGeom>
        </p:spPr>
      </p:pic>
      <p:sp>
        <p:nvSpPr>
          <p:cNvPr id="7" name="TextBox 6">
            <a:extLst>
              <a:ext uri="{FF2B5EF4-FFF2-40B4-BE49-F238E27FC236}">
                <a16:creationId xmlns:a16="http://schemas.microsoft.com/office/drawing/2014/main" id="{0E6D5956-6551-382D-72D0-FB046DFD60BC}"/>
              </a:ext>
            </a:extLst>
          </p:cNvPr>
          <p:cNvSpPr txBox="1"/>
          <p:nvPr/>
        </p:nvSpPr>
        <p:spPr>
          <a:xfrm>
            <a:off x="392907" y="2692321"/>
            <a:ext cx="6567616" cy="646331"/>
          </a:xfrm>
          <a:prstGeom prst="rect">
            <a:avLst/>
          </a:prstGeom>
          <a:noFill/>
        </p:spPr>
        <p:txBody>
          <a:bodyPr wrap="square">
            <a:spAutoFit/>
          </a:bodyPr>
          <a:lstStyle/>
          <a:p>
            <a:r>
              <a:rPr lang="en-US" sz="1800" b="1" i="0" dirty="0">
                <a:solidFill>
                  <a:srgbClr val="000000"/>
                </a:solidFill>
                <a:effectLst/>
                <a:latin typeface="Aptos" panose="020B0004020202020204" pitchFamily="34" charset="0"/>
              </a:rPr>
              <a:t>Navigate to the student you wish to view. All authorized information can be found in the drop-down menu. </a:t>
            </a:r>
            <a:r>
              <a:rPr lang="en-US" sz="1800" b="0" i="0" dirty="0">
                <a:solidFill>
                  <a:srgbClr val="000000"/>
                </a:solidFill>
                <a:effectLst/>
                <a:latin typeface="Calibri" panose="020F0502020204030204" pitchFamily="34" charset="0"/>
              </a:rPr>
              <a:t> </a:t>
            </a:r>
            <a:endParaRPr lang="en-US" dirty="0"/>
          </a:p>
        </p:txBody>
      </p:sp>
      <p:sp>
        <p:nvSpPr>
          <p:cNvPr id="9" name="TextBox 8">
            <a:extLst>
              <a:ext uri="{FF2B5EF4-FFF2-40B4-BE49-F238E27FC236}">
                <a16:creationId xmlns:a16="http://schemas.microsoft.com/office/drawing/2014/main" id="{41DB5DEF-7FC9-9AF6-C0DC-BB1900D71794}"/>
              </a:ext>
            </a:extLst>
          </p:cNvPr>
          <p:cNvSpPr txBox="1"/>
          <p:nvPr/>
        </p:nvSpPr>
        <p:spPr>
          <a:xfrm>
            <a:off x="392907" y="2300603"/>
            <a:ext cx="6567616" cy="369332"/>
          </a:xfrm>
          <a:prstGeom prst="rect">
            <a:avLst/>
          </a:prstGeom>
          <a:noFill/>
        </p:spPr>
        <p:txBody>
          <a:bodyPr wrap="square">
            <a:spAutoFit/>
          </a:bodyPr>
          <a:lstStyle/>
          <a:p>
            <a:r>
              <a:rPr lang="en-US" sz="1800" b="1" u="sng" kern="100" dirty="0">
                <a:effectLst/>
                <a:latin typeface="Aptos" panose="020B0004020202020204" pitchFamily="34" charset="0"/>
                <a:ea typeface="Times New Roman" panose="02020603050405020304" pitchFamily="18" charset="0"/>
                <a:cs typeface="Times New Roman" panose="02020603050405020304" pitchFamily="18" charset="0"/>
              </a:rPr>
              <a:t>Step 7:</a:t>
            </a:r>
            <a:endParaRPr lang="en-US" dirty="0"/>
          </a:p>
        </p:txBody>
      </p:sp>
      <p:pic>
        <p:nvPicPr>
          <p:cNvPr id="2050" name="Picture 2">
            <a:extLst>
              <a:ext uri="{FF2B5EF4-FFF2-40B4-BE49-F238E27FC236}">
                <a16:creationId xmlns:a16="http://schemas.microsoft.com/office/drawing/2014/main" id="{9F496057-F962-9422-BA24-1847C80E6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7935" y="2300602"/>
            <a:ext cx="5004487" cy="35812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6E59919-62CE-6DCE-8881-B660D39DED69}"/>
              </a:ext>
            </a:extLst>
          </p:cNvPr>
          <p:cNvSpPr txBox="1"/>
          <p:nvPr/>
        </p:nvSpPr>
        <p:spPr>
          <a:xfrm>
            <a:off x="392907" y="3650290"/>
            <a:ext cx="6567616" cy="537776"/>
          </a:xfrm>
          <a:prstGeom prst="rect">
            <a:avLst/>
          </a:prstGeom>
          <a:noFill/>
        </p:spPr>
        <p:txBody>
          <a:bodyPr wrap="square">
            <a:spAutoFit/>
          </a:bodyPr>
          <a:lstStyle/>
          <a:p>
            <a:pPr algn="l" rtl="0" fontAlgn="base">
              <a:lnSpc>
                <a:spcPts val="1737"/>
              </a:lnSpc>
              <a:spcAft>
                <a:spcPts val="800"/>
              </a:spcAft>
            </a:pPr>
            <a:r>
              <a:rPr lang="en-US" sz="1800" b="1" i="0" dirty="0">
                <a:solidFill>
                  <a:srgbClr val="000000"/>
                </a:solidFill>
                <a:effectLst/>
                <a:latin typeface="Aptos" panose="020B0004020202020204" pitchFamily="34" charset="0"/>
              </a:rPr>
              <a:t>From this point forward, you can access information authorized by the student.  </a:t>
            </a:r>
            <a:endParaRPr lang="en-US" b="1" i="0" dirty="0">
              <a:solidFill>
                <a:srgbClr val="000000"/>
              </a:solidFill>
              <a:effectLst/>
              <a:latin typeface="Aptos" panose="020B0004020202020204" pitchFamily="34" charset="0"/>
            </a:endParaRPr>
          </a:p>
        </p:txBody>
      </p:sp>
    </p:spTree>
    <p:extLst>
      <p:ext uri="{BB962C8B-B14F-4D97-AF65-F5344CB8AC3E}">
        <p14:creationId xmlns:p14="http://schemas.microsoft.com/office/powerpoint/2010/main" val="535493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E325D2-9B6E-762E-49A7-001A55AF3D5D}"/>
              </a:ext>
            </a:extLst>
          </p:cNvPr>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Amasis MT Pro Medium" panose="02040604050005020304" pitchFamily="18" charset="0"/>
              </a:rPr>
              <a:t>     Parents Accessing Proxy:</a:t>
            </a:r>
          </a:p>
        </p:txBody>
      </p:sp>
      <p:sp>
        <p:nvSpPr>
          <p:cNvPr id="3" name="Rectangle 2">
            <a:extLst>
              <a:ext uri="{FF2B5EF4-FFF2-40B4-BE49-F238E27FC236}">
                <a16:creationId xmlns:a16="http://schemas.microsoft.com/office/drawing/2014/main" id="{8F089210-ACC8-D4BD-2D4C-15DCA4867142}"/>
              </a:ext>
            </a:extLst>
          </p:cNvPr>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een and black logo&#10;&#10;AI-generated content may be incorrect.">
            <a:extLst>
              <a:ext uri="{FF2B5EF4-FFF2-40B4-BE49-F238E27FC236}">
                <a16:creationId xmlns:a16="http://schemas.microsoft.com/office/drawing/2014/main" id="{C735D50B-568B-1275-ACE1-7D1B9DFCB55C}"/>
              </a:ext>
            </a:extLst>
          </p:cNvPr>
          <p:cNvPicPr>
            <a:picLocks noChangeAspect="1"/>
          </p:cNvPicPr>
          <p:nvPr/>
        </p:nvPicPr>
        <p:blipFill>
          <a:blip r:embed="rId2"/>
          <a:stretch>
            <a:fillRect/>
          </a:stretch>
        </p:blipFill>
        <p:spPr>
          <a:xfrm>
            <a:off x="414097" y="304292"/>
            <a:ext cx="1843767" cy="1311679"/>
          </a:xfrm>
          <a:prstGeom prst="rect">
            <a:avLst/>
          </a:prstGeom>
        </p:spPr>
      </p:pic>
      <p:sp>
        <p:nvSpPr>
          <p:cNvPr id="5" name="TextBox 4">
            <a:extLst>
              <a:ext uri="{FF2B5EF4-FFF2-40B4-BE49-F238E27FC236}">
                <a16:creationId xmlns:a16="http://schemas.microsoft.com/office/drawing/2014/main" id="{25F95B92-C984-B86F-ACF3-6C153430E3D0}"/>
              </a:ext>
            </a:extLst>
          </p:cNvPr>
          <p:cNvSpPr txBox="1"/>
          <p:nvPr/>
        </p:nvSpPr>
        <p:spPr>
          <a:xfrm>
            <a:off x="1927654" y="1787494"/>
            <a:ext cx="10033686" cy="646331"/>
          </a:xfrm>
          <a:prstGeom prst="rect">
            <a:avLst/>
          </a:prstGeom>
          <a:noFill/>
        </p:spPr>
        <p:txBody>
          <a:bodyPr wrap="square" rtlCol="0">
            <a:spAutoFit/>
          </a:bodyPr>
          <a:lstStyle/>
          <a:p>
            <a:r>
              <a:rPr lang="en-US" sz="3600" b="1" u="sng" dirty="0">
                <a:latin typeface="Aptos" panose="020B0004020202020204" pitchFamily="34" charset="0"/>
              </a:rPr>
              <a:t>Proxy and Account Payment for Parents</a:t>
            </a:r>
          </a:p>
        </p:txBody>
      </p:sp>
      <p:sp>
        <p:nvSpPr>
          <p:cNvPr id="6" name="TextBox 5">
            <a:extLst>
              <a:ext uri="{FF2B5EF4-FFF2-40B4-BE49-F238E27FC236}">
                <a16:creationId xmlns:a16="http://schemas.microsoft.com/office/drawing/2014/main" id="{6AC579A7-7C30-E55E-878C-3F7229505E5A}"/>
              </a:ext>
            </a:extLst>
          </p:cNvPr>
          <p:cNvSpPr txBox="1"/>
          <p:nvPr/>
        </p:nvSpPr>
        <p:spPr>
          <a:xfrm>
            <a:off x="414097" y="2359126"/>
            <a:ext cx="12072551" cy="830997"/>
          </a:xfrm>
          <a:prstGeom prst="rect">
            <a:avLst/>
          </a:prstGeom>
          <a:noFill/>
        </p:spPr>
        <p:txBody>
          <a:bodyPr wrap="square" rtlCol="0">
            <a:spAutoFit/>
          </a:bodyPr>
          <a:lstStyle/>
          <a:p>
            <a:pPr algn="ctr"/>
            <a:r>
              <a:rPr lang="en-US" sz="2400" b="1" dirty="0">
                <a:latin typeface="Aptos" panose="020B0004020202020204" pitchFamily="34" charset="0"/>
              </a:rPr>
              <a:t>Please follow instructions if you would like to login to your student’s </a:t>
            </a:r>
          </a:p>
          <a:p>
            <a:pPr algn="ctr"/>
            <a:r>
              <a:rPr lang="en-US" sz="2400" b="1" dirty="0">
                <a:latin typeface="Aptos" panose="020B0004020202020204" pitchFamily="34" charset="0"/>
              </a:rPr>
              <a:t>financial portal where you can pay electronically</a:t>
            </a:r>
          </a:p>
        </p:txBody>
      </p:sp>
      <p:sp>
        <p:nvSpPr>
          <p:cNvPr id="8" name="TextBox 7">
            <a:extLst>
              <a:ext uri="{FF2B5EF4-FFF2-40B4-BE49-F238E27FC236}">
                <a16:creationId xmlns:a16="http://schemas.microsoft.com/office/drawing/2014/main" id="{FB34E1D6-4047-7BBF-63C2-B6AAC724603F}"/>
              </a:ext>
            </a:extLst>
          </p:cNvPr>
          <p:cNvSpPr txBox="1"/>
          <p:nvPr/>
        </p:nvSpPr>
        <p:spPr>
          <a:xfrm>
            <a:off x="434944" y="3381015"/>
            <a:ext cx="6675738" cy="923330"/>
          </a:xfrm>
          <a:prstGeom prst="rect">
            <a:avLst/>
          </a:prstGeom>
          <a:noFill/>
        </p:spPr>
        <p:txBody>
          <a:bodyPr wrap="square">
            <a:spAutoFit/>
          </a:bodyPr>
          <a:lstStyle/>
          <a:p>
            <a:r>
              <a:rPr lang="en-US" sz="1800" b="1" i="0" dirty="0">
                <a:solidFill>
                  <a:srgbClr val="000000"/>
                </a:solidFill>
                <a:effectLst/>
                <a:latin typeface="Aptos" panose="020B0004020202020204" pitchFamily="34" charset="0"/>
              </a:rPr>
              <a:t>Once your student has completed the Student Account authentication management, you should receive this email providing you a temporary password and a link.  </a:t>
            </a:r>
            <a:endParaRPr lang="en-US" b="1" dirty="0">
              <a:latin typeface="Aptos" panose="020B0004020202020204" pitchFamily="34" charset="0"/>
            </a:endParaRPr>
          </a:p>
        </p:txBody>
      </p:sp>
      <p:sp>
        <p:nvSpPr>
          <p:cNvPr id="12" name="TextBox 11">
            <a:extLst>
              <a:ext uri="{FF2B5EF4-FFF2-40B4-BE49-F238E27FC236}">
                <a16:creationId xmlns:a16="http://schemas.microsoft.com/office/drawing/2014/main" id="{A8EA4D11-1A55-6ACA-E1D5-244886D86EE4}"/>
              </a:ext>
            </a:extLst>
          </p:cNvPr>
          <p:cNvSpPr txBox="1"/>
          <p:nvPr/>
        </p:nvSpPr>
        <p:spPr>
          <a:xfrm>
            <a:off x="434944" y="4454875"/>
            <a:ext cx="6246340" cy="646331"/>
          </a:xfrm>
          <a:prstGeom prst="rect">
            <a:avLst/>
          </a:prstGeom>
          <a:noFill/>
        </p:spPr>
        <p:txBody>
          <a:bodyPr wrap="square">
            <a:spAutoFit/>
          </a:bodyPr>
          <a:lstStyle/>
          <a:p>
            <a:r>
              <a:rPr lang="en-US" sz="1800" b="1" i="0" dirty="0">
                <a:solidFill>
                  <a:srgbClr val="000000"/>
                </a:solidFill>
                <a:effectLst/>
                <a:latin typeface="Aptos" panose="020B0004020202020204" pitchFamily="34" charset="0"/>
              </a:rPr>
              <a:t>*Please do not go to this link until you receive the second  email with your username (which is your email address).</a:t>
            </a:r>
            <a:endParaRPr lang="en-US" dirty="0">
              <a:latin typeface="Aptos" panose="020B0004020202020204" pitchFamily="34" charset="0"/>
            </a:endParaRPr>
          </a:p>
        </p:txBody>
      </p:sp>
      <p:pic>
        <p:nvPicPr>
          <p:cNvPr id="14" name="Picture 13">
            <a:extLst>
              <a:ext uri="{FF2B5EF4-FFF2-40B4-BE49-F238E27FC236}">
                <a16:creationId xmlns:a16="http://schemas.microsoft.com/office/drawing/2014/main" id="{00946A20-0CCA-EAAF-4D16-1481F2F482E5}"/>
              </a:ext>
            </a:extLst>
          </p:cNvPr>
          <p:cNvPicPr>
            <a:picLocks noChangeAspect="1"/>
          </p:cNvPicPr>
          <p:nvPr/>
        </p:nvPicPr>
        <p:blipFill>
          <a:blip r:embed="rId3"/>
          <a:stretch>
            <a:fillRect/>
          </a:stretch>
        </p:blipFill>
        <p:spPr>
          <a:xfrm>
            <a:off x="6944497" y="3176980"/>
            <a:ext cx="4997681" cy="3190122"/>
          </a:xfrm>
          <a:prstGeom prst="rect">
            <a:avLst/>
          </a:prstGeom>
        </p:spPr>
      </p:pic>
      <p:sp>
        <p:nvSpPr>
          <p:cNvPr id="15" name="TextBox 14">
            <a:extLst>
              <a:ext uri="{FF2B5EF4-FFF2-40B4-BE49-F238E27FC236}">
                <a16:creationId xmlns:a16="http://schemas.microsoft.com/office/drawing/2014/main" id="{DFD5898E-ABED-3D12-3116-71ADB56DDA0B}"/>
              </a:ext>
            </a:extLst>
          </p:cNvPr>
          <p:cNvSpPr txBox="1"/>
          <p:nvPr/>
        </p:nvSpPr>
        <p:spPr>
          <a:xfrm>
            <a:off x="7037243" y="6295292"/>
            <a:ext cx="6094268" cy="369332"/>
          </a:xfrm>
          <a:prstGeom prst="rect">
            <a:avLst/>
          </a:prstGeom>
          <a:noFill/>
        </p:spPr>
        <p:txBody>
          <a:bodyPr wrap="square">
            <a:spAutoFit/>
          </a:bodyPr>
          <a:lstStyle/>
          <a:p>
            <a:r>
              <a:rPr lang="en-US" sz="1800" dirty="0">
                <a:solidFill>
                  <a:srgbClr val="00B050"/>
                </a:solidFill>
                <a:latin typeface="Amasis MT Pro Medium" panose="02040604050005020304" pitchFamily="18" charset="0"/>
                <a:ea typeface="Arial" charset="0"/>
                <a:cs typeface="Arial" charset="0"/>
              </a:rPr>
              <a:t>Marshall University Division of Student Affairs </a:t>
            </a:r>
          </a:p>
        </p:txBody>
      </p:sp>
    </p:spTree>
    <p:extLst>
      <p:ext uri="{BB962C8B-B14F-4D97-AF65-F5344CB8AC3E}">
        <p14:creationId xmlns:p14="http://schemas.microsoft.com/office/powerpoint/2010/main" val="1967794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2FB9D4-8346-81AE-657F-CB1A69EC03D7}"/>
              </a:ext>
            </a:extLst>
          </p:cNvPr>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Amasis MT Pro Medium" panose="02040604050005020304" pitchFamily="18" charset="0"/>
              </a:rPr>
              <a:t>     Parents Accessing Proxy:</a:t>
            </a:r>
          </a:p>
        </p:txBody>
      </p:sp>
      <p:sp>
        <p:nvSpPr>
          <p:cNvPr id="3" name="Rectangle 2">
            <a:extLst>
              <a:ext uri="{FF2B5EF4-FFF2-40B4-BE49-F238E27FC236}">
                <a16:creationId xmlns:a16="http://schemas.microsoft.com/office/drawing/2014/main" id="{56CEBAFA-749A-904A-BE4F-F6403D5735AB}"/>
              </a:ext>
            </a:extLst>
          </p:cNvPr>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DC9DE6-BE6C-FE4E-CF09-2F604635BCF4}"/>
              </a:ext>
            </a:extLst>
          </p:cNvPr>
          <p:cNvPicPr>
            <a:picLocks noChangeAspect="1"/>
          </p:cNvPicPr>
          <p:nvPr/>
        </p:nvPicPr>
        <p:blipFill>
          <a:blip r:embed="rId3"/>
          <a:stretch>
            <a:fillRect/>
          </a:stretch>
        </p:blipFill>
        <p:spPr>
          <a:xfrm>
            <a:off x="515420" y="417358"/>
            <a:ext cx="3278104" cy="905079"/>
          </a:xfrm>
          <a:prstGeom prst="rect">
            <a:avLst/>
          </a:prstGeom>
        </p:spPr>
      </p:pic>
      <p:sp>
        <p:nvSpPr>
          <p:cNvPr id="6" name="TextBox 5">
            <a:extLst>
              <a:ext uri="{FF2B5EF4-FFF2-40B4-BE49-F238E27FC236}">
                <a16:creationId xmlns:a16="http://schemas.microsoft.com/office/drawing/2014/main" id="{5FFC70CE-5FFD-1FDB-663B-F6AAFC146499}"/>
              </a:ext>
            </a:extLst>
          </p:cNvPr>
          <p:cNvSpPr txBox="1"/>
          <p:nvPr/>
        </p:nvSpPr>
        <p:spPr>
          <a:xfrm>
            <a:off x="631841" y="1739778"/>
            <a:ext cx="6098058" cy="369332"/>
          </a:xfrm>
          <a:prstGeom prst="rect">
            <a:avLst/>
          </a:prstGeom>
          <a:noFill/>
        </p:spPr>
        <p:txBody>
          <a:bodyPr wrap="square">
            <a:spAutoFit/>
          </a:bodyPr>
          <a:lstStyle/>
          <a:p>
            <a:r>
              <a:rPr lang="en-US" sz="1800" b="1" u="sng" kern="100" dirty="0">
                <a:effectLst/>
                <a:latin typeface="Aptos" panose="020B0004020202020204" pitchFamily="34" charset="0"/>
                <a:ea typeface="Times New Roman" panose="02020603050405020304" pitchFamily="18" charset="0"/>
                <a:cs typeface="Times New Roman" panose="02020603050405020304" pitchFamily="18" charset="0"/>
              </a:rPr>
              <a:t>Step 1:</a:t>
            </a:r>
            <a:endParaRPr lang="en-US" dirty="0"/>
          </a:p>
        </p:txBody>
      </p:sp>
      <p:sp>
        <p:nvSpPr>
          <p:cNvPr id="8" name="TextBox 7">
            <a:extLst>
              <a:ext uri="{FF2B5EF4-FFF2-40B4-BE49-F238E27FC236}">
                <a16:creationId xmlns:a16="http://schemas.microsoft.com/office/drawing/2014/main" id="{07093F25-4BCE-3395-20E2-4685773F1AE1}"/>
              </a:ext>
            </a:extLst>
          </p:cNvPr>
          <p:cNvSpPr txBox="1"/>
          <p:nvPr/>
        </p:nvSpPr>
        <p:spPr>
          <a:xfrm>
            <a:off x="631841" y="2125754"/>
            <a:ext cx="6098058" cy="923330"/>
          </a:xfrm>
          <a:prstGeom prst="rect">
            <a:avLst/>
          </a:prstGeom>
          <a:noFill/>
        </p:spPr>
        <p:txBody>
          <a:bodyPr wrap="square">
            <a:spAutoFit/>
          </a:bodyPr>
          <a:lstStyle/>
          <a:p>
            <a:r>
              <a:rPr lang="en-US" sz="1800" b="1" i="0" dirty="0">
                <a:solidFill>
                  <a:srgbClr val="000000"/>
                </a:solidFill>
                <a:effectLst/>
                <a:latin typeface="Aptos" panose="020B0004020202020204" pitchFamily="34" charset="0"/>
              </a:rPr>
              <a:t>Right behind the password email, you should have a second email with the username (your email address).  </a:t>
            </a:r>
          </a:p>
          <a:p>
            <a:r>
              <a:rPr lang="en-US" sz="1800" b="1" i="0" dirty="0">
                <a:solidFill>
                  <a:srgbClr val="000000"/>
                </a:solidFill>
                <a:effectLst/>
                <a:latin typeface="Aptos" panose="020B0004020202020204" pitchFamily="34" charset="0"/>
              </a:rPr>
              <a:t>It will be titled “You Have Been Given Access.” </a:t>
            </a:r>
            <a:endParaRPr lang="en-US" b="1" dirty="0">
              <a:latin typeface="Aptos" panose="020B0004020202020204" pitchFamily="34" charset="0"/>
            </a:endParaRPr>
          </a:p>
        </p:txBody>
      </p:sp>
      <p:sp>
        <p:nvSpPr>
          <p:cNvPr id="10" name="TextBox 9">
            <a:extLst>
              <a:ext uri="{FF2B5EF4-FFF2-40B4-BE49-F238E27FC236}">
                <a16:creationId xmlns:a16="http://schemas.microsoft.com/office/drawing/2014/main" id="{8565F684-28A6-5482-731E-088C1A2D1E83}"/>
              </a:ext>
            </a:extLst>
          </p:cNvPr>
          <p:cNvSpPr txBox="1"/>
          <p:nvPr/>
        </p:nvSpPr>
        <p:spPr>
          <a:xfrm>
            <a:off x="6714452" y="5224610"/>
            <a:ext cx="6098058" cy="646331"/>
          </a:xfrm>
          <a:prstGeom prst="rect">
            <a:avLst/>
          </a:prstGeom>
          <a:noFill/>
        </p:spPr>
        <p:txBody>
          <a:bodyPr wrap="square">
            <a:spAutoFit/>
          </a:bodyPr>
          <a:lstStyle/>
          <a:p>
            <a:endParaRPr lang="en-US" sz="1800" b="1" i="0" dirty="0">
              <a:solidFill>
                <a:srgbClr val="000000"/>
              </a:solidFill>
              <a:effectLst/>
              <a:latin typeface="Aptos" panose="020B0004020202020204" pitchFamily="34" charset="0"/>
            </a:endParaRPr>
          </a:p>
          <a:p>
            <a:r>
              <a:rPr lang="en-US" sz="1800" b="1" i="0" dirty="0">
                <a:solidFill>
                  <a:srgbClr val="000000"/>
                </a:solidFill>
                <a:effectLst/>
                <a:latin typeface="Aptos" panose="020B0004020202020204" pitchFamily="34" charset="0"/>
              </a:rPr>
              <a:t>*Please bookmark this link for future reference. </a:t>
            </a:r>
            <a:r>
              <a:rPr lang="en-US" sz="1800" b="0" i="0" dirty="0">
                <a:solidFill>
                  <a:srgbClr val="000000"/>
                </a:solidFill>
                <a:effectLst/>
                <a:latin typeface="Calibri" panose="020F0502020204030204" pitchFamily="34" charset="0"/>
              </a:rPr>
              <a:t> </a:t>
            </a:r>
            <a:endParaRPr lang="en-US" dirty="0"/>
          </a:p>
        </p:txBody>
      </p:sp>
      <p:pic>
        <p:nvPicPr>
          <p:cNvPr id="14" name="Picture 13">
            <a:extLst>
              <a:ext uri="{FF2B5EF4-FFF2-40B4-BE49-F238E27FC236}">
                <a16:creationId xmlns:a16="http://schemas.microsoft.com/office/drawing/2014/main" id="{D53BC3DF-6ED9-A67E-B73F-CF14E59D8A63}"/>
              </a:ext>
            </a:extLst>
          </p:cNvPr>
          <p:cNvPicPr>
            <a:picLocks noChangeAspect="1"/>
          </p:cNvPicPr>
          <p:nvPr/>
        </p:nvPicPr>
        <p:blipFill>
          <a:blip r:embed="rId4"/>
          <a:stretch>
            <a:fillRect/>
          </a:stretch>
        </p:blipFill>
        <p:spPr>
          <a:xfrm>
            <a:off x="6834930" y="1842507"/>
            <a:ext cx="4880920" cy="2780694"/>
          </a:xfrm>
          <a:prstGeom prst="rect">
            <a:avLst/>
          </a:prstGeom>
        </p:spPr>
      </p:pic>
      <p:sp>
        <p:nvSpPr>
          <p:cNvPr id="15" name="TextBox 14">
            <a:extLst>
              <a:ext uri="{FF2B5EF4-FFF2-40B4-BE49-F238E27FC236}">
                <a16:creationId xmlns:a16="http://schemas.microsoft.com/office/drawing/2014/main" id="{957E2FCF-39D1-F15F-9C11-10A33E991F02}"/>
              </a:ext>
            </a:extLst>
          </p:cNvPr>
          <p:cNvSpPr txBox="1"/>
          <p:nvPr/>
        </p:nvSpPr>
        <p:spPr>
          <a:xfrm>
            <a:off x="590135" y="3129557"/>
            <a:ext cx="6125862" cy="1754326"/>
          </a:xfrm>
          <a:prstGeom prst="rect">
            <a:avLst/>
          </a:prstGeom>
          <a:noFill/>
        </p:spPr>
        <p:txBody>
          <a:bodyPr wrap="square" rtlCol="0">
            <a:spAutoFit/>
          </a:bodyPr>
          <a:lstStyle/>
          <a:p>
            <a:pPr fontAlgn="base"/>
            <a:r>
              <a:rPr lang="en-US" b="1" dirty="0">
                <a:latin typeface="Aptos" panose="020B0004020202020204" pitchFamily="34" charset="0"/>
              </a:rPr>
              <a:t>When you follow the link provided in the first email, you should find this page below.</a:t>
            </a:r>
          </a:p>
          <a:p>
            <a:pPr fontAlgn="base"/>
            <a:endParaRPr lang="en-US" b="1" dirty="0">
              <a:latin typeface="Aptos" panose="020B0004020202020204" pitchFamily="34" charset="0"/>
            </a:endParaRPr>
          </a:p>
          <a:p>
            <a:pPr fontAlgn="base"/>
            <a:r>
              <a:rPr lang="en-US" b="1" dirty="0">
                <a:latin typeface="Aptos" panose="020B0004020202020204" pitchFamily="34" charset="0"/>
              </a:rPr>
              <a:t>Please enter the username (your email address) and temporary password provided in your email titled “Your Access Information.”</a:t>
            </a:r>
          </a:p>
        </p:txBody>
      </p:sp>
      <p:pic>
        <p:nvPicPr>
          <p:cNvPr id="17" name="Picture 16">
            <a:extLst>
              <a:ext uri="{FF2B5EF4-FFF2-40B4-BE49-F238E27FC236}">
                <a16:creationId xmlns:a16="http://schemas.microsoft.com/office/drawing/2014/main" id="{766F8125-1EAD-B7B1-042C-88DD1AFFC730}"/>
              </a:ext>
            </a:extLst>
          </p:cNvPr>
          <p:cNvPicPr>
            <a:picLocks noChangeAspect="1"/>
          </p:cNvPicPr>
          <p:nvPr/>
        </p:nvPicPr>
        <p:blipFill>
          <a:blip r:embed="rId5"/>
          <a:stretch>
            <a:fillRect/>
          </a:stretch>
        </p:blipFill>
        <p:spPr>
          <a:xfrm>
            <a:off x="3047484" y="4569627"/>
            <a:ext cx="3668513" cy="2288373"/>
          </a:xfrm>
          <a:prstGeom prst="rect">
            <a:avLst/>
          </a:prstGeom>
        </p:spPr>
      </p:pic>
      <p:sp>
        <p:nvSpPr>
          <p:cNvPr id="18" name="TextBox 17">
            <a:extLst>
              <a:ext uri="{FF2B5EF4-FFF2-40B4-BE49-F238E27FC236}">
                <a16:creationId xmlns:a16="http://schemas.microsoft.com/office/drawing/2014/main" id="{D8ABD195-6A1A-ED36-5ED0-4F820275D137}"/>
              </a:ext>
            </a:extLst>
          </p:cNvPr>
          <p:cNvSpPr txBox="1"/>
          <p:nvPr/>
        </p:nvSpPr>
        <p:spPr>
          <a:xfrm>
            <a:off x="7037243" y="6295292"/>
            <a:ext cx="6094268" cy="369332"/>
          </a:xfrm>
          <a:prstGeom prst="rect">
            <a:avLst/>
          </a:prstGeom>
          <a:noFill/>
        </p:spPr>
        <p:txBody>
          <a:bodyPr wrap="square">
            <a:spAutoFit/>
          </a:bodyPr>
          <a:lstStyle/>
          <a:p>
            <a:r>
              <a:rPr lang="en-US" sz="1800" dirty="0">
                <a:solidFill>
                  <a:srgbClr val="00B050"/>
                </a:solidFill>
                <a:latin typeface="Amasis MT Pro Medium" panose="02040604050005020304" pitchFamily="18" charset="0"/>
                <a:ea typeface="Arial" charset="0"/>
                <a:cs typeface="Arial" charset="0"/>
              </a:rPr>
              <a:t>Marshall University Division of Student Affairs </a:t>
            </a:r>
          </a:p>
        </p:txBody>
      </p:sp>
    </p:spTree>
    <p:extLst>
      <p:ext uri="{BB962C8B-B14F-4D97-AF65-F5344CB8AC3E}">
        <p14:creationId xmlns:p14="http://schemas.microsoft.com/office/powerpoint/2010/main" val="645014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3F01A-4EB3-2C34-7F8A-C60BE9E25FB1}"/>
              </a:ext>
            </a:extLst>
          </p:cNvPr>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Amasis MT Pro Medium" panose="02040604050005020304" pitchFamily="18" charset="0"/>
              </a:rPr>
              <a:t>     Parents Accessing Proxy:</a:t>
            </a:r>
          </a:p>
        </p:txBody>
      </p:sp>
      <p:sp>
        <p:nvSpPr>
          <p:cNvPr id="3" name="Rectangle 2">
            <a:extLst>
              <a:ext uri="{FF2B5EF4-FFF2-40B4-BE49-F238E27FC236}">
                <a16:creationId xmlns:a16="http://schemas.microsoft.com/office/drawing/2014/main" id="{59049BA0-6895-4CFC-CCB2-9A377C13764F}"/>
              </a:ext>
            </a:extLst>
          </p:cNvPr>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0B502A9-A903-A73E-4D4B-3640E3EC6F28}"/>
              </a:ext>
            </a:extLst>
          </p:cNvPr>
          <p:cNvPicPr>
            <a:picLocks noChangeAspect="1"/>
          </p:cNvPicPr>
          <p:nvPr/>
        </p:nvPicPr>
        <p:blipFill>
          <a:blip r:embed="rId2"/>
          <a:stretch>
            <a:fillRect/>
          </a:stretch>
        </p:blipFill>
        <p:spPr>
          <a:xfrm>
            <a:off x="622259" y="293364"/>
            <a:ext cx="2369573" cy="1577497"/>
          </a:xfrm>
          <a:prstGeom prst="rect">
            <a:avLst/>
          </a:prstGeom>
        </p:spPr>
      </p:pic>
      <p:sp>
        <p:nvSpPr>
          <p:cNvPr id="6" name="TextBox 5">
            <a:extLst>
              <a:ext uri="{FF2B5EF4-FFF2-40B4-BE49-F238E27FC236}">
                <a16:creationId xmlns:a16="http://schemas.microsoft.com/office/drawing/2014/main" id="{41623D3B-1274-6EB8-4FF0-989F81C3E4DC}"/>
              </a:ext>
            </a:extLst>
          </p:cNvPr>
          <p:cNvSpPr txBox="1"/>
          <p:nvPr/>
        </p:nvSpPr>
        <p:spPr>
          <a:xfrm>
            <a:off x="6879624" y="6326184"/>
            <a:ext cx="6098058" cy="369332"/>
          </a:xfrm>
          <a:prstGeom prst="rect">
            <a:avLst/>
          </a:prstGeom>
          <a:noFill/>
        </p:spPr>
        <p:txBody>
          <a:bodyPr wrap="square">
            <a:spAutoFit/>
          </a:bodyPr>
          <a:lstStyle/>
          <a:p>
            <a:r>
              <a:rPr lang="en-US" sz="1800" dirty="0">
                <a:solidFill>
                  <a:srgbClr val="00B050"/>
                </a:solidFill>
                <a:latin typeface="Amasis MT Pro Medium" panose="02040604050005020304" pitchFamily="18" charset="0"/>
                <a:ea typeface="Arial" charset="0"/>
                <a:cs typeface="Arial" charset="0"/>
              </a:rPr>
              <a:t>Marshall University Division of Student Affairs </a:t>
            </a:r>
          </a:p>
        </p:txBody>
      </p:sp>
      <p:sp>
        <p:nvSpPr>
          <p:cNvPr id="8" name="TextBox 7">
            <a:extLst>
              <a:ext uri="{FF2B5EF4-FFF2-40B4-BE49-F238E27FC236}">
                <a16:creationId xmlns:a16="http://schemas.microsoft.com/office/drawing/2014/main" id="{5E42CC5F-7F2F-7FC6-ADF8-4E68B5E6FDD5}"/>
              </a:ext>
            </a:extLst>
          </p:cNvPr>
          <p:cNvSpPr txBox="1"/>
          <p:nvPr/>
        </p:nvSpPr>
        <p:spPr>
          <a:xfrm>
            <a:off x="386150" y="2649393"/>
            <a:ext cx="6487296" cy="857671"/>
          </a:xfrm>
          <a:prstGeom prst="rect">
            <a:avLst/>
          </a:prstGeom>
          <a:noFill/>
        </p:spPr>
        <p:txBody>
          <a:bodyPr wrap="square">
            <a:spAutoFit/>
          </a:bodyPr>
          <a:lstStyle/>
          <a:p>
            <a:pPr fontAlgn="base">
              <a:lnSpc>
                <a:spcPts val="1737"/>
              </a:lnSpc>
              <a:spcAft>
                <a:spcPts val="800"/>
              </a:spcAft>
            </a:pPr>
            <a:r>
              <a:rPr lang="en-US" b="1" dirty="0">
                <a:latin typeface="Aptos" panose="020B0004020202020204" pitchFamily="34" charset="0"/>
              </a:rPr>
              <a:t>The Authorized User Profile Setup page should come up next. </a:t>
            </a:r>
          </a:p>
          <a:p>
            <a:pPr fontAlgn="base">
              <a:lnSpc>
                <a:spcPts val="1737"/>
              </a:lnSpc>
              <a:spcAft>
                <a:spcPts val="800"/>
              </a:spcAft>
            </a:pPr>
            <a:r>
              <a:rPr lang="en-US" b="1" dirty="0">
                <a:latin typeface="Aptos" panose="020B0004020202020204" pitchFamily="34" charset="0"/>
              </a:rPr>
              <a:t>After entering your full name and temporary password, you will be asked to create a new password. </a:t>
            </a:r>
            <a:r>
              <a:rPr lang="en-US" dirty="0"/>
              <a:t> </a:t>
            </a:r>
            <a:endParaRPr lang="en-US" b="1" i="0" dirty="0">
              <a:solidFill>
                <a:srgbClr val="000000"/>
              </a:solidFill>
              <a:effectLst/>
              <a:latin typeface="Aptos" panose="020B0004020202020204" pitchFamily="34" charset="0"/>
            </a:endParaRPr>
          </a:p>
        </p:txBody>
      </p:sp>
      <p:sp>
        <p:nvSpPr>
          <p:cNvPr id="10" name="TextBox 9">
            <a:extLst>
              <a:ext uri="{FF2B5EF4-FFF2-40B4-BE49-F238E27FC236}">
                <a16:creationId xmlns:a16="http://schemas.microsoft.com/office/drawing/2014/main" id="{F2BBEAB9-65B8-C61F-D29E-C324CB7C5676}"/>
              </a:ext>
            </a:extLst>
          </p:cNvPr>
          <p:cNvSpPr txBox="1"/>
          <p:nvPr/>
        </p:nvSpPr>
        <p:spPr>
          <a:xfrm>
            <a:off x="392328" y="2223089"/>
            <a:ext cx="6487296" cy="369332"/>
          </a:xfrm>
          <a:prstGeom prst="rect">
            <a:avLst/>
          </a:prstGeom>
          <a:noFill/>
        </p:spPr>
        <p:txBody>
          <a:bodyPr wrap="square">
            <a:spAutoFit/>
          </a:bodyPr>
          <a:lstStyle/>
          <a:p>
            <a:r>
              <a:rPr lang="en-US" sz="1800" b="1" u="sng" kern="100" dirty="0">
                <a:effectLst/>
                <a:latin typeface="Aptos" panose="020B0004020202020204" pitchFamily="34" charset="0"/>
                <a:ea typeface="Times New Roman" panose="02020603050405020304" pitchFamily="18" charset="0"/>
                <a:cs typeface="Times New Roman" panose="02020603050405020304" pitchFamily="18" charset="0"/>
              </a:rPr>
              <a:t>Step </a:t>
            </a:r>
            <a:r>
              <a:rPr lang="en-US" b="1" u="sng" kern="100" dirty="0">
                <a:latin typeface="Aptos" panose="020B0004020202020204" pitchFamily="34" charset="0"/>
                <a:ea typeface="Times New Roman" panose="02020603050405020304" pitchFamily="18" charset="0"/>
                <a:cs typeface="Times New Roman" panose="02020603050405020304" pitchFamily="18" charset="0"/>
              </a:rPr>
              <a:t>2</a:t>
            </a:r>
            <a:r>
              <a:rPr lang="en-US" sz="1800" b="1" u="sng" kern="100" dirty="0">
                <a:effectLst/>
                <a:latin typeface="Aptos" panose="020B0004020202020204" pitchFamily="34" charset="0"/>
                <a:ea typeface="Times New Roman" panose="02020603050405020304" pitchFamily="18" charset="0"/>
                <a:cs typeface="Times New Roman" panose="02020603050405020304" pitchFamily="18" charset="0"/>
              </a:rPr>
              <a:t>:</a:t>
            </a:r>
            <a:endParaRPr lang="en-US" dirty="0"/>
          </a:p>
        </p:txBody>
      </p:sp>
      <p:pic>
        <p:nvPicPr>
          <p:cNvPr id="12" name="Picture 11">
            <a:extLst>
              <a:ext uri="{FF2B5EF4-FFF2-40B4-BE49-F238E27FC236}">
                <a16:creationId xmlns:a16="http://schemas.microsoft.com/office/drawing/2014/main" id="{C3CB2036-E13C-DA88-5649-3CFF56AE9008}"/>
              </a:ext>
            </a:extLst>
          </p:cNvPr>
          <p:cNvPicPr>
            <a:picLocks noChangeAspect="1"/>
          </p:cNvPicPr>
          <p:nvPr/>
        </p:nvPicPr>
        <p:blipFill>
          <a:blip r:embed="rId3"/>
          <a:stretch>
            <a:fillRect/>
          </a:stretch>
        </p:blipFill>
        <p:spPr>
          <a:xfrm>
            <a:off x="7216602" y="2407755"/>
            <a:ext cx="4238111" cy="2767519"/>
          </a:xfrm>
          <a:prstGeom prst="rect">
            <a:avLst/>
          </a:prstGeom>
        </p:spPr>
      </p:pic>
      <p:sp>
        <p:nvSpPr>
          <p:cNvPr id="13" name="TextBox 12">
            <a:extLst>
              <a:ext uri="{FF2B5EF4-FFF2-40B4-BE49-F238E27FC236}">
                <a16:creationId xmlns:a16="http://schemas.microsoft.com/office/drawing/2014/main" id="{CC521D50-3BEB-1492-3DF9-D551D2A07950}"/>
              </a:ext>
            </a:extLst>
          </p:cNvPr>
          <p:cNvSpPr txBox="1"/>
          <p:nvPr/>
        </p:nvSpPr>
        <p:spPr>
          <a:xfrm>
            <a:off x="396749" y="3517166"/>
            <a:ext cx="5951536" cy="1200329"/>
          </a:xfrm>
          <a:prstGeom prst="rect">
            <a:avLst/>
          </a:prstGeom>
          <a:noFill/>
        </p:spPr>
        <p:txBody>
          <a:bodyPr wrap="square" rtlCol="0">
            <a:spAutoFit/>
          </a:bodyPr>
          <a:lstStyle/>
          <a:p>
            <a:r>
              <a:rPr lang="en-US" b="1" dirty="0">
                <a:latin typeface="Aptos" panose="020B0004020202020204" pitchFamily="34" charset="0"/>
              </a:rPr>
              <a:t>Please note:</a:t>
            </a:r>
            <a:r>
              <a:rPr lang="en-US" dirty="0">
                <a:latin typeface="Aptos" panose="020B0004020202020204" pitchFamily="34" charset="0"/>
              </a:rPr>
              <a:t> Your new password must be at least 12 characters long and include </a:t>
            </a:r>
            <a:r>
              <a:rPr lang="en-US" b="1" dirty="0">
                <a:latin typeface="Aptos" panose="020B0004020202020204" pitchFamily="34" charset="0"/>
              </a:rPr>
              <a:t>one uppercase letter</a:t>
            </a:r>
            <a:r>
              <a:rPr lang="en-US" dirty="0">
                <a:latin typeface="Aptos" panose="020B0004020202020204" pitchFamily="34" charset="0"/>
              </a:rPr>
              <a:t>, </a:t>
            </a:r>
            <a:r>
              <a:rPr lang="en-US" b="1" dirty="0">
                <a:latin typeface="Aptos" panose="020B0004020202020204" pitchFamily="34" charset="0"/>
              </a:rPr>
              <a:t>one lowercase letter</a:t>
            </a:r>
            <a:r>
              <a:rPr lang="en-US" dirty="0">
                <a:latin typeface="Aptos" panose="020B0004020202020204" pitchFamily="34" charset="0"/>
              </a:rPr>
              <a:t>, </a:t>
            </a:r>
            <a:r>
              <a:rPr lang="en-US" b="1" dirty="0">
                <a:latin typeface="Aptos" panose="020B0004020202020204" pitchFamily="34" charset="0"/>
              </a:rPr>
              <a:t>one number</a:t>
            </a:r>
            <a:r>
              <a:rPr lang="en-US" dirty="0">
                <a:latin typeface="Aptos" panose="020B0004020202020204" pitchFamily="34" charset="0"/>
              </a:rPr>
              <a:t>, and </a:t>
            </a:r>
            <a:r>
              <a:rPr lang="en-US" b="1" dirty="0">
                <a:latin typeface="Aptos" panose="020B0004020202020204" pitchFamily="34" charset="0"/>
              </a:rPr>
              <a:t>one special character</a:t>
            </a:r>
            <a:r>
              <a:rPr lang="en-US" dirty="0"/>
              <a:t>.</a:t>
            </a:r>
          </a:p>
        </p:txBody>
      </p:sp>
      <p:sp>
        <p:nvSpPr>
          <p:cNvPr id="14" name="TextBox 13">
            <a:extLst>
              <a:ext uri="{FF2B5EF4-FFF2-40B4-BE49-F238E27FC236}">
                <a16:creationId xmlns:a16="http://schemas.microsoft.com/office/drawing/2014/main" id="{79E3BA94-A4CA-77A1-F164-4F83DB871096}"/>
              </a:ext>
            </a:extLst>
          </p:cNvPr>
          <p:cNvSpPr txBox="1"/>
          <p:nvPr/>
        </p:nvSpPr>
        <p:spPr>
          <a:xfrm>
            <a:off x="396749" y="4805942"/>
            <a:ext cx="5111276" cy="369332"/>
          </a:xfrm>
          <a:prstGeom prst="rect">
            <a:avLst/>
          </a:prstGeom>
          <a:noFill/>
        </p:spPr>
        <p:txBody>
          <a:bodyPr wrap="square" rtlCol="0">
            <a:spAutoFit/>
          </a:bodyPr>
          <a:lstStyle/>
          <a:p>
            <a:r>
              <a:rPr lang="en-US" b="1" dirty="0">
                <a:latin typeface="Aptos" panose="020B0004020202020204" pitchFamily="34" charset="0"/>
              </a:rPr>
              <a:t>*Be sure to keep this password in a safe place.</a:t>
            </a:r>
          </a:p>
        </p:txBody>
      </p:sp>
    </p:spTree>
    <p:extLst>
      <p:ext uri="{BB962C8B-B14F-4D97-AF65-F5344CB8AC3E}">
        <p14:creationId xmlns:p14="http://schemas.microsoft.com/office/powerpoint/2010/main" val="4257697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B87DD2-7EAC-B3CC-23A3-68DAA291A739}"/>
              </a:ext>
            </a:extLst>
          </p:cNvPr>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Amasis MT Pro Medium" panose="02040604050005020304" pitchFamily="18" charset="0"/>
              </a:rPr>
              <a:t>     Parents Accessing Proxy:</a:t>
            </a:r>
          </a:p>
        </p:txBody>
      </p:sp>
      <p:sp>
        <p:nvSpPr>
          <p:cNvPr id="3" name="Rectangle 2">
            <a:extLst>
              <a:ext uri="{FF2B5EF4-FFF2-40B4-BE49-F238E27FC236}">
                <a16:creationId xmlns:a16="http://schemas.microsoft.com/office/drawing/2014/main" id="{DF85EBB6-71E9-02F1-E538-0817DEA0EA42}"/>
              </a:ext>
            </a:extLst>
          </p:cNvPr>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ECD821A-C63D-1D21-F9AE-8D33C7524C35}"/>
              </a:ext>
            </a:extLst>
          </p:cNvPr>
          <p:cNvPicPr>
            <a:picLocks noChangeAspect="1"/>
          </p:cNvPicPr>
          <p:nvPr/>
        </p:nvPicPr>
        <p:blipFill>
          <a:blip r:embed="rId2"/>
          <a:stretch>
            <a:fillRect/>
          </a:stretch>
        </p:blipFill>
        <p:spPr>
          <a:xfrm>
            <a:off x="457780" y="740965"/>
            <a:ext cx="3223114" cy="913390"/>
          </a:xfrm>
          <a:prstGeom prst="rect">
            <a:avLst/>
          </a:prstGeom>
        </p:spPr>
      </p:pic>
      <p:sp>
        <p:nvSpPr>
          <p:cNvPr id="6" name="TextBox 5">
            <a:extLst>
              <a:ext uri="{FF2B5EF4-FFF2-40B4-BE49-F238E27FC236}">
                <a16:creationId xmlns:a16="http://schemas.microsoft.com/office/drawing/2014/main" id="{C2221BC2-3068-5B17-FCB5-86F251253F2D}"/>
              </a:ext>
            </a:extLst>
          </p:cNvPr>
          <p:cNvSpPr txBox="1"/>
          <p:nvPr/>
        </p:nvSpPr>
        <p:spPr>
          <a:xfrm>
            <a:off x="7003192" y="6358138"/>
            <a:ext cx="6098058" cy="369332"/>
          </a:xfrm>
          <a:prstGeom prst="rect">
            <a:avLst/>
          </a:prstGeom>
          <a:noFill/>
        </p:spPr>
        <p:txBody>
          <a:bodyPr wrap="square">
            <a:spAutoFit/>
          </a:bodyPr>
          <a:lstStyle/>
          <a:p>
            <a:r>
              <a:rPr lang="en-US" sz="1800" dirty="0">
                <a:solidFill>
                  <a:srgbClr val="00B050"/>
                </a:solidFill>
                <a:latin typeface="Amasis MT Pro Medium" panose="02040604050005020304" pitchFamily="18" charset="0"/>
                <a:ea typeface="Arial" charset="0"/>
                <a:cs typeface="Arial" charset="0"/>
              </a:rPr>
              <a:t>Marshall University Division of Student Affairs </a:t>
            </a:r>
          </a:p>
        </p:txBody>
      </p:sp>
      <p:sp>
        <p:nvSpPr>
          <p:cNvPr id="8" name="TextBox 7">
            <a:extLst>
              <a:ext uri="{FF2B5EF4-FFF2-40B4-BE49-F238E27FC236}">
                <a16:creationId xmlns:a16="http://schemas.microsoft.com/office/drawing/2014/main" id="{00B073C1-AEBE-7BD8-938D-1E627C48ADDB}"/>
              </a:ext>
            </a:extLst>
          </p:cNvPr>
          <p:cNvSpPr txBox="1"/>
          <p:nvPr/>
        </p:nvSpPr>
        <p:spPr>
          <a:xfrm>
            <a:off x="406354" y="2858583"/>
            <a:ext cx="6549080" cy="858377"/>
          </a:xfrm>
          <a:prstGeom prst="rect">
            <a:avLst/>
          </a:prstGeom>
          <a:noFill/>
        </p:spPr>
        <p:txBody>
          <a:bodyPr wrap="square">
            <a:spAutoFit/>
          </a:bodyPr>
          <a:lstStyle/>
          <a:p>
            <a:pPr algn="l" rtl="0" fontAlgn="base">
              <a:lnSpc>
                <a:spcPts val="1737"/>
              </a:lnSpc>
              <a:spcAft>
                <a:spcPts val="800"/>
              </a:spcAft>
              <a:buNone/>
            </a:pPr>
            <a:r>
              <a:rPr lang="en-US" sz="1800" b="1" i="0" dirty="0">
                <a:solidFill>
                  <a:srgbClr val="000000"/>
                </a:solidFill>
                <a:effectLst/>
                <a:latin typeface="Aptos" panose="020B0004020202020204" pitchFamily="34" charset="0"/>
              </a:rPr>
              <a:t>Finally, you will have access to the account information for your student.  </a:t>
            </a:r>
          </a:p>
          <a:p>
            <a:pPr algn="l" rtl="0" fontAlgn="base">
              <a:lnSpc>
                <a:spcPts val="1737"/>
              </a:lnSpc>
              <a:spcAft>
                <a:spcPts val="800"/>
              </a:spcAft>
              <a:buNone/>
            </a:pPr>
            <a:endParaRPr lang="en-US" sz="1800" b="1" i="0" dirty="0">
              <a:solidFill>
                <a:srgbClr val="000000"/>
              </a:solidFill>
              <a:effectLst/>
              <a:latin typeface="Aptos" panose="020B0004020202020204" pitchFamily="34" charset="0"/>
            </a:endParaRPr>
          </a:p>
        </p:txBody>
      </p:sp>
      <p:pic>
        <p:nvPicPr>
          <p:cNvPr id="10" name="Picture 9">
            <a:extLst>
              <a:ext uri="{FF2B5EF4-FFF2-40B4-BE49-F238E27FC236}">
                <a16:creationId xmlns:a16="http://schemas.microsoft.com/office/drawing/2014/main" id="{3A8FB139-B48F-FBC7-4F10-2AD2F7D18A3A}"/>
              </a:ext>
            </a:extLst>
          </p:cNvPr>
          <p:cNvPicPr>
            <a:picLocks noChangeAspect="1"/>
          </p:cNvPicPr>
          <p:nvPr/>
        </p:nvPicPr>
        <p:blipFill>
          <a:blip r:embed="rId3"/>
          <a:stretch>
            <a:fillRect/>
          </a:stretch>
        </p:blipFill>
        <p:spPr>
          <a:xfrm>
            <a:off x="7003192" y="1843754"/>
            <a:ext cx="4686072" cy="2091214"/>
          </a:xfrm>
          <a:prstGeom prst="rect">
            <a:avLst/>
          </a:prstGeom>
        </p:spPr>
      </p:pic>
      <p:pic>
        <p:nvPicPr>
          <p:cNvPr id="12" name="Picture 11">
            <a:extLst>
              <a:ext uri="{FF2B5EF4-FFF2-40B4-BE49-F238E27FC236}">
                <a16:creationId xmlns:a16="http://schemas.microsoft.com/office/drawing/2014/main" id="{8B439E22-C657-4E41-52AA-1D8D4723D556}"/>
              </a:ext>
            </a:extLst>
          </p:cNvPr>
          <p:cNvPicPr>
            <a:picLocks noChangeAspect="1"/>
          </p:cNvPicPr>
          <p:nvPr/>
        </p:nvPicPr>
        <p:blipFill>
          <a:blip r:embed="rId4"/>
          <a:stretch>
            <a:fillRect/>
          </a:stretch>
        </p:blipFill>
        <p:spPr>
          <a:xfrm>
            <a:off x="7693150" y="3828079"/>
            <a:ext cx="3541996" cy="2530059"/>
          </a:xfrm>
          <a:prstGeom prst="rect">
            <a:avLst/>
          </a:prstGeom>
        </p:spPr>
      </p:pic>
      <p:sp>
        <p:nvSpPr>
          <p:cNvPr id="13" name="TextBox 12">
            <a:extLst>
              <a:ext uri="{FF2B5EF4-FFF2-40B4-BE49-F238E27FC236}">
                <a16:creationId xmlns:a16="http://schemas.microsoft.com/office/drawing/2014/main" id="{90491292-0FAA-FD1E-7405-636508A3C716}"/>
              </a:ext>
            </a:extLst>
          </p:cNvPr>
          <p:cNvSpPr txBox="1"/>
          <p:nvPr/>
        </p:nvSpPr>
        <p:spPr>
          <a:xfrm>
            <a:off x="420710" y="3483358"/>
            <a:ext cx="5684108" cy="537776"/>
          </a:xfrm>
          <a:prstGeom prst="rect">
            <a:avLst/>
          </a:prstGeom>
          <a:noFill/>
        </p:spPr>
        <p:txBody>
          <a:bodyPr wrap="square" rtlCol="0">
            <a:spAutoFit/>
          </a:bodyPr>
          <a:lstStyle/>
          <a:p>
            <a:pPr fontAlgn="base">
              <a:lnSpc>
                <a:spcPts val="1737"/>
              </a:lnSpc>
              <a:spcAft>
                <a:spcPts val="800"/>
              </a:spcAft>
            </a:pPr>
            <a:r>
              <a:rPr lang="en-US" b="1" dirty="0">
                <a:solidFill>
                  <a:srgbClr val="000000"/>
                </a:solidFill>
                <a:latin typeface="Aptos" panose="020B0004020202020204" pitchFamily="34" charset="0"/>
              </a:rPr>
              <a:t>You can set up automatic payments, reminders for upcoming charges, and more! </a:t>
            </a:r>
          </a:p>
        </p:txBody>
      </p:sp>
    </p:spTree>
    <p:extLst>
      <p:ext uri="{BB962C8B-B14F-4D97-AF65-F5344CB8AC3E}">
        <p14:creationId xmlns:p14="http://schemas.microsoft.com/office/powerpoint/2010/main" val="1447124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532950" y="6328335"/>
            <a:ext cx="5659050" cy="400110"/>
          </a:xfrm>
          <a:prstGeom prst="rect">
            <a:avLst/>
          </a:prstGeom>
        </p:spPr>
        <p:txBody>
          <a:bodyPr wrap="none">
            <a:spAutoFit/>
          </a:bodyPr>
          <a:lstStyle/>
          <a:p>
            <a:r>
              <a:rPr lang="en-US" sz="2000" dirty="0">
                <a:solidFill>
                  <a:srgbClr val="00B140"/>
                </a:solidFill>
                <a:latin typeface="Amasis MT Pro Medium" panose="02040604050005020304" pitchFamily="18" charset="0"/>
                <a:ea typeface="Arial" charset="0"/>
                <a:cs typeface="Arial" charset="0"/>
              </a:rPr>
              <a:t>Marshall University Division of Student Affairs </a:t>
            </a:r>
          </a:p>
        </p:txBody>
      </p:sp>
      <p:sp>
        <p:nvSpPr>
          <p:cNvPr id="4" name="Rectangle 3">
            <a:extLst>
              <a:ext uri="{FF2B5EF4-FFF2-40B4-BE49-F238E27FC236}">
                <a16:creationId xmlns:a16="http://schemas.microsoft.com/office/drawing/2014/main" id="{D7851530-A301-8F2D-0A7D-048A28FDA09D}"/>
              </a:ext>
            </a:extLst>
          </p:cNvPr>
          <p:cNvSpPr/>
          <p:nvPr/>
        </p:nvSpPr>
        <p:spPr>
          <a:xfrm>
            <a:off x="4515729" y="417341"/>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atin typeface="Arial" charset="0"/>
                <a:ea typeface="Arial" charset="0"/>
                <a:cs typeface="Arial" charset="0"/>
              </a:rPr>
              <a:t>Q&amp;A’s</a:t>
            </a:r>
          </a:p>
        </p:txBody>
      </p:sp>
      <p:pic>
        <p:nvPicPr>
          <p:cNvPr id="9" name="Picture 8" descr="A group of colorful question marks&#10;&#10;AI-generated content may be incorrect.">
            <a:extLst>
              <a:ext uri="{FF2B5EF4-FFF2-40B4-BE49-F238E27FC236}">
                <a16:creationId xmlns:a16="http://schemas.microsoft.com/office/drawing/2014/main" id="{846C5F7B-0BCE-BAE5-76B2-9E40CB688F4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525299" y="1687102"/>
            <a:ext cx="6954887" cy="3483796"/>
          </a:xfrm>
          <a:prstGeom prst="rect">
            <a:avLst/>
          </a:prstGeom>
        </p:spPr>
      </p:pic>
      <p:pic>
        <p:nvPicPr>
          <p:cNvPr id="5" name="Picture 4" descr="A green and black logo&#10;&#10;AI-generated content may be incorrect.">
            <a:extLst>
              <a:ext uri="{FF2B5EF4-FFF2-40B4-BE49-F238E27FC236}">
                <a16:creationId xmlns:a16="http://schemas.microsoft.com/office/drawing/2014/main" id="{AE80E04F-C03A-51A4-FE31-0756A4A7FFC2}"/>
              </a:ext>
            </a:extLst>
          </p:cNvPr>
          <p:cNvPicPr>
            <a:picLocks noChangeAspect="1"/>
          </p:cNvPicPr>
          <p:nvPr/>
        </p:nvPicPr>
        <p:blipFill>
          <a:blip r:embed="rId4"/>
          <a:stretch>
            <a:fillRect/>
          </a:stretch>
        </p:blipFill>
        <p:spPr>
          <a:xfrm>
            <a:off x="414097" y="304292"/>
            <a:ext cx="1843767" cy="1311679"/>
          </a:xfrm>
          <a:prstGeom prst="rect">
            <a:avLst/>
          </a:prstGeom>
        </p:spPr>
      </p:pic>
      <p:pic>
        <p:nvPicPr>
          <p:cNvPr id="6" name="Picture 5" descr="A green and black logo&#10;&#10;AI-generated content may be incorrect.">
            <a:extLst>
              <a:ext uri="{FF2B5EF4-FFF2-40B4-BE49-F238E27FC236}">
                <a16:creationId xmlns:a16="http://schemas.microsoft.com/office/drawing/2014/main" id="{63C98F7E-693F-67A5-F1D7-2D47F5F8ED30}"/>
              </a:ext>
            </a:extLst>
          </p:cNvPr>
          <p:cNvPicPr>
            <a:picLocks noChangeAspect="1"/>
          </p:cNvPicPr>
          <p:nvPr/>
        </p:nvPicPr>
        <p:blipFill>
          <a:blip r:embed="rId4"/>
          <a:stretch>
            <a:fillRect/>
          </a:stretch>
        </p:blipFill>
        <p:spPr>
          <a:xfrm>
            <a:off x="9957632" y="4861733"/>
            <a:ext cx="1843767" cy="1311679"/>
          </a:xfrm>
          <a:prstGeom prst="rect">
            <a:avLst/>
          </a:prstGeom>
        </p:spPr>
      </p:pic>
      <p:pic>
        <p:nvPicPr>
          <p:cNvPr id="7" name="Picture 6">
            <a:extLst>
              <a:ext uri="{FF2B5EF4-FFF2-40B4-BE49-F238E27FC236}">
                <a16:creationId xmlns:a16="http://schemas.microsoft.com/office/drawing/2014/main" id="{2312603E-3F8A-E891-B530-B363C79A1E68}"/>
              </a:ext>
            </a:extLst>
          </p:cNvPr>
          <p:cNvPicPr>
            <a:picLocks noChangeAspect="1"/>
          </p:cNvPicPr>
          <p:nvPr/>
        </p:nvPicPr>
        <p:blipFill>
          <a:blip r:embed="rId5"/>
          <a:stretch>
            <a:fillRect/>
          </a:stretch>
        </p:blipFill>
        <p:spPr>
          <a:xfrm>
            <a:off x="512948" y="3656805"/>
            <a:ext cx="1646063" cy="1767993"/>
          </a:xfrm>
          <a:prstGeom prst="rect">
            <a:avLst/>
          </a:prstGeom>
        </p:spPr>
      </p:pic>
      <p:pic>
        <p:nvPicPr>
          <p:cNvPr id="8" name="Picture 7">
            <a:extLst>
              <a:ext uri="{FF2B5EF4-FFF2-40B4-BE49-F238E27FC236}">
                <a16:creationId xmlns:a16="http://schemas.microsoft.com/office/drawing/2014/main" id="{52E7EB79-004C-E7F0-3A62-9F1AAAB86280}"/>
              </a:ext>
            </a:extLst>
          </p:cNvPr>
          <p:cNvPicPr>
            <a:picLocks noChangeAspect="1"/>
          </p:cNvPicPr>
          <p:nvPr/>
        </p:nvPicPr>
        <p:blipFill>
          <a:blip r:embed="rId5"/>
          <a:stretch>
            <a:fillRect/>
          </a:stretch>
        </p:blipFill>
        <p:spPr>
          <a:xfrm>
            <a:off x="10068790" y="1888812"/>
            <a:ext cx="1646063" cy="1767993"/>
          </a:xfrm>
          <a:prstGeom prst="rect">
            <a:avLst/>
          </a:prstGeom>
        </p:spPr>
      </p:pic>
    </p:spTree>
    <p:extLst>
      <p:ext uri="{BB962C8B-B14F-4D97-AF65-F5344CB8AC3E}">
        <p14:creationId xmlns:p14="http://schemas.microsoft.com/office/powerpoint/2010/main" val="150450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6318" y="353290"/>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charset="0"/>
                <a:ea typeface="Arial" charset="0"/>
                <a:cs typeface="Arial" charset="0"/>
              </a:rPr>
              <a:t>Contact Information </a:t>
            </a:r>
            <a:endParaRPr lang="en-US" sz="4800" b="1" dirty="0">
              <a:latin typeface="Arial" charset="0"/>
              <a:ea typeface="Arial" charset="0"/>
              <a:cs typeface="Arial" charset="0"/>
            </a:endParaRPr>
          </a:p>
        </p:txBody>
      </p:sp>
      <p:sp>
        <p:nvSpPr>
          <p:cNvPr id="3" name="Rectangle 2"/>
          <p:cNvSpPr/>
          <p:nvPr/>
        </p:nvSpPr>
        <p:spPr>
          <a:xfrm>
            <a:off x="0" y="6086622"/>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45430" y="4867467"/>
            <a:ext cx="6192453" cy="1963679"/>
          </a:xfrm>
          <a:prstGeom prst="rect">
            <a:avLst/>
          </a:prstGeom>
          <a:noFill/>
        </p:spPr>
        <p:txBody>
          <a:bodyPr wrap="square" rtlCol="0">
            <a:spAutoFit/>
          </a:bodyPr>
          <a:lstStyle/>
          <a:p>
            <a:pPr algn="ctr">
              <a:lnSpc>
                <a:spcPct val="150000"/>
              </a:lnSpc>
            </a:pPr>
            <a:r>
              <a:rPr lang="en-US" sz="2000" b="1" dirty="0">
                <a:latin typeface="Amasis MT Pro Black" panose="02040A04050005020304" pitchFamily="18" charset="0"/>
                <a:ea typeface="Calibri" panose="020F0502020204030204" pitchFamily="34" charset="0"/>
                <a:cs typeface="Calibri" panose="020F0502020204030204" pitchFamily="34" charset="0"/>
              </a:rPr>
              <a:t>Marshall University</a:t>
            </a:r>
          </a:p>
          <a:p>
            <a:pPr algn="ctr">
              <a:lnSpc>
                <a:spcPct val="150000"/>
              </a:lnSpc>
            </a:pPr>
            <a:r>
              <a:rPr lang="en-US" sz="2000" b="1" dirty="0">
                <a:latin typeface="Amasis MT Pro Black" panose="02040A04050005020304" pitchFamily="18" charset="0"/>
                <a:ea typeface="Calibri" panose="020F0502020204030204" pitchFamily="34" charset="0"/>
                <a:cs typeface="Calibri" panose="020F0502020204030204" pitchFamily="34" charset="0"/>
              </a:rPr>
              <a:t>Division of Student Affairs </a:t>
            </a:r>
          </a:p>
          <a:p>
            <a:pPr algn="ctr">
              <a:lnSpc>
                <a:spcPct val="150000"/>
              </a:lnSpc>
            </a:pPr>
            <a:r>
              <a:rPr lang="en-US" sz="2000" b="1" dirty="0">
                <a:latin typeface="Amasis MT Pro Black" panose="02040A04050005020304" pitchFamily="18" charset="0"/>
                <a:ea typeface="Calibri" panose="020F0502020204030204" pitchFamily="34" charset="0"/>
                <a:cs typeface="Calibri" panose="020F0502020204030204" pitchFamily="34" charset="0"/>
              </a:rPr>
              <a:t>304-696-6422</a:t>
            </a:r>
          </a:p>
          <a:p>
            <a:pPr algn="ctr">
              <a:lnSpc>
                <a:spcPct val="150000"/>
              </a:lnSpc>
            </a:pPr>
            <a:r>
              <a:rPr lang="en-US" sz="2000" b="1" dirty="0" err="1">
                <a:latin typeface="Amasis MT Pro Black" panose="02040A04050005020304" pitchFamily="18" charset="0"/>
                <a:ea typeface="Calibri" panose="020F0502020204030204" pitchFamily="34" charset="0"/>
                <a:cs typeface="Calibri" panose="020F0502020204030204" pitchFamily="34" charset="0"/>
              </a:rPr>
              <a:t>www.marshall.edu</a:t>
            </a:r>
            <a:r>
              <a:rPr lang="en-US" sz="2000" b="1" dirty="0">
                <a:latin typeface="Amasis MT Pro Black" panose="02040A04050005020304" pitchFamily="18" charset="0"/>
                <a:ea typeface="Calibri" panose="020F0502020204030204" pitchFamily="34" charset="0"/>
                <a:cs typeface="Calibri" panose="020F0502020204030204" pitchFamily="34" charset="0"/>
              </a:rPr>
              <a:t>/student-affairs</a:t>
            </a:r>
            <a:r>
              <a:rPr lang="en-US" sz="2400" b="1" dirty="0">
                <a:latin typeface="Amasis MT Pro Black" panose="02040A04050005020304" pitchFamily="18" charset="0"/>
                <a:ea typeface="Calibri" panose="020F0502020204030204" pitchFamily="34" charset="0"/>
                <a:cs typeface="Calibri" panose="020F0502020204030204" pitchFamily="34" charset="0"/>
              </a:rPr>
              <a:t> </a:t>
            </a:r>
            <a:endParaRPr lang="en-US" sz="2400" b="1" dirty="0">
              <a:solidFill>
                <a:srgbClr val="00B050"/>
              </a:solidFill>
              <a:latin typeface="Amasis MT Pro Black" panose="02040A04050005020304" pitchFamily="18" charset="0"/>
              <a:ea typeface="Calibri" panose="020F0502020204030204" pitchFamily="34" charset="0"/>
              <a:cs typeface="Calibri" panose="020F0502020204030204" pitchFamily="34" charset="0"/>
            </a:endParaRPr>
          </a:p>
        </p:txBody>
      </p:sp>
      <p:sp>
        <p:nvSpPr>
          <p:cNvPr id="6" name="TextBox 5"/>
          <p:cNvSpPr txBox="1"/>
          <p:nvPr/>
        </p:nvSpPr>
        <p:spPr>
          <a:xfrm>
            <a:off x="-1197642" y="0"/>
            <a:ext cx="6911011" cy="2352952"/>
          </a:xfrm>
          <a:prstGeom prst="rect">
            <a:avLst/>
          </a:prstGeom>
          <a:noFill/>
        </p:spPr>
        <p:txBody>
          <a:bodyPr wrap="square" rtlCol="0">
            <a:spAutoFit/>
          </a:bodyPr>
          <a:lstStyle/>
          <a:p>
            <a:pPr algn="ctr">
              <a:lnSpc>
                <a:spcPct val="150000"/>
              </a:lnSpc>
            </a:pPr>
            <a:r>
              <a:rPr lang="en-US" sz="2000" b="1" dirty="0">
                <a:latin typeface="Amasis MT Pro Black" panose="02040A04050005020304" pitchFamily="18" charset="0"/>
                <a:ea typeface="Arial" charset="0"/>
                <a:cs typeface="Arial" charset="0"/>
              </a:rPr>
              <a:t>Kathryn Smith</a:t>
            </a:r>
          </a:p>
          <a:p>
            <a:pPr algn="ctr">
              <a:lnSpc>
                <a:spcPct val="150000"/>
              </a:lnSpc>
            </a:pPr>
            <a:r>
              <a:rPr lang="en-US" sz="2000" b="1" dirty="0">
                <a:latin typeface="Amasis MT Pro Black" panose="02040A04050005020304" pitchFamily="18" charset="0"/>
                <a:ea typeface="Arial" charset="0"/>
                <a:cs typeface="Arial" charset="0"/>
              </a:rPr>
              <a:t>Office of Student Advocacy </a:t>
            </a:r>
          </a:p>
          <a:p>
            <a:pPr algn="ctr">
              <a:lnSpc>
                <a:spcPct val="150000"/>
              </a:lnSpc>
            </a:pPr>
            <a:r>
              <a:rPr lang="en-US" sz="2000" b="1" dirty="0">
                <a:latin typeface="Amasis MT Pro Black" panose="02040A04050005020304" pitchFamily="18" charset="0"/>
                <a:ea typeface="Arial" charset="0"/>
                <a:cs typeface="Arial" charset="0"/>
              </a:rPr>
              <a:t>and Accountability </a:t>
            </a:r>
          </a:p>
          <a:p>
            <a:pPr algn="ctr">
              <a:lnSpc>
                <a:spcPct val="150000"/>
              </a:lnSpc>
            </a:pPr>
            <a:r>
              <a:rPr lang="en-US" sz="2000" b="1" dirty="0">
                <a:latin typeface="Amasis MT Pro Black" panose="02040A04050005020304" pitchFamily="18" charset="0"/>
                <a:ea typeface="Arial" charset="0"/>
                <a:cs typeface="Arial" charset="0"/>
              </a:rPr>
              <a:t>304-696-6833</a:t>
            </a:r>
          </a:p>
          <a:p>
            <a:pPr algn="ctr">
              <a:lnSpc>
                <a:spcPct val="150000"/>
              </a:lnSpc>
            </a:pPr>
            <a:r>
              <a:rPr lang="en-US" sz="2000" b="1" dirty="0">
                <a:latin typeface="Amasis MT Pro Black" panose="02040A04050005020304" pitchFamily="18" charset="0"/>
                <a:ea typeface="Arial" charset="0"/>
                <a:cs typeface="Arial" charset="0"/>
              </a:rPr>
              <a:t>file1@marshall.edu</a:t>
            </a:r>
          </a:p>
        </p:txBody>
      </p:sp>
      <p:pic>
        <p:nvPicPr>
          <p:cNvPr id="7" name="Picture 6" descr="A person in a green shirt&#10;&#10;AI-generated content may be incorrect.">
            <a:extLst>
              <a:ext uri="{FF2B5EF4-FFF2-40B4-BE49-F238E27FC236}">
                <a16:creationId xmlns:a16="http://schemas.microsoft.com/office/drawing/2014/main" id="{FF0E4A56-FFC3-06A2-EAD1-B6A1A4643CA9}"/>
              </a:ext>
            </a:extLst>
          </p:cNvPr>
          <p:cNvPicPr>
            <a:picLocks noChangeAspect="1"/>
          </p:cNvPicPr>
          <p:nvPr/>
        </p:nvPicPr>
        <p:blipFill>
          <a:blip r:embed="rId2"/>
          <a:stretch>
            <a:fillRect/>
          </a:stretch>
        </p:blipFill>
        <p:spPr>
          <a:xfrm>
            <a:off x="854117" y="2381224"/>
            <a:ext cx="2807494" cy="3705398"/>
          </a:xfrm>
          <a:prstGeom prst="rect">
            <a:avLst/>
          </a:prstGeom>
        </p:spPr>
      </p:pic>
      <p:sp>
        <p:nvSpPr>
          <p:cNvPr id="5" name="TextBox 4">
            <a:extLst>
              <a:ext uri="{FF2B5EF4-FFF2-40B4-BE49-F238E27FC236}">
                <a16:creationId xmlns:a16="http://schemas.microsoft.com/office/drawing/2014/main" id="{26E616B7-48BE-876A-08BE-37A4D5D04DF6}"/>
              </a:ext>
            </a:extLst>
          </p:cNvPr>
          <p:cNvSpPr txBox="1"/>
          <p:nvPr/>
        </p:nvSpPr>
        <p:spPr>
          <a:xfrm>
            <a:off x="141437" y="6241478"/>
            <a:ext cx="4374292" cy="461665"/>
          </a:xfrm>
          <a:prstGeom prst="rect">
            <a:avLst/>
          </a:prstGeom>
          <a:noFill/>
        </p:spPr>
        <p:txBody>
          <a:bodyPr wrap="square" rtlCol="0">
            <a:spAutoFit/>
          </a:bodyPr>
          <a:lstStyle/>
          <a:p>
            <a:r>
              <a:rPr lang="en-US" sz="2400" b="1" dirty="0">
                <a:solidFill>
                  <a:schemeClr val="bg1"/>
                </a:solidFill>
                <a:latin typeface="Aptos" panose="020B0004020202020204" pitchFamily="34" charset="0"/>
              </a:rPr>
              <a:t>Director of Student Advocacy</a:t>
            </a:r>
          </a:p>
        </p:txBody>
      </p:sp>
      <p:pic>
        <p:nvPicPr>
          <p:cNvPr id="9" name="Picture 8" descr="A brick building with trees in front of it">
            <a:extLst>
              <a:ext uri="{FF2B5EF4-FFF2-40B4-BE49-F238E27FC236}">
                <a16:creationId xmlns:a16="http://schemas.microsoft.com/office/drawing/2014/main" id="{51373D82-0F75-6B6E-511B-BD294DBB1E33}"/>
              </a:ext>
            </a:extLst>
          </p:cNvPr>
          <p:cNvPicPr>
            <a:picLocks noChangeAspect="1"/>
          </p:cNvPicPr>
          <p:nvPr/>
        </p:nvPicPr>
        <p:blipFill>
          <a:blip r:embed="rId3"/>
          <a:stretch>
            <a:fillRect/>
          </a:stretch>
        </p:blipFill>
        <p:spPr>
          <a:xfrm>
            <a:off x="5782345" y="1719634"/>
            <a:ext cx="4917989" cy="3147833"/>
          </a:xfrm>
          <a:prstGeom prst="rect">
            <a:avLst/>
          </a:prstGeom>
        </p:spPr>
      </p:pic>
    </p:spTree>
    <p:extLst>
      <p:ext uri="{BB962C8B-B14F-4D97-AF65-F5344CB8AC3E}">
        <p14:creationId xmlns:p14="http://schemas.microsoft.com/office/powerpoint/2010/main" val="198446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charset="0"/>
                <a:ea typeface="Arial" charset="0"/>
                <a:cs typeface="Arial" charset="0"/>
              </a:rPr>
              <a:t>Family Educational Rights and Privacy Act of 1974 </a:t>
            </a:r>
          </a:p>
        </p:txBody>
      </p:sp>
      <p:sp>
        <p:nvSpPr>
          <p:cNvPr id="5" name="TextBox 4"/>
          <p:cNvSpPr txBox="1"/>
          <p:nvPr/>
        </p:nvSpPr>
        <p:spPr>
          <a:xfrm>
            <a:off x="1025487" y="2235064"/>
            <a:ext cx="10467576" cy="3108543"/>
          </a:xfrm>
          <a:prstGeom prst="rect">
            <a:avLst/>
          </a:prstGeom>
          <a:noFill/>
        </p:spPr>
        <p:txBody>
          <a:bodyPr wrap="square" rtlCol="0">
            <a:spAutoFit/>
          </a:bodyPr>
          <a:lstStyle/>
          <a:p>
            <a:r>
              <a:rPr lang="en-US" sz="2800" dirty="0">
                <a:latin typeface="Amasis MT Pro Medium" panose="02040604050005020304" pitchFamily="18" charset="0"/>
              </a:rPr>
              <a:t>“The Family Educational Rights and Privacy Act (FERPA) is a  federal law enacted in 1974 that protects the privacy of student education records. </a:t>
            </a:r>
            <a:r>
              <a:rPr lang="en-US" sz="2800" dirty="0">
                <a:solidFill>
                  <a:srgbClr val="00B140"/>
                </a:solidFill>
                <a:latin typeface="Amasis MT Pro Medium" panose="02040604050005020304" pitchFamily="18" charset="0"/>
              </a:rPr>
              <a:t>It applies to public and private elementary, secondary, and postsecondary schools. </a:t>
            </a:r>
            <a:r>
              <a:rPr lang="en-US" sz="2800" dirty="0">
                <a:latin typeface="Amasis MT Pro Medium" panose="02040604050005020304" pitchFamily="18" charset="0"/>
              </a:rPr>
              <a:t>FERPA grants parents and eligible students (those 18 or older or attending postsecondary schools) certain rights regarding their education records.”</a:t>
            </a:r>
            <a:endParaRPr lang="en-US" sz="2800" dirty="0">
              <a:latin typeface="Amasis MT Pro Medium" panose="02040604050005020304" pitchFamily="18" charset="0"/>
              <a:ea typeface="Arial" charset="0"/>
              <a:cs typeface="Arial" charset="0"/>
            </a:endParaRPr>
          </a:p>
        </p:txBody>
      </p:sp>
      <p:sp>
        <p:nvSpPr>
          <p:cNvPr id="6" name="Rectangle 5"/>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TextBox 6"/>
          <p:cNvSpPr txBox="1"/>
          <p:nvPr/>
        </p:nvSpPr>
        <p:spPr>
          <a:xfrm>
            <a:off x="6422114" y="6321972"/>
            <a:ext cx="6518031" cy="400110"/>
          </a:xfrm>
          <a:prstGeom prst="rect">
            <a:avLst/>
          </a:prstGeom>
          <a:noFill/>
        </p:spPr>
        <p:txBody>
          <a:bodyPr wrap="square" rtlCol="0">
            <a:spAutoFit/>
          </a:bodyPr>
          <a:lstStyle/>
          <a:p>
            <a:r>
              <a:rPr lang="en-US" sz="2000" dirty="0">
                <a:solidFill>
                  <a:srgbClr val="00B140"/>
                </a:solidFill>
                <a:latin typeface="Amasis MT Pro Medium" panose="02040604050005020304" pitchFamily="18" charset="0"/>
                <a:ea typeface="Arial" charset="0"/>
                <a:cs typeface="Arial" charset="0"/>
              </a:rPr>
              <a:t>Marshall University Division of Student Affairs </a:t>
            </a:r>
          </a:p>
        </p:txBody>
      </p:sp>
      <p:pic>
        <p:nvPicPr>
          <p:cNvPr id="3" name="Picture 2" descr="A green and black logo&#10;&#10;AI-generated content may be incorrect.">
            <a:extLst>
              <a:ext uri="{FF2B5EF4-FFF2-40B4-BE49-F238E27FC236}">
                <a16:creationId xmlns:a16="http://schemas.microsoft.com/office/drawing/2014/main" id="{3FF3BC3C-7F51-B030-E4B6-CA72D1E47E09}"/>
              </a:ext>
            </a:extLst>
          </p:cNvPr>
          <p:cNvPicPr>
            <a:picLocks noChangeAspect="1"/>
          </p:cNvPicPr>
          <p:nvPr/>
        </p:nvPicPr>
        <p:blipFill>
          <a:blip r:embed="rId2"/>
          <a:stretch>
            <a:fillRect/>
          </a:stretch>
        </p:blipFill>
        <p:spPr>
          <a:xfrm>
            <a:off x="701725" y="294431"/>
            <a:ext cx="2270074" cy="1614959"/>
          </a:xfrm>
          <a:prstGeom prst="rect">
            <a:avLst/>
          </a:prstGeom>
        </p:spPr>
      </p:pic>
    </p:spTree>
    <p:extLst>
      <p:ext uri="{BB962C8B-B14F-4D97-AF65-F5344CB8AC3E}">
        <p14:creationId xmlns:p14="http://schemas.microsoft.com/office/powerpoint/2010/main" val="13071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charset="0"/>
                <a:ea typeface="Arial" charset="0"/>
                <a:cs typeface="Arial" charset="0"/>
              </a:rPr>
              <a:t>Who Enforces FERPA?</a:t>
            </a:r>
          </a:p>
        </p:txBody>
      </p:sp>
      <p:sp>
        <p:nvSpPr>
          <p:cNvPr id="3" name="Rectangle 2"/>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77173" y="2403643"/>
            <a:ext cx="10196895" cy="2554545"/>
          </a:xfrm>
          <a:prstGeom prst="rect">
            <a:avLst/>
          </a:prstGeom>
          <a:noFill/>
        </p:spPr>
        <p:txBody>
          <a:bodyPr wrap="square" rtlCol="0">
            <a:spAutoFit/>
          </a:bodyPr>
          <a:lstStyle/>
          <a:p>
            <a:r>
              <a:rPr lang="en-US" sz="3200" dirty="0">
                <a:latin typeface="Amasis MT Pro Medium" panose="02040604050005020304" pitchFamily="18" charset="0"/>
              </a:rPr>
              <a:t>The U.S. Department of Education is committed to protecting student privacy. </a:t>
            </a:r>
            <a:r>
              <a:rPr lang="en-US" sz="3200" dirty="0">
                <a:solidFill>
                  <a:srgbClr val="00B050"/>
                </a:solidFill>
                <a:latin typeface="Amasis MT Pro Medium" panose="02040604050005020304" pitchFamily="18" charset="0"/>
              </a:rPr>
              <a:t>They administer and enforce student privacy laws such as the Family Educational Rights and Privacy Act (FERPA) </a:t>
            </a:r>
            <a:r>
              <a:rPr lang="en-US" sz="3200" dirty="0">
                <a:latin typeface="Amasis MT Pro Medium" panose="02040604050005020304" pitchFamily="18" charset="0"/>
              </a:rPr>
              <a:t>and the Protection of Pupil Rights Amendment (PPRA).</a:t>
            </a:r>
            <a:endParaRPr lang="en-US" sz="3200" dirty="0">
              <a:latin typeface="Amasis MT Pro Medium" panose="02040604050005020304" pitchFamily="18" charset="0"/>
              <a:ea typeface="Arial" charset="0"/>
              <a:cs typeface="Arial" charset="0"/>
            </a:endParaRPr>
          </a:p>
        </p:txBody>
      </p:sp>
      <p:sp>
        <p:nvSpPr>
          <p:cNvPr id="5" name="TextBox 4"/>
          <p:cNvSpPr txBox="1"/>
          <p:nvPr/>
        </p:nvSpPr>
        <p:spPr>
          <a:xfrm>
            <a:off x="6565724" y="6321972"/>
            <a:ext cx="6585944" cy="400110"/>
          </a:xfrm>
          <a:prstGeom prst="rect">
            <a:avLst/>
          </a:prstGeom>
          <a:noFill/>
        </p:spPr>
        <p:txBody>
          <a:bodyPr wrap="square" rtlCol="0">
            <a:spAutoFit/>
          </a:bodyPr>
          <a:lstStyle/>
          <a:p>
            <a:r>
              <a:rPr lang="en-US" sz="2000" dirty="0">
                <a:solidFill>
                  <a:srgbClr val="00B050"/>
                </a:solidFill>
                <a:latin typeface="Amasis MT Pro Medium" panose="02040604050005020304" pitchFamily="18" charset="0"/>
                <a:ea typeface="Arial" charset="0"/>
                <a:cs typeface="Arial" charset="0"/>
              </a:rPr>
              <a:t>Marshall University Division of Student Affairs </a:t>
            </a:r>
          </a:p>
        </p:txBody>
      </p:sp>
      <p:pic>
        <p:nvPicPr>
          <p:cNvPr id="7" name="Picture 6">
            <a:extLst>
              <a:ext uri="{FF2B5EF4-FFF2-40B4-BE49-F238E27FC236}">
                <a16:creationId xmlns:a16="http://schemas.microsoft.com/office/drawing/2014/main" id="{17341A1C-3A2A-BAE2-C845-63E446548E56}"/>
              </a:ext>
            </a:extLst>
          </p:cNvPr>
          <p:cNvPicPr>
            <a:picLocks noChangeAspect="1"/>
          </p:cNvPicPr>
          <p:nvPr/>
        </p:nvPicPr>
        <p:blipFill>
          <a:blip r:embed="rId2"/>
          <a:stretch>
            <a:fillRect/>
          </a:stretch>
        </p:blipFill>
        <p:spPr>
          <a:xfrm>
            <a:off x="526398" y="562708"/>
            <a:ext cx="3644657" cy="1129843"/>
          </a:xfrm>
          <a:prstGeom prst="rect">
            <a:avLst/>
          </a:prstGeom>
        </p:spPr>
      </p:pic>
    </p:spTree>
    <p:extLst>
      <p:ext uri="{BB962C8B-B14F-4D97-AF65-F5344CB8AC3E}">
        <p14:creationId xmlns:p14="http://schemas.microsoft.com/office/powerpoint/2010/main" val="134131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charset="0"/>
                <a:ea typeface="Arial" charset="0"/>
                <a:cs typeface="Arial" charset="0"/>
              </a:rPr>
              <a:t>To Whom Does FERPA Apply?</a:t>
            </a:r>
          </a:p>
        </p:txBody>
      </p:sp>
      <p:sp>
        <p:nvSpPr>
          <p:cNvPr id="3" name="TextBox 2"/>
          <p:cNvSpPr txBox="1"/>
          <p:nvPr/>
        </p:nvSpPr>
        <p:spPr>
          <a:xfrm>
            <a:off x="874474" y="1933569"/>
            <a:ext cx="10443052" cy="4031873"/>
          </a:xfrm>
          <a:prstGeom prst="rect">
            <a:avLst/>
          </a:prstGeom>
          <a:noFill/>
        </p:spPr>
        <p:txBody>
          <a:bodyPr wrap="square" rtlCol="0">
            <a:spAutoFit/>
          </a:bodyPr>
          <a:lstStyle/>
          <a:p>
            <a:r>
              <a:rPr lang="en-US" sz="3200" dirty="0">
                <a:latin typeface="Amasis MT Pro Medium" panose="02040604050005020304" pitchFamily="18" charset="0"/>
              </a:rPr>
              <a:t>FERPA applies to any educational agency or institution that receives funds from programs administered by the U.S. Department of Education. </a:t>
            </a:r>
            <a:r>
              <a:rPr lang="en-US" sz="3200" dirty="0">
                <a:solidFill>
                  <a:srgbClr val="00B050"/>
                </a:solidFill>
                <a:latin typeface="Amasis MT Pro Medium" panose="02040604050005020304" pitchFamily="18" charset="0"/>
              </a:rPr>
              <a:t>This includes public schools, school districts, and postsecondary institutions like colleges and universities. </a:t>
            </a:r>
            <a:r>
              <a:rPr lang="en-US" sz="3200" dirty="0">
                <a:latin typeface="Amasis MT Pro Medium" panose="02040604050005020304" pitchFamily="18" charset="0"/>
              </a:rPr>
              <a:t>Essentially, FERPA covers most public and many private schools, colleges, and universities </a:t>
            </a:r>
            <a:r>
              <a:rPr lang="en-US" sz="3200" dirty="0">
                <a:solidFill>
                  <a:srgbClr val="00B050"/>
                </a:solidFill>
                <a:latin typeface="Amasis MT Pro Medium" panose="02040604050005020304" pitchFamily="18" charset="0"/>
                <a:ea typeface="Calibri" panose="020F0502020204030204" pitchFamily="34" charset="0"/>
                <a:cs typeface="Calibri" panose="020F0502020204030204" pitchFamily="34" charset="0"/>
              </a:rPr>
              <a:t>(K-12 and Higher Education).</a:t>
            </a:r>
          </a:p>
          <a:p>
            <a:pPr algn="ctr"/>
            <a:endParaRPr lang="en-US" sz="3200" dirty="0">
              <a:latin typeface="Amasis MT Pro Medium" panose="02040604050005020304" pitchFamily="18" charset="0"/>
              <a:ea typeface="Arial" charset="0"/>
              <a:cs typeface="Arial" charset="0"/>
            </a:endParaRPr>
          </a:p>
        </p:txBody>
      </p:sp>
      <p:sp>
        <p:nvSpPr>
          <p:cNvPr id="5" name="Rectangle 4"/>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438900" y="6321972"/>
            <a:ext cx="6761790" cy="769441"/>
          </a:xfrm>
          <a:prstGeom prst="rect">
            <a:avLst/>
          </a:prstGeom>
          <a:noFill/>
        </p:spPr>
        <p:txBody>
          <a:bodyPr wrap="square" rtlCol="0">
            <a:spAutoFit/>
          </a:bodyPr>
          <a:lstStyle/>
          <a:p>
            <a:r>
              <a:rPr lang="en-US" sz="2000" dirty="0">
                <a:solidFill>
                  <a:srgbClr val="00B050"/>
                </a:solidFill>
                <a:latin typeface="Amasis MT Pro Medium" panose="02040604050005020304" pitchFamily="18" charset="0"/>
                <a:ea typeface="Arial" charset="0"/>
                <a:cs typeface="Arial" charset="0"/>
              </a:rPr>
              <a:t>Marshall University Division of Student Affairs </a:t>
            </a:r>
          </a:p>
          <a:p>
            <a:endParaRPr lang="en-US" sz="2400" dirty="0">
              <a:solidFill>
                <a:schemeClr val="bg2">
                  <a:lumMod val="75000"/>
                </a:schemeClr>
              </a:solidFill>
              <a:latin typeface="Arial" charset="0"/>
              <a:ea typeface="Arial" charset="0"/>
              <a:cs typeface="Arial" charset="0"/>
            </a:endParaRPr>
          </a:p>
        </p:txBody>
      </p:sp>
      <p:pic>
        <p:nvPicPr>
          <p:cNvPr id="6" name="Picture 5">
            <a:extLst>
              <a:ext uri="{FF2B5EF4-FFF2-40B4-BE49-F238E27FC236}">
                <a16:creationId xmlns:a16="http://schemas.microsoft.com/office/drawing/2014/main" id="{DB13B644-9016-BF1C-F402-BB92D8B204AD}"/>
              </a:ext>
            </a:extLst>
          </p:cNvPr>
          <p:cNvPicPr>
            <a:picLocks noChangeAspect="1"/>
          </p:cNvPicPr>
          <p:nvPr/>
        </p:nvPicPr>
        <p:blipFill>
          <a:blip r:embed="rId2"/>
          <a:stretch>
            <a:fillRect/>
          </a:stretch>
        </p:blipFill>
        <p:spPr>
          <a:xfrm>
            <a:off x="676677" y="127472"/>
            <a:ext cx="2712955" cy="1806097"/>
          </a:xfrm>
          <a:prstGeom prst="rect">
            <a:avLst/>
          </a:prstGeom>
        </p:spPr>
      </p:pic>
    </p:spTree>
    <p:extLst>
      <p:ext uri="{BB962C8B-B14F-4D97-AF65-F5344CB8AC3E}">
        <p14:creationId xmlns:p14="http://schemas.microsoft.com/office/powerpoint/2010/main" val="169483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charset="0"/>
                <a:ea typeface="Arial" charset="0"/>
                <a:cs typeface="Arial" charset="0"/>
              </a:rPr>
              <a:t>What are the Consequences for Violating FERPA?</a:t>
            </a:r>
          </a:p>
        </p:txBody>
      </p:sp>
      <p:sp>
        <p:nvSpPr>
          <p:cNvPr id="3" name="TextBox 2"/>
          <p:cNvSpPr txBox="1"/>
          <p:nvPr/>
        </p:nvSpPr>
        <p:spPr>
          <a:xfrm>
            <a:off x="512701" y="2096806"/>
            <a:ext cx="11505433" cy="3248197"/>
          </a:xfrm>
          <a:prstGeom prst="rect">
            <a:avLst/>
          </a:prstGeom>
          <a:noFill/>
        </p:spPr>
        <p:txBody>
          <a:bodyPr wrap="square" rtlCol="0">
            <a:spAutoFit/>
          </a:bodyPr>
          <a:lstStyle/>
          <a:p>
            <a:pPr>
              <a:lnSpc>
                <a:spcPct val="150000"/>
              </a:lnSpc>
            </a:pPr>
            <a:r>
              <a:rPr lang="en-US" sz="2800" dirty="0">
                <a:latin typeface="Amasis MT Pro Medium" panose="02040604050005020304" pitchFamily="18" charset="0"/>
              </a:rPr>
              <a:t>Violating FERPA can lead to serious consequences, including the loss of federal funding, fines, and potential legal action. </a:t>
            </a:r>
            <a:r>
              <a:rPr lang="en-US" sz="2800" dirty="0">
                <a:solidFill>
                  <a:srgbClr val="00B050"/>
                </a:solidFill>
                <a:latin typeface="Amasis MT Pro Medium" panose="02040604050005020304" pitchFamily="18" charset="0"/>
              </a:rPr>
              <a:t>The most severe penalty for non-compliance is a ban from federal funding from the U.S. Department of Education. </a:t>
            </a:r>
            <a:r>
              <a:rPr lang="en-US" sz="2800" dirty="0">
                <a:latin typeface="Amasis MT Pro Medium" panose="02040604050005020304" pitchFamily="18" charset="0"/>
              </a:rPr>
              <a:t>Employees who violate FERPA may also face disciplinary action, up to and including termination.</a:t>
            </a:r>
            <a:endParaRPr lang="en-US" sz="2800" dirty="0">
              <a:latin typeface="Amasis MT Pro Medium" panose="02040604050005020304" pitchFamily="18" charset="0"/>
              <a:ea typeface="Arial" charset="0"/>
              <a:cs typeface="Arial" charset="0"/>
            </a:endParaRPr>
          </a:p>
        </p:txBody>
      </p:sp>
      <p:sp>
        <p:nvSpPr>
          <p:cNvPr id="4" name="Rectangle 3"/>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532950" y="6295292"/>
            <a:ext cx="5659050" cy="400110"/>
          </a:xfrm>
          <a:prstGeom prst="rect">
            <a:avLst/>
          </a:prstGeom>
        </p:spPr>
        <p:txBody>
          <a:bodyPr wrap="none">
            <a:spAutoFit/>
          </a:bodyPr>
          <a:lstStyle/>
          <a:p>
            <a:r>
              <a:rPr lang="en-US" sz="2000" dirty="0">
                <a:solidFill>
                  <a:srgbClr val="00B050"/>
                </a:solidFill>
                <a:latin typeface="Amasis MT Pro Medium" panose="02040604050005020304" pitchFamily="18" charset="0"/>
                <a:ea typeface="Arial" charset="0"/>
                <a:cs typeface="Arial" charset="0"/>
              </a:rPr>
              <a:t>Marshall University Division of Student Affairs </a:t>
            </a:r>
          </a:p>
        </p:txBody>
      </p:sp>
      <p:pic>
        <p:nvPicPr>
          <p:cNvPr id="9" name="Picture 8">
            <a:extLst>
              <a:ext uri="{FF2B5EF4-FFF2-40B4-BE49-F238E27FC236}">
                <a16:creationId xmlns:a16="http://schemas.microsoft.com/office/drawing/2014/main" id="{AC454724-80DD-5345-1D40-51012F9FF638}"/>
              </a:ext>
            </a:extLst>
          </p:cNvPr>
          <p:cNvPicPr>
            <a:picLocks noChangeAspect="1"/>
          </p:cNvPicPr>
          <p:nvPr/>
        </p:nvPicPr>
        <p:blipFill>
          <a:blip r:embed="rId2"/>
          <a:stretch>
            <a:fillRect/>
          </a:stretch>
        </p:blipFill>
        <p:spPr>
          <a:xfrm>
            <a:off x="701934" y="820882"/>
            <a:ext cx="3016648" cy="854880"/>
          </a:xfrm>
          <a:prstGeom prst="rect">
            <a:avLst/>
          </a:prstGeom>
        </p:spPr>
      </p:pic>
    </p:spTree>
    <p:extLst>
      <p:ext uri="{BB962C8B-B14F-4D97-AF65-F5344CB8AC3E}">
        <p14:creationId xmlns:p14="http://schemas.microsoft.com/office/powerpoint/2010/main" val="111987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charset="0"/>
                <a:ea typeface="Arial" charset="0"/>
                <a:cs typeface="Arial" charset="0"/>
              </a:rPr>
              <a:t>What Does FERPA </a:t>
            </a:r>
          </a:p>
          <a:p>
            <a:pPr algn="ctr"/>
            <a:r>
              <a:rPr lang="en-US" sz="3600" b="1" dirty="0">
                <a:latin typeface="Arial" charset="0"/>
                <a:ea typeface="Arial" charset="0"/>
                <a:cs typeface="Arial" charset="0"/>
              </a:rPr>
              <a:t>Guarantee Students?</a:t>
            </a:r>
          </a:p>
        </p:txBody>
      </p:sp>
      <p:sp>
        <p:nvSpPr>
          <p:cNvPr id="6" name="TextBox 5"/>
          <p:cNvSpPr txBox="1"/>
          <p:nvPr/>
        </p:nvSpPr>
        <p:spPr>
          <a:xfrm>
            <a:off x="413297" y="2059987"/>
            <a:ext cx="11505433" cy="2403863"/>
          </a:xfrm>
          <a:prstGeom prst="rect">
            <a:avLst/>
          </a:prstGeom>
          <a:noFill/>
        </p:spPr>
        <p:txBody>
          <a:bodyPr wrap="square" rtlCol="0">
            <a:spAutoFit/>
          </a:bodyPr>
          <a:lstStyle/>
          <a:p>
            <a:pPr marL="571500" indent="-571500">
              <a:lnSpc>
                <a:spcPct val="150000"/>
              </a:lnSpc>
              <a:buFont typeface="Courier New" charset="0"/>
              <a:buChar char="o"/>
            </a:pPr>
            <a:r>
              <a:rPr lang="en-US" sz="2800" dirty="0">
                <a:latin typeface="Amasis MT Pro Medium" panose="02040604050005020304" pitchFamily="18" charset="0"/>
              </a:rPr>
              <a:t>The right to access their education records</a:t>
            </a:r>
          </a:p>
          <a:p>
            <a:pPr marL="571500" indent="-571500">
              <a:lnSpc>
                <a:spcPct val="150000"/>
              </a:lnSpc>
              <a:buFont typeface="Courier New" charset="0"/>
              <a:buChar char="o"/>
            </a:pPr>
            <a:r>
              <a:rPr lang="en-US" sz="2800" dirty="0">
                <a:solidFill>
                  <a:srgbClr val="00B140"/>
                </a:solidFill>
                <a:latin typeface="Amasis MT Pro Medium" panose="02040604050005020304" pitchFamily="18" charset="0"/>
              </a:rPr>
              <a:t>To request that records be amended</a:t>
            </a:r>
          </a:p>
          <a:p>
            <a:pPr marL="571500" indent="-571500">
              <a:lnSpc>
                <a:spcPct val="150000"/>
              </a:lnSpc>
              <a:buFont typeface="Courier New" charset="0"/>
              <a:buChar char="o"/>
            </a:pPr>
            <a:r>
              <a:rPr lang="en-US" sz="2800" dirty="0">
                <a:latin typeface="Amasis MT Pro Medium" panose="02040604050005020304" pitchFamily="18" charset="0"/>
              </a:rPr>
              <a:t>To control the disclosure of information from those records</a:t>
            </a:r>
          </a:p>
          <a:p>
            <a:pPr>
              <a:lnSpc>
                <a:spcPct val="150000"/>
              </a:lnSpc>
            </a:pPr>
            <a:endParaRPr lang="en-US" dirty="0"/>
          </a:p>
        </p:txBody>
      </p:sp>
      <p:sp>
        <p:nvSpPr>
          <p:cNvPr id="8" name="Rectangle 7"/>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532949" y="6295292"/>
            <a:ext cx="5659050" cy="400110"/>
          </a:xfrm>
          <a:prstGeom prst="rect">
            <a:avLst/>
          </a:prstGeom>
        </p:spPr>
        <p:txBody>
          <a:bodyPr wrap="none">
            <a:spAutoFit/>
          </a:bodyPr>
          <a:lstStyle/>
          <a:p>
            <a:r>
              <a:rPr lang="en-US" sz="2000" dirty="0">
                <a:solidFill>
                  <a:srgbClr val="00B140"/>
                </a:solidFill>
                <a:latin typeface="Amasis MT Pro Medium" panose="02040604050005020304" pitchFamily="18" charset="0"/>
                <a:ea typeface="Arial" charset="0"/>
                <a:cs typeface="Arial" charset="0"/>
              </a:rPr>
              <a:t>Marshall University Division of Student Affairs </a:t>
            </a:r>
          </a:p>
        </p:txBody>
      </p:sp>
      <p:sp>
        <p:nvSpPr>
          <p:cNvPr id="4" name="TextBox 3">
            <a:extLst>
              <a:ext uri="{FF2B5EF4-FFF2-40B4-BE49-F238E27FC236}">
                <a16:creationId xmlns:a16="http://schemas.microsoft.com/office/drawing/2014/main" id="{0E5DE91A-9742-0367-A136-D68E681F6678}"/>
              </a:ext>
            </a:extLst>
          </p:cNvPr>
          <p:cNvSpPr txBox="1"/>
          <p:nvPr/>
        </p:nvSpPr>
        <p:spPr>
          <a:xfrm>
            <a:off x="498764" y="4264370"/>
            <a:ext cx="11693235" cy="954107"/>
          </a:xfrm>
          <a:prstGeom prst="rect">
            <a:avLst/>
          </a:prstGeom>
          <a:noFill/>
        </p:spPr>
        <p:txBody>
          <a:bodyPr wrap="square" rtlCol="0">
            <a:spAutoFit/>
          </a:bodyPr>
          <a:lstStyle/>
          <a:p>
            <a:r>
              <a:rPr lang="en-US" sz="2800" dirty="0">
                <a:latin typeface="Amasis MT Pro Medium" panose="02040604050005020304" pitchFamily="18" charset="0"/>
              </a:rPr>
              <a:t>This means students can inspect their records, challenge inaccurate information, </a:t>
            </a:r>
            <a:r>
              <a:rPr lang="en-US" sz="2800" dirty="0">
                <a:solidFill>
                  <a:srgbClr val="00B140"/>
                </a:solidFill>
                <a:latin typeface="Amasis MT Pro Medium" panose="02040604050005020304" pitchFamily="18" charset="0"/>
              </a:rPr>
              <a:t>and limit who can see their records without their consent. </a:t>
            </a:r>
          </a:p>
        </p:txBody>
      </p:sp>
      <p:pic>
        <p:nvPicPr>
          <p:cNvPr id="5" name="Picture 4" descr="A green and black logo&#10;&#10;AI-generated content may be incorrect.">
            <a:extLst>
              <a:ext uri="{FF2B5EF4-FFF2-40B4-BE49-F238E27FC236}">
                <a16:creationId xmlns:a16="http://schemas.microsoft.com/office/drawing/2014/main" id="{2175947E-9A1B-2EFA-0D0F-855CE6795B6C}"/>
              </a:ext>
            </a:extLst>
          </p:cNvPr>
          <p:cNvPicPr>
            <a:picLocks noChangeAspect="1"/>
          </p:cNvPicPr>
          <p:nvPr/>
        </p:nvPicPr>
        <p:blipFill>
          <a:blip r:embed="rId2"/>
          <a:stretch>
            <a:fillRect/>
          </a:stretch>
        </p:blipFill>
        <p:spPr>
          <a:xfrm>
            <a:off x="1023843" y="504324"/>
            <a:ext cx="2010301" cy="1326588"/>
          </a:xfrm>
          <a:prstGeom prst="rect">
            <a:avLst/>
          </a:prstGeom>
        </p:spPr>
      </p:pic>
    </p:spTree>
    <p:extLst>
      <p:ext uri="{BB962C8B-B14F-4D97-AF65-F5344CB8AC3E}">
        <p14:creationId xmlns:p14="http://schemas.microsoft.com/office/powerpoint/2010/main" val="120689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charset="0"/>
                <a:ea typeface="Arial" charset="0"/>
                <a:cs typeface="Arial" charset="0"/>
              </a:rPr>
              <a:t>What is a Student?</a:t>
            </a:r>
          </a:p>
          <a:p>
            <a:pPr algn="ctr"/>
            <a:r>
              <a:rPr lang="en-US" sz="2000" b="1" dirty="0">
                <a:latin typeface="Arial" charset="0"/>
                <a:ea typeface="Arial" charset="0"/>
                <a:cs typeface="Arial" charset="0"/>
              </a:rPr>
              <a:t>(at an institution of higher education)</a:t>
            </a:r>
          </a:p>
        </p:txBody>
      </p:sp>
      <p:sp>
        <p:nvSpPr>
          <p:cNvPr id="3" name="TextBox 2"/>
          <p:cNvSpPr txBox="1"/>
          <p:nvPr/>
        </p:nvSpPr>
        <p:spPr>
          <a:xfrm>
            <a:off x="261504" y="1689402"/>
            <a:ext cx="11668991" cy="3905364"/>
          </a:xfrm>
          <a:prstGeom prst="rect">
            <a:avLst/>
          </a:prstGeom>
          <a:noFill/>
        </p:spPr>
        <p:txBody>
          <a:bodyPr wrap="square" rtlCol="0">
            <a:spAutoFit/>
          </a:bodyPr>
          <a:lstStyle/>
          <a:p>
            <a:pPr marL="571500" indent="-571500">
              <a:lnSpc>
                <a:spcPct val="150000"/>
              </a:lnSpc>
              <a:buFont typeface="Courier New" charset="0"/>
              <a:buChar char="o"/>
            </a:pPr>
            <a:r>
              <a:rPr lang="en-US" sz="2400" dirty="0">
                <a:latin typeface="Amasis MT Pro Medium" panose="02040604050005020304" pitchFamily="18" charset="0"/>
                <a:ea typeface="Arial" charset="0"/>
                <a:cs typeface="Arial" charset="0"/>
              </a:rPr>
              <a:t>Currently enrolled or formerly enrolled</a:t>
            </a:r>
            <a:endParaRPr lang="en-US" sz="2400" dirty="0">
              <a:solidFill>
                <a:srgbClr val="00B050"/>
              </a:solidFill>
              <a:latin typeface="Amasis MT Pro Medium" panose="02040604050005020304" pitchFamily="18" charset="0"/>
              <a:ea typeface="Arial" charset="0"/>
              <a:cs typeface="Arial" charset="0"/>
            </a:endParaRPr>
          </a:p>
          <a:p>
            <a:pPr marL="571500" indent="-571500">
              <a:lnSpc>
                <a:spcPct val="150000"/>
              </a:lnSpc>
              <a:buFont typeface="Courier New" charset="0"/>
              <a:buChar char="o"/>
            </a:pPr>
            <a:r>
              <a:rPr lang="en-US" sz="2400" dirty="0">
                <a:solidFill>
                  <a:srgbClr val="00B140"/>
                </a:solidFill>
                <a:latin typeface="Amasis MT Pro Medium" panose="02040604050005020304" pitchFamily="18" charset="0"/>
              </a:rPr>
              <a:t>Has either reached the age of 18 or is attending a postsecondary institution at any age</a:t>
            </a:r>
          </a:p>
          <a:p>
            <a:pPr marL="571500" indent="-571500">
              <a:lnSpc>
                <a:spcPct val="150000"/>
              </a:lnSpc>
              <a:buFont typeface="Courier New" charset="0"/>
              <a:buChar char="o"/>
            </a:pPr>
            <a:r>
              <a:rPr lang="en-US" sz="2400" dirty="0">
                <a:latin typeface="Amasis MT Pro Medium" panose="02040604050005020304" pitchFamily="18" charset="0"/>
              </a:rPr>
              <a:t>Once eligible, their parents' rights under FERPA transfer to the student</a:t>
            </a:r>
          </a:p>
          <a:p>
            <a:pPr>
              <a:lnSpc>
                <a:spcPct val="150000"/>
              </a:lnSpc>
            </a:pPr>
            <a:endParaRPr lang="en-US" sz="2400" dirty="0">
              <a:latin typeface="Amasis MT Pro Medium" panose="02040604050005020304" pitchFamily="18" charset="0"/>
            </a:endParaRPr>
          </a:p>
          <a:p>
            <a:pPr>
              <a:lnSpc>
                <a:spcPct val="150000"/>
              </a:lnSpc>
            </a:pPr>
            <a:r>
              <a:rPr lang="en-US" sz="2400" dirty="0">
                <a:solidFill>
                  <a:srgbClr val="00B140"/>
                </a:solidFill>
                <a:latin typeface="Amasis MT Pro Medium" panose="02040604050005020304" pitchFamily="18" charset="0"/>
              </a:rPr>
              <a:t>This means the student has the right to access their education records, </a:t>
            </a:r>
            <a:r>
              <a:rPr lang="en-US" sz="2400" dirty="0">
                <a:latin typeface="Amasis MT Pro Medium" panose="02040604050005020304" pitchFamily="18" charset="0"/>
              </a:rPr>
              <a:t>to seek to amend them, and to control the disclosure of information from those records</a:t>
            </a:r>
            <a:endParaRPr lang="en-US" sz="2400" dirty="0">
              <a:solidFill>
                <a:srgbClr val="00B050"/>
              </a:solidFill>
              <a:latin typeface="Amasis MT Pro Medium" panose="02040604050005020304" pitchFamily="18" charset="0"/>
              <a:ea typeface="Arial" charset="0"/>
              <a:cs typeface="Arial" charset="0"/>
            </a:endParaRPr>
          </a:p>
        </p:txBody>
      </p:sp>
      <p:sp>
        <p:nvSpPr>
          <p:cNvPr id="4" name="Rectangle 3"/>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47577" y="6295292"/>
            <a:ext cx="5659050" cy="400110"/>
          </a:xfrm>
          <a:prstGeom prst="rect">
            <a:avLst/>
          </a:prstGeom>
        </p:spPr>
        <p:txBody>
          <a:bodyPr wrap="none">
            <a:spAutoFit/>
          </a:bodyPr>
          <a:lstStyle/>
          <a:p>
            <a:r>
              <a:rPr lang="en-US" sz="2000" dirty="0">
                <a:solidFill>
                  <a:srgbClr val="00B140"/>
                </a:solidFill>
                <a:latin typeface="Amasis MT Pro Medium" panose="02040604050005020304" pitchFamily="18" charset="0"/>
                <a:ea typeface="Arial" charset="0"/>
                <a:cs typeface="Arial" charset="0"/>
              </a:rPr>
              <a:t>Marshall University Division of Student Affairs </a:t>
            </a:r>
          </a:p>
        </p:txBody>
      </p:sp>
      <p:pic>
        <p:nvPicPr>
          <p:cNvPr id="5" name="Picture 4">
            <a:extLst>
              <a:ext uri="{FF2B5EF4-FFF2-40B4-BE49-F238E27FC236}">
                <a16:creationId xmlns:a16="http://schemas.microsoft.com/office/drawing/2014/main" id="{767E4D3E-B2FC-7946-3D0F-D1DC2B639469}"/>
              </a:ext>
            </a:extLst>
          </p:cNvPr>
          <p:cNvPicPr>
            <a:picLocks noChangeAspect="1"/>
          </p:cNvPicPr>
          <p:nvPr/>
        </p:nvPicPr>
        <p:blipFill>
          <a:blip r:embed="rId3"/>
          <a:stretch>
            <a:fillRect/>
          </a:stretch>
        </p:blipFill>
        <p:spPr>
          <a:xfrm>
            <a:off x="910836" y="709808"/>
            <a:ext cx="2919611" cy="905079"/>
          </a:xfrm>
          <a:prstGeom prst="rect">
            <a:avLst/>
          </a:prstGeom>
        </p:spPr>
      </p:pic>
    </p:spTree>
    <p:extLst>
      <p:ext uri="{BB962C8B-B14F-4D97-AF65-F5344CB8AC3E}">
        <p14:creationId xmlns:p14="http://schemas.microsoft.com/office/powerpoint/2010/main" val="10506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5729" y="562708"/>
            <a:ext cx="7676271" cy="120982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charset="0"/>
                <a:ea typeface="Arial" charset="0"/>
                <a:cs typeface="Arial" charset="0"/>
              </a:rPr>
              <a:t>What is an Education Record?</a:t>
            </a:r>
            <a:endParaRPr lang="en-US" sz="4800" b="1" dirty="0">
              <a:latin typeface="Arial" charset="0"/>
              <a:ea typeface="Arial" charset="0"/>
              <a:cs typeface="Arial" charset="0"/>
            </a:endParaRPr>
          </a:p>
        </p:txBody>
      </p:sp>
      <p:sp>
        <p:nvSpPr>
          <p:cNvPr id="4" name="Rectangle 3"/>
          <p:cNvSpPr/>
          <p:nvPr/>
        </p:nvSpPr>
        <p:spPr>
          <a:xfrm>
            <a:off x="0" y="5669281"/>
            <a:ext cx="4515729" cy="7713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43283" y="2096806"/>
            <a:ext cx="11505433" cy="3248197"/>
          </a:xfrm>
          <a:prstGeom prst="rect">
            <a:avLst/>
          </a:prstGeom>
          <a:noFill/>
        </p:spPr>
        <p:txBody>
          <a:bodyPr wrap="square" rtlCol="0">
            <a:spAutoFit/>
          </a:bodyPr>
          <a:lstStyle/>
          <a:p>
            <a:pPr marL="571500" lvl="0" indent="-571500">
              <a:lnSpc>
                <a:spcPct val="150000"/>
              </a:lnSpc>
              <a:defRPr/>
            </a:pPr>
            <a:r>
              <a:rPr lang="en-US" sz="2400" dirty="0">
                <a:latin typeface="Amasis MT Pro Medium" panose="02040604050005020304" pitchFamily="18" charset="0"/>
              </a:rPr>
              <a:t>       </a:t>
            </a:r>
            <a:r>
              <a:rPr lang="en-US" sz="2800" dirty="0">
                <a:latin typeface="Amasis MT Pro Medium" panose="02040604050005020304" pitchFamily="18" charset="0"/>
              </a:rPr>
              <a:t>An educational record is a record directly related to a student and maintained by an educational institution (or a party acting for the institution), according to the </a:t>
            </a:r>
            <a:r>
              <a:rPr lang="en-US" sz="2800" dirty="0">
                <a:solidFill>
                  <a:srgbClr val="00B050"/>
                </a:solidFill>
                <a:latin typeface="Amasis MT Pro Medium" panose="02040604050005020304" pitchFamily="18" charset="0"/>
                <a:hlinkClick r:id="rId2">
                  <a:extLst>
                    <a:ext uri="{A12FA001-AC4F-418D-AE19-62706E023703}">
                      <ahyp:hlinkClr xmlns:ahyp="http://schemas.microsoft.com/office/drawing/2018/hyperlinkcolor" val="tx"/>
                    </a:ext>
                  </a:extLst>
                </a:hlinkClick>
              </a:rPr>
              <a:t>Family Educational Rights and Privacy Act (FERPA)</a:t>
            </a:r>
            <a:r>
              <a:rPr lang="en-US" sz="2800" dirty="0">
                <a:solidFill>
                  <a:srgbClr val="00B050"/>
                </a:solidFill>
                <a:latin typeface="Amasis MT Pro Medium" panose="02040604050005020304" pitchFamily="18" charset="0"/>
              </a:rPr>
              <a:t>. </a:t>
            </a:r>
            <a:r>
              <a:rPr lang="en-US" sz="2800" dirty="0">
                <a:latin typeface="Amasis MT Pro Medium" panose="02040604050005020304" pitchFamily="18" charset="0"/>
              </a:rPr>
              <a:t>These records can be in various formats, including handwritten, printed, digital, or other media.</a:t>
            </a:r>
            <a:endParaRPr lang="en-US" sz="2800" dirty="0">
              <a:latin typeface="Amasis MT Pro Medium" panose="02040604050005020304" pitchFamily="18" charset="0"/>
              <a:ea typeface="Arial" charset="0"/>
              <a:cs typeface="Arial" charset="0"/>
            </a:endParaRPr>
          </a:p>
        </p:txBody>
      </p:sp>
      <p:sp>
        <p:nvSpPr>
          <p:cNvPr id="3" name="Rectangle 2"/>
          <p:cNvSpPr/>
          <p:nvPr/>
        </p:nvSpPr>
        <p:spPr>
          <a:xfrm>
            <a:off x="6471668" y="6440659"/>
            <a:ext cx="5659050" cy="400110"/>
          </a:xfrm>
          <a:prstGeom prst="rect">
            <a:avLst/>
          </a:prstGeom>
        </p:spPr>
        <p:txBody>
          <a:bodyPr wrap="none">
            <a:spAutoFit/>
          </a:bodyPr>
          <a:lstStyle/>
          <a:p>
            <a:r>
              <a:rPr lang="en-US" sz="2000" dirty="0">
                <a:solidFill>
                  <a:srgbClr val="00B050"/>
                </a:solidFill>
                <a:latin typeface="Amasis MT Pro Medium" panose="02040604050005020304" pitchFamily="18" charset="0"/>
                <a:ea typeface="Arial" charset="0"/>
                <a:cs typeface="Arial" charset="0"/>
              </a:rPr>
              <a:t>Marshall University Division of Student Affairs </a:t>
            </a:r>
          </a:p>
        </p:txBody>
      </p:sp>
      <p:pic>
        <p:nvPicPr>
          <p:cNvPr id="7" name="Picture 6">
            <a:extLst>
              <a:ext uri="{FF2B5EF4-FFF2-40B4-BE49-F238E27FC236}">
                <a16:creationId xmlns:a16="http://schemas.microsoft.com/office/drawing/2014/main" id="{CBE97F3B-4E1D-1D1F-B49F-875C74648195}"/>
              </a:ext>
            </a:extLst>
          </p:cNvPr>
          <p:cNvPicPr>
            <a:picLocks noChangeAspect="1"/>
          </p:cNvPicPr>
          <p:nvPr/>
        </p:nvPicPr>
        <p:blipFill>
          <a:blip r:embed="rId3"/>
          <a:stretch>
            <a:fillRect/>
          </a:stretch>
        </p:blipFill>
        <p:spPr>
          <a:xfrm>
            <a:off x="811758" y="290709"/>
            <a:ext cx="2712955" cy="1806097"/>
          </a:xfrm>
          <a:prstGeom prst="rect">
            <a:avLst/>
          </a:prstGeom>
        </p:spPr>
      </p:pic>
    </p:spTree>
    <p:extLst>
      <p:ext uri="{BB962C8B-B14F-4D97-AF65-F5344CB8AC3E}">
        <p14:creationId xmlns:p14="http://schemas.microsoft.com/office/powerpoint/2010/main" val="32379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00D05E"/>
      </a:dk2>
      <a:lt2>
        <a:srgbClr val="189046"/>
      </a:lt2>
      <a:accent1>
        <a:srgbClr val="35773D"/>
      </a:accent1>
      <a:accent2>
        <a:srgbClr val="46CA5F"/>
      </a:accent2>
      <a:accent3>
        <a:srgbClr val="227437"/>
      </a:accent3>
      <a:accent4>
        <a:srgbClr val="227437"/>
      </a:accent4>
      <a:accent5>
        <a:srgbClr val="B5E1BC"/>
      </a:accent5>
      <a:accent6>
        <a:srgbClr val="2FC548"/>
      </a:accent6>
      <a:hlink>
        <a:srgbClr val="26C435"/>
      </a:hlink>
      <a:folHlink>
        <a:srgbClr val="70AD4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3306</TotalTime>
  <Words>1833</Words>
  <Application>Microsoft Office PowerPoint</Application>
  <PresentationFormat>Widescreen</PresentationFormat>
  <Paragraphs>172</Paragraphs>
  <Slides>28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Amasis MT Pro Black</vt:lpstr>
      <vt:lpstr>Amasis MT Pro Medium</vt:lpstr>
      <vt:lpstr>Aptos</vt:lpstr>
      <vt:lpstr>Arial</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Booker, Darius</dc:creator>
  <cp:lastModifiedBy>Smith, Kathryn</cp:lastModifiedBy>
  <cp:revision>16</cp:revision>
  <dcterms:created xsi:type="dcterms:W3CDTF">2017-12-19T20:52:33Z</dcterms:created>
  <dcterms:modified xsi:type="dcterms:W3CDTF">2025-06-20T19:07:33Z</dcterms:modified>
</cp:coreProperties>
</file>