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80" r:id="rId22"/>
    <p:sldId id="288"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661C0-0DF2-42CA-861D-9C722C84C7E9}"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FC489-A8EE-4600-BD1F-210ACBCD6351}" type="slidenum">
              <a:rPr lang="en-US" smtClean="0"/>
              <a:t>‹#›</a:t>
            </a:fld>
            <a:endParaRPr lang="en-US"/>
          </a:p>
        </p:txBody>
      </p:sp>
    </p:spTree>
    <p:extLst>
      <p:ext uri="{BB962C8B-B14F-4D97-AF65-F5344CB8AC3E}">
        <p14:creationId xmlns:p14="http://schemas.microsoft.com/office/powerpoint/2010/main" val="16926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A692ECB-45E3-4966-8CA6-F9E3BC670408}" type="slidenum">
              <a:rPr lang="en-US" smtClean="0"/>
              <a:t>21</a:t>
            </a:fld>
            <a:endParaRPr lang="en-US"/>
          </a:p>
        </p:txBody>
      </p:sp>
    </p:spTree>
    <p:extLst>
      <p:ext uri="{BB962C8B-B14F-4D97-AF65-F5344CB8AC3E}">
        <p14:creationId xmlns:p14="http://schemas.microsoft.com/office/powerpoint/2010/main" val="366266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we are not the language police. There is a time and place for all of our chosen identifiers. When I am with my support group, I identify accordingly. And when it comes to sharing stories in the 12 step community, of which I am a member, I rely on the cultural shortcuts of language to relay an identifiable cultural experience. In fact, some of the research indicates that within our small, personal recovery circles, the same language that is viewed negatively by the public, can engender a sense of regard and kinship, likely due to the phenomena of group psychology and sociology. The verdict is still out on how that all fits together. </a:t>
            </a:r>
          </a:p>
          <a:p>
            <a:endParaRPr lang="en-US"/>
          </a:p>
          <a:p>
            <a:r>
              <a:rPr lang="en-US"/>
              <a:t>Suffice it to say, when I am working, or speaking in a public manner, I use different language. This graphic by Ashford, Brown, and Curtis, (2018) can quickly help us determine the best use of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Again, from Ashford, Brown, and Curtis (2018) and building upon the </a:t>
            </a:r>
            <a:r>
              <a:rPr lang="en-US" err="1"/>
              <a:t>Addictionary</a:t>
            </a:r>
            <a:r>
              <a:rPr lang="en-US"/>
              <a:t>. </a:t>
            </a:r>
          </a:p>
          <a:p>
            <a:endParaRPr lang="en-US"/>
          </a:p>
          <a:p>
            <a:endParaRPr lang="en-US"/>
          </a:p>
        </p:txBody>
      </p:sp>
      <p:sp>
        <p:nvSpPr>
          <p:cNvPr id="4" name="Slide Number Placeholder 3"/>
          <p:cNvSpPr>
            <a:spLocks noGrp="1"/>
          </p:cNvSpPr>
          <p:nvPr>
            <p:ph type="sldNum" sz="quarter" idx="5"/>
          </p:nvPr>
        </p:nvSpPr>
        <p:spPr/>
        <p:txBody>
          <a:bodyPr/>
          <a:lstStyle/>
          <a:p>
            <a:fld id="{3A692ECB-45E3-4966-8CA6-F9E3BC670408}" type="slidenum">
              <a:rPr lang="en-US" smtClean="0"/>
              <a:t>22</a:t>
            </a:fld>
            <a:endParaRPr lang="en-US"/>
          </a:p>
        </p:txBody>
      </p:sp>
    </p:spTree>
    <p:extLst>
      <p:ext uri="{BB962C8B-B14F-4D97-AF65-F5344CB8AC3E}">
        <p14:creationId xmlns:p14="http://schemas.microsoft.com/office/powerpoint/2010/main" val="391492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Recovery Support </a:t>
            </a:r>
            <a:endParaRPr lang="en-US" dirty="0"/>
          </a:p>
        </p:txBody>
      </p:sp>
      <p:sp>
        <p:nvSpPr>
          <p:cNvPr id="3" name="Subtitle 2"/>
          <p:cNvSpPr>
            <a:spLocks noGrp="1"/>
          </p:cNvSpPr>
          <p:nvPr>
            <p:ph type="subTitle" idx="1"/>
          </p:nvPr>
        </p:nvSpPr>
        <p:spPr/>
        <p:txBody>
          <a:bodyPr/>
          <a:lstStyle/>
          <a:p>
            <a:r>
              <a:rPr lang="en-US" dirty="0" smtClean="0"/>
              <a:t>How to support others </a:t>
            </a:r>
            <a:endParaRPr lang="en-US" dirty="0"/>
          </a:p>
        </p:txBody>
      </p:sp>
    </p:spTree>
    <p:extLst>
      <p:ext uri="{BB962C8B-B14F-4D97-AF65-F5344CB8AC3E}">
        <p14:creationId xmlns:p14="http://schemas.microsoft.com/office/powerpoint/2010/main" val="181863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Guidelines </a:t>
            </a:r>
            <a:endParaRPr lang="en-US" dirty="0"/>
          </a:p>
        </p:txBody>
      </p:sp>
      <p:sp>
        <p:nvSpPr>
          <p:cNvPr id="3" name="Rectangle 2"/>
          <p:cNvSpPr/>
          <p:nvPr/>
        </p:nvSpPr>
        <p:spPr>
          <a:xfrm>
            <a:off x="3048000" y="1859340"/>
            <a:ext cx="6096000" cy="3477875"/>
          </a:xfrm>
          <a:prstGeom prst="rect">
            <a:avLst/>
          </a:prstGeom>
        </p:spPr>
        <p:txBody>
          <a:bodyPr>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Have a plan for how to get help during a crisis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If someone is harassing or threatening you, remove them from your friends list, block them or report them to the site administrator.</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Watch out for triggers and think about how to avoid them.</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Consider unintended consequences, such as increased feelings of isolation.</a:t>
            </a:r>
          </a:p>
        </p:txBody>
      </p:sp>
    </p:spTree>
    <p:extLst>
      <p:ext uri="{BB962C8B-B14F-4D97-AF65-F5344CB8AC3E}">
        <p14:creationId xmlns:p14="http://schemas.microsoft.com/office/powerpoint/2010/main" val="91426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Resources on campuses </a:t>
            </a:r>
            <a:endParaRPr lang="en-US" dirty="0"/>
          </a:p>
        </p:txBody>
      </p:sp>
      <p:sp>
        <p:nvSpPr>
          <p:cNvPr id="3" name="TextBox 2"/>
          <p:cNvSpPr txBox="1"/>
          <p:nvPr/>
        </p:nvSpPr>
        <p:spPr>
          <a:xfrm>
            <a:off x="730438" y="2423972"/>
            <a:ext cx="10377628"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Counseling Center </a:t>
            </a:r>
          </a:p>
          <a:p>
            <a:pPr marL="285750" indent="-285750">
              <a:buFont typeface="Arial" panose="020B0604020202020204" pitchFamily="34" charset="0"/>
              <a:buChar char="•"/>
            </a:pPr>
            <a:r>
              <a:rPr lang="en-US" dirty="0" smtClean="0"/>
              <a:t>Student Support Services</a:t>
            </a:r>
          </a:p>
          <a:p>
            <a:pPr marL="285750" indent="-285750">
              <a:buFont typeface="Arial" panose="020B0604020202020204" pitchFamily="34" charset="0"/>
              <a:buChar char="•"/>
            </a:pPr>
            <a:r>
              <a:rPr lang="en-US" dirty="0" smtClean="0"/>
              <a:t>Veteran Affair Services </a:t>
            </a:r>
          </a:p>
          <a:p>
            <a:pPr marL="285750" indent="-285750">
              <a:buFont typeface="Arial" panose="020B0604020202020204" pitchFamily="34" charset="0"/>
              <a:buChar char="•"/>
            </a:pPr>
            <a:r>
              <a:rPr lang="en-US" dirty="0" smtClean="0"/>
              <a:t>Student Health &amp; Wellness Center </a:t>
            </a:r>
          </a:p>
          <a:p>
            <a:pPr marL="285750" indent="-285750">
              <a:buFont typeface="Arial" panose="020B0604020202020204" pitchFamily="34" charset="0"/>
              <a:buChar char="•"/>
            </a:pPr>
            <a:r>
              <a:rPr lang="en-US" dirty="0" smtClean="0"/>
              <a:t>Disability Services  </a:t>
            </a:r>
          </a:p>
          <a:p>
            <a:pPr marL="285750" indent="-285750">
              <a:buFont typeface="Arial" panose="020B0604020202020204" pitchFamily="34" charset="0"/>
              <a:buChar char="•"/>
            </a:pPr>
            <a:r>
              <a:rPr lang="en-US" dirty="0" smtClean="0"/>
              <a:t>Office of Multicultural Affairs </a:t>
            </a:r>
          </a:p>
          <a:p>
            <a:pPr marL="285750" indent="-285750">
              <a:buFont typeface="Arial" panose="020B0604020202020204" pitchFamily="34" charset="0"/>
              <a:buChar char="•"/>
            </a:pPr>
            <a:r>
              <a:rPr lang="en-US" dirty="0" smtClean="0"/>
              <a:t>Collegiate Recovery Program </a:t>
            </a:r>
          </a:p>
          <a:p>
            <a:pPr marL="285750" indent="-285750">
              <a:buFont typeface="Arial" panose="020B0604020202020204" pitchFamily="34" charset="0"/>
              <a:buChar char="•"/>
            </a:pPr>
            <a:r>
              <a:rPr lang="en-US" dirty="0" smtClean="0"/>
              <a:t>Public Safety Office </a:t>
            </a:r>
          </a:p>
          <a:p>
            <a:pPr marL="285750" indent="-285750">
              <a:buFont typeface="Arial" panose="020B0604020202020204" pitchFamily="34" charset="0"/>
              <a:buChar char="•"/>
            </a:pPr>
            <a:r>
              <a:rPr lang="en-US" dirty="0" smtClean="0"/>
              <a:t>Student Health &amp; Medical Center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2722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Groups and resources </a:t>
            </a:r>
            <a:endParaRPr lang="en-US" dirty="0"/>
          </a:p>
        </p:txBody>
      </p:sp>
      <p:sp>
        <p:nvSpPr>
          <p:cNvPr id="3" name="TextBox 2"/>
          <p:cNvSpPr txBox="1"/>
          <p:nvPr/>
        </p:nvSpPr>
        <p:spPr>
          <a:xfrm>
            <a:off x="503191" y="2175082"/>
            <a:ext cx="1105937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Alcoholics Anonymous</a:t>
            </a:r>
          </a:p>
          <a:p>
            <a:pPr marL="285750" indent="-285750">
              <a:buFont typeface="Arial" panose="020B0604020202020204" pitchFamily="34" charset="0"/>
              <a:buChar char="•"/>
            </a:pPr>
            <a:r>
              <a:rPr lang="en-US" dirty="0" smtClean="0"/>
              <a:t>Narcotics Anonymous</a:t>
            </a:r>
          </a:p>
          <a:p>
            <a:pPr marL="285750" indent="-285750">
              <a:buFont typeface="Arial" panose="020B0604020202020204" pitchFamily="34" charset="0"/>
              <a:buChar char="•"/>
            </a:pPr>
            <a:r>
              <a:rPr lang="en-US" dirty="0" smtClean="0"/>
              <a:t>Smart Recovery </a:t>
            </a:r>
          </a:p>
          <a:p>
            <a:pPr marL="285750" indent="-285750">
              <a:buFont typeface="Arial" panose="020B0604020202020204" pitchFamily="34" charset="0"/>
              <a:buChar char="•"/>
            </a:pPr>
            <a:r>
              <a:rPr lang="en-US" dirty="0" smtClean="0"/>
              <a:t>Celebrate Recovery </a:t>
            </a:r>
          </a:p>
          <a:p>
            <a:pPr marL="285750" indent="-285750">
              <a:buFont typeface="Arial" panose="020B0604020202020204" pitchFamily="34" charset="0"/>
              <a:buChar char="•"/>
            </a:pPr>
            <a:r>
              <a:rPr lang="en-US" dirty="0" smtClean="0"/>
              <a:t>Depression and Bipolar Support Alliance</a:t>
            </a:r>
          </a:p>
          <a:p>
            <a:pPr marL="285750" indent="-285750">
              <a:buFont typeface="Arial" panose="020B0604020202020204" pitchFamily="34" charset="0"/>
              <a:buChar char="•"/>
            </a:pPr>
            <a:r>
              <a:rPr lang="en-US" dirty="0" smtClean="0"/>
              <a:t>Wellness Recovery Action Planning </a:t>
            </a:r>
          </a:p>
          <a:p>
            <a:pPr marL="285750" indent="-285750">
              <a:buFont typeface="Arial" panose="020B0604020202020204" pitchFamily="34" charset="0"/>
              <a:buChar char="•"/>
            </a:pPr>
            <a:r>
              <a:rPr lang="en-US" dirty="0" smtClean="0"/>
              <a:t> Active Minds </a:t>
            </a:r>
          </a:p>
          <a:p>
            <a:pPr marL="285750" indent="-285750">
              <a:buFont typeface="Arial" panose="020B0604020202020204" pitchFamily="34" charset="0"/>
              <a:buChar char="•"/>
            </a:pPr>
            <a:r>
              <a:rPr lang="en-US" dirty="0"/>
              <a:t>Adult Children of </a:t>
            </a:r>
            <a:r>
              <a:rPr lang="en-US" dirty="0" smtClean="0"/>
              <a:t>Alcoholics</a:t>
            </a:r>
          </a:p>
          <a:p>
            <a:pPr marL="285750" indent="-285750">
              <a:buFont typeface="Arial" panose="020B0604020202020204" pitchFamily="34" charset="0"/>
              <a:buChar char="•"/>
            </a:pPr>
            <a:r>
              <a:rPr lang="en-US" dirty="0" smtClean="0"/>
              <a:t>Al-Anon</a:t>
            </a:r>
          </a:p>
          <a:p>
            <a:pPr marL="285750" indent="-285750">
              <a:buFont typeface="Arial" panose="020B0604020202020204" pitchFamily="34" charset="0"/>
              <a:buChar char="•"/>
            </a:pPr>
            <a:r>
              <a:rPr lang="en-US" dirty="0"/>
              <a:t>Cocaine Anonymous </a:t>
            </a:r>
            <a:endParaRPr lang="en-US" dirty="0" smtClean="0"/>
          </a:p>
          <a:p>
            <a:pPr marL="285750" indent="-285750">
              <a:buFont typeface="Arial" panose="020B0604020202020204" pitchFamily="34" charset="0"/>
              <a:buChar char="•"/>
            </a:pPr>
            <a:r>
              <a:rPr lang="en-US" dirty="0"/>
              <a:t>Dual Recovery </a:t>
            </a:r>
            <a:r>
              <a:rPr lang="en-US" dirty="0" smtClean="0"/>
              <a:t>Anonymous</a:t>
            </a:r>
          </a:p>
          <a:p>
            <a:pPr marL="285750" indent="-285750">
              <a:buFont typeface="Arial" panose="020B0604020202020204" pitchFamily="34" charset="0"/>
              <a:buChar char="•"/>
            </a:pPr>
            <a:r>
              <a:rPr lang="en-US" dirty="0"/>
              <a:t>Gamblers </a:t>
            </a:r>
            <a:r>
              <a:rPr lang="en-US" dirty="0" smtClean="0"/>
              <a:t>Anonymous</a:t>
            </a:r>
          </a:p>
          <a:p>
            <a:pPr marL="285750" indent="-285750">
              <a:buFont typeface="Arial" panose="020B0604020202020204" pitchFamily="34" charset="0"/>
              <a:buChar char="•"/>
            </a:pPr>
            <a:r>
              <a:rPr lang="en-US" dirty="0"/>
              <a:t>National Alliance on Mental Illness (NAMI) </a:t>
            </a:r>
          </a:p>
        </p:txBody>
      </p:sp>
    </p:spTree>
    <p:extLst>
      <p:ext uri="{BB962C8B-B14F-4D97-AF65-F5344CB8AC3E}">
        <p14:creationId xmlns:p14="http://schemas.microsoft.com/office/powerpoint/2010/main" val="337864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language </a:t>
            </a:r>
            <a:endParaRPr lang="en-US" dirty="0"/>
          </a:p>
        </p:txBody>
      </p:sp>
      <p:sp>
        <p:nvSpPr>
          <p:cNvPr id="3" name="Rectangle 2"/>
          <p:cNvSpPr/>
          <p:nvPr/>
        </p:nvSpPr>
        <p:spPr>
          <a:xfrm>
            <a:off x="1680881" y="3244334"/>
            <a:ext cx="8830238" cy="584775"/>
          </a:xfrm>
          <a:prstGeom prst="rect">
            <a:avLst/>
          </a:prstGeom>
        </p:spPr>
        <p:txBody>
          <a:bodyPr wrap="none">
            <a:spAutoFit/>
          </a:bodyPr>
          <a:lstStyle/>
          <a:p>
            <a:pPr algn="ctr"/>
            <a:r>
              <a:rPr lang="en-US" sz="3200" dirty="0">
                <a:latin typeface="Arial" panose="020B0604020202020204" pitchFamily="34" charset="0"/>
                <a:cs typeface="Arial" panose="020B0604020202020204" pitchFamily="34" charset="0"/>
              </a:rPr>
              <a:t>Words Matter: Language and Stigma Reduction</a:t>
            </a:r>
          </a:p>
        </p:txBody>
      </p:sp>
    </p:spTree>
    <p:extLst>
      <p:ext uri="{BB962C8B-B14F-4D97-AF65-F5344CB8AC3E}">
        <p14:creationId xmlns:p14="http://schemas.microsoft.com/office/powerpoint/2010/main" val="392094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 </a:t>
            </a:r>
            <a:endParaRPr lang="en-US" dirty="0"/>
          </a:p>
        </p:txBody>
      </p:sp>
      <p:sp>
        <p:nvSpPr>
          <p:cNvPr id="3" name="Rectangle 2"/>
          <p:cNvSpPr/>
          <p:nvPr/>
        </p:nvSpPr>
        <p:spPr>
          <a:xfrm>
            <a:off x="3048000" y="2482587"/>
            <a:ext cx="6096000" cy="2793842"/>
          </a:xfrm>
          <a:prstGeom prst="rect">
            <a:avLst/>
          </a:prstGeom>
        </p:spPr>
        <p:txBody>
          <a:bodyPr>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relationship between an attribute and a stereotype that assigns undesirable labels to a person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discredits a person or a group</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marginalizes affected individuals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diminishes achieving full potential</a:t>
            </a:r>
          </a:p>
        </p:txBody>
      </p:sp>
    </p:spTree>
    <p:extLst>
      <p:ext uri="{BB962C8B-B14F-4D97-AF65-F5344CB8AC3E}">
        <p14:creationId xmlns:p14="http://schemas.microsoft.com/office/powerpoint/2010/main" val="197182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Stigma is Visible and Invisible</a:t>
            </a:r>
            <a:br>
              <a:rPr lang="en-US" dirty="0">
                <a:latin typeface="Arial" panose="020B0604020202020204" pitchFamily="34" charset="0"/>
                <a:cs typeface="Arial" panose="020B0604020202020204" pitchFamily="34" charset="0"/>
              </a:rPr>
            </a:br>
            <a:endParaRPr lang="en-US" dirty="0"/>
          </a:p>
        </p:txBody>
      </p:sp>
      <p:sp>
        <p:nvSpPr>
          <p:cNvPr id="3" name="Rectangle 2"/>
          <p:cNvSpPr/>
          <p:nvPr/>
        </p:nvSpPr>
        <p:spPr>
          <a:xfrm>
            <a:off x="2928966" y="2195570"/>
            <a:ext cx="6096000" cy="4154984"/>
          </a:xfrm>
          <a:prstGeom prst="rect">
            <a:avLst/>
          </a:prstGeom>
        </p:spPr>
        <p:txBody>
          <a:bodyPr>
            <a:spAutoFit/>
          </a:bodyPr>
          <a:lstStyle/>
          <a:p>
            <a:r>
              <a:rPr lang="en-US" sz="2400" dirty="0">
                <a:latin typeface="Arial" panose="020B0604020202020204" pitchFamily="34" charset="0"/>
                <a:cs typeface="Arial" panose="020B0604020202020204" pitchFamily="34" charset="0"/>
              </a:rPr>
              <a:t>From within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Blame self, feel hopeless</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Recovery community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Medications vs Abstinence</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Clinicians &amp; medical providers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Treatment is ineffective</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From general public</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Choice/moral failing vs disease</a:t>
            </a:r>
          </a:p>
        </p:txBody>
      </p:sp>
    </p:spTree>
    <p:extLst>
      <p:ext uri="{BB962C8B-B14F-4D97-AF65-F5344CB8AC3E}">
        <p14:creationId xmlns:p14="http://schemas.microsoft.com/office/powerpoint/2010/main" val="369126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Types of Stigma</a:t>
            </a:r>
            <a:br>
              <a:rPr lang="en-US" dirty="0">
                <a:latin typeface="Arial" panose="020B0604020202020204" pitchFamily="34" charset="0"/>
                <a:cs typeface="Arial" panose="020B0604020202020204" pitchFamily="34" charset="0"/>
              </a:rPr>
            </a:br>
            <a:endParaRPr lang="en-US" dirty="0"/>
          </a:p>
        </p:txBody>
      </p:sp>
      <p:sp>
        <p:nvSpPr>
          <p:cNvPr id="3" name="Rectangle 2"/>
          <p:cNvSpPr/>
          <p:nvPr/>
        </p:nvSpPr>
        <p:spPr>
          <a:xfrm>
            <a:off x="2523167" y="2223326"/>
            <a:ext cx="6096000" cy="3416320"/>
          </a:xfrm>
          <a:prstGeom prst="rect">
            <a:avLst/>
          </a:prstGeom>
        </p:spPr>
        <p:txBody>
          <a:bodyPr>
            <a:spAutoFit/>
          </a:bodyPr>
          <a:lstStyle/>
          <a:p>
            <a:r>
              <a:rPr lang="en-US" sz="2400" dirty="0">
                <a:latin typeface="Arial" panose="020B0604020202020204" pitchFamily="34" charset="0"/>
                <a:cs typeface="Arial" panose="020B0604020202020204" pitchFamily="34" charset="0"/>
              </a:rPr>
              <a:t>Public</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Attitudes and feelings </a:t>
            </a:r>
            <a:r>
              <a:rPr lang="en-US" sz="2400" dirty="0" smtClean="0">
                <a:latin typeface="Arial" panose="020B0604020202020204" pitchFamily="34" charset="0"/>
                <a:cs typeface="Arial" panose="020B0604020202020204" pitchFamily="34" charset="0"/>
              </a:rPr>
              <a:t>towards SUD</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Institutional</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Policies, practices, and cultures of orgs, systems</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Self</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Internalization</a:t>
            </a:r>
          </a:p>
        </p:txBody>
      </p:sp>
    </p:spTree>
    <p:extLst>
      <p:ext uri="{BB962C8B-B14F-4D97-AF65-F5344CB8AC3E}">
        <p14:creationId xmlns:p14="http://schemas.microsoft.com/office/powerpoint/2010/main" val="159184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Looking Ahead</a:t>
            </a:r>
            <a:br>
              <a:rPr lang="en-US" dirty="0">
                <a:latin typeface="Arial" panose="020B0604020202020204" pitchFamily="34" charset="0"/>
                <a:cs typeface="Arial" panose="020B0604020202020204" pitchFamily="34" charset="0"/>
              </a:rPr>
            </a:br>
            <a:endParaRPr lang="en-US" dirty="0"/>
          </a:p>
        </p:txBody>
      </p:sp>
      <p:sp>
        <p:nvSpPr>
          <p:cNvPr id="3" name="Rectangle 2"/>
          <p:cNvSpPr/>
          <p:nvPr/>
        </p:nvSpPr>
        <p:spPr>
          <a:xfrm>
            <a:off x="3048000" y="2551837"/>
            <a:ext cx="6096000" cy="3046988"/>
          </a:xfrm>
          <a:prstGeom prst="rect">
            <a:avLst/>
          </a:prstGeom>
        </p:spPr>
        <p:txBody>
          <a:bodyPr>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 mindful of stigma and discrimination, long before people look for recovery support services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Engage with dignified language across the spectrum, including PWUD health, prevention, public health, and harm reduction settings</a:t>
            </a:r>
          </a:p>
        </p:txBody>
      </p:sp>
    </p:spTree>
    <p:extLst>
      <p:ext uri="{BB962C8B-B14F-4D97-AF65-F5344CB8AC3E}">
        <p14:creationId xmlns:p14="http://schemas.microsoft.com/office/powerpoint/2010/main" val="177235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Words We Use Are Critical</a:t>
            </a:r>
            <a:br>
              <a:rPr lang="en-US" dirty="0">
                <a:latin typeface="Arial" panose="020B0604020202020204" pitchFamily="34" charset="0"/>
                <a:cs typeface="Arial" panose="020B0604020202020204" pitchFamily="34" charset="0"/>
              </a:rPr>
            </a:br>
            <a:endParaRPr lang="en-US" dirty="0"/>
          </a:p>
        </p:txBody>
      </p:sp>
      <p:sp>
        <p:nvSpPr>
          <p:cNvPr id="3" name="Rectangle 2"/>
          <p:cNvSpPr/>
          <p:nvPr/>
        </p:nvSpPr>
        <p:spPr>
          <a:xfrm>
            <a:off x="694367" y="2247719"/>
            <a:ext cx="6096000" cy="923330"/>
          </a:xfrm>
          <a:prstGeom prst="rect">
            <a:avLst/>
          </a:prstGeom>
        </p:spPr>
        <p:txBody>
          <a:bodyPr>
            <a:spAutoFit/>
          </a:bodyPr>
          <a:lstStyle/>
          <a:p>
            <a:r>
              <a:rPr lang="en-US" dirty="0"/>
              <a:t>“Words are important. If you want to care for something, you call it a ‘flower;’ if you want to kill something, you call it a ‘weed.’”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29" y="3627434"/>
            <a:ext cx="4011168" cy="2699185"/>
          </a:xfrm>
          <a:prstGeom prst="rect">
            <a:avLst/>
          </a:prstGeom>
        </p:spPr>
      </p:pic>
    </p:spTree>
    <p:extLst>
      <p:ext uri="{BB962C8B-B14F-4D97-AF65-F5344CB8AC3E}">
        <p14:creationId xmlns:p14="http://schemas.microsoft.com/office/powerpoint/2010/main" val="312918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Science of Language</a:t>
            </a:r>
            <a:br>
              <a:rPr lang="en-US" dirty="0">
                <a:latin typeface="Arial" panose="020B0604020202020204" pitchFamily="34" charset="0"/>
                <a:cs typeface="Arial" panose="020B0604020202020204" pitchFamily="34" charset="0"/>
              </a:rPr>
            </a:br>
            <a:endParaRPr lang="en-US" dirty="0"/>
          </a:p>
        </p:txBody>
      </p:sp>
      <p:sp>
        <p:nvSpPr>
          <p:cNvPr id="3" name="Rectangle 2"/>
          <p:cNvSpPr/>
          <p:nvPr/>
        </p:nvSpPr>
        <p:spPr>
          <a:xfrm>
            <a:off x="1403162" y="2258672"/>
            <a:ext cx="6096000" cy="3693319"/>
          </a:xfrm>
          <a:prstGeom prst="rect">
            <a:avLst/>
          </a:prstGeom>
        </p:spPr>
        <p:txBody>
          <a:bodyPr>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 a study, individuals read </a:t>
            </a:r>
            <a:r>
              <a:rPr lang="en-US" b="1" dirty="0">
                <a:latin typeface="Arial" panose="020B0604020202020204" pitchFamily="34" charset="0"/>
                <a:cs typeface="Arial" panose="020B0604020202020204" pitchFamily="34" charset="0"/>
              </a:rPr>
              <a:t>similar case studies </a:t>
            </a:r>
            <a:r>
              <a:rPr lang="en-US" dirty="0">
                <a:latin typeface="Arial" panose="020B0604020202020204" pitchFamily="34" charset="0"/>
                <a:cs typeface="Arial" panose="020B0604020202020204" pitchFamily="34" charset="0"/>
              </a:rPr>
              <a:t>that used </a:t>
            </a:r>
            <a:r>
              <a:rPr lang="en-US" i="1" dirty="0">
                <a:latin typeface="Arial" panose="020B0604020202020204" pitchFamily="34" charset="0"/>
                <a:cs typeface="Arial" panose="020B0604020202020204" pitchFamily="34" charset="0"/>
              </a:rPr>
              <a:t>different language </a:t>
            </a:r>
            <a:r>
              <a:rPr lang="en-US" dirty="0">
                <a:latin typeface="Arial" panose="020B0604020202020204" pitchFamily="34" charset="0"/>
                <a:cs typeface="Arial" panose="020B0604020202020204" pitchFamily="34" charset="0"/>
              </a:rPr>
              <a:t>to make recommendations of care</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When the subject was described as a ‘</a:t>
            </a:r>
            <a:r>
              <a:rPr lang="en-US" sz="1600" u="sng" dirty="0">
                <a:latin typeface="Arial" panose="020B0604020202020204" pitchFamily="34" charset="0"/>
                <a:cs typeface="Arial" panose="020B0604020202020204" pitchFamily="34" charset="0"/>
              </a:rPr>
              <a:t>substance </a:t>
            </a:r>
            <a:r>
              <a:rPr lang="en-US" u="sng" dirty="0">
                <a:latin typeface="Arial" panose="020B0604020202020204" pitchFamily="34" charset="0"/>
                <a:cs typeface="Arial" panose="020B0604020202020204" pitchFamily="34" charset="0"/>
              </a:rPr>
              <a:t>abuser</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punitive action </a:t>
            </a:r>
            <a:r>
              <a:rPr lang="en-US" dirty="0">
                <a:latin typeface="Arial" panose="020B0604020202020204" pitchFamily="34" charset="0"/>
                <a:cs typeface="Arial" panose="020B0604020202020204" pitchFamily="34" charset="0"/>
              </a:rPr>
              <a:t>was recommended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When described as a person ‘</a:t>
            </a:r>
            <a:r>
              <a:rPr lang="en-US" u="sng" dirty="0">
                <a:latin typeface="Arial" panose="020B0604020202020204" pitchFamily="34" charset="0"/>
                <a:cs typeface="Arial" panose="020B0604020202020204" pitchFamily="34" charset="0"/>
              </a:rPr>
              <a:t>having a substance use disorder</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therapeutic action </a:t>
            </a:r>
            <a:r>
              <a:rPr lang="en-US" dirty="0">
                <a:latin typeface="Arial" panose="020B0604020202020204" pitchFamily="34" charset="0"/>
                <a:cs typeface="Arial" panose="020B0604020202020204" pitchFamily="34" charset="0"/>
              </a:rPr>
              <a:t>was recommended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This study was replicated with clinicians at two different mental health conferences. Results were the same. </a:t>
            </a:r>
          </a:p>
        </p:txBody>
      </p:sp>
      <p:sp>
        <p:nvSpPr>
          <p:cNvPr id="4" name="Rectangle 3"/>
          <p:cNvSpPr/>
          <p:nvPr/>
        </p:nvSpPr>
        <p:spPr>
          <a:xfrm>
            <a:off x="7544874" y="5951991"/>
            <a:ext cx="2815899" cy="369332"/>
          </a:xfrm>
          <a:prstGeom prst="rect">
            <a:avLst/>
          </a:prstGeom>
        </p:spPr>
        <p:txBody>
          <a:bodyPr wrap="none">
            <a:spAutoFit/>
          </a:bodyPr>
          <a:lstStyle/>
          <a:p>
            <a:pPr defTabSz="914400">
              <a:defRPr/>
            </a:pPr>
            <a:r>
              <a:rPr lang="en-US" dirty="0">
                <a:solidFill>
                  <a:srgbClr val="575862"/>
                </a:solidFill>
                <a:latin typeface="Calibri" panose="020F0502020204030204"/>
              </a:rPr>
              <a:t>(Kelly, J.F., </a:t>
            </a:r>
            <a:r>
              <a:rPr lang="en-US" dirty="0" err="1">
                <a:solidFill>
                  <a:srgbClr val="575862"/>
                </a:solidFill>
                <a:latin typeface="Calibri" panose="020F0502020204030204"/>
              </a:rPr>
              <a:t>Westerhoff</a:t>
            </a:r>
            <a:r>
              <a:rPr lang="en-US" dirty="0">
                <a:solidFill>
                  <a:srgbClr val="575862"/>
                </a:solidFill>
                <a:latin typeface="Calibri" panose="020F0502020204030204"/>
              </a:rPr>
              <a:t> 2010)</a:t>
            </a:r>
          </a:p>
        </p:txBody>
      </p:sp>
    </p:spTree>
    <p:extLst>
      <p:ext uri="{BB962C8B-B14F-4D97-AF65-F5344CB8AC3E}">
        <p14:creationId xmlns:p14="http://schemas.microsoft.com/office/powerpoint/2010/main" val="66708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Problem </a:t>
            </a:r>
            <a:endParaRPr lang="en-US" dirty="0"/>
          </a:p>
        </p:txBody>
      </p:sp>
      <p:sp>
        <p:nvSpPr>
          <p:cNvPr id="3" name="Rectangle 2"/>
          <p:cNvSpPr/>
          <p:nvPr/>
        </p:nvSpPr>
        <p:spPr>
          <a:xfrm>
            <a:off x="3048000" y="2413338"/>
            <a:ext cx="6096000" cy="4401205"/>
          </a:xfrm>
          <a:prstGeom prst="rect">
            <a:avLst/>
          </a:prstGeom>
        </p:spPr>
        <p:txBody>
          <a:bodyPr>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23.5 million (10%) of American adults report being in “recovery” from a substance use disorder.</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 light of the current epidemic and the explosion of technology, it would be a missed opportunity not to capitalize on technology to promote treatment and recovery successes.</a:t>
            </a:r>
          </a:p>
        </p:txBody>
      </p:sp>
    </p:spTree>
    <p:extLst>
      <p:ext uri="{BB962C8B-B14F-4D97-AF65-F5344CB8AC3E}">
        <p14:creationId xmlns:p14="http://schemas.microsoft.com/office/powerpoint/2010/main" val="419780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Science of Language</a:t>
            </a:r>
            <a:br>
              <a:rPr lang="en-US" dirty="0">
                <a:latin typeface="Arial" panose="020B0604020202020204" pitchFamily="34" charset="0"/>
                <a:cs typeface="Arial" panose="020B0604020202020204" pitchFamily="34" charset="0"/>
              </a:rPr>
            </a:br>
            <a:endParaRPr lang="en-US" dirty="0"/>
          </a:p>
        </p:txBody>
      </p:sp>
      <p:sp>
        <p:nvSpPr>
          <p:cNvPr id="3" name="Rectangle 2"/>
          <p:cNvSpPr/>
          <p:nvPr/>
        </p:nvSpPr>
        <p:spPr>
          <a:xfrm>
            <a:off x="851275" y="1964353"/>
            <a:ext cx="10181041" cy="3785652"/>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General public polled for biases towards PWUD/SUD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Bias for people described as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Addict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Alcoholic</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Medication-assisted treatment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Relapse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Positive association toward people described using</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Long-term recovery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Pharmacotherapy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Medication-assisted recovery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Recurrence of </a:t>
            </a:r>
            <a:r>
              <a:rPr lang="en-US" sz="2000" dirty="0" smtClean="0">
                <a:latin typeface="Arial" panose="020B0604020202020204" pitchFamily="34" charset="0"/>
                <a:cs typeface="Arial" panose="020B0604020202020204" pitchFamily="34" charset="0"/>
              </a:rPr>
              <a:t>use                                           </a:t>
            </a:r>
            <a:r>
              <a:rPr lang="en-US" sz="2000" dirty="0" smtClean="0">
                <a:solidFill>
                  <a:srgbClr val="575862"/>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rgbClr val="575862"/>
                </a:solidFill>
                <a:latin typeface="Verdana" panose="020B0604030504040204" pitchFamily="34" charset="0"/>
                <a:ea typeface="Verdana" panose="020B0604030504040204" pitchFamily="34" charset="0"/>
                <a:cs typeface="Verdana" panose="020B0604030504040204" pitchFamily="34" charset="0"/>
              </a:rPr>
              <a:t>Ashford, R.D., </a:t>
            </a:r>
            <a:r>
              <a:rPr lang="en-US" sz="2000" i="1" dirty="0">
                <a:solidFill>
                  <a:srgbClr val="575862"/>
                </a:solidFill>
                <a:latin typeface="Verdana" panose="020B0604030504040204" pitchFamily="34" charset="0"/>
                <a:ea typeface="Verdana" panose="020B0604030504040204" pitchFamily="34" charset="0"/>
                <a:cs typeface="Verdana" panose="020B0604030504040204" pitchFamily="34" charset="0"/>
              </a:rPr>
              <a:t>et al</a:t>
            </a:r>
            <a:r>
              <a:rPr lang="en-US" sz="2000" dirty="0">
                <a:solidFill>
                  <a:srgbClr val="575862"/>
                </a:solidFill>
                <a:latin typeface="Verdana" panose="020B0604030504040204" pitchFamily="34" charset="0"/>
                <a:ea typeface="Verdana" panose="020B0604030504040204" pitchFamily="34" charset="0"/>
                <a:cs typeface="Verdana" panose="020B0604030504040204" pitchFamily="34" charset="0"/>
              </a:rPr>
              <a:t> 2018)</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81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58135" y="1828801"/>
            <a:ext cx="7639238" cy="35642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400">
              <a:latin typeface="Arial" panose="020B0604020202020204" pitchFamily="34" charset="0"/>
              <a:cs typeface="Arial" panose="020B0604020202020204" pitchFamily="34" charset="0"/>
            </a:endParaRPr>
          </a:p>
          <a:p>
            <a:pPr algn="l"/>
            <a:endParaRPr lang="en-US" sz="24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536A7F75-8874-B04E-9BCE-0407EA318754}"/>
              </a:ext>
            </a:extLst>
          </p:cNvPr>
          <p:cNvSpPr txBox="1">
            <a:spLocks/>
          </p:cNvSpPr>
          <p:nvPr/>
        </p:nvSpPr>
        <p:spPr>
          <a:xfrm>
            <a:off x="-1372093" y="373335"/>
            <a:ext cx="8277447" cy="122821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When is it appropriate?</a:t>
            </a:r>
          </a:p>
          <a:p>
            <a:endParaRPr lang="en-US" sz="3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B3F290A-2AC8-D64A-AB33-2D233D7DD9FC}"/>
              </a:ext>
            </a:extLst>
          </p:cNvPr>
          <p:cNvPicPr>
            <a:picLocks noChangeAspect="1"/>
          </p:cNvPicPr>
          <p:nvPr/>
        </p:nvPicPr>
        <p:blipFill rotWithShape="1">
          <a:blip r:embed="rId3">
            <a:extLst>
              <a:ext uri="{28A0092B-C50C-407E-A947-70E740481C1C}">
                <a14:useLocalDpi xmlns:a14="http://schemas.microsoft.com/office/drawing/2010/main" val="0"/>
              </a:ext>
            </a:extLst>
          </a:blip>
          <a:srcRect t="94303" b="223"/>
          <a:stretch/>
        </p:blipFill>
        <p:spPr>
          <a:xfrm>
            <a:off x="342510" y="5966954"/>
            <a:ext cx="10807627" cy="648073"/>
          </a:xfrm>
          <a:prstGeom prst="rect">
            <a:avLst/>
          </a:prstGeom>
        </p:spPr>
      </p:pic>
      <p:pic>
        <p:nvPicPr>
          <p:cNvPr id="13" name="Picture 12">
            <a:extLst>
              <a:ext uri="{FF2B5EF4-FFF2-40B4-BE49-F238E27FC236}">
                <a16:creationId xmlns:a16="http://schemas.microsoft.com/office/drawing/2014/main" id="{AC346753-C67F-1347-94B7-1EBC66E641A8}"/>
              </a:ext>
            </a:extLst>
          </p:cNvPr>
          <p:cNvPicPr>
            <a:picLocks noChangeAspect="1"/>
          </p:cNvPicPr>
          <p:nvPr/>
        </p:nvPicPr>
        <p:blipFill rotWithShape="1">
          <a:blip r:embed="rId3">
            <a:extLst>
              <a:ext uri="{28A0092B-C50C-407E-A947-70E740481C1C}">
                <a14:useLocalDpi xmlns:a14="http://schemas.microsoft.com/office/drawing/2010/main" val="0"/>
              </a:ext>
            </a:extLst>
          </a:blip>
          <a:srcRect t="1142" b="54427"/>
          <a:stretch/>
        </p:blipFill>
        <p:spPr>
          <a:xfrm>
            <a:off x="342510" y="1149587"/>
            <a:ext cx="10807627" cy="4697031"/>
          </a:xfrm>
          <a:prstGeom prst="rect">
            <a:avLst/>
          </a:prstGeom>
        </p:spPr>
      </p:pic>
    </p:spTree>
    <p:extLst>
      <p:ext uri="{BB962C8B-B14F-4D97-AF65-F5344CB8AC3E}">
        <p14:creationId xmlns:p14="http://schemas.microsoft.com/office/powerpoint/2010/main" val="297774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58135" y="1828801"/>
            <a:ext cx="7639238" cy="35642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400">
              <a:latin typeface="Arial" panose="020B0604020202020204" pitchFamily="34" charset="0"/>
              <a:cs typeface="Arial" panose="020B0604020202020204" pitchFamily="34" charset="0"/>
            </a:endParaRPr>
          </a:p>
          <a:p>
            <a:pPr algn="l"/>
            <a:endParaRPr lang="en-US" sz="24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536A7F75-8874-B04E-9BCE-0407EA318754}"/>
              </a:ext>
            </a:extLst>
          </p:cNvPr>
          <p:cNvSpPr txBox="1">
            <a:spLocks/>
          </p:cNvSpPr>
          <p:nvPr/>
        </p:nvSpPr>
        <p:spPr>
          <a:xfrm>
            <a:off x="1739030" y="436865"/>
            <a:ext cx="8277447" cy="85542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Language Matters</a:t>
            </a:r>
          </a:p>
        </p:txBody>
      </p:sp>
      <p:pic>
        <p:nvPicPr>
          <p:cNvPr id="3" name="Picture 2">
            <a:extLst>
              <a:ext uri="{FF2B5EF4-FFF2-40B4-BE49-F238E27FC236}">
                <a16:creationId xmlns:a16="http://schemas.microsoft.com/office/drawing/2014/main" id="{995D4489-E517-6143-B3D5-F786E5658CA6}"/>
              </a:ext>
            </a:extLst>
          </p:cNvPr>
          <p:cNvPicPr>
            <a:picLocks noChangeAspect="1"/>
          </p:cNvPicPr>
          <p:nvPr/>
        </p:nvPicPr>
        <p:blipFill rotWithShape="1">
          <a:blip r:embed="rId3">
            <a:extLst>
              <a:ext uri="{28A0092B-C50C-407E-A947-70E740481C1C}">
                <a14:useLocalDpi xmlns:a14="http://schemas.microsoft.com/office/drawing/2010/main" val="0"/>
              </a:ext>
            </a:extLst>
          </a:blip>
          <a:srcRect t="7309" b="10270"/>
          <a:stretch/>
        </p:blipFill>
        <p:spPr>
          <a:xfrm>
            <a:off x="397885" y="1411161"/>
            <a:ext cx="11348637" cy="5016692"/>
          </a:xfrm>
          <a:prstGeom prst="rect">
            <a:avLst/>
          </a:prstGeom>
        </p:spPr>
      </p:pic>
    </p:spTree>
    <p:extLst>
      <p:ext uri="{BB962C8B-B14F-4D97-AF65-F5344CB8AC3E}">
        <p14:creationId xmlns:p14="http://schemas.microsoft.com/office/powerpoint/2010/main" val="251775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Power of Positive Language</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Using positive language increases public support for:</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Effective substance use and mental health disorder policies</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Additional funding for substance use and mental health disorder services</a:t>
            </a:r>
          </a:p>
          <a:p>
            <a:pPr marL="800100" lvl="1"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Interactions and engagements with those who are affected by substance use and mental health disorders</a:t>
            </a:r>
          </a:p>
          <a:p>
            <a:endParaRPr lang="en-US" dirty="0"/>
          </a:p>
        </p:txBody>
      </p:sp>
    </p:spTree>
    <p:extLst>
      <p:ext uri="{BB962C8B-B14F-4D97-AF65-F5344CB8AC3E}">
        <p14:creationId xmlns:p14="http://schemas.microsoft.com/office/powerpoint/2010/main" val="307221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Evidence Based Interventions</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62500" lnSpcReduction="20000"/>
          </a:bodyPr>
          <a:lstStyle/>
          <a:p>
            <a:pPr marL="342900" indent="-34290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Through Contact </a:t>
            </a:r>
          </a:p>
          <a:p>
            <a:pPr marL="974407" lvl="1" indent="-461645">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Peer storytelling</a:t>
            </a:r>
          </a:p>
          <a:p>
            <a:pPr marL="974407" lvl="1" indent="-461645">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Role modeling</a:t>
            </a:r>
          </a:p>
          <a:p>
            <a:pPr marL="974407" lvl="1" indent="-461645">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Through Education</a:t>
            </a:r>
          </a:p>
          <a:p>
            <a:pPr marL="974407" lvl="1" indent="-461645">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Science of addiction &amp; recovery</a:t>
            </a:r>
          </a:p>
          <a:p>
            <a:pPr marL="974407" lvl="1" indent="-461645">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To peers, families, stakeholders &amp; the community</a:t>
            </a:r>
          </a:p>
          <a:p>
            <a:pPr marL="974407" lvl="1" indent="-461645">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Through Language </a:t>
            </a:r>
          </a:p>
          <a:p>
            <a:pPr marL="974407" lvl="1" indent="-461645">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Use non-stigmatizing &amp; recovery-oriented language</a:t>
            </a:r>
          </a:p>
          <a:p>
            <a:pPr marL="974407" lvl="1" indent="-461645">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Hold each other accountable with teachable moments</a:t>
            </a:r>
            <a:endParaRPr lang="en-US" dirty="0"/>
          </a:p>
          <a:p>
            <a:endParaRPr lang="en-US" dirty="0"/>
          </a:p>
        </p:txBody>
      </p:sp>
    </p:spTree>
    <p:extLst>
      <p:ext uri="{BB962C8B-B14F-4D97-AF65-F5344CB8AC3E}">
        <p14:creationId xmlns:p14="http://schemas.microsoft.com/office/powerpoint/2010/main" val="230941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When to Use Recovery Messaging</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55000" lnSpcReduction="20000"/>
          </a:bodyPr>
          <a:lstStyle/>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When speaking to</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Family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Friends</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Neighbors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General public</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When writing</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Articles</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Newsletters</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Blogging</a:t>
            </a:r>
          </a:p>
          <a:p>
            <a:pPr marL="800100" lvl="1"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During media interview</a:t>
            </a:r>
          </a:p>
          <a:p>
            <a:endParaRPr lang="en-US" dirty="0"/>
          </a:p>
        </p:txBody>
      </p:sp>
    </p:spTree>
    <p:extLst>
      <p:ext uri="{BB962C8B-B14F-4D97-AF65-F5344CB8AC3E}">
        <p14:creationId xmlns:p14="http://schemas.microsoft.com/office/powerpoint/2010/main" val="1948710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How to Use Recovery Messaging</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62500" lnSpcReduction="20000"/>
          </a:bodyPr>
          <a:lstStyle/>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Make it personal</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Adds credibility</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Breaks down negative perceptions</a:t>
            </a:r>
          </a:p>
          <a:p>
            <a:pPr marL="800100" lvl="1"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Speak with one voice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Personal stories</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Consistent messaging</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Maximum impact</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Focus on recovery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Not the disorder</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9344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Components of Messaging Introductions</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Identify yourself</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Your relationship to recovery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Self, family, ally</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What recovery means to you</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Why you are sharing your recovery</a:t>
            </a:r>
          </a:p>
          <a:p>
            <a:endParaRPr lang="en-US" dirty="0"/>
          </a:p>
        </p:txBody>
      </p:sp>
    </p:spTree>
    <p:extLst>
      <p:ext uri="{BB962C8B-B14F-4D97-AF65-F5344CB8AC3E}">
        <p14:creationId xmlns:p14="http://schemas.microsoft.com/office/powerpoint/2010/main" val="202019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Operationalizing Recovery</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Abstinence is not a valid measure</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Length of time is not an adequate descriptor</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Recovery is not linear </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Exclusive affiliation with a type of recovery is not an accurate reflection of the varieties of recovery experience </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Discerning between remission and recovery</a:t>
            </a:r>
          </a:p>
          <a:p>
            <a:endParaRPr lang="en-US" dirty="0"/>
          </a:p>
        </p:txBody>
      </p:sp>
    </p:spTree>
    <p:extLst>
      <p:ext uri="{BB962C8B-B14F-4D97-AF65-F5344CB8AC3E}">
        <p14:creationId xmlns:p14="http://schemas.microsoft.com/office/powerpoint/2010/main" val="271941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and Recovery Barriers </a:t>
            </a:r>
            <a:endParaRPr lang="en-US" dirty="0"/>
          </a:p>
        </p:txBody>
      </p:sp>
      <p:sp>
        <p:nvSpPr>
          <p:cNvPr id="3" name="Rectangle 2"/>
          <p:cNvSpPr/>
          <p:nvPr/>
        </p:nvSpPr>
        <p:spPr>
          <a:xfrm>
            <a:off x="2889288" y="2169671"/>
            <a:ext cx="6254712" cy="4524315"/>
          </a:xfrm>
          <a:prstGeom prst="rect">
            <a:avLst/>
          </a:prstGeom>
        </p:spPr>
        <p:txBody>
          <a:bodyPr wrap="square">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Reasons for not entering treatment:</a:t>
            </a:r>
          </a:p>
          <a:p>
            <a:endParaRPr lang="en-US" sz="2400" dirty="0">
              <a:latin typeface="Arial" panose="020B0604020202020204" pitchFamily="34" charset="0"/>
              <a:cs typeface="Arial" panose="020B0604020202020204" pitchFamily="34" charset="0"/>
            </a:endParaRPr>
          </a:p>
          <a:p>
            <a:pPr marL="685800"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Not ready to stop using   40.3%</a:t>
            </a:r>
          </a:p>
          <a:p>
            <a:pPr marL="685800"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No health coverage  31.4%</a:t>
            </a:r>
          </a:p>
          <a:p>
            <a:pPr marL="685800"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Possible negative effect on job  10.7</a:t>
            </a:r>
          </a:p>
          <a:p>
            <a:pPr marL="685800"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Concern that getting treatment might cause other to have negative opinions  10.1%</a:t>
            </a:r>
          </a:p>
          <a:p>
            <a:pPr marL="685800"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Not knowing where to go for treatment  9.2%</a:t>
            </a:r>
          </a:p>
          <a:p>
            <a:pPr marL="685800"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No program have type of treatment  8.0%</a:t>
            </a:r>
          </a:p>
        </p:txBody>
      </p:sp>
    </p:spTree>
    <p:extLst>
      <p:ext uri="{BB962C8B-B14F-4D97-AF65-F5344CB8AC3E}">
        <p14:creationId xmlns:p14="http://schemas.microsoft.com/office/powerpoint/2010/main" val="22696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Barriers </a:t>
            </a:r>
            <a:endParaRPr lang="en-US" dirty="0"/>
          </a:p>
        </p:txBody>
      </p:sp>
      <p:sp>
        <p:nvSpPr>
          <p:cNvPr id="3" name="Rectangle 2"/>
          <p:cNvSpPr/>
          <p:nvPr/>
        </p:nvSpPr>
        <p:spPr>
          <a:xfrm>
            <a:off x="3048000" y="2067089"/>
            <a:ext cx="6096000" cy="4524315"/>
          </a:xfrm>
          <a:prstGeom prst="rect">
            <a:avLst/>
          </a:prstGeom>
        </p:spPr>
        <p:txBody>
          <a:bodyPr>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Lack of awareness of the problem</a:t>
            </a:r>
          </a:p>
          <a:p>
            <a:pPr marL="171450" indent="-1714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Fear of entering treatment services</a:t>
            </a:r>
          </a:p>
          <a:p>
            <a:pPr marL="171450" indent="-1714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Time conflicts</a:t>
            </a:r>
          </a:p>
          <a:p>
            <a:pPr marL="171450" indent="-1714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Admission difficulty – waiting list </a:t>
            </a:r>
          </a:p>
          <a:p>
            <a:pPr marL="171450" indent="-1714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Location of services – co-location</a:t>
            </a:r>
          </a:p>
          <a:p>
            <a:pPr marL="171450" indent="-1714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Co-occurring illness and trauma</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Stigma</a:t>
            </a:r>
          </a:p>
        </p:txBody>
      </p:sp>
    </p:spTree>
    <p:extLst>
      <p:ext uri="{BB962C8B-B14F-4D97-AF65-F5344CB8AC3E}">
        <p14:creationId xmlns:p14="http://schemas.microsoft.com/office/powerpoint/2010/main" val="308433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Relapse Rates </a:t>
            </a:r>
            <a:endParaRPr lang="en-US" dirty="0"/>
          </a:p>
        </p:txBody>
      </p:sp>
      <p:sp>
        <p:nvSpPr>
          <p:cNvPr id="3" name="Rectangle 2"/>
          <p:cNvSpPr/>
          <p:nvPr/>
        </p:nvSpPr>
        <p:spPr>
          <a:xfrm>
            <a:off x="2312152" y="2088897"/>
            <a:ext cx="6096000" cy="4524315"/>
          </a:xfrm>
          <a:prstGeom prst="rect">
            <a:avLst/>
          </a:prstGeom>
        </p:spPr>
        <p:txBody>
          <a:bodyPr>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Studies show that more than 85% of patients receiving services relapse and return to substance use within 1 year.</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Barriers and relapse rates have driven the addiction treatment and recovery support fields to investigate:</a:t>
            </a:r>
          </a:p>
          <a:p>
            <a:endParaRPr lang="en-US" sz="2400" dirty="0">
              <a:latin typeface="Arial" panose="020B0604020202020204" pitchFamily="34" charset="0"/>
              <a:cs typeface="Arial" panose="020B0604020202020204" pitchFamily="34" charset="0"/>
            </a:endParaRPr>
          </a:p>
          <a:p>
            <a:pPr marL="5715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Expanding peer-based recovery support service and</a:t>
            </a:r>
          </a:p>
          <a:p>
            <a:pPr marL="5715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Pioneering new models of post-treatment services.</a:t>
            </a:r>
          </a:p>
        </p:txBody>
      </p:sp>
    </p:spTree>
    <p:extLst>
      <p:ext uri="{BB962C8B-B14F-4D97-AF65-F5344CB8AC3E}">
        <p14:creationId xmlns:p14="http://schemas.microsoft.com/office/powerpoint/2010/main" val="288314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Consideration </a:t>
            </a:r>
            <a:endParaRPr lang="en-US" dirty="0"/>
          </a:p>
        </p:txBody>
      </p:sp>
      <p:sp>
        <p:nvSpPr>
          <p:cNvPr id="3" name="Rectangle 2"/>
          <p:cNvSpPr/>
          <p:nvPr/>
        </p:nvSpPr>
        <p:spPr>
          <a:xfrm>
            <a:off x="3048000" y="1997839"/>
            <a:ext cx="6096000" cy="3477875"/>
          </a:xfrm>
          <a:prstGeom prst="rect">
            <a:avLst/>
          </a:prstGeom>
        </p:spPr>
        <p:txBody>
          <a:bodyPr>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Peer Support should be fully integrated into all treatment and recovery services and not a self-contained initiative to be abandoned at the moment of discharge.</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The goal is to transform the entire treatment system to a recovery supporting system.</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How do we give treatment providers and peer recovery support specialists greater reach and tools to address these barriers</a:t>
            </a:r>
            <a:endParaRPr lang="en-US" sz="2000" dirty="0"/>
          </a:p>
        </p:txBody>
      </p:sp>
    </p:spTree>
    <p:extLst>
      <p:ext uri="{BB962C8B-B14F-4D97-AF65-F5344CB8AC3E}">
        <p14:creationId xmlns:p14="http://schemas.microsoft.com/office/powerpoint/2010/main" val="480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Support can reach Diverse Populations </a:t>
            </a:r>
            <a:endParaRPr lang="en-US" dirty="0"/>
          </a:p>
        </p:txBody>
      </p:sp>
      <p:sp>
        <p:nvSpPr>
          <p:cNvPr id="3" name="Rectangle 2"/>
          <p:cNvSpPr/>
          <p:nvPr/>
        </p:nvSpPr>
        <p:spPr>
          <a:xfrm>
            <a:off x="3048000" y="2413338"/>
            <a:ext cx="6096000" cy="3108543"/>
          </a:xfrm>
          <a:prstGeom prst="rect">
            <a:avLst/>
          </a:prstGeom>
        </p:spPr>
        <p:txBody>
          <a:bodyPr>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Sexual orientation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Gender identity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Race/ethnicity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Co-occurring issues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Poverty or under-educated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Youth</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Disabilities</a:t>
            </a:r>
          </a:p>
        </p:txBody>
      </p:sp>
    </p:spTree>
    <p:extLst>
      <p:ext uri="{BB962C8B-B14F-4D97-AF65-F5344CB8AC3E}">
        <p14:creationId xmlns:p14="http://schemas.microsoft.com/office/powerpoint/2010/main" val="364805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Support Addresses Unmet Needs </a:t>
            </a:r>
            <a:endParaRPr lang="en-US" dirty="0"/>
          </a:p>
        </p:txBody>
      </p:sp>
      <p:sp>
        <p:nvSpPr>
          <p:cNvPr id="3" name="Rectangle 2"/>
          <p:cNvSpPr/>
          <p:nvPr/>
        </p:nvSpPr>
        <p:spPr>
          <a:xfrm>
            <a:off x="3048000" y="2551837"/>
            <a:ext cx="6096000" cy="3108543"/>
          </a:xfrm>
          <a:prstGeom prst="rect">
            <a:avLst/>
          </a:prstGeom>
        </p:spPr>
        <p:txBody>
          <a:bodyPr>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Adolescents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Young adults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Socioeconomically disadvantaged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Frequent movers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Latinos and African Americans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Those engaging in high-risk behaviors.</a:t>
            </a:r>
          </a:p>
        </p:txBody>
      </p:sp>
    </p:spTree>
    <p:extLst>
      <p:ext uri="{BB962C8B-B14F-4D97-AF65-F5344CB8AC3E}">
        <p14:creationId xmlns:p14="http://schemas.microsoft.com/office/powerpoint/2010/main" val="410888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relationship Boundaries </a:t>
            </a:r>
            <a:endParaRPr lang="en-US" dirty="0"/>
          </a:p>
        </p:txBody>
      </p:sp>
      <p:sp>
        <p:nvSpPr>
          <p:cNvPr id="3" name="Rectangle 2"/>
          <p:cNvSpPr/>
          <p:nvPr/>
        </p:nvSpPr>
        <p:spPr>
          <a:xfrm>
            <a:off x="3048000" y="1997839"/>
            <a:ext cx="6096000" cy="3477875"/>
          </a:xfrm>
          <a:prstGeom prst="rect">
            <a:avLst/>
          </a:prstGeom>
        </p:spPr>
        <p:txBody>
          <a:bodyPr>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Avoid “friending” clients on personal Facebook pages.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Establish protocols for when and how to communicate via technology.</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Do not monitor clients on social networks, online support groups, or other media.</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Come to agreement with clients on the boundaries and expectations for online setting.</a:t>
            </a:r>
          </a:p>
        </p:txBody>
      </p:sp>
    </p:spTree>
    <p:extLst>
      <p:ext uri="{BB962C8B-B14F-4D97-AF65-F5344CB8AC3E}">
        <p14:creationId xmlns:p14="http://schemas.microsoft.com/office/powerpoint/2010/main" val="242131688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169</TotalTime>
  <Words>1204</Words>
  <Application>Microsoft Office PowerPoint</Application>
  <PresentationFormat>Widescreen</PresentationFormat>
  <Paragraphs>219</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Gill Sans MT</vt:lpstr>
      <vt:lpstr>Verdana</vt:lpstr>
      <vt:lpstr>Wingdings 2</vt:lpstr>
      <vt:lpstr>Dividend</vt:lpstr>
      <vt:lpstr>Recovery Support </vt:lpstr>
      <vt:lpstr>Scope of the Problem </vt:lpstr>
      <vt:lpstr>Treatment and Recovery Barriers </vt:lpstr>
      <vt:lpstr>Other Barriers </vt:lpstr>
      <vt:lpstr>Relapse Rates </vt:lpstr>
      <vt:lpstr>Policy Consideration </vt:lpstr>
      <vt:lpstr>Recovery Support can reach Diverse Populations </vt:lpstr>
      <vt:lpstr>Recovery Support Addresses Unmet Needs </vt:lpstr>
      <vt:lpstr>Maintaining relationship Boundaries </vt:lpstr>
      <vt:lpstr>Safety Guidelines </vt:lpstr>
      <vt:lpstr> Resources on campuses </vt:lpstr>
      <vt:lpstr>Mutual Groups and resources </vt:lpstr>
      <vt:lpstr>Recovery language </vt:lpstr>
      <vt:lpstr>Stigma </vt:lpstr>
      <vt:lpstr>Stigma is Visible and Invisible </vt:lpstr>
      <vt:lpstr>Types of Stigma </vt:lpstr>
      <vt:lpstr>Looking Ahead </vt:lpstr>
      <vt:lpstr>The Words We Use Are Critical </vt:lpstr>
      <vt:lpstr>Science of Language </vt:lpstr>
      <vt:lpstr>Science of Language </vt:lpstr>
      <vt:lpstr>PowerPoint Presentation</vt:lpstr>
      <vt:lpstr>PowerPoint Presentation</vt:lpstr>
      <vt:lpstr>The Power of Positive Language </vt:lpstr>
      <vt:lpstr>Evidence Based Interventions </vt:lpstr>
      <vt:lpstr>When to Use Recovery Messaging </vt:lpstr>
      <vt:lpstr>How to Use Recovery Messaging </vt:lpstr>
      <vt:lpstr>Components of Messaging Introductions </vt:lpstr>
      <vt:lpstr>Operationalizing Recovery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Support</dc:title>
  <dc:creator>Brandon Whitehouse</dc:creator>
  <cp:lastModifiedBy>Brandon Whitehouse</cp:lastModifiedBy>
  <cp:revision>12</cp:revision>
  <dcterms:created xsi:type="dcterms:W3CDTF">2022-09-16T12:18:52Z</dcterms:created>
  <dcterms:modified xsi:type="dcterms:W3CDTF">2022-10-17T22:31:25Z</dcterms:modified>
</cp:coreProperties>
</file>