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303" r:id="rId9"/>
    <p:sldId id="263" r:id="rId10"/>
    <p:sldId id="304" r:id="rId11"/>
    <p:sldId id="305" r:id="rId12"/>
    <p:sldId id="306" r:id="rId13"/>
    <p:sldId id="307" r:id="rId14"/>
    <p:sldId id="264" r:id="rId15"/>
    <p:sldId id="265" r:id="rId16"/>
    <p:sldId id="267" r:id="rId17"/>
    <p:sldId id="308" r:id="rId18"/>
    <p:sldId id="309" r:id="rId19"/>
    <p:sldId id="310" r:id="rId20"/>
    <p:sldId id="311" r:id="rId21"/>
    <p:sldId id="269" r:id="rId22"/>
    <p:sldId id="271" r:id="rId23"/>
    <p:sldId id="273" r:id="rId24"/>
    <p:sldId id="275" r:id="rId25"/>
    <p:sldId id="277" r:id="rId26"/>
    <p:sldId id="279" r:id="rId27"/>
    <p:sldId id="281" r:id="rId28"/>
    <p:sldId id="283" r:id="rId29"/>
    <p:sldId id="285" r:id="rId30"/>
    <p:sldId id="287" r:id="rId31"/>
    <p:sldId id="289" r:id="rId32"/>
    <p:sldId id="291" r:id="rId33"/>
    <p:sldId id="292" r:id="rId34"/>
    <p:sldId id="294" r:id="rId35"/>
    <p:sldId id="296" r:id="rId36"/>
    <p:sldId id="298" r:id="rId37"/>
    <p:sldId id="300" r:id="rId38"/>
    <p:sldId id="301" r:id="rId39"/>
    <p:sldId id="302" r:id="rId40"/>
    <p:sldId id="312" r:id="rId41"/>
    <p:sldId id="313" r:id="rId42"/>
    <p:sldId id="314" r:id="rId43"/>
    <p:sldId id="31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showGuides="1">
      <p:cViewPr varScale="1">
        <p:scale>
          <a:sx n="118" d="100"/>
          <a:sy n="118" d="100"/>
        </p:scale>
        <p:origin x="2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268C-D1A8-4B48-AD51-066E92E376D3}"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3BC1C-AFAD-4B35-951C-585AB74853DC}" type="slidenum">
              <a:rPr lang="en-US" smtClean="0"/>
              <a:t>‹#›</a:t>
            </a:fld>
            <a:endParaRPr lang="en-US"/>
          </a:p>
        </p:txBody>
      </p:sp>
    </p:spTree>
    <p:extLst>
      <p:ext uri="{BB962C8B-B14F-4D97-AF65-F5344CB8AC3E}">
        <p14:creationId xmlns:p14="http://schemas.microsoft.com/office/powerpoint/2010/main" val="18432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8094649c_0_17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8094649c_0_175: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228094649c_0_175: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2856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28094649c_0_2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228094649c_0_224: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1228094649c_0_224: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415572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28094649c_0_2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28094649c_0_230: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1228094649c_0_230: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49733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2e2d54a31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2e2d54a31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In communities across the state of WV, we have 38 Quick response Teams, 5 (START) programs, 33 (LEAD) programs, 10 Harm Reduction programs, 11 Emergency Departments and hospitals staffed with multiple PRSS’. 21 Juvenile treatment courts, 10 Family courts, and 46 adult treatment courts. </a:t>
            </a:r>
            <a:endParaRPr/>
          </a:p>
          <a:p>
            <a:pPr marL="0" lvl="0" indent="0" algn="l" rtl="0">
              <a:spcBef>
                <a:spcPts val="400"/>
              </a:spcBef>
              <a:spcAft>
                <a:spcPts val="0"/>
              </a:spcAft>
              <a:buNone/>
            </a:pPr>
            <a:endParaRPr/>
          </a:p>
          <a:p>
            <a:pPr marL="0" lvl="0" indent="0" algn="l" rtl="0">
              <a:spcBef>
                <a:spcPts val="400"/>
              </a:spcBef>
              <a:spcAft>
                <a:spcPts val="0"/>
              </a:spcAft>
              <a:buNone/>
            </a:pPr>
            <a:r>
              <a:rPr lang="en-US"/>
              <a:t>From 2014 to 2021 average opioid  prescription drug despensing decreased by 49%</a:t>
            </a:r>
            <a:endParaRPr/>
          </a:p>
          <a:p>
            <a:pPr marL="0" lvl="0" indent="0" algn="l" rtl="0">
              <a:spcBef>
                <a:spcPts val="400"/>
              </a:spcBef>
              <a:spcAft>
                <a:spcPts val="0"/>
              </a:spcAft>
              <a:buNone/>
            </a:pPr>
            <a:endParaRPr/>
          </a:p>
          <a:p>
            <a:pPr marL="0" lvl="0" indent="0" algn="l" rtl="0">
              <a:spcBef>
                <a:spcPts val="400"/>
              </a:spcBef>
              <a:spcAft>
                <a:spcPts val="0"/>
              </a:spcAft>
              <a:buNone/>
            </a:pPr>
            <a:r>
              <a:rPr lang="en-US"/>
              <a:t>Over 67,000 Naloxone kits were distributed across the state</a:t>
            </a:r>
            <a:endParaRPr/>
          </a:p>
          <a:p>
            <a:pPr marL="0" lvl="0" indent="0" algn="l" rtl="0">
              <a:spcBef>
                <a:spcPts val="400"/>
              </a:spcBef>
              <a:spcAft>
                <a:spcPts val="0"/>
              </a:spcAft>
              <a:buNone/>
            </a:pPr>
            <a:r>
              <a:rPr lang="en-US"/>
              <a:t>1,215 Treatment beds and 962 Certified Recovery beds</a:t>
            </a:r>
            <a:endParaRPr/>
          </a:p>
          <a:p>
            <a:pPr marL="0" lvl="0" indent="0" algn="l" rtl="0">
              <a:spcBef>
                <a:spcPts val="400"/>
              </a:spcBef>
              <a:spcAft>
                <a:spcPts val="0"/>
              </a:spcAft>
              <a:buNone/>
            </a:pPr>
            <a:r>
              <a:rPr lang="en-US"/>
              <a:t>Over 4,000 calls to the wv helpline (1 844 help4wv) and 747 of those calls were connected to treatment</a:t>
            </a:r>
            <a:endParaRPr/>
          </a:p>
          <a:p>
            <a:pPr marL="0" lvl="0" indent="0" algn="l" rtl="0">
              <a:spcBef>
                <a:spcPts val="400"/>
              </a:spcBef>
              <a:spcAft>
                <a:spcPts val="0"/>
              </a:spcAft>
              <a:buNone/>
            </a:pPr>
            <a:r>
              <a:rPr lang="en-US"/>
              <a:t>Over 300 QRT referrals to treatment and 192 Outpatient MOUD treatment providers</a:t>
            </a:r>
            <a:endParaRPr/>
          </a:p>
          <a:p>
            <a:pPr marL="0" lvl="0" indent="0" algn="l" rtl="0">
              <a:spcBef>
                <a:spcPts val="400"/>
              </a:spcBef>
              <a:spcAft>
                <a:spcPts val="0"/>
              </a:spcAft>
              <a:buNone/>
            </a:pPr>
            <a:endParaRPr/>
          </a:p>
        </p:txBody>
      </p:sp>
    </p:spTree>
    <p:extLst>
      <p:ext uri="{BB962C8B-B14F-4D97-AF65-F5344CB8AC3E}">
        <p14:creationId xmlns:p14="http://schemas.microsoft.com/office/powerpoint/2010/main" val="424794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18949ac94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118949ac94e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400"/>
              </a:spcBef>
              <a:spcAft>
                <a:spcPts val="0"/>
              </a:spcAft>
              <a:buSzPts val="1400"/>
              <a:buChar char="●"/>
            </a:pPr>
            <a:r>
              <a:rPr lang="en-US"/>
              <a:t>Have a Veteran come to share with the class if possible.</a:t>
            </a:r>
            <a:endParaRPr/>
          </a:p>
          <a:p>
            <a:pPr marL="457200" lvl="0" indent="-317500" algn="l" rtl="0">
              <a:lnSpc>
                <a:spcPct val="100000"/>
              </a:lnSpc>
              <a:spcBef>
                <a:spcPts val="0"/>
              </a:spcBef>
              <a:spcAft>
                <a:spcPts val="0"/>
              </a:spcAft>
              <a:buSzPts val="1400"/>
              <a:buChar char="●"/>
            </a:pPr>
            <a:r>
              <a:rPr lang="en-US"/>
              <a:t>Show Ted Talks and other PTSD and Veteran videos.</a:t>
            </a:r>
            <a:endParaRPr/>
          </a:p>
          <a:p>
            <a:pPr marL="457200" lvl="0" indent="-317500" algn="l" rtl="0">
              <a:lnSpc>
                <a:spcPct val="100000"/>
              </a:lnSpc>
              <a:spcBef>
                <a:spcPts val="0"/>
              </a:spcBef>
              <a:spcAft>
                <a:spcPts val="0"/>
              </a:spcAft>
              <a:buSzPts val="1400"/>
              <a:buChar char="●"/>
            </a:pPr>
            <a:r>
              <a:rPr lang="en-US"/>
              <a:t>Discuss how providing recovery coaching to Vetrans is different?</a:t>
            </a:r>
            <a:endParaRPr/>
          </a:p>
        </p:txBody>
      </p:sp>
    </p:spTree>
    <p:extLst>
      <p:ext uri="{BB962C8B-B14F-4D97-AF65-F5344CB8AC3E}">
        <p14:creationId xmlns:p14="http://schemas.microsoft.com/office/powerpoint/2010/main" val="285999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18949ac94e_0_4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1" name="Google Shape;581;g118949ac94e_0_4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Posttraumatic Stress Disorder (PTSD)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Substance Use Disorders (SUD)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How common are PTSD and SUD as co-occurring orders among Veterans?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Ask if anyone knows of any returning vets and if so what issues they think are important. Ask for discussions on what they know about returning vets.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2503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18949ac94e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7" name="Google Shape;587;g118949ac94e_0_4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More than 2 out of 10 Veterans with PTSD also have SUD.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War veterans with PTSD and alcohol problems tend to be binge drinkers. Binges may be in response to bad memories of combat trauma.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Nearly 1 out of 3 veterans seeking treatment for SUD also has PTSD.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3322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18949ac94e_0_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3" name="Google Shape;593;g118949ac94e_0_4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If someone has both PTSD and SUD, it is likely that he or she also has other health problems (such as physical pain), relationship problems (with family and/or friends), or problems in functioning (like keeping a job or staying in school). Using drugs and/or alcohol can make PTSD symptoms worse.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Other pains – social, mental, etc.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4370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18949ac94e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g118949ac94e_0_4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PTSD may create sleep problems (trouble falling asleep or waking up during the night). Vets might “medicate” themselves with alcohol or drugs because they think it helps their sleep, but drugs and alcohol change the quality of their sleep and make them feel less refreshed.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Peer leadership is important. Veterans are accustomed to taking orders so use simple suggestions! They want to be heard. Do some role-playing if time allows.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0973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2e2d54a31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2e2d54a31f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Tree>
    <p:extLst>
      <p:ext uri="{BB962C8B-B14F-4D97-AF65-F5344CB8AC3E}">
        <p14:creationId xmlns:p14="http://schemas.microsoft.com/office/powerpoint/2010/main" val="212935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18949ac94e_0_1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5" name="Google Shape;625;g118949ac94e_0_15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PTSD makes them feel “numb,” like being cut off from others, angry and irritable, or depressed. PTSD also makes them feel like they are always “on guard.” All of these feelings can get worse when they use drugs and alcohol.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It is important that veterans get peer recovery supports for their SUD; however, help for PTSD comes in part comes from professional venues.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Peer social life is important but insist vets see counselors and social workers who are knowledgeable about veterans affairs.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p>
        </p:txBody>
      </p:sp>
      <p:sp>
        <p:nvSpPr>
          <p:cNvPr id="626" name="Google Shape;626;g118949ac94e_0_157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Garamond"/>
              <a:buNone/>
            </a:pPr>
            <a:fld id="{00000000-1234-1234-1234-123412341234}" type="slidenum">
              <a:rPr lang="en-US" sz="1800" b="1" i="0" u="none" strike="noStrike" cap="none">
                <a:solidFill>
                  <a:srgbClr val="000000"/>
                </a:solidFill>
                <a:latin typeface="Garamond"/>
                <a:ea typeface="Garamond"/>
                <a:cs typeface="Garamond"/>
                <a:sym typeface="Garamond"/>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220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28094649c_0_1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28094649c_0_12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228094649c_0_123: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77937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18949ac94e_0_1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2" name="Google Shape;632;g118949ac94e_0_15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Drug and alcohol use allows you to continue the cycle of “avoidance” found in PTSD. Avoiding bad memories and dreams or people and places can actually make PTSD last longer. You cannot make as much progress in treatment if you avoid your problems.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Talk and listen.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Very important to “talk it out.” This can take hours and other recovering vets can play an important role as peers when they are available.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800"/>
              <a:buNone/>
            </a:pPr>
            <a:endParaRPr/>
          </a:p>
        </p:txBody>
      </p:sp>
      <p:sp>
        <p:nvSpPr>
          <p:cNvPr id="633" name="Google Shape;633;g118949ac94e_0_158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Garamond"/>
              <a:buNone/>
            </a:pPr>
            <a:fld id="{00000000-1234-1234-1234-123412341234}" type="slidenum">
              <a:rPr lang="en-US" sz="1800" b="1" i="0" u="none" strike="noStrike" cap="none">
                <a:solidFill>
                  <a:srgbClr val="000000"/>
                </a:solidFill>
                <a:latin typeface="Garamond"/>
                <a:ea typeface="Garamond"/>
                <a:cs typeface="Garamond"/>
                <a:sym typeface="Garamond"/>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804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8949ac94e_0_4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g118949ac94e_0_4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Veterans will drink or use drugs because it distracts them from their problems for a short time, but drugs and alcohol make it harder to concentrate, be productive, and enjoy all parts of their life.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Veterans really have a unique experience compared to most civilians that have never been in a war zone.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Veterans are trained to be different from civilians. It can take a lifetime for some vets to normalize.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1144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2e5c180ae3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2e5c180ae3_1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Tree>
    <p:extLst>
      <p:ext uri="{BB962C8B-B14F-4D97-AF65-F5344CB8AC3E}">
        <p14:creationId xmlns:p14="http://schemas.microsoft.com/office/powerpoint/2010/main" val="49221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18949ac94e_0_4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4" name="Google Shape;684;g118949ac94e_0_4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Psychotropic drug world and we are in it!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We are not doctors so don’t act like one!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We do however have a keen ability to detect other disorders!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We do know when a peer needs a higher pay grade assessment and possible services!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Just because we are not doctors and social workers doesn’t mean we can’t help those with disorders with our special qualifications with peer recovery supports from SUD’s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0014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28094649c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28094649c_0_5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1228094649c_0_53: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325862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28094649c_0_6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28094649c_0_6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228094649c_0_63: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420074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28094649c_0_6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28094649c_0_6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228094649c_0_63: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046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28094649c_0_8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28094649c_0_84: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228094649c_0_84: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318330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28094649c_0_8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28094649c_0_84: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228094649c_0_84: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3878672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28094649c_0_9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28094649c_0_96: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228094649c_0_96: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50765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28094649c_0_1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28094649c_0_128: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228094649c_0_128: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34781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28094649c_0_25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28094649c_0_257: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1228094649c_0_257: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4248095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28094649c_0_26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228094649c_0_269: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1228094649c_0_269: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3920846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28094649c_0_28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228094649c_0_288: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1228094649c_0_288: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1100848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28094649c_0_29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228094649c_0_295: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1228094649c_0_295: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63856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28094649c_0_1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28094649c_0_13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228094649c_0_133: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40585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28094649c_0_14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28094649c_0_146: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1228094649c_0_146: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9459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18949ac94e_0_1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g118949ac94e_0_13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Recovery Coaches, peer leaders must demonstrate pride just as in any other industry.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Not everyone will want to do stigma reduction work.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Be very involved in organizations that advocate ,be knowledgeable of all these resources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Write to editors, submit freelance articles.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Have students make lists, come to the front of the classroom and talk about it – verbalize what an editorial might sound like.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Walk the walk, not talk the talk and live by recovery.</a:t>
            </a:r>
            <a:br>
              <a:rPr lang="en-US">
                <a:solidFill>
                  <a:schemeClr val="dk1"/>
                </a:solidFill>
                <a:latin typeface="Times New Roman"/>
                <a:ea typeface="Times New Roman"/>
                <a:cs typeface="Times New Roman"/>
                <a:sym typeface="Times New Roman"/>
              </a:rPr>
            </a:br>
            <a:r>
              <a:rPr lang="en-US">
                <a:solidFill>
                  <a:schemeClr val="dk1"/>
                </a:solidFill>
                <a:latin typeface="Times New Roman"/>
                <a:ea typeface="Times New Roman"/>
                <a:cs typeface="Times New Roman"/>
                <a:sym typeface="Times New Roman"/>
              </a:rPr>
              <a:t>• Have integrity: remain true to your pathway and your recovery.</a:t>
            </a:r>
            <a:br>
              <a:rPr lang="en-US">
                <a:solidFill>
                  <a:schemeClr val="dk1"/>
                </a:solidFill>
                <a:latin typeface="Times New Roman"/>
                <a:ea typeface="Times New Roman"/>
                <a:cs typeface="Times New Roman"/>
                <a:sym typeface="Times New Roman"/>
              </a:rPr>
            </a:br>
            <a:r>
              <a:rPr lang="en-US">
                <a:solidFill>
                  <a:schemeClr val="dk1"/>
                </a:solidFill>
                <a:latin typeface="Times New Roman"/>
                <a:ea typeface="Times New Roman"/>
                <a:cs typeface="Times New Roman"/>
                <a:sym typeface="Times New Roman"/>
              </a:rPr>
              <a:t>• Recognize appropriate boundaries and respect them, both for your coaches and for yourself</a:t>
            </a:r>
            <a:endParaRPr/>
          </a:p>
        </p:txBody>
      </p:sp>
      <p:sp>
        <p:nvSpPr>
          <p:cNvPr id="495" name="Google Shape;495;g118949ac94e_0_138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Garamond"/>
              <a:buNone/>
            </a:pPr>
            <a:fld id="{00000000-1234-1234-1234-123412341234}" type="slidenum">
              <a:rPr lang="en-US" sz="1800" b="1" i="0" u="none" strike="noStrike" cap="none">
                <a:solidFill>
                  <a:srgbClr val="000000"/>
                </a:solidFill>
                <a:latin typeface="Garamond"/>
                <a:ea typeface="Garamond"/>
                <a:cs typeface="Garamond"/>
                <a:sym typeface="Garamond"/>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42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18949ac94e_0_13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Inviting newcomers to these ideas provides added value.</a:t>
            </a:r>
            <a:br>
              <a:rPr lang="en-US">
                <a:solidFill>
                  <a:schemeClr val="dk1"/>
                </a:solidFill>
                <a:latin typeface="Times New Roman"/>
                <a:ea typeface="Times New Roman"/>
                <a:cs typeface="Times New Roman"/>
                <a:sym typeface="Times New Roman"/>
              </a:rPr>
            </a:br>
            <a:r>
              <a:rPr lang="en-US">
                <a:solidFill>
                  <a:schemeClr val="dk1"/>
                </a:solidFill>
                <a:latin typeface="Times New Roman"/>
                <a:ea typeface="Times New Roman"/>
                <a:cs typeface="Times New Roman"/>
                <a:sym typeface="Times New Roman"/>
              </a:rPr>
              <a:t>• Beware of naysayers, for they are everywhere.</a:t>
            </a:r>
            <a:br>
              <a:rPr lang="en-US">
                <a:solidFill>
                  <a:schemeClr val="dk1"/>
                </a:solidFill>
                <a:latin typeface="Times New Roman"/>
                <a:ea typeface="Times New Roman"/>
                <a:cs typeface="Times New Roman"/>
                <a:sym typeface="Times New Roman"/>
              </a:rPr>
            </a:br>
            <a:r>
              <a:rPr lang="en-US">
                <a:solidFill>
                  <a:schemeClr val="dk1"/>
                </a:solidFill>
                <a:latin typeface="Times New Roman"/>
                <a:ea typeface="Times New Roman"/>
                <a:cs typeface="Times New Roman"/>
                <a:sym typeface="Times New Roman"/>
              </a:rPr>
              <a:t>• Be real and use common sense.</a:t>
            </a:r>
            <a:br>
              <a:rPr lang="en-US">
                <a:solidFill>
                  <a:schemeClr val="dk1"/>
                </a:solidFill>
                <a:latin typeface="Times New Roman"/>
                <a:ea typeface="Times New Roman"/>
                <a:cs typeface="Times New Roman"/>
                <a:sym typeface="Times New Roman"/>
              </a:rPr>
            </a:br>
            <a:r>
              <a:rPr lang="en-US">
                <a:solidFill>
                  <a:schemeClr val="dk1"/>
                </a:solidFill>
                <a:latin typeface="Times New Roman"/>
                <a:ea typeface="Times New Roman"/>
                <a:cs typeface="Times New Roman"/>
                <a:sym typeface="Times New Roman"/>
              </a:rPr>
              <a:t>• Integrate all positive things in your recovery as you did drugs. • There is no substitute for time except time. </a:t>
            </a:r>
            <a:endParaRPr>
              <a:solidFill>
                <a:schemeClr val="dk1"/>
              </a:solidFill>
              <a:latin typeface="Times New Roman"/>
              <a:ea typeface="Times New Roman"/>
              <a:cs typeface="Times New Roman"/>
              <a:sym typeface="Times New Roman"/>
            </a:endParaRPr>
          </a:p>
          <a:p>
            <a:pPr marL="0" lvl="0" indent="0" algn="l" rtl="0">
              <a:lnSpc>
                <a:spcPct val="100000"/>
              </a:lnSpc>
              <a:spcBef>
                <a:spcPts val="400"/>
              </a:spcBef>
              <a:spcAft>
                <a:spcPts val="0"/>
              </a:spcAft>
              <a:buSzPts val="1400"/>
              <a:buNone/>
            </a:pPr>
            <a:endParaRPr/>
          </a:p>
        </p:txBody>
      </p:sp>
      <p:sp>
        <p:nvSpPr>
          <p:cNvPr id="501" name="Google Shape;501;g118949ac94e_0_1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5698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28094649c_0_18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28094649c_0_187: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228094649c_0_187: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04579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28094649c_0_20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28094649c_0_207: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228094649c_0_207: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57843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6"/>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360"/>
              </a:spcBef>
              <a:spcAft>
                <a:spcPts val="0"/>
              </a:spcAft>
              <a:buSzPts val="1260"/>
              <a:buChar char="■"/>
              <a:defRPr/>
            </a:lvl2pPr>
            <a:lvl3pPr marL="1371600" lvl="2" indent="-308610" algn="l">
              <a:lnSpc>
                <a:spcPct val="100000"/>
              </a:lnSpc>
              <a:spcBef>
                <a:spcPts val="360"/>
              </a:spcBef>
              <a:spcAft>
                <a:spcPts val="0"/>
              </a:spcAft>
              <a:buSzPts val="1260"/>
              <a:buChar char="■"/>
              <a:defRPr/>
            </a:lvl3pPr>
            <a:lvl4pPr marL="1828800" lvl="3" indent="-308610" algn="l">
              <a:lnSpc>
                <a:spcPct val="100000"/>
              </a:lnSpc>
              <a:spcBef>
                <a:spcPts val="360"/>
              </a:spcBef>
              <a:spcAft>
                <a:spcPts val="0"/>
              </a:spcAft>
              <a:buSzPts val="126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78" name="Google Shape;78;p16"/>
          <p:cNvSpPr txBox="1">
            <a:spLocks noGrp="1"/>
          </p:cNvSpPr>
          <p:nvPr>
            <p:ph type="dt" idx="10"/>
          </p:nvPr>
        </p:nvSpPr>
        <p:spPr>
          <a:xfrm>
            <a:off x="609600" y="6251575"/>
            <a:ext cx="2844800" cy="476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737600" y="6248400"/>
            <a:ext cx="2844800" cy="4764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80" name="Google Shape;80;p16"/>
          <p:cNvSpPr txBox="1">
            <a:spLocks noGrp="1"/>
          </p:cNvSpPr>
          <p:nvPr>
            <p:ph type="ftr" idx="11"/>
          </p:nvPr>
        </p:nvSpPr>
        <p:spPr>
          <a:xfrm>
            <a:off x="4165600" y="6248400"/>
            <a:ext cx="3860800" cy="476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5642495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20"/>
        <p:cNvGrpSpPr/>
        <p:nvPr/>
      </p:nvGrpSpPr>
      <p:grpSpPr>
        <a:xfrm>
          <a:off x="0" y="0"/>
          <a:ext cx="0" cy="0"/>
          <a:chOff x="0" y="0"/>
          <a:chExt cx="0" cy="0"/>
        </a:xfrm>
      </p:grpSpPr>
      <p:sp>
        <p:nvSpPr>
          <p:cNvPr id="21" name="Google Shape;21;p3"/>
          <p:cNvSpPr txBox="1">
            <a:spLocks noGrp="1"/>
          </p:cNvSpPr>
          <p:nvPr>
            <p:ph type="sldNum" idx="12"/>
          </p:nvPr>
        </p:nvSpPr>
        <p:spPr>
          <a:xfrm>
            <a:off x="11217525" y="6460336"/>
            <a:ext cx="364800" cy="276959"/>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335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40"/>
        <p:cNvGrpSpPr/>
        <p:nvPr/>
      </p:nvGrpSpPr>
      <p:grpSpPr>
        <a:xfrm>
          <a:off x="0" y="0"/>
          <a:ext cx="0" cy="0"/>
          <a:chOff x="0" y="0"/>
          <a:chExt cx="0" cy="0"/>
        </a:xfrm>
      </p:grpSpPr>
      <p:sp>
        <p:nvSpPr>
          <p:cNvPr id="41" name="Google Shape;41;p62"/>
          <p:cNvSpPr/>
          <p:nvPr/>
        </p:nvSpPr>
        <p:spPr>
          <a:xfrm>
            <a:off x="748352" y="0"/>
            <a:ext cx="1841077" cy="958427"/>
          </a:xfrm>
          <a:custGeom>
            <a:avLst/>
            <a:gdLst/>
            <a:ahLst/>
            <a:cxnLst/>
            <a:rect l="l" t="t" r="r" b="b"/>
            <a:pathLst>
              <a:path w="2761615" h="1437640" extrusionOk="0">
                <a:moveTo>
                  <a:pt x="2736003" y="0"/>
                </a:moveTo>
                <a:lnTo>
                  <a:pt x="2746227" y="41929"/>
                </a:lnTo>
                <a:lnTo>
                  <a:pt x="2754419" y="87918"/>
                </a:lnTo>
                <a:lnTo>
                  <a:pt x="2759576" y="134287"/>
                </a:lnTo>
                <a:lnTo>
                  <a:pt x="2761572" y="180937"/>
                </a:lnTo>
                <a:lnTo>
                  <a:pt x="2760278" y="227772"/>
                </a:lnTo>
                <a:lnTo>
                  <a:pt x="2755566" y="274697"/>
                </a:lnTo>
                <a:lnTo>
                  <a:pt x="2747308" y="321613"/>
                </a:lnTo>
                <a:lnTo>
                  <a:pt x="2735376" y="368426"/>
                </a:lnTo>
                <a:lnTo>
                  <a:pt x="2719643" y="415037"/>
                </a:lnTo>
                <a:lnTo>
                  <a:pt x="2699546" y="462733"/>
                </a:lnTo>
                <a:lnTo>
                  <a:pt x="2676571" y="508480"/>
                </a:lnTo>
                <a:lnTo>
                  <a:pt x="2650888" y="552313"/>
                </a:lnTo>
                <a:lnTo>
                  <a:pt x="2622665" y="594268"/>
                </a:lnTo>
                <a:lnTo>
                  <a:pt x="2592072" y="634379"/>
                </a:lnTo>
                <a:lnTo>
                  <a:pt x="2559279" y="672682"/>
                </a:lnTo>
                <a:lnTo>
                  <a:pt x="2524455" y="709212"/>
                </a:lnTo>
                <a:lnTo>
                  <a:pt x="2487771" y="744004"/>
                </a:lnTo>
                <a:lnTo>
                  <a:pt x="2449394" y="777092"/>
                </a:lnTo>
                <a:lnTo>
                  <a:pt x="2409495" y="808513"/>
                </a:lnTo>
                <a:lnTo>
                  <a:pt x="2368244" y="838301"/>
                </a:lnTo>
                <a:lnTo>
                  <a:pt x="2325810" y="866491"/>
                </a:lnTo>
                <a:lnTo>
                  <a:pt x="2282362" y="893119"/>
                </a:lnTo>
                <a:lnTo>
                  <a:pt x="2238069" y="918219"/>
                </a:lnTo>
                <a:lnTo>
                  <a:pt x="2193103" y="941826"/>
                </a:lnTo>
                <a:lnTo>
                  <a:pt x="2147631" y="963977"/>
                </a:lnTo>
                <a:lnTo>
                  <a:pt x="2101544" y="985006"/>
                </a:lnTo>
                <a:lnTo>
                  <a:pt x="2055090" y="1005036"/>
                </a:lnTo>
                <a:lnTo>
                  <a:pt x="2008316" y="1024195"/>
                </a:lnTo>
                <a:lnTo>
                  <a:pt x="1961271" y="1042608"/>
                </a:lnTo>
                <a:lnTo>
                  <a:pt x="1914002" y="1060403"/>
                </a:lnTo>
                <a:lnTo>
                  <a:pt x="1866556" y="1077705"/>
                </a:lnTo>
                <a:lnTo>
                  <a:pt x="1818982" y="1094641"/>
                </a:lnTo>
                <a:lnTo>
                  <a:pt x="1771327" y="1111337"/>
                </a:lnTo>
                <a:lnTo>
                  <a:pt x="1675967" y="1144519"/>
                </a:lnTo>
                <a:lnTo>
                  <a:pt x="1628357" y="1161257"/>
                </a:lnTo>
                <a:lnTo>
                  <a:pt x="1580857" y="1178261"/>
                </a:lnTo>
                <a:lnTo>
                  <a:pt x="1533515" y="1195659"/>
                </a:lnTo>
                <a:lnTo>
                  <a:pt x="1486379" y="1213577"/>
                </a:lnTo>
                <a:lnTo>
                  <a:pt x="1439496" y="1232141"/>
                </a:lnTo>
                <a:lnTo>
                  <a:pt x="1392915" y="1251477"/>
                </a:lnTo>
                <a:lnTo>
                  <a:pt x="1346683" y="1271713"/>
                </a:lnTo>
                <a:lnTo>
                  <a:pt x="1300848" y="1292975"/>
                </a:lnTo>
                <a:lnTo>
                  <a:pt x="1255614" y="1314575"/>
                </a:lnTo>
                <a:lnTo>
                  <a:pt x="1210267" y="1335914"/>
                </a:lnTo>
                <a:lnTo>
                  <a:pt x="1164645" y="1356479"/>
                </a:lnTo>
                <a:lnTo>
                  <a:pt x="1118589" y="1375755"/>
                </a:lnTo>
                <a:lnTo>
                  <a:pt x="1071940" y="1393232"/>
                </a:lnTo>
                <a:lnTo>
                  <a:pt x="1024535" y="1408396"/>
                </a:lnTo>
                <a:lnTo>
                  <a:pt x="976217" y="1420733"/>
                </a:lnTo>
                <a:lnTo>
                  <a:pt x="926825" y="1429733"/>
                </a:lnTo>
                <a:lnTo>
                  <a:pt x="876132" y="1435295"/>
                </a:lnTo>
                <a:lnTo>
                  <a:pt x="825019" y="1437189"/>
                </a:lnTo>
                <a:lnTo>
                  <a:pt x="773778" y="1435489"/>
                </a:lnTo>
                <a:lnTo>
                  <a:pt x="722703" y="1430273"/>
                </a:lnTo>
                <a:lnTo>
                  <a:pt x="672086" y="1421617"/>
                </a:lnTo>
                <a:lnTo>
                  <a:pt x="622220" y="1409596"/>
                </a:lnTo>
                <a:lnTo>
                  <a:pt x="573397" y="1394286"/>
                </a:lnTo>
                <a:lnTo>
                  <a:pt x="526250" y="1376315"/>
                </a:lnTo>
                <a:lnTo>
                  <a:pt x="480341" y="1355350"/>
                </a:lnTo>
                <a:lnTo>
                  <a:pt x="435893" y="1331459"/>
                </a:lnTo>
                <a:lnTo>
                  <a:pt x="393132" y="1304705"/>
                </a:lnTo>
                <a:lnTo>
                  <a:pt x="352282" y="1275154"/>
                </a:lnTo>
                <a:lnTo>
                  <a:pt x="313570" y="1242872"/>
                </a:lnTo>
                <a:lnTo>
                  <a:pt x="277218" y="1207923"/>
                </a:lnTo>
                <a:lnTo>
                  <a:pt x="243558" y="1169731"/>
                </a:lnTo>
                <a:lnTo>
                  <a:pt x="212949" y="1128422"/>
                </a:lnTo>
                <a:lnTo>
                  <a:pt x="185147" y="1084637"/>
                </a:lnTo>
                <a:lnTo>
                  <a:pt x="159907" y="1039021"/>
                </a:lnTo>
                <a:lnTo>
                  <a:pt x="136986" y="992216"/>
                </a:lnTo>
                <a:lnTo>
                  <a:pt x="116138" y="944864"/>
                </a:lnTo>
                <a:lnTo>
                  <a:pt x="97121" y="897609"/>
                </a:lnTo>
                <a:lnTo>
                  <a:pt x="79262" y="848873"/>
                </a:lnTo>
                <a:lnTo>
                  <a:pt x="63437" y="799600"/>
                </a:lnTo>
                <a:lnTo>
                  <a:pt x="49572" y="749843"/>
                </a:lnTo>
                <a:lnTo>
                  <a:pt x="37588" y="699654"/>
                </a:lnTo>
                <a:lnTo>
                  <a:pt x="27410" y="649086"/>
                </a:lnTo>
                <a:lnTo>
                  <a:pt x="18963" y="598191"/>
                </a:lnTo>
                <a:lnTo>
                  <a:pt x="12168" y="547023"/>
                </a:lnTo>
                <a:lnTo>
                  <a:pt x="6951" y="495634"/>
                </a:lnTo>
                <a:lnTo>
                  <a:pt x="3234" y="444077"/>
                </a:lnTo>
                <a:lnTo>
                  <a:pt x="943" y="392404"/>
                </a:lnTo>
                <a:lnTo>
                  <a:pt x="0" y="340667"/>
                </a:lnTo>
                <a:lnTo>
                  <a:pt x="328" y="288921"/>
                </a:lnTo>
                <a:lnTo>
                  <a:pt x="1853" y="237217"/>
                </a:lnTo>
                <a:lnTo>
                  <a:pt x="4498" y="185608"/>
                </a:lnTo>
                <a:lnTo>
                  <a:pt x="8108" y="134453"/>
                </a:lnTo>
                <a:lnTo>
                  <a:pt x="12607" y="83254"/>
                </a:lnTo>
                <a:lnTo>
                  <a:pt x="18084" y="32083"/>
                </a:lnTo>
                <a:lnTo>
                  <a:pt x="22195" y="0"/>
                </a:lnTo>
                <a:lnTo>
                  <a:pt x="2736003" y="0"/>
                </a:lnTo>
                <a:close/>
              </a:path>
            </a:pathLst>
          </a:custGeom>
          <a:solidFill>
            <a:srgbClr val="32808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 name="Google Shape;42;p62"/>
          <p:cNvSpPr/>
          <p:nvPr/>
        </p:nvSpPr>
        <p:spPr>
          <a:xfrm>
            <a:off x="0" y="685800"/>
            <a:ext cx="685800" cy="787400"/>
          </a:xfrm>
          <a:custGeom>
            <a:avLst/>
            <a:gdLst/>
            <a:ahLst/>
            <a:cxnLst/>
            <a:rect l="l" t="t" r="r" b="b"/>
            <a:pathLst>
              <a:path w="1028700" h="1181100" extrusionOk="0">
                <a:moveTo>
                  <a:pt x="438149" y="1181099"/>
                </a:moveTo>
                <a:lnTo>
                  <a:pt x="389715" y="1179142"/>
                </a:lnTo>
                <a:lnTo>
                  <a:pt x="342359" y="1173370"/>
                </a:lnTo>
                <a:lnTo>
                  <a:pt x="296233" y="1163936"/>
                </a:lnTo>
                <a:lnTo>
                  <a:pt x="251490" y="1150993"/>
                </a:lnTo>
                <a:lnTo>
                  <a:pt x="208281" y="1134691"/>
                </a:lnTo>
                <a:lnTo>
                  <a:pt x="166758" y="1115183"/>
                </a:lnTo>
                <a:lnTo>
                  <a:pt x="127073" y="1092621"/>
                </a:lnTo>
                <a:lnTo>
                  <a:pt x="89378" y="1067158"/>
                </a:lnTo>
                <a:lnTo>
                  <a:pt x="53826" y="1038943"/>
                </a:lnTo>
                <a:lnTo>
                  <a:pt x="20568" y="1008131"/>
                </a:lnTo>
                <a:lnTo>
                  <a:pt x="0" y="985930"/>
                </a:lnTo>
                <a:lnTo>
                  <a:pt x="0" y="195169"/>
                </a:lnTo>
                <a:lnTo>
                  <a:pt x="53826" y="142155"/>
                </a:lnTo>
                <a:lnTo>
                  <a:pt x="89378" y="113941"/>
                </a:lnTo>
                <a:lnTo>
                  <a:pt x="127073" y="88477"/>
                </a:lnTo>
                <a:lnTo>
                  <a:pt x="166758" y="65916"/>
                </a:lnTo>
                <a:lnTo>
                  <a:pt x="208281" y="46408"/>
                </a:lnTo>
                <a:lnTo>
                  <a:pt x="251490" y="30106"/>
                </a:lnTo>
                <a:lnTo>
                  <a:pt x="296233" y="17162"/>
                </a:lnTo>
                <a:lnTo>
                  <a:pt x="342359" y="7729"/>
                </a:lnTo>
                <a:lnTo>
                  <a:pt x="389715" y="1957"/>
                </a:lnTo>
                <a:lnTo>
                  <a:pt x="438149" y="0"/>
                </a:lnTo>
                <a:lnTo>
                  <a:pt x="486584" y="1957"/>
                </a:lnTo>
                <a:lnTo>
                  <a:pt x="533940" y="7729"/>
                </a:lnTo>
                <a:lnTo>
                  <a:pt x="580065" y="17162"/>
                </a:lnTo>
                <a:lnTo>
                  <a:pt x="624809" y="30106"/>
                </a:lnTo>
                <a:lnTo>
                  <a:pt x="668018" y="46408"/>
                </a:lnTo>
                <a:lnTo>
                  <a:pt x="709541" y="65916"/>
                </a:lnTo>
                <a:lnTo>
                  <a:pt x="749226" y="88477"/>
                </a:lnTo>
                <a:lnTo>
                  <a:pt x="786921" y="113941"/>
                </a:lnTo>
                <a:lnTo>
                  <a:pt x="822473" y="142155"/>
                </a:lnTo>
                <a:lnTo>
                  <a:pt x="855731" y="172968"/>
                </a:lnTo>
                <a:lnTo>
                  <a:pt x="886544" y="206226"/>
                </a:lnTo>
                <a:lnTo>
                  <a:pt x="914758" y="241778"/>
                </a:lnTo>
                <a:lnTo>
                  <a:pt x="940221" y="279473"/>
                </a:lnTo>
                <a:lnTo>
                  <a:pt x="962783" y="319158"/>
                </a:lnTo>
                <a:lnTo>
                  <a:pt x="982291" y="360681"/>
                </a:lnTo>
                <a:lnTo>
                  <a:pt x="998593" y="403890"/>
                </a:lnTo>
                <a:lnTo>
                  <a:pt x="1011536" y="448633"/>
                </a:lnTo>
                <a:lnTo>
                  <a:pt x="1020970" y="494759"/>
                </a:lnTo>
                <a:lnTo>
                  <a:pt x="1026742" y="542115"/>
                </a:lnTo>
                <a:lnTo>
                  <a:pt x="1028699" y="590549"/>
                </a:lnTo>
                <a:lnTo>
                  <a:pt x="1026742" y="638984"/>
                </a:lnTo>
                <a:lnTo>
                  <a:pt x="1020970" y="686340"/>
                </a:lnTo>
                <a:lnTo>
                  <a:pt x="1011536" y="732465"/>
                </a:lnTo>
                <a:lnTo>
                  <a:pt x="998593" y="777209"/>
                </a:lnTo>
                <a:lnTo>
                  <a:pt x="982291" y="820418"/>
                </a:lnTo>
                <a:lnTo>
                  <a:pt x="962783" y="861941"/>
                </a:lnTo>
                <a:lnTo>
                  <a:pt x="940221" y="901626"/>
                </a:lnTo>
                <a:lnTo>
                  <a:pt x="914758" y="939321"/>
                </a:lnTo>
                <a:lnTo>
                  <a:pt x="886544" y="974873"/>
                </a:lnTo>
                <a:lnTo>
                  <a:pt x="855731" y="1008131"/>
                </a:lnTo>
                <a:lnTo>
                  <a:pt x="822473" y="1038943"/>
                </a:lnTo>
                <a:lnTo>
                  <a:pt x="786921" y="1067158"/>
                </a:lnTo>
                <a:lnTo>
                  <a:pt x="749226" y="1092621"/>
                </a:lnTo>
                <a:lnTo>
                  <a:pt x="709541" y="1115183"/>
                </a:lnTo>
                <a:lnTo>
                  <a:pt x="668018" y="1134691"/>
                </a:lnTo>
                <a:lnTo>
                  <a:pt x="624809" y="1150993"/>
                </a:lnTo>
                <a:lnTo>
                  <a:pt x="580065" y="1163936"/>
                </a:lnTo>
                <a:lnTo>
                  <a:pt x="533940" y="1173370"/>
                </a:lnTo>
                <a:lnTo>
                  <a:pt x="486584" y="1179142"/>
                </a:lnTo>
                <a:lnTo>
                  <a:pt x="438149" y="1181099"/>
                </a:lnTo>
                <a:close/>
              </a:path>
            </a:pathLst>
          </a:custGeom>
          <a:solidFill>
            <a:srgbClr val="94EC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 name="Google Shape;43;p62"/>
          <p:cNvSpPr/>
          <p:nvPr/>
        </p:nvSpPr>
        <p:spPr>
          <a:xfrm>
            <a:off x="0" y="6120733"/>
            <a:ext cx="12192000" cy="736600"/>
          </a:xfrm>
          <a:custGeom>
            <a:avLst/>
            <a:gdLst/>
            <a:ahLst/>
            <a:cxnLst/>
            <a:rect l="l" t="t" r="r" b="b"/>
            <a:pathLst>
              <a:path w="18288000" h="1104900" extrusionOk="0">
                <a:moveTo>
                  <a:pt x="0" y="1104899"/>
                </a:moveTo>
                <a:lnTo>
                  <a:pt x="0" y="0"/>
                </a:lnTo>
                <a:lnTo>
                  <a:pt x="18288000" y="0"/>
                </a:lnTo>
                <a:lnTo>
                  <a:pt x="18288000" y="1104899"/>
                </a:lnTo>
                <a:lnTo>
                  <a:pt x="0" y="1104899"/>
                </a:lnTo>
                <a:close/>
              </a:path>
            </a:pathLst>
          </a:custGeom>
          <a:solidFill>
            <a:srgbClr val="46B5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 name="Google Shape;44;p62"/>
          <p:cNvSpPr/>
          <p:nvPr/>
        </p:nvSpPr>
        <p:spPr>
          <a:xfrm>
            <a:off x="10809998" y="5161326"/>
            <a:ext cx="1000337" cy="1169247"/>
          </a:xfrm>
          <a:custGeom>
            <a:avLst/>
            <a:gdLst/>
            <a:ahLst/>
            <a:cxnLst/>
            <a:rect l="l" t="t" r="r" b="b"/>
            <a:pathLst>
              <a:path w="1500505" h="1753870" extrusionOk="0">
                <a:moveTo>
                  <a:pt x="748046" y="1696610"/>
                </a:moveTo>
                <a:lnTo>
                  <a:pt x="701085" y="1714622"/>
                </a:lnTo>
                <a:lnTo>
                  <a:pt x="653001" y="1729661"/>
                </a:lnTo>
                <a:lnTo>
                  <a:pt x="603837" y="1741527"/>
                </a:lnTo>
                <a:lnTo>
                  <a:pt x="555788" y="1749379"/>
                </a:lnTo>
                <a:lnTo>
                  <a:pt x="507574" y="1753437"/>
                </a:lnTo>
                <a:lnTo>
                  <a:pt x="459563" y="1753509"/>
                </a:lnTo>
                <a:lnTo>
                  <a:pt x="412120" y="1749400"/>
                </a:lnTo>
                <a:lnTo>
                  <a:pt x="365610" y="1740919"/>
                </a:lnTo>
                <a:lnTo>
                  <a:pt x="320401" y="1727872"/>
                </a:lnTo>
                <a:lnTo>
                  <a:pt x="276857" y="1710065"/>
                </a:lnTo>
                <a:lnTo>
                  <a:pt x="235345" y="1687306"/>
                </a:lnTo>
                <a:lnTo>
                  <a:pt x="196232" y="1659401"/>
                </a:lnTo>
                <a:lnTo>
                  <a:pt x="159881" y="1626158"/>
                </a:lnTo>
                <a:lnTo>
                  <a:pt x="125870" y="1586910"/>
                </a:lnTo>
                <a:lnTo>
                  <a:pt x="96579" y="1544927"/>
                </a:lnTo>
                <a:lnTo>
                  <a:pt x="71740" y="1500567"/>
                </a:lnTo>
                <a:lnTo>
                  <a:pt x="51085" y="1454187"/>
                </a:lnTo>
                <a:lnTo>
                  <a:pt x="34345" y="1406145"/>
                </a:lnTo>
                <a:lnTo>
                  <a:pt x="21253" y="1356797"/>
                </a:lnTo>
                <a:lnTo>
                  <a:pt x="11541" y="1306502"/>
                </a:lnTo>
                <a:lnTo>
                  <a:pt x="4939" y="1255616"/>
                </a:lnTo>
                <a:lnTo>
                  <a:pt x="1182" y="1204498"/>
                </a:lnTo>
                <a:lnTo>
                  <a:pt x="0" y="1153505"/>
                </a:lnTo>
                <a:lnTo>
                  <a:pt x="930" y="1101354"/>
                </a:lnTo>
                <a:lnTo>
                  <a:pt x="3505" y="1049345"/>
                </a:lnTo>
                <a:lnTo>
                  <a:pt x="7351" y="997450"/>
                </a:lnTo>
                <a:lnTo>
                  <a:pt x="12096" y="945639"/>
                </a:lnTo>
                <a:lnTo>
                  <a:pt x="17369" y="893884"/>
                </a:lnTo>
                <a:lnTo>
                  <a:pt x="22796" y="842156"/>
                </a:lnTo>
                <a:lnTo>
                  <a:pt x="28005" y="790426"/>
                </a:lnTo>
                <a:lnTo>
                  <a:pt x="32624" y="738666"/>
                </a:lnTo>
                <a:lnTo>
                  <a:pt x="36281" y="686848"/>
                </a:lnTo>
                <a:lnTo>
                  <a:pt x="38604" y="634942"/>
                </a:lnTo>
                <a:lnTo>
                  <a:pt x="39219" y="582919"/>
                </a:lnTo>
                <a:lnTo>
                  <a:pt x="38961" y="532431"/>
                </a:lnTo>
                <a:lnTo>
                  <a:pt x="39679" y="482026"/>
                </a:lnTo>
                <a:lnTo>
                  <a:pt x="42746" y="431891"/>
                </a:lnTo>
                <a:lnTo>
                  <a:pt x="49537" y="382212"/>
                </a:lnTo>
                <a:lnTo>
                  <a:pt x="61426" y="333177"/>
                </a:lnTo>
                <a:lnTo>
                  <a:pt x="81098" y="280480"/>
                </a:lnTo>
                <a:lnTo>
                  <a:pt x="107246" y="230387"/>
                </a:lnTo>
                <a:lnTo>
                  <a:pt x="139215" y="183681"/>
                </a:lnTo>
                <a:lnTo>
                  <a:pt x="176354" y="141149"/>
                </a:lnTo>
                <a:lnTo>
                  <a:pt x="217312" y="103488"/>
                </a:lnTo>
                <a:lnTo>
                  <a:pt x="262261" y="70689"/>
                </a:lnTo>
                <a:lnTo>
                  <a:pt x="310676" y="43344"/>
                </a:lnTo>
                <a:lnTo>
                  <a:pt x="362036" y="22047"/>
                </a:lnTo>
                <a:lnTo>
                  <a:pt x="405452" y="10193"/>
                </a:lnTo>
                <a:lnTo>
                  <a:pt x="450516" y="3136"/>
                </a:lnTo>
                <a:lnTo>
                  <a:pt x="496401" y="22"/>
                </a:lnTo>
                <a:lnTo>
                  <a:pt x="542279" y="0"/>
                </a:lnTo>
                <a:lnTo>
                  <a:pt x="587325" y="2214"/>
                </a:lnTo>
                <a:lnTo>
                  <a:pt x="637916" y="7182"/>
                </a:lnTo>
                <a:lnTo>
                  <a:pt x="687915" y="15226"/>
                </a:lnTo>
                <a:lnTo>
                  <a:pt x="737288" y="26130"/>
                </a:lnTo>
                <a:lnTo>
                  <a:pt x="785998" y="39678"/>
                </a:lnTo>
                <a:lnTo>
                  <a:pt x="834008" y="55652"/>
                </a:lnTo>
                <a:lnTo>
                  <a:pt x="881282" y="73837"/>
                </a:lnTo>
                <a:lnTo>
                  <a:pt x="927785" y="94015"/>
                </a:lnTo>
                <a:lnTo>
                  <a:pt x="973479" y="115970"/>
                </a:lnTo>
                <a:lnTo>
                  <a:pt x="1018329" y="139486"/>
                </a:lnTo>
                <a:lnTo>
                  <a:pt x="1063376" y="164876"/>
                </a:lnTo>
                <a:lnTo>
                  <a:pt x="1107778" y="191643"/>
                </a:lnTo>
                <a:lnTo>
                  <a:pt x="1151274" y="219918"/>
                </a:lnTo>
                <a:lnTo>
                  <a:pt x="1193600" y="249835"/>
                </a:lnTo>
                <a:lnTo>
                  <a:pt x="1234497" y="281527"/>
                </a:lnTo>
                <a:lnTo>
                  <a:pt x="1273703" y="315126"/>
                </a:lnTo>
                <a:lnTo>
                  <a:pt x="1310955" y="350766"/>
                </a:lnTo>
                <a:lnTo>
                  <a:pt x="1345993" y="388580"/>
                </a:lnTo>
                <a:lnTo>
                  <a:pt x="1378555" y="428700"/>
                </a:lnTo>
                <a:lnTo>
                  <a:pt x="1408379" y="471260"/>
                </a:lnTo>
                <a:lnTo>
                  <a:pt x="1437087" y="521388"/>
                </a:lnTo>
                <a:lnTo>
                  <a:pt x="1461511" y="574645"/>
                </a:lnTo>
                <a:lnTo>
                  <a:pt x="1477187" y="619490"/>
                </a:lnTo>
                <a:lnTo>
                  <a:pt x="1489055" y="665510"/>
                </a:lnTo>
                <a:lnTo>
                  <a:pt x="1496864" y="712346"/>
                </a:lnTo>
                <a:lnTo>
                  <a:pt x="1500360" y="759639"/>
                </a:lnTo>
                <a:lnTo>
                  <a:pt x="1499292" y="807030"/>
                </a:lnTo>
                <a:lnTo>
                  <a:pt x="1492716" y="855962"/>
                </a:lnTo>
                <a:lnTo>
                  <a:pt x="1480554" y="903224"/>
                </a:lnTo>
                <a:lnTo>
                  <a:pt x="1463544" y="948924"/>
                </a:lnTo>
                <a:lnTo>
                  <a:pt x="1442423" y="993172"/>
                </a:lnTo>
                <a:lnTo>
                  <a:pt x="1417928" y="1036075"/>
                </a:lnTo>
                <a:lnTo>
                  <a:pt x="1388495" y="1082296"/>
                </a:lnTo>
                <a:lnTo>
                  <a:pt x="1357611" y="1127704"/>
                </a:lnTo>
                <a:lnTo>
                  <a:pt x="1325635" y="1172438"/>
                </a:lnTo>
                <a:lnTo>
                  <a:pt x="1292926" y="1216635"/>
                </a:lnTo>
                <a:lnTo>
                  <a:pt x="1259842" y="1260435"/>
                </a:lnTo>
                <a:lnTo>
                  <a:pt x="1225783" y="1304185"/>
                </a:lnTo>
                <a:lnTo>
                  <a:pt x="1190787" y="1347161"/>
                </a:lnTo>
                <a:lnTo>
                  <a:pt x="1154686" y="1389167"/>
                </a:lnTo>
                <a:lnTo>
                  <a:pt x="1117310" y="1430005"/>
                </a:lnTo>
                <a:lnTo>
                  <a:pt x="1078490" y="1469478"/>
                </a:lnTo>
                <a:lnTo>
                  <a:pt x="1041964" y="1504077"/>
                </a:lnTo>
                <a:lnTo>
                  <a:pt x="1003991" y="1537302"/>
                </a:lnTo>
                <a:lnTo>
                  <a:pt x="964611" y="1568954"/>
                </a:lnTo>
                <a:lnTo>
                  <a:pt x="923866" y="1598832"/>
                </a:lnTo>
                <a:lnTo>
                  <a:pt x="881797" y="1626737"/>
                </a:lnTo>
                <a:lnTo>
                  <a:pt x="838443" y="1652468"/>
                </a:lnTo>
                <a:lnTo>
                  <a:pt x="793846" y="1675825"/>
                </a:lnTo>
                <a:lnTo>
                  <a:pt x="748046" y="1696610"/>
                </a:lnTo>
                <a:close/>
              </a:path>
            </a:pathLst>
          </a:custGeom>
          <a:solidFill>
            <a:srgbClr val="94EC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5" name="Google Shape;45;p62"/>
          <p:cNvPicPr preferRelativeResize="0"/>
          <p:nvPr/>
        </p:nvPicPr>
        <p:blipFill rotWithShape="1">
          <a:blip r:embed="rId2">
            <a:alphaModFix/>
          </a:blip>
          <a:srcRect/>
          <a:stretch/>
        </p:blipFill>
        <p:spPr>
          <a:xfrm>
            <a:off x="114300" y="5976311"/>
            <a:ext cx="2387599" cy="812799"/>
          </a:xfrm>
          <a:prstGeom prst="rect">
            <a:avLst/>
          </a:prstGeom>
          <a:noFill/>
          <a:ln>
            <a:noFill/>
          </a:ln>
        </p:spPr>
      </p:pic>
      <p:pic>
        <p:nvPicPr>
          <p:cNvPr id="46" name="Google Shape;46;p62"/>
          <p:cNvPicPr preferRelativeResize="0"/>
          <p:nvPr/>
        </p:nvPicPr>
        <p:blipFill rotWithShape="1">
          <a:blip r:embed="rId3">
            <a:alphaModFix/>
          </a:blip>
          <a:srcRect/>
          <a:stretch/>
        </p:blipFill>
        <p:spPr>
          <a:xfrm>
            <a:off x="2272036" y="6168081"/>
            <a:ext cx="2235199" cy="507999"/>
          </a:xfrm>
          <a:prstGeom prst="rect">
            <a:avLst/>
          </a:prstGeom>
          <a:noFill/>
          <a:ln>
            <a:noFill/>
          </a:ln>
        </p:spPr>
      </p:pic>
      <p:sp>
        <p:nvSpPr>
          <p:cNvPr id="47" name="Google Shape;47;p62"/>
          <p:cNvSpPr txBox="1">
            <a:spLocks noGrp="1"/>
          </p:cNvSpPr>
          <p:nvPr>
            <p:ph type="title"/>
          </p:nvPr>
        </p:nvSpPr>
        <p:spPr>
          <a:xfrm>
            <a:off x="2022659" y="1935336"/>
            <a:ext cx="8146683" cy="2908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2"/>
          <p:cNvSpPr txBox="1">
            <a:spLocks noGrp="1"/>
          </p:cNvSpPr>
          <p:nvPr>
            <p:ph type="ftr" idx="11"/>
          </p:nvPr>
        </p:nvSpPr>
        <p:spPr>
          <a:xfrm>
            <a:off x="4145280" y="6377940"/>
            <a:ext cx="3901440" cy="15388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2"/>
          <p:cNvSpPr txBox="1">
            <a:spLocks noGrp="1"/>
          </p:cNvSpPr>
          <p:nvPr>
            <p:ph type="dt" idx="10"/>
          </p:nvPr>
        </p:nvSpPr>
        <p:spPr>
          <a:xfrm>
            <a:off x="609600" y="6377940"/>
            <a:ext cx="2804160" cy="1538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2"/>
          <p:cNvSpPr txBox="1">
            <a:spLocks noGrp="1"/>
          </p:cNvSpPr>
          <p:nvPr>
            <p:ph type="sldNum" idx="12"/>
          </p:nvPr>
        </p:nvSpPr>
        <p:spPr>
          <a:xfrm>
            <a:off x="8778241" y="6377940"/>
            <a:ext cx="2804160" cy="153888"/>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sz="1200">
              <a:latin typeface="Calibri"/>
              <a:ea typeface="Calibri"/>
              <a:cs typeface="Calibri"/>
              <a:sym typeface="Calibri"/>
            </a:endParaRPr>
          </a:p>
        </p:txBody>
      </p:sp>
    </p:spTree>
    <p:extLst>
      <p:ext uri="{BB962C8B-B14F-4D97-AF65-F5344CB8AC3E}">
        <p14:creationId xmlns:p14="http://schemas.microsoft.com/office/powerpoint/2010/main" val="118621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Recovery Pathways </a:t>
            </a:r>
            <a:endParaRPr lang="en-US" dirty="0"/>
          </a:p>
        </p:txBody>
      </p:sp>
      <p:sp>
        <p:nvSpPr>
          <p:cNvPr id="3" name="Subtitle 2"/>
          <p:cNvSpPr>
            <a:spLocks noGrp="1"/>
          </p:cNvSpPr>
          <p:nvPr>
            <p:ph type="subTitle" idx="1"/>
          </p:nvPr>
        </p:nvSpPr>
        <p:spPr/>
        <p:txBody>
          <a:bodyPr/>
          <a:lstStyle/>
          <a:p>
            <a:r>
              <a:rPr lang="en-US" dirty="0" smtClean="0"/>
              <a:t>Different types of Recovery </a:t>
            </a:r>
            <a:endParaRPr lang="en-US" dirty="0"/>
          </a:p>
        </p:txBody>
      </p:sp>
    </p:spTree>
    <p:extLst>
      <p:ext uri="{BB962C8B-B14F-4D97-AF65-F5344CB8AC3E}">
        <p14:creationId xmlns:p14="http://schemas.microsoft.com/office/powerpoint/2010/main" val="344805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1228094649c_0_123"/>
          <p:cNvPicPr preferRelativeResize="0"/>
          <p:nvPr/>
        </p:nvPicPr>
        <p:blipFill>
          <a:blip r:embed="rId3">
            <a:alphaModFix/>
          </a:blip>
          <a:stretch>
            <a:fillRect/>
          </a:stretch>
        </p:blipFill>
        <p:spPr>
          <a:xfrm>
            <a:off x="0" y="0"/>
            <a:ext cx="12191993" cy="6858000"/>
          </a:xfrm>
          <a:prstGeom prst="rect">
            <a:avLst/>
          </a:prstGeom>
          <a:noFill/>
          <a:ln>
            <a:noFill/>
          </a:ln>
        </p:spPr>
      </p:pic>
    </p:spTree>
    <p:extLst>
      <p:ext uri="{BB962C8B-B14F-4D97-AF65-F5344CB8AC3E}">
        <p14:creationId xmlns:p14="http://schemas.microsoft.com/office/powerpoint/2010/main" val="55955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228094649c_0_128"/>
          <p:cNvPicPr preferRelativeResize="0"/>
          <p:nvPr/>
        </p:nvPicPr>
        <p:blipFill>
          <a:blip r:embed="rId3">
            <a:alphaModFix/>
          </a:blip>
          <a:stretch>
            <a:fillRect/>
          </a:stretch>
        </p:blipFill>
        <p:spPr>
          <a:xfrm>
            <a:off x="0" y="0"/>
            <a:ext cx="12191993" cy="6858000"/>
          </a:xfrm>
          <a:prstGeom prst="rect">
            <a:avLst/>
          </a:prstGeom>
          <a:noFill/>
          <a:ln>
            <a:noFill/>
          </a:ln>
        </p:spPr>
      </p:pic>
    </p:spTree>
    <p:extLst>
      <p:ext uri="{BB962C8B-B14F-4D97-AF65-F5344CB8AC3E}">
        <p14:creationId xmlns:p14="http://schemas.microsoft.com/office/powerpoint/2010/main" val="124427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228094649c_0_133"/>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189" name="Google Shape;189;g1228094649c_0_133"/>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190" name="Google Shape;190;g1228094649c_0_133"/>
          <p:cNvPicPr preferRelativeResize="0"/>
          <p:nvPr/>
        </p:nvPicPr>
        <p:blipFill>
          <a:blip r:embed="rId3">
            <a:alphaModFix/>
          </a:blip>
          <a:stretch>
            <a:fillRect/>
          </a:stretch>
        </p:blipFill>
        <p:spPr>
          <a:xfrm>
            <a:off x="0" y="-1"/>
            <a:ext cx="12192000" cy="6858006"/>
          </a:xfrm>
          <a:prstGeom prst="rect">
            <a:avLst/>
          </a:prstGeom>
          <a:noFill/>
          <a:ln>
            <a:noFill/>
          </a:ln>
        </p:spPr>
      </p:pic>
    </p:spTree>
    <p:extLst>
      <p:ext uri="{BB962C8B-B14F-4D97-AF65-F5344CB8AC3E}">
        <p14:creationId xmlns:p14="http://schemas.microsoft.com/office/powerpoint/2010/main" val="185804992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1228094649c_0_146"/>
          <p:cNvPicPr preferRelativeResize="0"/>
          <p:nvPr/>
        </p:nvPicPr>
        <p:blipFill>
          <a:blip r:embed="rId3">
            <a:alphaModFix/>
          </a:blip>
          <a:stretch>
            <a:fillRect/>
          </a:stretch>
        </p:blipFill>
        <p:spPr>
          <a:xfrm>
            <a:off x="0" y="0"/>
            <a:ext cx="12192000" cy="6858004"/>
          </a:xfrm>
          <a:prstGeom prst="rect">
            <a:avLst/>
          </a:prstGeom>
          <a:noFill/>
          <a:ln>
            <a:noFill/>
          </a:ln>
        </p:spPr>
      </p:pic>
    </p:spTree>
    <p:extLst>
      <p:ext uri="{BB962C8B-B14F-4D97-AF65-F5344CB8AC3E}">
        <p14:creationId xmlns:p14="http://schemas.microsoft.com/office/powerpoint/2010/main" val="142697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Reduction Recovery </a:t>
            </a:r>
            <a:endParaRPr lang="en-US" dirty="0"/>
          </a:p>
        </p:txBody>
      </p:sp>
      <p:sp>
        <p:nvSpPr>
          <p:cNvPr id="3" name="Content Placeholder 2"/>
          <p:cNvSpPr>
            <a:spLocks noGrp="1"/>
          </p:cNvSpPr>
          <p:nvPr>
            <p:ph sz="quarter" idx="13"/>
          </p:nvPr>
        </p:nvSpPr>
        <p:spPr/>
        <p:txBody>
          <a:bodyPr/>
          <a:lstStyle/>
          <a:p>
            <a:r>
              <a:rPr lang="en-US" b="1" dirty="0"/>
              <a:t>a mark of shame or discredit</a:t>
            </a:r>
            <a:r>
              <a:rPr lang="en-US" dirty="0"/>
              <a:t> : stain bore the stigma of cowardice. b plural usually stigmata : an identifying mark or characteristic specifically : a specific diagnostic sign of a disease</a:t>
            </a:r>
            <a:r>
              <a:rPr lang="en-US" dirty="0" smtClean="0"/>
              <a:t>.</a:t>
            </a:r>
          </a:p>
          <a:p>
            <a:r>
              <a:rPr lang="en-US" dirty="0" smtClean="0"/>
              <a:t>Example of Stigma: </a:t>
            </a:r>
            <a:r>
              <a:rPr lang="en-US" b="1" dirty="0"/>
              <a:t>When someone with a mental illness is called 'dangerous', 'crazy' or 'incompetent' rather than unwell</a:t>
            </a:r>
            <a:r>
              <a:rPr lang="en-US" dirty="0"/>
              <a:t>, it is an example of a stigma. It's also stigma when a person with mental illness is mocked or called weak for seeking help. Stigma often involves inaccurate stereotypes.</a:t>
            </a:r>
            <a:endParaRPr lang="en-US" dirty="0"/>
          </a:p>
        </p:txBody>
      </p:sp>
    </p:spTree>
    <p:extLst>
      <p:ext uri="{BB962C8B-B14F-4D97-AF65-F5344CB8AC3E}">
        <p14:creationId xmlns:p14="http://schemas.microsoft.com/office/powerpoint/2010/main" val="235251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0"/>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buClr>
                <a:schemeClr val="lt2"/>
              </a:buClr>
              <a:buSzPts val="4800"/>
            </a:pPr>
            <a:r>
              <a:rPr lang="en-US" sz="4800" b="1" u="sng" dirty="0">
                <a:solidFill>
                  <a:schemeClr val="accent1"/>
                </a:solidFill>
                <a:latin typeface="Garamond"/>
                <a:ea typeface="Garamond"/>
                <a:cs typeface="Garamond"/>
                <a:sym typeface="Garamond"/>
              </a:rPr>
              <a:t>Stigma Reduction = Recovery</a:t>
            </a:r>
            <a:endParaRPr dirty="0">
              <a:solidFill>
                <a:schemeClr val="accent1"/>
              </a:solidFill>
            </a:endParaRPr>
          </a:p>
        </p:txBody>
      </p:sp>
      <p:sp>
        <p:nvSpPr>
          <p:cNvPr id="498" name="Google Shape;498;p80"/>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hlink"/>
              </a:buClr>
              <a:buSzPts val="2240"/>
              <a:buFont typeface="Noto Sans Symbols"/>
              <a:buChar char="■"/>
            </a:pPr>
            <a:r>
              <a:rPr lang="en-US" sz="2400" dirty="0">
                <a:latin typeface="Garamond"/>
                <a:ea typeface="Garamond"/>
                <a:cs typeface="Garamond"/>
                <a:sym typeface="Garamond"/>
              </a:rPr>
              <a:t>Recovery Coaches, Peer leaders must demonstrate pride just as in any other industry.</a:t>
            </a: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Not everyone will want to do stigma reduction work.</a:t>
            </a: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Be very involved in organizations that advocate, be knowledgeable of all these resources</a:t>
            </a: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Write to editors, submit freelance articles.</a:t>
            </a:r>
            <a:endParaRPr sz="2400" dirty="0"/>
          </a:p>
        </p:txBody>
      </p:sp>
    </p:spTree>
    <p:extLst>
      <p:ext uri="{BB962C8B-B14F-4D97-AF65-F5344CB8AC3E}">
        <p14:creationId xmlns:p14="http://schemas.microsoft.com/office/powerpoint/2010/main" val="26250804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1"/>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buClr>
                <a:schemeClr val="lt2"/>
              </a:buClr>
              <a:buSzPts val="4800"/>
            </a:pPr>
            <a:r>
              <a:rPr lang="en-US" sz="4800" b="1" dirty="0">
                <a:solidFill>
                  <a:schemeClr val="accent1"/>
                </a:solidFill>
                <a:latin typeface="Garamond"/>
                <a:ea typeface="Garamond"/>
                <a:cs typeface="Garamond"/>
                <a:sym typeface="Garamond"/>
              </a:rPr>
              <a:t>People Are Watching!</a:t>
            </a:r>
            <a:endParaRPr dirty="0">
              <a:solidFill>
                <a:schemeClr val="accent1"/>
              </a:solidFill>
            </a:endParaRPr>
          </a:p>
        </p:txBody>
      </p:sp>
      <p:sp>
        <p:nvSpPr>
          <p:cNvPr id="504" name="Google Shape;504;p81"/>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hlink"/>
              </a:buClr>
              <a:buSzPts val="2240"/>
              <a:buFont typeface="Noto Sans Symbols"/>
              <a:buChar char="■"/>
            </a:pPr>
            <a:r>
              <a:rPr lang="en-US" sz="2400" dirty="0">
                <a:latin typeface="Garamond"/>
                <a:ea typeface="Garamond"/>
                <a:cs typeface="Garamond"/>
                <a:sym typeface="Garamond"/>
              </a:rPr>
              <a:t>Inviting new people in recovery to these ideas  adds value.</a:t>
            </a: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Beware of naysayers, they’re everywhere</a:t>
            </a:r>
            <a:r>
              <a:rPr lang="en-US" sz="2400" dirty="0" smtClean="0">
                <a:latin typeface="Garamond"/>
                <a:ea typeface="Garamond"/>
                <a:cs typeface="Garamond"/>
                <a:sym typeface="Garamond"/>
              </a:rPr>
              <a:t>.</a:t>
            </a:r>
          </a:p>
          <a:p>
            <a:pPr marL="342900" indent="-342900">
              <a:spcBef>
                <a:spcPts val="640"/>
              </a:spcBef>
              <a:buClr>
                <a:schemeClr val="hlink"/>
              </a:buClr>
              <a:buSzPts val="2240"/>
              <a:buFont typeface="Noto Sans Symbols"/>
              <a:buChar char="■"/>
            </a:pP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Be real and use common sense</a:t>
            </a:r>
            <a:r>
              <a:rPr lang="en-US" sz="2400" dirty="0" smtClean="0">
                <a:latin typeface="Garamond"/>
                <a:ea typeface="Garamond"/>
                <a:cs typeface="Garamond"/>
                <a:sym typeface="Garamond"/>
              </a:rPr>
              <a:t>.</a:t>
            </a:r>
          </a:p>
          <a:p>
            <a:pPr marL="342900" indent="-342900">
              <a:spcBef>
                <a:spcPts val="640"/>
              </a:spcBef>
              <a:buClr>
                <a:schemeClr val="hlink"/>
              </a:buClr>
              <a:buSzPts val="2240"/>
              <a:buFont typeface="Noto Sans Symbols"/>
              <a:buChar char="■"/>
            </a:pP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Integrate all positive things in your recovery as you did drugs</a:t>
            </a:r>
            <a:r>
              <a:rPr lang="en-US" sz="2400" dirty="0" smtClean="0">
                <a:latin typeface="Garamond"/>
                <a:ea typeface="Garamond"/>
                <a:cs typeface="Garamond"/>
                <a:sym typeface="Garamond"/>
              </a:rPr>
              <a:t>.</a:t>
            </a:r>
          </a:p>
          <a:p>
            <a:pPr marL="342900" indent="-342900">
              <a:spcBef>
                <a:spcPts val="640"/>
              </a:spcBef>
              <a:buClr>
                <a:schemeClr val="hlink"/>
              </a:buClr>
              <a:buSzPts val="2240"/>
              <a:buFont typeface="Noto Sans Symbols"/>
              <a:buChar char="■"/>
            </a:pP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No substitute for time except time.</a:t>
            </a:r>
            <a:endParaRPr sz="2400" dirty="0"/>
          </a:p>
        </p:txBody>
      </p:sp>
    </p:spTree>
    <p:extLst>
      <p:ext uri="{BB962C8B-B14F-4D97-AF65-F5344CB8AC3E}">
        <p14:creationId xmlns:p14="http://schemas.microsoft.com/office/powerpoint/2010/main" val="3988399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228094649c_0_187"/>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246" name="Google Shape;246;g1228094649c_0_187"/>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247" name="Google Shape;247;g1228094649c_0_187"/>
          <p:cNvPicPr preferRelativeResize="0"/>
          <p:nvPr/>
        </p:nvPicPr>
        <p:blipFill>
          <a:blip r:embed="rId3">
            <a:alphaModFix/>
          </a:blip>
          <a:stretch>
            <a:fillRect/>
          </a:stretch>
        </p:blipFill>
        <p:spPr>
          <a:xfrm>
            <a:off x="0" y="-1"/>
            <a:ext cx="12192000" cy="6858006"/>
          </a:xfrm>
          <a:prstGeom prst="rect">
            <a:avLst/>
          </a:prstGeom>
          <a:noFill/>
          <a:ln>
            <a:noFill/>
          </a:ln>
        </p:spPr>
      </p:pic>
    </p:spTree>
    <p:extLst>
      <p:ext uri="{BB962C8B-B14F-4D97-AF65-F5344CB8AC3E}">
        <p14:creationId xmlns:p14="http://schemas.microsoft.com/office/powerpoint/2010/main" val="148800158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1228094649c_0_207"/>
          <p:cNvPicPr preferRelativeResize="0"/>
          <p:nvPr/>
        </p:nvPicPr>
        <p:blipFill>
          <a:blip r:embed="rId3">
            <a:alphaModFix/>
          </a:blip>
          <a:stretch>
            <a:fillRect/>
          </a:stretch>
        </p:blipFill>
        <p:spPr>
          <a:xfrm>
            <a:off x="0" y="0"/>
            <a:ext cx="12192000" cy="6858004"/>
          </a:xfrm>
          <a:prstGeom prst="rect">
            <a:avLst/>
          </a:prstGeom>
          <a:noFill/>
          <a:ln>
            <a:noFill/>
          </a:ln>
        </p:spPr>
      </p:pic>
    </p:spTree>
    <p:extLst>
      <p:ext uri="{BB962C8B-B14F-4D97-AF65-F5344CB8AC3E}">
        <p14:creationId xmlns:p14="http://schemas.microsoft.com/office/powerpoint/2010/main" val="400435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228094649c_0_224"/>
          <p:cNvSpPr txBox="1">
            <a:spLocks noGrp="1"/>
          </p:cNvSpPr>
          <p:nvPr>
            <p:ph type="title"/>
          </p:nvPr>
        </p:nvSpPr>
        <p:spPr>
          <a:xfrm>
            <a:off x="2022658" y="1935337"/>
            <a:ext cx="8146600" cy="290849"/>
          </a:xfrm>
          <a:prstGeom prst="rect">
            <a:avLst/>
          </a:prstGeom>
        </p:spPr>
        <p:txBody>
          <a:bodyPr spcFirstLastPara="1" vert="horz" wrap="square" lIns="0" tIns="0" rIns="0" bIns="0" rtlCol="0" anchor="t" anchorCtr="0">
            <a:spAutoFit/>
          </a:bodyPr>
          <a:lstStyle/>
          <a:p>
            <a:endParaRPr/>
          </a:p>
        </p:txBody>
      </p:sp>
      <p:pic>
        <p:nvPicPr>
          <p:cNvPr id="289" name="Google Shape;289;g1228094649c_0_224"/>
          <p:cNvPicPr preferRelativeResize="0"/>
          <p:nvPr/>
        </p:nvPicPr>
        <p:blipFill>
          <a:blip r:embed="rId3">
            <a:alphaModFix/>
          </a:blip>
          <a:stretch>
            <a:fillRect/>
          </a:stretch>
        </p:blipFill>
        <p:spPr>
          <a:xfrm>
            <a:off x="0" y="-1"/>
            <a:ext cx="12192000" cy="6840148"/>
          </a:xfrm>
          <a:prstGeom prst="rect">
            <a:avLst/>
          </a:prstGeom>
          <a:noFill/>
          <a:ln>
            <a:noFill/>
          </a:ln>
        </p:spPr>
      </p:pic>
    </p:spTree>
    <p:extLst>
      <p:ext uri="{BB962C8B-B14F-4D97-AF65-F5344CB8AC3E}">
        <p14:creationId xmlns:p14="http://schemas.microsoft.com/office/powerpoint/2010/main" val="133887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step groups and mutual Aid groups </a:t>
            </a:r>
            <a:endParaRPr lang="en-US" dirty="0"/>
          </a:p>
        </p:txBody>
      </p:sp>
      <p:sp>
        <p:nvSpPr>
          <p:cNvPr id="3" name="Content Placeholder 2"/>
          <p:cNvSpPr>
            <a:spLocks noGrp="1"/>
          </p:cNvSpPr>
          <p:nvPr>
            <p:ph sz="quarter" idx="13"/>
          </p:nvPr>
        </p:nvSpPr>
        <p:spPr/>
        <p:txBody>
          <a:bodyPr/>
          <a:lstStyle/>
          <a:p>
            <a:r>
              <a:rPr lang="en-US" dirty="0" smtClean="0"/>
              <a:t>Alcoholics Anonymous </a:t>
            </a:r>
          </a:p>
          <a:p>
            <a:r>
              <a:rPr lang="en-US" dirty="0" smtClean="0"/>
              <a:t>Narcotics Anonymous </a:t>
            </a:r>
          </a:p>
          <a:p>
            <a:r>
              <a:rPr lang="en-US" dirty="0" smtClean="0"/>
              <a:t>Cocaine Anonymous </a:t>
            </a:r>
          </a:p>
          <a:p>
            <a:r>
              <a:rPr lang="en-US" dirty="0" smtClean="0"/>
              <a:t>Overeaters Anonymous </a:t>
            </a:r>
          </a:p>
          <a:p>
            <a:endParaRPr lang="en-US" dirty="0" smtClean="0"/>
          </a:p>
        </p:txBody>
      </p:sp>
    </p:spTree>
    <p:extLst>
      <p:ext uri="{BB962C8B-B14F-4D97-AF65-F5344CB8AC3E}">
        <p14:creationId xmlns:p14="http://schemas.microsoft.com/office/powerpoint/2010/main" val="377871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228094649c_0_230"/>
          <p:cNvSpPr txBox="1">
            <a:spLocks noGrp="1"/>
          </p:cNvSpPr>
          <p:nvPr>
            <p:ph type="title"/>
          </p:nvPr>
        </p:nvSpPr>
        <p:spPr>
          <a:xfrm>
            <a:off x="2022658" y="1935337"/>
            <a:ext cx="8146600" cy="290849"/>
          </a:xfrm>
          <a:prstGeom prst="rect">
            <a:avLst/>
          </a:prstGeom>
        </p:spPr>
        <p:txBody>
          <a:bodyPr spcFirstLastPara="1" vert="horz" wrap="square" lIns="0" tIns="0" rIns="0" bIns="0" rtlCol="0" anchor="t" anchorCtr="0">
            <a:spAutoFit/>
          </a:bodyPr>
          <a:lstStyle/>
          <a:p>
            <a:endParaRPr/>
          </a:p>
        </p:txBody>
      </p:sp>
      <p:pic>
        <p:nvPicPr>
          <p:cNvPr id="296" name="Google Shape;296;g1228094649c_0_230"/>
          <p:cNvPicPr preferRelativeResize="0"/>
          <p:nvPr/>
        </p:nvPicPr>
        <p:blipFill>
          <a:blip r:embed="rId3">
            <a:alphaModFix/>
          </a:blip>
          <a:stretch>
            <a:fillRect/>
          </a:stretch>
        </p:blipFill>
        <p:spPr>
          <a:xfrm>
            <a:off x="0" y="-1"/>
            <a:ext cx="12192000" cy="6840148"/>
          </a:xfrm>
          <a:prstGeom prst="rect">
            <a:avLst/>
          </a:prstGeom>
          <a:noFill/>
          <a:ln>
            <a:noFill/>
          </a:ln>
        </p:spPr>
      </p:pic>
    </p:spTree>
    <p:extLst>
      <p:ext uri="{BB962C8B-B14F-4D97-AF65-F5344CB8AC3E}">
        <p14:creationId xmlns:p14="http://schemas.microsoft.com/office/powerpoint/2010/main" val="311166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89"/>
          <p:cNvPicPr preferRelativeResize="0"/>
          <p:nvPr/>
        </p:nvPicPr>
        <p:blipFill>
          <a:blip r:embed="rId3">
            <a:alphaModFix/>
          </a:blip>
          <a:stretch>
            <a:fillRect/>
          </a:stretch>
        </p:blipFill>
        <p:spPr>
          <a:xfrm>
            <a:off x="1750326" y="504550"/>
            <a:ext cx="4239775" cy="5477150"/>
          </a:xfrm>
          <a:prstGeom prst="rect">
            <a:avLst/>
          </a:prstGeom>
          <a:noFill/>
          <a:ln>
            <a:noFill/>
          </a:ln>
        </p:spPr>
      </p:pic>
      <p:pic>
        <p:nvPicPr>
          <p:cNvPr id="549" name="Google Shape;549;p89"/>
          <p:cNvPicPr preferRelativeResize="0"/>
          <p:nvPr/>
        </p:nvPicPr>
        <p:blipFill>
          <a:blip r:embed="rId4">
            <a:alphaModFix/>
          </a:blip>
          <a:stretch>
            <a:fillRect/>
          </a:stretch>
        </p:blipFill>
        <p:spPr>
          <a:xfrm>
            <a:off x="6154175" y="504550"/>
            <a:ext cx="4287826" cy="5477150"/>
          </a:xfrm>
          <a:prstGeom prst="rect">
            <a:avLst/>
          </a:prstGeom>
          <a:noFill/>
          <a:ln>
            <a:noFill/>
          </a:ln>
        </p:spPr>
      </p:pic>
    </p:spTree>
    <p:extLst>
      <p:ext uri="{BB962C8B-B14F-4D97-AF65-F5344CB8AC3E}">
        <p14:creationId xmlns:p14="http://schemas.microsoft.com/office/powerpoint/2010/main" val="241220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4"/>
          <p:cNvSpPr txBox="1"/>
          <p:nvPr/>
        </p:nvSpPr>
        <p:spPr>
          <a:xfrm>
            <a:off x="1611436" y="843047"/>
            <a:ext cx="7635300" cy="861744"/>
          </a:xfrm>
          <a:prstGeom prst="rect">
            <a:avLst/>
          </a:prstGeom>
          <a:noFill/>
          <a:ln>
            <a:noFill/>
          </a:ln>
        </p:spPr>
        <p:txBody>
          <a:bodyPr spcFirstLastPara="1" wrap="square" lIns="91425" tIns="91425" rIns="91425" bIns="91425" anchor="t" anchorCtr="0">
            <a:spAutoFit/>
          </a:bodyPr>
          <a:lstStyle/>
          <a:p>
            <a:pPr algn="ctr">
              <a:buClr>
                <a:srgbClr val="000000"/>
              </a:buClr>
              <a:buSzPts val="4400"/>
            </a:pPr>
            <a:r>
              <a:rPr lang="en-US" sz="4400" b="1" dirty="0" smtClean="0">
                <a:solidFill>
                  <a:schemeClr val="accent1"/>
                </a:solidFill>
                <a:latin typeface="Garamond"/>
                <a:ea typeface="Garamond"/>
                <a:cs typeface="Garamond"/>
                <a:sym typeface="Garamond"/>
              </a:rPr>
              <a:t>RETURNING </a:t>
            </a:r>
            <a:r>
              <a:rPr lang="en-US" sz="4400" b="1" dirty="0">
                <a:solidFill>
                  <a:schemeClr val="accent1"/>
                </a:solidFill>
                <a:latin typeface="Garamond"/>
                <a:ea typeface="Garamond"/>
                <a:cs typeface="Garamond"/>
                <a:sym typeface="Garamond"/>
              </a:rPr>
              <a:t>VETERANS</a:t>
            </a:r>
            <a:endParaRPr sz="4400" b="1" dirty="0">
              <a:solidFill>
                <a:schemeClr val="accent1"/>
              </a:solidFill>
              <a:latin typeface="Garamond"/>
              <a:ea typeface="Garamond"/>
              <a:cs typeface="Garamond"/>
              <a:sym typeface="Garamond"/>
            </a:endParaRPr>
          </a:p>
        </p:txBody>
      </p:sp>
    </p:spTree>
    <p:extLst>
      <p:ext uri="{BB962C8B-B14F-4D97-AF65-F5344CB8AC3E}">
        <p14:creationId xmlns:p14="http://schemas.microsoft.com/office/powerpoint/2010/main" val="178049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95"/>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a:bodyPr>
          <a:lstStyle/>
          <a:p>
            <a:pPr>
              <a:lnSpc>
                <a:spcPct val="100000"/>
              </a:lnSpc>
              <a:spcBef>
                <a:spcPts val="0"/>
              </a:spcBef>
              <a:buClr>
                <a:srgbClr val="E5E5FF"/>
              </a:buClr>
              <a:buSzPts val="4400"/>
            </a:pPr>
            <a:r>
              <a:rPr lang="en-US"/>
              <a:t>Returning Veterans</a:t>
            </a:r>
            <a:endParaRPr/>
          </a:p>
        </p:txBody>
      </p:sp>
      <p:sp>
        <p:nvSpPr>
          <p:cNvPr id="584" name="Google Shape;584;p95"/>
          <p:cNvSpPr txBox="1">
            <a:spLocks noGrp="1"/>
          </p:cNvSpPr>
          <p:nvPr>
            <p:ph type="body" idx="4294967295"/>
          </p:nvPr>
        </p:nvSpPr>
        <p:spPr>
          <a:xfrm>
            <a:off x="1981200" y="1600200"/>
            <a:ext cx="8229600" cy="4526100"/>
          </a:xfrm>
          <a:prstGeom prst="rect">
            <a:avLst/>
          </a:prstGeom>
          <a:noFill/>
          <a:ln>
            <a:noFill/>
          </a:ln>
        </p:spPr>
        <p:txBody>
          <a:bodyPr spcFirstLastPara="1" vert="horz" wrap="square" lIns="45700" tIns="45700" rIns="45700" bIns="45700" rtlCol="0" anchor="t" anchorCtr="0">
            <a:normAutofit/>
          </a:bodyPr>
          <a:lstStyle/>
          <a:p>
            <a:pPr marL="342900" indent="-200660">
              <a:lnSpc>
                <a:spcPct val="100000"/>
              </a:lnSpc>
              <a:spcBef>
                <a:spcPts val="0"/>
              </a:spcBef>
              <a:buSzPts val="2240"/>
              <a:buNone/>
            </a:pPr>
            <a:endParaRPr b="1"/>
          </a:p>
          <a:p>
            <a:pPr marL="342900" indent="-342900">
              <a:lnSpc>
                <a:spcPct val="100000"/>
              </a:lnSpc>
              <a:spcBef>
                <a:spcPts val="700"/>
              </a:spcBef>
              <a:buSzPts val="2240"/>
              <a:buFont typeface="Garamond"/>
              <a:buChar char="■"/>
            </a:pPr>
            <a:r>
              <a:rPr lang="en-US"/>
              <a:t>Post-traumatic Stress Disorder (PTSD)</a:t>
            </a:r>
            <a:endParaRPr/>
          </a:p>
          <a:p>
            <a:pPr marL="342900" indent="-342900">
              <a:lnSpc>
                <a:spcPct val="100000"/>
              </a:lnSpc>
              <a:spcBef>
                <a:spcPts val="700"/>
              </a:spcBef>
              <a:buSzPts val="2240"/>
              <a:buFont typeface="Garamond"/>
              <a:buChar char="■"/>
            </a:pPr>
            <a:r>
              <a:rPr lang="en-US"/>
              <a:t>Substance Use Disorders (SUD)</a:t>
            </a:r>
            <a:endParaRPr/>
          </a:p>
          <a:p>
            <a:pPr marL="342900" indent="-342900" algn="ctr">
              <a:lnSpc>
                <a:spcPct val="100000"/>
              </a:lnSpc>
              <a:spcBef>
                <a:spcPts val="700"/>
              </a:spcBef>
              <a:buSzPts val="3200"/>
              <a:buNone/>
            </a:pPr>
            <a:endParaRPr/>
          </a:p>
          <a:p>
            <a:pPr marL="342900" indent="-342900" algn="ctr">
              <a:lnSpc>
                <a:spcPct val="100000"/>
              </a:lnSpc>
              <a:spcBef>
                <a:spcPts val="900"/>
              </a:spcBef>
              <a:buSzPts val="4000"/>
              <a:buNone/>
            </a:pPr>
            <a:r>
              <a:rPr lang="en-US" sz="4000" b="1"/>
              <a:t>How common is co-occurring </a:t>
            </a:r>
            <a:endParaRPr/>
          </a:p>
          <a:p>
            <a:pPr marL="342900" indent="-342900" algn="ctr">
              <a:lnSpc>
                <a:spcPct val="100000"/>
              </a:lnSpc>
              <a:spcBef>
                <a:spcPts val="900"/>
              </a:spcBef>
              <a:buSzPts val="4000"/>
              <a:buNone/>
            </a:pPr>
            <a:r>
              <a:rPr lang="en-US" sz="4000" b="1"/>
              <a:t>PTSD and SUD in Veterans ?</a:t>
            </a:r>
            <a:endParaRPr/>
          </a:p>
        </p:txBody>
      </p:sp>
    </p:spTree>
    <p:extLst>
      <p:ext uri="{BB962C8B-B14F-4D97-AF65-F5344CB8AC3E}">
        <p14:creationId xmlns:p14="http://schemas.microsoft.com/office/powerpoint/2010/main" val="302258521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6"/>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a:bodyPr>
          <a:lstStyle/>
          <a:p>
            <a:pPr>
              <a:lnSpc>
                <a:spcPct val="100000"/>
              </a:lnSpc>
              <a:spcBef>
                <a:spcPts val="0"/>
              </a:spcBef>
              <a:buClr>
                <a:srgbClr val="E5E5FF"/>
              </a:buClr>
              <a:buSzPts val="4400"/>
            </a:pPr>
            <a:r>
              <a:rPr lang="en-US"/>
              <a:t>Beware of Multiple Illnesses:</a:t>
            </a:r>
            <a:endParaRPr/>
          </a:p>
        </p:txBody>
      </p:sp>
      <p:sp>
        <p:nvSpPr>
          <p:cNvPr id="590" name="Google Shape;590;p96"/>
          <p:cNvSpPr txBox="1">
            <a:spLocks noGrp="1"/>
          </p:cNvSpPr>
          <p:nvPr>
            <p:ph type="body" idx="4294967295"/>
          </p:nvPr>
        </p:nvSpPr>
        <p:spPr>
          <a:xfrm>
            <a:off x="1981200" y="1600200"/>
            <a:ext cx="8229600" cy="4526100"/>
          </a:xfrm>
          <a:prstGeom prst="rect">
            <a:avLst/>
          </a:prstGeom>
          <a:noFill/>
          <a:ln>
            <a:noFill/>
          </a:ln>
        </p:spPr>
        <p:txBody>
          <a:bodyPr spcFirstLastPara="1" vert="horz" wrap="square" lIns="45700" tIns="45700" rIns="45700" bIns="45700" rtlCol="0" anchor="t" anchorCtr="0">
            <a:normAutofit/>
          </a:bodyPr>
          <a:lstStyle/>
          <a:p>
            <a:pPr marL="342900" indent="-342900">
              <a:lnSpc>
                <a:spcPct val="100000"/>
              </a:lnSpc>
              <a:spcBef>
                <a:spcPts val="0"/>
              </a:spcBef>
              <a:buSzPts val="2240"/>
              <a:buFont typeface="Garamond"/>
              <a:buChar char="■"/>
            </a:pPr>
            <a:r>
              <a:rPr lang="en-US" dirty="0"/>
              <a:t>More than 2 of 10 Veterans with PTSD also have SUD. </a:t>
            </a:r>
            <a:endParaRPr lang="en-US" dirty="0" smtClean="0"/>
          </a:p>
          <a:p>
            <a:pPr marL="342900" indent="-342900">
              <a:lnSpc>
                <a:spcPct val="100000"/>
              </a:lnSpc>
              <a:spcBef>
                <a:spcPts val="0"/>
              </a:spcBef>
              <a:buSzPts val="2240"/>
              <a:buFont typeface="Garamond"/>
              <a:buChar char="■"/>
            </a:pPr>
            <a:endParaRPr dirty="0"/>
          </a:p>
          <a:p>
            <a:pPr marL="342900" indent="-342900">
              <a:lnSpc>
                <a:spcPct val="100000"/>
              </a:lnSpc>
              <a:spcBef>
                <a:spcPts val="700"/>
              </a:spcBef>
              <a:buSzPts val="2240"/>
              <a:buFont typeface="Garamond"/>
              <a:buChar char="■"/>
            </a:pPr>
            <a:r>
              <a:rPr lang="en-US" dirty="0"/>
              <a:t>War Veterans with PTSD and alcohol problems tend to be binge drinkers. Binges may be in response to bad memories of combat trauma</a:t>
            </a:r>
            <a:r>
              <a:rPr lang="en-US" dirty="0" smtClean="0"/>
              <a:t>.</a:t>
            </a:r>
          </a:p>
          <a:p>
            <a:pPr marL="342900" indent="-342900">
              <a:lnSpc>
                <a:spcPct val="100000"/>
              </a:lnSpc>
              <a:spcBef>
                <a:spcPts val="700"/>
              </a:spcBef>
              <a:buSzPts val="2240"/>
              <a:buFont typeface="Garamond"/>
              <a:buChar char="■"/>
            </a:pPr>
            <a:endParaRPr dirty="0"/>
          </a:p>
          <a:p>
            <a:pPr marL="342900" indent="-342900">
              <a:lnSpc>
                <a:spcPct val="100000"/>
              </a:lnSpc>
              <a:spcBef>
                <a:spcPts val="700"/>
              </a:spcBef>
              <a:buSzPts val="2240"/>
              <a:buFont typeface="Garamond"/>
              <a:buChar char="■"/>
            </a:pPr>
            <a:r>
              <a:rPr lang="en-US" dirty="0"/>
              <a:t>Almost 1 out of every 3 Veterans seeking treatment for SUD also has PTSD. </a:t>
            </a:r>
            <a:endParaRPr dirty="0"/>
          </a:p>
        </p:txBody>
      </p:sp>
    </p:spTree>
    <p:extLst>
      <p:ext uri="{BB962C8B-B14F-4D97-AF65-F5344CB8AC3E}">
        <p14:creationId xmlns:p14="http://schemas.microsoft.com/office/powerpoint/2010/main" val="342655353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7"/>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fontScale="90000"/>
          </a:bodyPr>
          <a:lstStyle/>
          <a:p>
            <a:pPr>
              <a:lnSpc>
                <a:spcPct val="100000"/>
              </a:lnSpc>
              <a:spcBef>
                <a:spcPts val="0"/>
              </a:spcBef>
              <a:buClr>
                <a:srgbClr val="E5E5FF"/>
              </a:buClr>
              <a:buSzPct val="100000"/>
            </a:pPr>
            <a:r>
              <a:rPr lang="en-US" sz="2464"/>
              <a:t/>
            </a:r>
            <a:br>
              <a:rPr lang="en-US" sz="2464"/>
            </a:br>
            <a:r>
              <a:rPr lang="en-US" sz="2464"/>
              <a:t>How can co-occurring PTSD and SUD create problems? </a:t>
            </a:r>
            <a:br>
              <a:rPr lang="en-US" sz="2464"/>
            </a:br>
            <a:endParaRPr/>
          </a:p>
        </p:txBody>
      </p:sp>
      <p:sp>
        <p:nvSpPr>
          <p:cNvPr id="596" name="Google Shape;596;p97"/>
          <p:cNvSpPr txBox="1">
            <a:spLocks noGrp="1"/>
          </p:cNvSpPr>
          <p:nvPr>
            <p:ph type="body" idx="4294967295"/>
          </p:nvPr>
        </p:nvSpPr>
        <p:spPr>
          <a:xfrm>
            <a:off x="1981200" y="1600200"/>
            <a:ext cx="8229600" cy="4526100"/>
          </a:xfrm>
          <a:prstGeom prst="rect">
            <a:avLst/>
          </a:prstGeom>
          <a:noFill/>
          <a:ln>
            <a:noFill/>
          </a:ln>
        </p:spPr>
        <p:txBody>
          <a:bodyPr spcFirstLastPara="1" vert="horz" wrap="square" lIns="45700" tIns="45700" rIns="45700" bIns="45700" rtlCol="0" anchor="t" anchorCtr="0">
            <a:normAutofit/>
          </a:bodyPr>
          <a:lstStyle/>
          <a:p>
            <a:pPr marL="342900" indent="-200660">
              <a:lnSpc>
                <a:spcPct val="100000"/>
              </a:lnSpc>
              <a:spcBef>
                <a:spcPts val="0"/>
              </a:spcBef>
              <a:buSzPts val="2240"/>
              <a:buNone/>
            </a:pPr>
            <a:endParaRPr b="1"/>
          </a:p>
          <a:p>
            <a:pPr marL="342900" indent="-342900">
              <a:lnSpc>
                <a:spcPct val="100000"/>
              </a:lnSpc>
              <a:spcBef>
                <a:spcPts val="700"/>
              </a:spcBef>
              <a:buSzPts val="2240"/>
              <a:buFont typeface="Garamond"/>
              <a:buChar char="■"/>
            </a:pPr>
            <a:r>
              <a:rPr lang="en-US"/>
              <a:t>If someone has both PTSD and SUD, it is likely that he or she also has other health problems (such as physical pain), relationship problems (with family and/or friends), or problems in functioning (like keeping a job or staying in school). Using drugs and/or alcohol can make PTSD symptoms worse. </a:t>
            </a:r>
            <a:endParaRPr/>
          </a:p>
        </p:txBody>
      </p:sp>
    </p:spTree>
    <p:extLst>
      <p:ext uri="{BB962C8B-B14F-4D97-AF65-F5344CB8AC3E}">
        <p14:creationId xmlns:p14="http://schemas.microsoft.com/office/powerpoint/2010/main" val="190435961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8"/>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a:bodyPr>
          <a:lstStyle/>
          <a:p>
            <a:pPr>
              <a:lnSpc>
                <a:spcPct val="100000"/>
              </a:lnSpc>
              <a:spcBef>
                <a:spcPts val="0"/>
              </a:spcBef>
              <a:buClr>
                <a:srgbClr val="E5E5FF"/>
              </a:buClr>
              <a:buSzPts val="4400"/>
            </a:pPr>
            <a:r>
              <a:rPr lang="en-US"/>
              <a:t>Talk to Vets</a:t>
            </a:r>
            <a:endParaRPr/>
          </a:p>
        </p:txBody>
      </p:sp>
      <p:sp>
        <p:nvSpPr>
          <p:cNvPr id="602" name="Google Shape;602;p98"/>
          <p:cNvSpPr txBox="1">
            <a:spLocks noGrp="1"/>
          </p:cNvSpPr>
          <p:nvPr>
            <p:ph type="body" idx="4294967295"/>
          </p:nvPr>
        </p:nvSpPr>
        <p:spPr>
          <a:xfrm>
            <a:off x="1981200" y="1559829"/>
            <a:ext cx="8229600" cy="4526100"/>
          </a:xfrm>
          <a:prstGeom prst="rect">
            <a:avLst/>
          </a:prstGeom>
          <a:noFill/>
          <a:ln>
            <a:noFill/>
          </a:ln>
        </p:spPr>
        <p:txBody>
          <a:bodyPr spcFirstLastPara="1" vert="horz" wrap="square" lIns="45700" tIns="45700" rIns="45700" bIns="45700" rtlCol="0" anchor="t" anchorCtr="0">
            <a:normAutofit/>
          </a:bodyPr>
          <a:lstStyle/>
          <a:p>
            <a:pPr marL="342900" indent="-200660">
              <a:lnSpc>
                <a:spcPct val="100000"/>
              </a:lnSpc>
              <a:spcBef>
                <a:spcPts val="0"/>
              </a:spcBef>
              <a:buSzPts val="2240"/>
              <a:buNone/>
            </a:pPr>
            <a:endParaRPr dirty="0"/>
          </a:p>
          <a:p>
            <a:pPr marL="342900" indent="-342900">
              <a:lnSpc>
                <a:spcPct val="100000"/>
              </a:lnSpc>
              <a:spcBef>
                <a:spcPts val="700"/>
              </a:spcBef>
              <a:buSzPts val="2240"/>
              <a:buFont typeface="Garamond"/>
              <a:buChar char="■"/>
            </a:pPr>
            <a:r>
              <a:rPr lang="en-US" dirty="0"/>
              <a:t>PTSD may create sleep problems (trouble falling asleep or waking up during the night). Vets might "medicate” themselves with alcohol or drugs because they think it helps their sleep, but drugs and alcohol change the quality of their sleep and make them feel less </a:t>
            </a:r>
            <a:r>
              <a:rPr lang="en-US" dirty="0" smtClean="0"/>
              <a:t>refreshed. </a:t>
            </a:r>
            <a:endParaRPr dirty="0"/>
          </a:p>
        </p:txBody>
      </p:sp>
    </p:spTree>
    <p:extLst>
      <p:ext uri="{BB962C8B-B14F-4D97-AF65-F5344CB8AC3E}">
        <p14:creationId xmlns:p14="http://schemas.microsoft.com/office/powerpoint/2010/main" val="237626790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a:spLocks noGrp="1"/>
          </p:cNvSpPr>
          <p:nvPr>
            <p:ph type="title"/>
          </p:nvPr>
        </p:nvSpPr>
        <p:spPr>
          <a:xfrm>
            <a:off x="1981200" y="274637"/>
            <a:ext cx="8229600" cy="1143000"/>
          </a:xfrm>
          <a:prstGeom prst="rect">
            <a:avLst/>
          </a:prstGeom>
        </p:spPr>
        <p:txBody>
          <a:bodyPr spcFirstLastPara="1" vert="horz" wrap="square" lIns="91425" tIns="45700" rIns="91425" bIns="45700" rtlCol="0" anchor="ctr" anchorCtr="0">
            <a:noAutofit/>
          </a:bodyPr>
          <a:lstStyle/>
          <a:p>
            <a:r>
              <a:rPr lang="en-US"/>
              <a:t>VA Medical Centers</a:t>
            </a:r>
            <a:endParaRPr/>
          </a:p>
        </p:txBody>
      </p:sp>
      <p:sp>
        <p:nvSpPr>
          <p:cNvPr id="615" name="Google Shape;615;p100"/>
          <p:cNvSpPr txBox="1">
            <a:spLocks noGrp="1"/>
          </p:cNvSpPr>
          <p:nvPr>
            <p:ph type="body" idx="1"/>
          </p:nvPr>
        </p:nvSpPr>
        <p:spPr>
          <a:xfrm>
            <a:off x="1981200" y="1600200"/>
            <a:ext cx="8229600" cy="4526100"/>
          </a:xfrm>
          <a:prstGeom prst="rect">
            <a:avLst/>
          </a:prstGeom>
        </p:spPr>
        <p:txBody>
          <a:bodyPr spcFirstLastPara="1" vert="horz" wrap="square" lIns="91425" tIns="45700" rIns="91425" bIns="45700" rtlCol="0" anchor="t" anchorCtr="0">
            <a:noAutofit/>
          </a:bodyPr>
          <a:lstStyle/>
          <a:p>
            <a:pPr marL="0" indent="0">
              <a:buNone/>
            </a:pPr>
            <a:endParaRPr/>
          </a:p>
        </p:txBody>
      </p:sp>
      <p:pic>
        <p:nvPicPr>
          <p:cNvPr id="616" name="Google Shape;616;p100"/>
          <p:cNvPicPr preferRelativeResize="0"/>
          <p:nvPr/>
        </p:nvPicPr>
        <p:blipFill>
          <a:blip r:embed="rId3">
            <a:alphaModFix/>
          </a:blip>
          <a:stretch>
            <a:fillRect/>
          </a:stretch>
        </p:blipFill>
        <p:spPr>
          <a:xfrm>
            <a:off x="1981189" y="1391501"/>
            <a:ext cx="3876675" cy="4943475"/>
          </a:xfrm>
          <a:prstGeom prst="rect">
            <a:avLst/>
          </a:prstGeom>
          <a:noFill/>
          <a:ln>
            <a:noFill/>
          </a:ln>
        </p:spPr>
      </p:pic>
      <p:pic>
        <p:nvPicPr>
          <p:cNvPr id="617" name="Google Shape;617;p100"/>
          <p:cNvPicPr preferRelativeResize="0"/>
          <p:nvPr/>
        </p:nvPicPr>
        <p:blipFill>
          <a:blip r:embed="rId4">
            <a:alphaModFix/>
          </a:blip>
          <a:stretch>
            <a:fillRect/>
          </a:stretch>
        </p:blipFill>
        <p:spPr>
          <a:xfrm>
            <a:off x="6190589" y="1367700"/>
            <a:ext cx="3895725" cy="4991100"/>
          </a:xfrm>
          <a:prstGeom prst="rect">
            <a:avLst/>
          </a:prstGeom>
          <a:noFill/>
          <a:ln>
            <a:noFill/>
          </a:ln>
        </p:spPr>
      </p:pic>
    </p:spTree>
    <p:extLst>
      <p:ext uri="{BB962C8B-B14F-4D97-AF65-F5344CB8AC3E}">
        <p14:creationId xmlns:p14="http://schemas.microsoft.com/office/powerpoint/2010/main" val="336751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02"/>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buClr>
                <a:schemeClr val="lt2"/>
              </a:buClr>
              <a:buSzPts val="4000"/>
            </a:pPr>
            <a:r>
              <a:rPr lang="en-US" sz="4000" b="1" dirty="0">
                <a:solidFill>
                  <a:schemeClr val="accent1"/>
                </a:solidFill>
                <a:latin typeface="Garamond"/>
                <a:ea typeface="Garamond"/>
                <a:cs typeface="Garamond"/>
                <a:sym typeface="Garamond"/>
              </a:rPr>
              <a:t>Insist on getting Professional help:</a:t>
            </a:r>
            <a:endParaRPr dirty="0">
              <a:solidFill>
                <a:schemeClr val="accent1"/>
              </a:solidFill>
            </a:endParaRPr>
          </a:p>
        </p:txBody>
      </p:sp>
      <p:sp>
        <p:nvSpPr>
          <p:cNvPr id="629" name="Google Shape;629;p102"/>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hlink"/>
              </a:buClr>
              <a:buSzPts val="2240"/>
              <a:buFont typeface="Noto Sans Symbols"/>
              <a:buChar char="■"/>
            </a:pPr>
            <a:r>
              <a:rPr lang="en-US" sz="2400" dirty="0">
                <a:latin typeface="Garamond"/>
                <a:ea typeface="Garamond"/>
                <a:cs typeface="Garamond"/>
                <a:sym typeface="Garamond"/>
              </a:rPr>
              <a:t>PTSD makes them feel "numb," like being cut off from others, angry and irritable, or depressed. PTSD also makes them feel like they are always "on guard." All of these feelings can get worse when they use drugs and alcohol.</a:t>
            </a: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It is important that veterans get peer recovery supports for their SUD however PTSD help in part comes from professional venues.</a:t>
            </a:r>
            <a:endParaRPr sz="2400" dirty="0"/>
          </a:p>
        </p:txBody>
      </p:sp>
    </p:spTree>
    <p:extLst>
      <p:ext uri="{BB962C8B-B14F-4D97-AF65-F5344CB8AC3E}">
        <p14:creationId xmlns:p14="http://schemas.microsoft.com/office/powerpoint/2010/main" val="2855103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3"/>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buClr>
                <a:schemeClr val="lt2"/>
              </a:buClr>
              <a:buSzPts val="4400"/>
            </a:pPr>
            <a:r>
              <a:rPr lang="en-US" sz="4400" b="1" dirty="0">
                <a:solidFill>
                  <a:schemeClr val="accent1"/>
                </a:solidFill>
                <a:latin typeface="Garamond"/>
                <a:ea typeface="Garamond"/>
                <a:cs typeface="Garamond"/>
                <a:sym typeface="Garamond"/>
              </a:rPr>
              <a:t>Same Principles as SUD Recovery</a:t>
            </a:r>
            <a:endParaRPr dirty="0">
              <a:solidFill>
                <a:schemeClr val="accent1"/>
              </a:solidFill>
            </a:endParaRPr>
          </a:p>
        </p:txBody>
      </p:sp>
      <p:sp>
        <p:nvSpPr>
          <p:cNvPr id="636" name="Google Shape;636;p103"/>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hlink"/>
              </a:buClr>
              <a:buSzPts val="2240"/>
              <a:buFont typeface="Noto Sans Symbols"/>
              <a:buChar char="■"/>
            </a:pPr>
            <a:r>
              <a:rPr lang="en-US" sz="2400" dirty="0">
                <a:latin typeface="Garamond"/>
                <a:ea typeface="Garamond"/>
                <a:cs typeface="Garamond"/>
                <a:sym typeface="Garamond"/>
              </a:rPr>
              <a:t>Drug and alcohol use allows you to continue the cycle of "avoidance" found in PTSD. Avoiding bad memories and dreams or people and places can actually make PTSD last longer. </a:t>
            </a:r>
            <a:r>
              <a:rPr lang="en-US" sz="2400" dirty="0">
                <a:latin typeface="Garamond"/>
                <a:ea typeface="Garamond"/>
                <a:cs typeface="Garamond"/>
                <a:sym typeface="Garamond"/>
              </a:rPr>
              <a:t>You cannot make as much progress in treatment if you avoid your problems. </a:t>
            </a:r>
            <a:endParaRPr lang="en-US" sz="2400" dirty="0" smtClean="0">
              <a:latin typeface="Garamond"/>
              <a:ea typeface="Garamond"/>
              <a:cs typeface="Garamond"/>
              <a:sym typeface="Garamond"/>
            </a:endParaRPr>
          </a:p>
          <a:p>
            <a:pPr marL="342900" indent="-342900">
              <a:spcBef>
                <a:spcPts val="0"/>
              </a:spcBef>
              <a:buClr>
                <a:schemeClr val="hlink"/>
              </a:buClr>
              <a:buSzPts val="2240"/>
              <a:buFont typeface="Noto Sans Symbols"/>
              <a:buChar char="■"/>
            </a:pPr>
            <a:endParaRPr sz="2400" dirty="0"/>
          </a:p>
          <a:p>
            <a:pPr marL="342900" indent="-342900">
              <a:spcBef>
                <a:spcPts val="640"/>
              </a:spcBef>
              <a:buClr>
                <a:schemeClr val="hlink"/>
              </a:buClr>
              <a:buSzPts val="2240"/>
              <a:buFont typeface="Noto Sans Symbols"/>
              <a:buChar char="■"/>
            </a:pPr>
            <a:r>
              <a:rPr lang="en-US" sz="2400" dirty="0">
                <a:latin typeface="Garamond"/>
                <a:ea typeface="Garamond"/>
                <a:cs typeface="Garamond"/>
                <a:sym typeface="Garamond"/>
              </a:rPr>
              <a:t>Talk and Listen, Talk and Listen, Talk and Listen !!!!!!!!!!</a:t>
            </a:r>
            <a:endParaRPr sz="2400" dirty="0"/>
          </a:p>
        </p:txBody>
      </p:sp>
    </p:spTree>
    <p:extLst>
      <p:ext uri="{BB962C8B-B14F-4D97-AF65-F5344CB8AC3E}">
        <p14:creationId xmlns:p14="http://schemas.microsoft.com/office/powerpoint/2010/main" val="17616147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Mutual Aid Groups </a:t>
            </a:r>
            <a:endParaRPr lang="en-US" dirty="0"/>
          </a:p>
        </p:txBody>
      </p:sp>
      <p:sp>
        <p:nvSpPr>
          <p:cNvPr id="3" name="Content Placeholder 2"/>
          <p:cNvSpPr>
            <a:spLocks noGrp="1"/>
          </p:cNvSpPr>
          <p:nvPr>
            <p:ph sz="quarter" idx="13"/>
          </p:nvPr>
        </p:nvSpPr>
        <p:spPr/>
        <p:txBody>
          <a:bodyPr/>
          <a:lstStyle/>
          <a:p>
            <a:r>
              <a:rPr lang="en-US" dirty="0"/>
              <a:t>The term mutual aid refers to </a:t>
            </a:r>
            <a:r>
              <a:rPr lang="en-US" b="1" dirty="0"/>
              <a:t>the voluntary exchange of resources and services between community members to provide support for those who need it</a:t>
            </a:r>
            <a:r>
              <a:rPr lang="en-US" dirty="0"/>
              <a:t>. These organized community efforts most often form within underserved communities and aim to empower people through solidarity rather than charity.</a:t>
            </a:r>
            <a:endParaRPr lang="en-US" dirty="0"/>
          </a:p>
        </p:txBody>
      </p:sp>
    </p:spTree>
    <p:extLst>
      <p:ext uri="{BB962C8B-B14F-4D97-AF65-F5344CB8AC3E}">
        <p14:creationId xmlns:p14="http://schemas.microsoft.com/office/powerpoint/2010/main" val="2951019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4"/>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a:bodyPr>
          <a:lstStyle/>
          <a:p>
            <a:pPr>
              <a:lnSpc>
                <a:spcPct val="100000"/>
              </a:lnSpc>
              <a:spcBef>
                <a:spcPts val="0"/>
              </a:spcBef>
              <a:buClr>
                <a:srgbClr val="E5E5FF"/>
              </a:buClr>
              <a:buSzPts val="4400"/>
            </a:pPr>
            <a:r>
              <a:rPr lang="en-US"/>
              <a:t>All Veterans feel different !</a:t>
            </a:r>
            <a:endParaRPr/>
          </a:p>
        </p:txBody>
      </p:sp>
      <p:sp>
        <p:nvSpPr>
          <p:cNvPr id="642" name="Google Shape;642;p104"/>
          <p:cNvSpPr txBox="1">
            <a:spLocks noGrp="1"/>
          </p:cNvSpPr>
          <p:nvPr>
            <p:ph type="body" idx="4294967295"/>
          </p:nvPr>
        </p:nvSpPr>
        <p:spPr>
          <a:xfrm>
            <a:off x="1981200" y="1600200"/>
            <a:ext cx="8229600" cy="4526100"/>
          </a:xfrm>
          <a:prstGeom prst="rect">
            <a:avLst/>
          </a:prstGeom>
          <a:noFill/>
          <a:ln>
            <a:noFill/>
          </a:ln>
        </p:spPr>
        <p:txBody>
          <a:bodyPr spcFirstLastPara="1" vert="horz" wrap="square" lIns="45700" tIns="45700" rIns="45700" bIns="45700" rtlCol="0" anchor="t" anchorCtr="0">
            <a:normAutofit/>
          </a:bodyPr>
          <a:lstStyle/>
          <a:p>
            <a:pPr marL="342900" indent="-342900">
              <a:lnSpc>
                <a:spcPct val="100000"/>
              </a:lnSpc>
              <a:spcBef>
                <a:spcPts val="0"/>
              </a:spcBef>
              <a:buSzPts val="2240"/>
              <a:buFont typeface="Garamond"/>
              <a:buChar char="■"/>
            </a:pPr>
            <a:r>
              <a:rPr lang="en-US"/>
              <a:t>Veterans will drink or use drugs because it distracts them from their problems for a short time, but drugs and alcohol make it harder to concentrate, be productive, and enjoy all parts of their life.</a:t>
            </a:r>
            <a:endParaRPr/>
          </a:p>
          <a:p>
            <a:pPr marL="342900" indent="-342900">
              <a:lnSpc>
                <a:spcPct val="100000"/>
              </a:lnSpc>
              <a:spcBef>
                <a:spcPts val="700"/>
              </a:spcBef>
              <a:buSzPts val="2240"/>
              <a:buFont typeface="Garamond"/>
              <a:buChar char="■"/>
            </a:pPr>
            <a:r>
              <a:rPr lang="en-US"/>
              <a:t>Veterans really have a unique experience than most civilians that have never been in a war zone.</a:t>
            </a:r>
            <a:endParaRPr/>
          </a:p>
        </p:txBody>
      </p:sp>
    </p:spTree>
    <p:extLst>
      <p:ext uri="{BB962C8B-B14F-4D97-AF65-F5344CB8AC3E}">
        <p14:creationId xmlns:p14="http://schemas.microsoft.com/office/powerpoint/2010/main" val="1595791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106"/>
          <p:cNvPicPr preferRelativeResize="0"/>
          <p:nvPr/>
        </p:nvPicPr>
        <p:blipFill>
          <a:blip r:embed="rId3">
            <a:alphaModFix/>
          </a:blip>
          <a:stretch>
            <a:fillRect/>
          </a:stretch>
        </p:blipFill>
        <p:spPr>
          <a:xfrm>
            <a:off x="2050125" y="1550138"/>
            <a:ext cx="3886200" cy="4991100"/>
          </a:xfrm>
          <a:prstGeom prst="rect">
            <a:avLst/>
          </a:prstGeom>
          <a:noFill/>
          <a:ln>
            <a:noFill/>
          </a:ln>
        </p:spPr>
      </p:pic>
      <p:pic>
        <p:nvPicPr>
          <p:cNvPr id="657" name="Google Shape;657;p106"/>
          <p:cNvPicPr preferRelativeResize="0"/>
          <p:nvPr/>
        </p:nvPicPr>
        <p:blipFill>
          <a:blip r:embed="rId4">
            <a:alphaModFix/>
          </a:blip>
          <a:stretch>
            <a:fillRect/>
          </a:stretch>
        </p:blipFill>
        <p:spPr>
          <a:xfrm>
            <a:off x="6346650" y="1550150"/>
            <a:ext cx="3905250" cy="5070250"/>
          </a:xfrm>
          <a:prstGeom prst="rect">
            <a:avLst/>
          </a:prstGeom>
          <a:noFill/>
          <a:ln>
            <a:noFill/>
          </a:ln>
        </p:spPr>
      </p:pic>
      <p:sp>
        <p:nvSpPr>
          <p:cNvPr id="658" name="Google Shape;658;p106"/>
          <p:cNvSpPr txBox="1"/>
          <p:nvPr/>
        </p:nvSpPr>
        <p:spPr>
          <a:xfrm>
            <a:off x="2425950" y="355050"/>
            <a:ext cx="7340100" cy="677100"/>
          </a:xfrm>
          <a:prstGeom prst="rect">
            <a:avLst/>
          </a:prstGeom>
          <a:noFill/>
          <a:ln>
            <a:noFill/>
          </a:ln>
        </p:spPr>
        <p:txBody>
          <a:bodyPr spcFirstLastPara="1" wrap="square" lIns="91425" tIns="91425" rIns="91425" bIns="91425" anchor="t" anchorCtr="0">
            <a:spAutoFit/>
          </a:bodyPr>
          <a:lstStyle/>
          <a:p>
            <a:pPr algn="ctr"/>
            <a:r>
              <a:rPr lang="en-US" sz="3200" b="1">
                <a:solidFill>
                  <a:srgbClr val="FFFFFF"/>
                </a:solidFill>
                <a:latin typeface="Garamond"/>
                <a:ea typeface="Garamond"/>
                <a:cs typeface="Garamond"/>
                <a:sym typeface="Garamond"/>
              </a:rPr>
              <a:t>WV PTSD Programs</a:t>
            </a:r>
            <a:endParaRPr sz="3200" b="1">
              <a:solidFill>
                <a:srgbClr val="FFFFFF"/>
              </a:solidFill>
              <a:latin typeface="Garamond"/>
              <a:ea typeface="Garamond"/>
              <a:cs typeface="Garamond"/>
              <a:sym typeface="Garamond"/>
            </a:endParaRPr>
          </a:p>
        </p:txBody>
      </p:sp>
    </p:spTree>
    <p:extLst>
      <p:ext uri="{BB962C8B-B14F-4D97-AF65-F5344CB8AC3E}">
        <p14:creationId xmlns:p14="http://schemas.microsoft.com/office/powerpoint/2010/main" val="272675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1"/>
          <p:cNvSpPr txBox="1">
            <a:spLocks noGrp="1"/>
          </p:cNvSpPr>
          <p:nvPr>
            <p:ph type="title" idx="4294967295"/>
          </p:nvPr>
        </p:nvSpPr>
        <p:spPr>
          <a:xfrm>
            <a:off x="1981200" y="274637"/>
            <a:ext cx="8229600" cy="1143000"/>
          </a:xfrm>
          <a:prstGeom prst="rect">
            <a:avLst/>
          </a:prstGeom>
          <a:noFill/>
          <a:ln>
            <a:noFill/>
          </a:ln>
        </p:spPr>
        <p:txBody>
          <a:bodyPr spcFirstLastPara="1" vert="horz" wrap="square" lIns="45700" tIns="45700" rIns="45700" bIns="45700" rtlCol="0" anchor="ctr" anchorCtr="0">
            <a:normAutofit/>
          </a:bodyPr>
          <a:lstStyle/>
          <a:p>
            <a:pPr>
              <a:lnSpc>
                <a:spcPct val="100000"/>
              </a:lnSpc>
              <a:spcBef>
                <a:spcPts val="0"/>
              </a:spcBef>
              <a:buClr>
                <a:srgbClr val="E5E5FF"/>
              </a:buClr>
              <a:buSzPts val="4400"/>
            </a:pPr>
            <a:r>
              <a:rPr lang="en-US"/>
              <a:t>Co-Occurring Disorders</a:t>
            </a:r>
            <a:endParaRPr/>
          </a:p>
        </p:txBody>
      </p:sp>
      <p:sp>
        <p:nvSpPr>
          <p:cNvPr id="687" name="Google Shape;687;p111"/>
          <p:cNvSpPr txBox="1">
            <a:spLocks noGrp="1"/>
          </p:cNvSpPr>
          <p:nvPr>
            <p:ph type="body" idx="4294967295"/>
          </p:nvPr>
        </p:nvSpPr>
        <p:spPr>
          <a:xfrm>
            <a:off x="1981200" y="1600200"/>
            <a:ext cx="8229600" cy="4526100"/>
          </a:xfrm>
          <a:prstGeom prst="rect">
            <a:avLst/>
          </a:prstGeom>
          <a:noFill/>
          <a:ln>
            <a:noFill/>
          </a:ln>
        </p:spPr>
        <p:txBody>
          <a:bodyPr spcFirstLastPara="1" vert="horz" wrap="square" lIns="45700" tIns="45700" rIns="45700" bIns="45700" rtlCol="0" anchor="t" anchorCtr="0">
            <a:normAutofit/>
          </a:bodyPr>
          <a:lstStyle/>
          <a:p>
            <a:pPr marL="342900" indent="-342900">
              <a:lnSpc>
                <a:spcPct val="100000"/>
              </a:lnSpc>
              <a:spcBef>
                <a:spcPts val="0"/>
              </a:spcBef>
              <a:buSzPts val="2240"/>
              <a:buFont typeface="Garamond"/>
              <a:buChar char="■"/>
            </a:pPr>
            <a:r>
              <a:rPr lang="en-US"/>
              <a:t>Psychotropic drug world and we are in it!</a:t>
            </a:r>
            <a:endParaRPr/>
          </a:p>
          <a:p>
            <a:pPr marL="342900" indent="-342900">
              <a:lnSpc>
                <a:spcPct val="100000"/>
              </a:lnSpc>
              <a:spcBef>
                <a:spcPts val="700"/>
              </a:spcBef>
              <a:buSzPts val="2240"/>
              <a:buFont typeface="Garamond"/>
              <a:buChar char="■"/>
            </a:pPr>
            <a:r>
              <a:rPr lang="en-US"/>
              <a:t>We are not doctors so don’t act like one </a:t>
            </a:r>
            <a:endParaRPr/>
          </a:p>
          <a:p>
            <a:pPr marL="342900" indent="-342900">
              <a:lnSpc>
                <a:spcPct val="100000"/>
              </a:lnSpc>
              <a:spcBef>
                <a:spcPts val="700"/>
              </a:spcBef>
              <a:buSzPts val="2240"/>
              <a:buFont typeface="Garamond"/>
              <a:buChar char="■"/>
            </a:pPr>
            <a:r>
              <a:rPr lang="en-US"/>
              <a:t>We do however have a keen ability to detect other disorders</a:t>
            </a:r>
            <a:endParaRPr/>
          </a:p>
          <a:p>
            <a:pPr marL="342900" indent="-342900">
              <a:lnSpc>
                <a:spcPct val="100000"/>
              </a:lnSpc>
              <a:spcBef>
                <a:spcPts val="700"/>
              </a:spcBef>
              <a:buSzPts val="2240"/>
              <a:buFont typeface="Garamond"/>
              <a:buChar char="■"/>
            </a:pPr>
            <a:r>
              <a:rPr lang="en-US"/>
              <a:t>We do know when a peer needs a higher pay grade assessment and possible services !</a:t>
            </a:r>
            <a:endParaRPr/>
          </a:p>
        </p:txBody>
      </p:sp>
    </p:spTree>
    <p:extLst>
      <p:ext uri="{BB962C8B-B14F-4D97-AF65-F5344CB8AC3E}">
        <p14:creationId xmlns:p14="http://schemas.microsoft.com/office/powerpoint/2010/main" val="316369974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Ally and SUD </a:t>
            </a:r>
            <a:endParaRPr lang="en-US" dirty="0"/>
          </a:p>
        </p:txBody>
      </p:sp>
      <p:sp>
        <p:nvSpPr>
          <p:cNvPr id="3" name="Content Placeholder 2"/>
          <p:cNvSpPr>
            <a:spLocks noGrp="1"/>
          </p:cNvSpPr>
          <p:nvPr>
            <p:ph sz="quarter" idx="13"/>
          </p:nvPr>
        </p:nvSpPr>
        <p:spPr/>
        <p:txBody>
          <a:bodyPr>
            <a:normAutofit fontScale="92500" lnSpcReduction="10000"/>
          </a:bodyPr>
          <a:lstStyle/>
          <a:p>
            <a:pPr fontAlgn="base"/>
            <a:r>
              <a:rPr lang="en-US" b="1" dirty="0"/>
              <a:t>What It Means to Be a Recovery </a:t>
            </a:r>
            <a:r>
              <a:rPr lang="en-US" b="1" dirty="0" smtClean="0"/>
              <a:t>Ally: </a:t>
            </a:r>
            <a:r>
              <a:rPr lang="en-US" dirty="0"/>
              <a:t>A recovery ally can be a family member, a lay person, a friend, an employer, a health care provider, a teacher, or anyone else who has a relationship with someone who is struggling with a substance use disorder. It has been said that the opposite of addiction is connection. </a:t>
            </a:r>
            <a:r>
              <a:rPr lang="en-US" b="1" dirty="0"/>
              <a:t>The more connected a person with a substance use disorder feels, the better their chances are of entering and remaining in recovery.</a:t>
            </a:r>
            <a:r>
              <a:rPr lang="en-US" dirty="0"/>
              <a:t> However, you need to have more than just a desire to help—you need an understanding of what the person is going through. You need to know what might trigger the person’s craving, what words will cause them to doubt themselves and their ability to recover, when their most challenging times are, and what situations they might need to avoid.  </a:t>
            </a:r>
            <a:endParaRPr lang="en-US" b="1" dirty="0" smtClean="0"/>
          </a:p>
        </p:txBody>
      </p:sp>
    </p:spTree>
    <p:extLst>
      <p:ext uri="{BB962C8B-B14F-4D97-AF65-F5344CB8AC3E}">
        <p14:creationId xmlns:p14="http://schemas.microsoft.com/office/powerpoint/2010/main" val="3976747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1228094649c_0_53"/>
          <p:cNvPicPr preferRelativeResize="0"/>
          <p:nvPr/>
        </p:nvPicPr>
        <p:blipFill>
          <a:blip r:embed="rId3">
            <a:alphaModFix/>
          </a:blip>
          <a:stretch>
            <a:fillRect/>
          </a:stretch>
        </p:blipFill>
        <p:spPr>
          <a:xfrm>
            <a:off x="0" y="0"/>
            <a:ext cx="12192000" cy="6846092"/>
          </a:xfrm>
          <a:prstGeom prst="rect">
            <a:avLst/>
          </a:prstGeom>
          <a:noFill/>
          <a:ln>
            <a:noFill/>
          </a:ln>
        </p:spPr>
      </p:pic>
    </p:spTree>
    <p:extLst>
      <p:ext uri="{BB962C8B-B14F-4D97-AF65-F5344CB8AC3E}">
        <p14:creationId xmlns:p14="http://schemas.microsoft.com/office/powerpoint/2010/main" val="397724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28094649c_0_63"/>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111" name="Google Shape;111;g1228094649c_0_63"/>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112" name="Google Shape;112;g1228094649c_0_63"/>
          <p:cNvPicPr preferRelativeResize="0"/>
          <p:nvPr/>
        </p:nvPicPr>
        <p:blipFill>
          <a:blip r:embed="rId3">
            <a:alphaModFix/>
          </a:blip>
          <a:stretch>
            <a:fillRect/>
          </a:stretch>
        </p:blipFill>
        <p:spPr>
          <a:xfrm>
            <a:off x="0" y="-1"/>
            <a:ext cx="12192000" cy="6846097"/>
          </a:xfrm>
          <a:prstGeom prst="rect">
            <a:avLst/>
          </a:prstGeom>
          <a:noFill/>
          <a:ln>
            <a:noFill/>
          </a:ln>
        </p:spPr>
      </p:pic>
    </p:spTree>
    <p:extLst>
      <p:ext uri="{BB962C8B-B14F-4D97-AF65-F5344CB8AC3E}">
        <p14:creationId xmlns:p14="http://schemas.microsoft.com/office/powerpoint/2010/main" val="1673125461"/>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28094649c_0_63"/>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111" name="Google Shape;111;g1228094649c_0_63"/>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112" name="Google Shape;112;g1228094649c_0_63"/>
          <p:cNvPicPr preferRelativeResize="0"/>
          <p:nvPr/>
        </p:nvPicPr>
        <p:blipFill>
          <a:blip r:embed="rId3">
            <a:alphaModFix/>
          </a:blip>
          <a:stretch>
            <a:fillRect/>
          </a:stretch>
        </p:blipFill>
        <p:spPr>
          <a:xfrm>
            <a:off x="0" y="-1"/>
            <a:ext cx="12192000" cy="6846097"/>
          </a:xfrm>
          <a:prstGeom prst="rect">
            <a:avLst/>
          </a:prstGeom>
          <a:noFill/>
          <a:ln>
            <a:noFill/>
          </a:ln>
        </p:spPr>
      </p:pic>
    </p:spTree>
    <p:extLst>
      <p:ext uri="{BB962C8B-B14F-4D97-AF65-F5344CB8AC3E}">
        <p14:creationId xmlns:p14="http://schemas.microsoft.com/office/powerpoint/2010/main" val="247230414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1228094649c_0_84"/>
          <p:cNvPicPr preferRelativeResize="0"/>
          <p:nvPr/>
        </p:nvPicPr>
        <p:blipFill>
          <a:blip r:embed="rId3">
            <a:alphaModFix/>
          </a:blip>
          <a:stretch>
            <a:fillRect/>
          </a:stretch>
        </p:blipFill>
        <p:spPr>
          <a:xfrm>
            <a:off x="0" y="0"/>
            <a:ext cx="12192000" cy="6863949"/>
          </a:xfrm>
          <a:prstGeom prst="rect">
            <a:avLst/>
          </a:prstGeom>
          <a:noFill/>
          <a:ln>
            <a:noFill/>
          </a:ln>
        </p:spPr>
      </p:pic>
    </p:spTree>
    <p:extLst>
      <p:ext uri="{BB962C8B-B14F-4D97-AF65-F5344CB8AC3E}">
        <p14:creationId xmlns:p14="http://schemas.microsoft.com/office/powerpoint/2010/main" val="1921349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1228094649c_0_84"/>
          <p:cNvPicPr preferRelativeResize="0"/>
          <p:nvPr/>
        </p:nvPicPr>
        <p:blipFill>
          <a:blip r:embed="rId3">
            <a:alphaModFix/>
          </a:blip>
          <a:stretch>
            <a:fillRect/>
          </a:stretch>
        </p:blipFill>
        <p:spPr>
          <a:xfrm>
            <a:off x="0" y="0"/>
            <a:ext cx="12192000" cy="6863949"/>
          </a:xfrm>
          <a:prstGeom prst="rect">
            <a:avLst/>
          </a:prstGeom>
          <a:noFill/>
          <a:ln>
            <a:noFill/>
          </a:ln>
        </p:spPr>
      </p:pic>
    </p:spTree>
    <p:extLst>
      <p:ext uri="{BB962C8B-B14F-4D97-AF65-F5344CB8AC3E}">
        <p14:creationId xmlns:p14="http://schemas.microsoft.com/office/powerpoint/2010/main" val="209237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228094649c_0_96"/>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147" name="Google Shape;147;g1228094649c_0_96"/>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148" name="Google Shape;148;g1228094649c_0_96"/>
          <p:cNvPicPr preferRelativeResize="0"/>
          <p:nvPr/>
        </p:nvPicPr>
        <p:blipFill>
          <a:blip r:embed="rId3">
            <a:alphaModFix/>
          </a:blip>
          <a:stretch>
            <a:fillRect/>
          </a:stretch>
        </p:blipFill>
        <p:spPr>
          <a:xfrm>
            <a:off x="0" y="-1"/>
            <a:ext cx="12192000" cy="6863947"/>
          </a:xfrm>
          <a:prstGeom prst="rect">
            <a:avLst/>
          </a:prstGeom>
          <a:noFill/>
          <a:ln>
            <a:noFill/>
          </a:ln>
        </p:spPr>
      </p:pic>
    </p:spTree>
    <p:extLst>
      <p:ext uri="{BB962C8B-B14F-4D97-AF65-F5344CB8AC3E}">
        <p14:creationId xmlns:p14="http://schemas.microsoft.com/office/powerpoint/2010/main" val="189306725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Based Recovery </a:t>
            </a:r>
            <a:endParaRPr lang="en-US" dirty="0"/>
          </a:p>
        </p:txBody>
      </p:sp>
      <p:sp>
        <p:nvSpPr>
          <p:cNvPr id="3" name="Content Placeholder 2"/>
          <p:cNvSpPr>
            <a:spLocks noGrp="1"/>
          </p:cNvSpPr>
          <p:nvPr>
            <p:ph sz="quarter" idx="13"/>
          </p:nvPr>
        </p:nvSpPr>
        <p:spPr/>
        <p:txBody>
          <a:bodyPr/>
          <a:lstStyle/>
          <a:p>
            <a:r>
              <a:rPr lang="en-US" dirty="0" smtClean="0"/>
              <a:t>Celebrate Recovery </a:t>
            </a:r>
          </a:p>
          <a:p>
            <a:r>
              <a:rPr lang="en-US" dirty="0"/>
              <a:t>American Christian twelve-step program designed to facilitate recovery from a wide variety of troubling behavior patterns. </a:t>
            </a:r>
            <a:endParaRPr lang="en-US" dirty="0" smtClean="0"/>
          </a:p>
          <a:p>
            <a:r>
              <a:rPr lang="en-US" dirty="0"/>
              <a:t>The purpose of Celebrate Recovery is </a:t>
            </a:r>
            <a:r>
              <a:rPr lang="en-US" b="1" dirty="0"/>
              <a:t>to find God's healing power in our lives through the Eight Recovery Principles found in the Beatitudes and the Christ-centered Twelve Steps</a:t>
            </a:r>
            <a:r>
              <a:rPr lang="en-US" dirty="0"/>
              <a:t>.</a:t>
            </a:r>
            <a:endParaRPr lang="en-US" dirty="0"/>
          </a:p>
        </p:txBody>
      </p:sp>
    </p:spTree>
    <p:extLst>
      <p:ext uri="{BB962C8B-B14F-4D97-AF65-F5344CB8AC3E}">
        <p14:creationId xmlns:p14="http://schemas.microsoft.com/office/powerpoint/2010/main" val="3238755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g1228094649c_0_257"/>
          <p:cNvPicPr preferRelativeResize="0"/>
          <p:nvPr/>
        </p:nvPicPr>
        <p:blipFill>
          <a:blip r:embed="rId3">
            <a:alphaModFix/>
          </a:blip>
          <a:stretch>
            <a:fillRect/>
          </a:stretch>
        </p:blipFill>
        <p:spPr>
          <a:xfrm>
            <a:off x="0" y="0"/>
            <a:ext cx="12223847" cy="6858000"/>
          </a:xfrm>
          <a:prstGeom prst="rect">
            <a:avLst/>
          </a:prstGeom>
          <a:noFill/>
          <a:ln>
            <a:noFill/>
          </a:ln>
        </p:spPr>
      </p:pic>
    </p:spTree>
    <p:extLst>
      <p:ext uri="{BB962C8B-B14F-4D97-AF65-F5344CB8AC3E}">
        <p14:creationId xmlns:p14="http://schemas.microsoft.com/office/powerpoint/2010/main" val="3822411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228094649c_0_269"/>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341" name="Google Shape;341;g1228094649c_0_269"/>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342" name="Google Shape;342;g1228094649c_0_269"/>
          <p:cNvPicPr preferRelativeResize="0"/>
          <p:nvPr/>
        </p:nvPicPr>
        <p:blipFill>
          <a:blip r:embed="rId3">
            <a:alphaModFix/>
          </a:blip>
          <a:stretch>
            <a:fillRect/>
          </a:stretch>
        </p:blipFill>
        <p:spPr>
          <a:xfrm>
            <a:off x="0" y="0"/>
            <a:ext cx="12223816" cy="6858000"/>
          </a:xfrm>
          <a:prstGeom prst="rect">
            <a:avLst/>
          </a:prstGeom>
          <a:noFill/>
          <a:ln>
            <a:noFill/>
          </a:ln>
        </p:spPr>
      </p:pic>
    </p:spTree>
    <p:extLst>
      <p:ext uri="{BB962C8B-B14F-4D97-AF65-F5344CB8AC3E}">
        <p14:creationId xmlns:p14="http://schemas.microsoft.com/office/powerpoint/2010/main" val="362908534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228094649c_0_288"/>
          <p:cNvSpPr txBox="1">
            <a:spLocks noGrp="1"/>
          </p:cNvSpPr>
          <p:nvPr>
            <p:ph type="title"/>
          </p:nvPr>
        </p:nvSpPr>
        <p:spPr>
          <a:xfrm>
            <a:off x="2022658" y="1935336"/>
            <a:ext cx="8146600" cy="553998"/>
          </a:xfrm>
          <a:prstGeom prst="rect">
            <a:avLst/>
          </a:prstGeom>
        </p:spPr>
        <p:txBody>
          <a:bodyPr spcFirstLastPara="1" vert="horz" wrap="square" lIns="0" tIns="0" rIns="0" bIns="0" rtlCol="0" anchor="t" anchorCtr="0">
            <a:spAutoFit/>
          </a:bodyPr>
          <a:lstStyle/>
          <a:p>
            <a:pPr algn="l"/>
            <a:endParaRPr/>
          </a:p>
        </p:txBody>
      </p:sp>
      <p:sp>
        <p:nvSpPr>
          <p:cNvPr id="363" name="Google Shape;363;g1228094649c_0_288"/>
          <p:cNvSpPr txBox="1">
            <a:spLocks noGrp="1"/>
          </p:cNvSpPr>
          <p:nvPr>
            <p:ph type="body" idx="1"/>
          </p:nvPr>
        </p:nvSpPr>
        <p:spPr>
          <a:xfrm>
            <a:off x="3540543" y="2946552"/>
            <a:ext cx="5111000" cy="307777"/>
          </a:xfrm>
          <a:prstGeom prst="rect">
            <a:avLst/>
          </a:prstGeom>
        </p:spPr>
        <p:txBody>
          <a:bodyPr spcFirstLastPara="1" vert="horz" wrap="square" lIns="0" tIns="0" rIns="0" bIns="0" rtlCol="0" anchor="t" anchorCtr="0">
            <a:spAutoFit/>
          </a:bodyPr>
          <a:lstStyle/>
          <a:p>
            <a:pPr marL="0" indent="0">
              <a:spcBef>
                <a:spcPts val="0"/>
              </a:spcBef>
              <a:buNone/>
            </a:pPr>
            <a:endParaRPr/>
          </a:p>
        </p:txBody>
      </p:sp>
      <p:pic>
        <p:nvPicPr>
          <p:cNvPr id="364" name="Google Shape;364;g1228094649c_0_288"/>
          <p:cNvPicPr preferRelativeResize="0"/>
          <p:nvPr/>
        </p:nvPicPr>
        <p:blipFill>
          <a:blip r:embed="rId3">
            <a:alphaModFix/>
          </a:blip>
          <a:stretch>
            <a:fillRect/>
          </a:stretch>
        </p:blipFill>
        <p:spPr>
          <a:xfrm>
            <a:off x="0" y="-1"/>
            <a:ext cx="12223816" cy="6858000"/>
          </a:xfrm>
          <a:prstGeom prst="rect">
            <a:avLst/>
          </a:prstGeom>
          <a:noFill/>
          <a:ln>
            <a:noFill/>
          </a:ln>
        </p:spPr>
      </p:pic>
    </p:spTree>
    <p:extLst>
      <p:ext uri="{BB962C8B-B14F-4D97-AF65-F5344CB8AC3E}">
        <p14:creationId xmlns:p14="http://schemas.microsoft.com/office/powerpoint/2010/main" val="316281309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1228094649c_0_295"/>
          <p:cNvPicPr preferRelativeResize="0"/>
          <p:nvPr/>
        </p:nvPicPr>
        <p:blipFill>
          <a:blip r:embed="rId3">
            <a:alphaModFix/>
          </a:blip>
          <a:stretch>
            <a:fillRect/>
          </a:stretch>
        </p:blipFill>
        <p:spPr>
          <a:xfrm>
            <a:off x="0" y="0"/>
            <a:ext cx="12223836" cy="6858000"/>
          </a:xfrm>
          <a:prstGeom prst="rect">
            <a:avLst/>
          </a:prstGeom>
          <a:noFill/>
          <a:ln>
            <a:noFill/>
          </a:ln>
        </p:spPr>
      </p:pic>
    </p:spTree>
    <p:extLst>
      <p:ext uri="{BB962C8B-B14F-4D97-AF65-F5344CB8AC3E}">
        <p14:creationId xmlns:p14="http://schemas.microsoft.com/office/powerpoint/2010/main" val="18284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Assisted Treatment </a:t>
            </a:r>
            <a:endParaRPr lang="en-US" dirty="0"/>
          </a:p>
        </p:txBody>
      </p:sp>
      <p:sp>
        <p:nvSpPr>
          <p:cNvPr id="3" name="Content Placeholder 2"/>
          <p:cNvSpPr>
            <a:spLocks noGrp="1"/>
          </p:cNvSpPr>
          <p:nvPr>
            <p:ph sz="quarter" idx="13"/>
          </p:nvPr>
        </p:nvSpPr>
        <p:spPr/>
        <p:txBody>
          <a:bodyPr/>
          <a:lstStyle/>
          <a:p>
            <a:r>
              <a:rPr lang="en-US" dirty="0"/>
              <a:t>Medication-assisted treatment (MAT) is </a:t>
            </a:r>
            <a:r>
              <a:rPr lang="en-US" b="1" dirty="0"/>
              <a:t>the use of medications, in combination with counseling and behavioral therapies, to provide a “whole-patient” </a:t>
            </a:r>
            <a:r>
              <a:rPr lang="en-US" b="1" dirty="0" smtClean="0"/>
              <a:t>approach </a:t>
            </a:r>
            <a:r>
              <a:rPr lang="en-US" b="1" dirty="0"/>
              <a:t>to the treatment of substance use disorders</a:t>
            </a:r>
            <a:r>
              <a:rPr lang="en-US" dirty="0" smtClean="0"/>
              <a:t>.</a:t>
            </a:r>
          </a:p>
          <a:p>
            <a:r>
              <a:rPr lang="en-US" dirty="0" smtClean="0"/>
              <a:t>Medications used </a:t>
            </a:r>
          </a:p>
          <a:p>
            <a:r>
              <a:rPr lang="en-US" b="1" dirty="0" smtClean="0"/>
              <a:t>Buprenorphine</a:t>
            </a:r>
          </a:p>
          <a:p>
            <a:r>
              <a:rPr lang="en-US" b="1" dirty="0" smtClean="0"/>
              <a:t>Methadone</a:t>
            </a:r>
          </a:p>
          <a:p>
            <a:r>
              <a:rPr lang="en-US" b="1" dirty="0"/>
              <a:t>naltrexone</a:t>
            </a:r>
            <a:r>
              <a:rPr lang="en-US" dirty="0"/>
              <a:t> </a:t>
            </a:r>
            <a:endParaRPr lang="en-US" dirty="0"/>
          </a:p>
        </p:txBody>
      </p:sp>
    </p:spTree>
    <p:extLst>
      <p:ext uri="{BB962C8B-B14F-4D97-AF65-F5344CB8AC3E}">
        <p14:creationId xmlns:p14="http://schemas.microsoft.com/office/powerpoint/2010/main" val="299581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Medications </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b="1" dirty="0" smtClean="0"/>
              <a:t>Buprenorphine- </a:t>
            </a:r>
            <a:r>
              <a:rPr lang="en-US" dirty="0"/>
              <a:t>is </a:t>
            </a:r>
            <a:r>
              <a:rPr lang="en-US" b="1" dirty="0"/>
              <a:t>an opioid partial agonist</a:t>
            </a:r>
            <a:r>
              <a:rPr lang="en-US" dirty="0"/>
              <a:t>. It produces effects such as euphoria or respiratory depression at low to moderate doses. With buprenorphine, however, these effects are weaker than full opioid agonists such as methadone and </a:t>
            </a:r>
            <a:r>
              <a:rPr lang="en-US" dirty="0" smtClean="0"/>
              <a:t>heroin</a:t>
            </a:r>
            <a:endParaRPr lang="en-US" dirty="0"/>
          </a:p>
          <a:p>
            <a:r>
              <a:rPr lang="en-US" b="1" dirty="0" smtClean="0"/>
              <a:t>Methadone-</a:t>
            </a:r>
            <a:r>
              <a:rPr lang="en-US" dirty="0"/>
              <a:t>maintenance is a long-term treatment. The length of treatment varies from one or two years to 20 years or more. However, if the person taking methadone and their doctor agree to end treatment, the methadone dose is tapered down gradually over many weeks or months, easing the process of withdrawal</a:t>
            </a:r>
            <a:r>
              <a:rPr lang="en-US" dirty="0" smtClean="0"/>
              <a:t>.</a:t>
            </a:r>
          </a:p>
          <a:p>
            <a:r>
              <a:rPr lang="en-US" b="1" dirty="0" smtClean="0"/>
              <a:t>Naltrexone</a:t>
            </a:r>
            <a:r>
              <a:rPr lang="en-US" dirty="0" smtClean="0"/>
              <a:t>-</a:t>
            </a:r>
            <a:r>
              <a:rPr lang="en-US" b="1" dirty="0"/>
              <a:t>binds to the endorphin receptors in the body, and blocks the effects and feelings of alcohol</a:t>
            </a:r>
            <a:r>
              <a:rPr lang="en-US" dirty="0"/>
              <a:t>. Naltrexone reduces alcohol cravings and the amount of alcohol consumed. Once a patient stops drinking, taking naltrexone helps patients maintain their sobriety.</a:t>
            </a:r>
            <a:endParaRPr lang="en-US" dirty="0"/>
          </a:p>
          <a:p>
            <a:endParaRPr lang="en-US" dirty="0"/>
          </a:p>
        </p:txBody>
      </p:sp>
    </p:spTree>
    <p:extLst>
      <p:ext uri="{BB962C8B-B14F-4D97-AF65-F5344CB8AC3E}">
        <p14:creationId xmlns:p14="http://schemas.microsoft.com/office/powerpoint/2010/main" val="70731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Recovery/ </a:t>
            </a:r>
            <a:r>
              <a:rPr lang="en-US" dirty="0"/>
              <a:t>Self-Management and Recovery Training</a:t>
            </a:r>
            <a:endParaRPr lang="en-US" dirty="0"/>
          </a:p>
        </p:txBody>
      </p:sp>
      <p:sp>
        <p:nvSpPr>
          <p:cNvPr id="3" name="Content Placeholder 2"/>
          <p:cNvSpPr>
            <a:spLocks noGrp="1"/>
          </p:cNvSpPr>
          <p:nvPr>
            <p:ph sz="quarter" idx="13"/>
          </p:nvPr>
        </p:nvSpPr>
        <p:spPr/>
        <p:txBody>
          <a:bodyPr/>
          <a:lstStyle/>
          <a:p>
            <a:r>
              <a:rPr lang="en-US" dirty="0"/>
              <a:t>SMART was created for people seeking a self-empowering way to overcome addictive problems. What has emerged is an accessible method of recovery, one grounded in science and proven by more than a quarter-century of experience teaching practical tools that encourage lasting change</a:t>
            </a:r>
            <a:r>
              <a:rPr lang="en-US" dirty="0" smtClean="0"/>
              <a:t>.</a:t>
            </a:r>
          </a:p>
          <a:p>
            <a:r>
              <a:rPr lang="en-US" b="1" dirty="0"/>
              <a:t>SMART Recovery is based on principles from Cognitive Behavioral Therapy (CBT)</a:t>
            </a:r>
            <a:r>
              <a:rPr lang="en-US" dirty="0"/>
              <a:t>, Rational Emotive Behavior Therapy (REBT), and Motivational Enhancement Therapy</a:t>
            </a:r>
            <a:endParaRPr lang="en-US" dirty="0"/>
          </a:p>
        </p:txBody>
      </p:sp>
    </p:spTree>
    <p:extLst>
      <p:ext uri="{BB962C8B-B14F-4D97-AF65-F5344CB8AC3E}">
        <p14:creationId xmlns:p14="http://schemas.microsoft.com/office/powerpoint/2010/main" val="112504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1228094649c_0_175"/>
          <p:cNvPicPr preferRelativeResize="0"/>
          <p:nvPr/>
        </p:nvPicPr>
        <p:blipFill>
          <a:blip r:embed="rId3">
            <a:alphaModFix/>
          </a:blip>
          <a:stretch>
            <a:fillRect/>
          </a:stretch>
        </p:blipFill>
        <p:spPr>
          <a:xfrm>
            <a:off x="0" y="0"/>
            <a:ext cx="12192000" cy="6858004"/>
          </a:xfrm>
          <a:prstGeom prst="rect">
            <a:avLst/>
          </a:prstGeom>
          <a:noFill/>
          <a:ln>
            <a:noFill/>
          </a:ln>
        </p:spPr>
      </p:pic>
    </p:spTree>
    <p:extLst>
      <p:ext uri="{BB962C8B-B14F-4D97-AF65-F5344CB8AC3E}">
        <p14:creationId xmlns:p14="http://schemas.microsoft.com/office/powerpoint/2010/main" val="307789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Recovery </a:t>
            </a:r>
            <a:endParaRPr lang="en-US" dirty="0"/>
          </a:p>
        </p:txBody>
      </p:sp>
      <p:sp>
        <p:nvSpPr>
          <p:cNvPr id="3" name="Content Placeholder 2"/>
          <p:cNvSpPr>
            <a:spLocks noGrp="1"/>
          </p:cNvSpPr>
          <p:nvPr>
            <p:ph sz="quarter" idx="13"/>
          </p:nvPr>
        </p:nvSpPr>
        <p:spPr/>
        <p:txBody>
          <a:bodyPr/>
          <a:lstStyle/>
          <a:p>
            <a:r>
              <a:rPr lang="en-US" dirty="0"/>
              <a:t>SAMHSA - </a:t>
            </a:r>
            <a:r>
              <a:rPr lang="en-US" b="1" dirty="0"/>
              <a:t>Substance Abuse and Mental Health Services Administration</a:t>
            </a:r>
            <a:r>
              <a:rPr lang="en-US" dirty="0" smtClean="0"/>
              <a:t>.</a:t>
            </a:r>
            <a:r>
              <a:rPr lang="en-US" dirty="0"/>
              <a:t> has developed a working definition and set of principles for recovery. Recovery is defined as: </a:t>
            </a:r>
            <a:endParaRPr lang="en-US" dirty="0" smtClean="0"/>
          </a:p>
          <a:p>
            <a:pPr marL="0" indent="0">
              <a:buNone/>
            </a:pPr>
            <a:endParaRPr lang="en-US" dirty="0" smtClean="0"/>
          </a:p>
          <a:p>
            <a:r>
              <a:rPr lang="en-US" dirty="0" smtClean="0"/>
              <a:t>“</a:t>
            </a:r>
            <a:r>
              <a:rPr lang="en-US" b="1" dirty="0"/>
              <a:t>A process of change through which individuals improve their health and wellness, live a self-directed life, and strive to reach their full potential</a:t>
            </a:r>
            <a:r>
              <a:rPr lang="en-US" dirty="0"/>
              <a:t>.</a:t>
            </a:r>
            <a:endParaRPr lang="en-US" dirty="0"/>
          </a:p>
        </p:txBody>
      </p:sp>
    </p:spTree>
    <p:extLst>
      <p:ext uri="{BB962C8B-B14F-4D97-AF65-F5344CB8AC3E}">
        <p14:creationId xmlns:p14="http://schemas.microsoft.com/office/powerpoint/2010/main" val="387494997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65</TotalTime>
  <Words>2217</Words>
  <Application>Microsoft Office PowerPoint</Application>
  <PresentationFormat>Widescreen</PresentationFormat>
  <Paragraphs>152</Paragraphs>
  <Slides>43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Garamond</vt:lpstr>
      <vt:lpstr>Noto Sans Symbols</vt:lpstr>
      <vt:lpstr>Times New Roman</vt:lpstr>
      <vt:lpstr>Tw Cen MT</vt:lpstr>
      <vt:lpstr>Droplet</vt:lpstr>
      <vt:lpstr>Recovery Pathways </vt:lpstr>
      <vt:lpstr>12 step groups and mutual Aid groups </vt:lpstr>
      <vt:lpstr>What are Mutual Aid Groups </vt:lpstr>
      <vt:lpstr>Faith Based Recovery </vt:lpstr>
      <vt:lpstr>Medication Assisted Treatment </vt:lpstr>
      <vt:lpstr>MAT Medications </vt:lpstr>
      <vt:lpstr>Smart Recovery/ Self-Management and Recovery Training</vt:lpstr>
      <vt:lpstr>PowerPoint Presentation</vt:lpstr>
      <vt:lpstr>What is Recovery </vt:lpstr>
      <vt:lpstr>PowerPoint Presentation</vt:lpstr>
      <vt:lpstr>PowerPoint Presentation</vt:lpstr>
      <vt:lpstr>PowerPoint Presentation</vt:lpstr>
      <vt:lpstr>PowerPoint Presentation</vt:lpstr>
      <vt:lpstr>Stigma Reduction Recovery </vt:lpstr>
      <vt:lpstr>Stigma Reduction = Recovery</vt:lpstr>
      <vt:lpstr>People Are Watching!</vt:lpstr>
      <vt:lpstr>PowerPoint Presentation</vt:lpstr>
      <vt:lpstr>PowerPoint Presentation</vt:lpstr>
      <vt:lpstr>PowerPoint Presentation</vt:lpstr>
      <vt:lpstr>PowerPoint Presentation</vt:lpstr>
      <vt:lpstr>PowerPoint Presentation</vt:lpstr>
      <vt:lpstr>PowerPoint Presentation</vt:lpstr>
      <vt:lpstr>Returning Veterans</vt:lpstr>
      <vt:lpstr>Beware of Multiple Illnesses:</vt:lpstr>
      <vt:lpstr> How can co-occurring PTSD and SUD create problems?  </vt:lpstr>
      <vt:lpstr>Talk to Vets</vt:lpstr>
      <vt:lpstr>VA Medical Centers</vt:lpstr>
      <vt:lpstr>Insist on getting Professional help:</vt:lpstr>
      <vt:lpstr>Same Principles as SUD Recovery</vt:lpstr>
      <vt:lpstr>All Veterans feel different !</vt:lpstr>
      <vt:lpstr>PowerPoint Presentation</vt:lpstr>
      <vt:lpstr>Co-Occurring Disorders</vt:lpstr>
      <vt:lpstr>Recovery Ally and SUD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Pathways</dc:title>
  <dc:creator>Brandon Whitehouse</dc:creator>
  <cp:lastModifiedBy>Brandon Whitehouse</cp:lastModifiedBy>
  <cp:revision>7</cp:revision>
  <dcterms:created xsi:type="dcterms:W3CDTF">2022-09-02T13:35:49Z</dcterms:created>
  <dcterms:modified xsi:type="dcterms:W3CDTF">2022-09-02T14:41:03Z</dcterms:modified>
</cp:coreProperties>
</file>