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6" r:id="rId5"/>
    <p:sldMasterId id="2147483665" r:id="rId6"/>
    <p:sldMasterId id="2147483669" r:id="rId7"/>
  </p:sldMasterIdLst>
  <p:sldIdLst>
    <p:sldId id="256" r:id="rId8"/>
    <p:sldId id="269" r:id="rId9"/>
    <p:sldId id="258" r:id="rId10"/>
    <p:sldId id="270" r:id="rId11"/>
    <p:sldId id="271" r:id="rId12"/>
    <p:sldId id="259" r:id="rId13"/>
    <p:sldId id="260" r:id="rId14"/>
    <p:sldId id="272" r:id="rId15"/>
    <p:sldId id="262" r:id="rId16"/>
    <p:sldId id="264" r:id="rId17"/>
    <p:sldId id="263" r:id="rId18"/>
    <p:sldId id="265" r:id="rId19"/>
    <p:sldId id="266" r:id="rId20"/>
    <p:sldId id="261" r:id="rId21"/>
    <p:sldId id="267" r:id="rId22"/>
    <p:sldId id="268" r:id="rId2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64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CD5CFA-DEC8-468E-B179-3A541A3360DB}" v="1" dt="2023-10-18T13:36:11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33" d="100"/>
          <a:sy n="133" d="100"/>
        </p:scale>
        <p:origin x="1020" y="12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ls, Cassandra" userId="75f2e31d-c982-4e1b-a4f7-cd7d513d0fff" providerId="ADAL" clId="{75CD5CFA-DEC8-468E-B179-3A541A3360DB}"/>
    <pc:docChg chg="custSel modSld">
      <pc:chgData name="Mills, Cassandra" userId="75f2e31d-c982-4e1b-a4f7-cd7d513d0fff" providerId="ADAL" clId="{75CD5CFA-DEC8-468E-B179-3A541A3360DB}" dt="2023-10-18T13:39:56.025" v="86" actId="27636"/>
      <pc:docMkLst>
        <pc:docMk/>
      </pc:docMkLst>
      <pc:sldChg chg="modSp mod">
        <pc:chgData name="Mills, Cassandra" userId="75f2e31d-c982-4e1b-a4f7-cd7d513d0fff" providerId="ADAL" clId="{75CD5CFA-DEC8-468E-B179-3A541A3360DB}" dt="2023-10-18T13:39:12.612" v="82" actId="207"/>
        <pc:sldMkLst>
          <pc:docMk/>
          <pc:sldMk cId="2642709554" sldId="258"/>
        </pc:sldMkLst>
        <pc:spChg chg="mod">
          <ac:chgData name="Mills, Cassandra" userId="75f2e31d-c982-4e1b-a4f7-cd7d513d0fff" providerId="ADAL" clId="{75CD5CFA-DEC8-468E-B179-3A541A3360DB}" dt="2023-10-18T13:39:12.612" v="82" actId="207"/>
          <ac:spMkLst>
            <pc:docMk/>
            <pc:sldMk cId="2642709554" sldId="258"/>
            <ac:spMk id="3" creationId="{958116D2-63A6-4A2A-812A-71792F76DB7B}"/>
          </ac:spMkLst>
        </pc:spChg>
      </pc:sldChg>
      <pc:sldChg chg="modSp mod">
        <pc:chgData name="Mills, Cassandra" userId="75f2e31d-c982-4e1b-a4f7-cd7d513d0fff" providerId="ADAL" clId="{75CD5CFA-DEC8-468E-B179-3A541A3360DB}" dt="2023-10-18T13:39:39.864" v="84" actId="27636"/>
        <pc:sldMkLst>
          <pc:docMk/>
          <pc:sldMk cId="2794187789" sldId="260"/>
        </pc:sldMkLst>
        <pc:spChg chg="mod">
          <ac:chgData name="Mills, Cassandra" userId="75f2e31d-c982-4e1b-a4f7-cd7d513d0fff" providerId="ADAL" clId="{75CD5CFA-DEC8-468E-B179-3A541A3360DB}" dt="2023-10-18T13:39:39.864" v="84" actId="27636"/>
          <ac:spMkLst>
            <pc:docMk/>
            <pc:sldMk cId="2794187789" sldId="260"/>
            <ac:spMk id="3" creationId="{8C20C33E-3238-4B2A-B3E5-4FBD56DFB11E}"/>
          </ac:spMkLst>
        </pc:spChg>
      </pc:sldChg>
      <pc:sldChg chg="modSp mod">
        <pc:chgData name="Mills, Cassandra" userId="75f2e31d-c982-4e1b-a4f7-cd7d513d0fff" providerId="ADAL" clId="{75CD5CFA-DEC8-468E-B179-3A541A3360DB}" dt="2023-10-18T13:39:56.025" v="86" actId="27636"/>
        <pc:sldMkLst>
          <pc:docMk/>
          <pc:sldMk cId="3232814232" sldId="266"/>
        </pc:sldMkLst>
        <pc:spChg chg="mod">
          <ac:chgData name="Mills, Cassandra" userId="75f2e31d-c982-4e1b-a4f7-cd7d513d0fff" providerId="ADAL" clId="{75CD5CFA-DEC8-468E-B179-3A541A3360DB}" dt="2023-10-18T13:39:56.025" v="86" actId="27636"/>
          <ac:spMkLst>
            <pc:docMk/>
            <pc:sldMk cId="3232814232" sldId="266"/>
            <ac:spMk id="3" creationId="{EAA20836-CADF-481C-9538-A987F97DFC9B}"/>
          </ac:spMkLst>
        </pc:spChg>
      </pc:sldChg>
      <pc:sldChg chg="modSp mod">
        <pc:chgData name="Mills, Cassandra" userId="75f2e31d-c982-4e1b-a4f7-cd7d513d0fff" providerId="ADAL" clId="{75CD5CFA-DEC8-468E-B179-3A541A3360DB}" dt="2023-10-18T13:32:32.718" v="22" actId="20577"/>
        <pc:sldMkLst>
          <pc:docMk/>
          <pc:sldMk cId="26824025" sldId="269"/>
        </pc:sldMkLst>
        <pc:spChg chg="mod">
          <ac:chgData name="Mills, Cassandra" userId="75f2e31d-c982-4e1b-a4f7-cd7d513d0fff" providerId="ADAL" clId="{75CD5CFA-DEC8-468E-B179-3A541A3360DB}" dt="2023-10-18T13:32:32.718" v="22" actId="20577"/>
          <ac:spMkLst>
            <pc:docMk/>
            <pc:sldMk cId="26824025" sldId="269"/>
            <ac:spMk id="3" creationId="{B5420691-B9F5-475C-B93E-BF2D4A3D8BC0}"/>
          </ac:spMkLst>
        </pc:spChg>
      </pc:sldChg>
    </pc:docChg>
  </pc:docChgLst>
  <pc:docChgLst>
    <pc:chgData name="Cassandra" userId="75f2e31d-c982-4e1b-a4f7-cd7d513d0fff" providerId="ADAL" clId="{95F27EDC-5035-4CF8-B76E-CA3770684020}"/>
    <pc:docChg chg="undo custSel addSld modSld sldOrd">
      <pc:chgData name="Cassandra" userId="75f2e31d-c982-4e1b-a4f7-cd7d513d0fff" providerId="ADAL" clId="{95F27EDC-5035-4CF8-B76E-CA3770684020}" dt="2022-05-16T15:41:05.160" v="1416" actId="20577"/>
      <pc:docMkLst>
        <pc:docMk/>
      </pc:docMkLst>
      <pc:sldChg chg="modSp mod">
        <pc:chgData name="Cassandra" userId="75f2e31d-c982-4e1b-a4f7-cd7d513d0fff" providerId="ADAL" clId="{95F27EDC-5035-4CF8-B76E-CA3770684020}" dt="2022-05-16T15:34:55.890" v="934" actId="20577"/>
        <pc:sldMkLst>
          <pc:docMk/>
          <pc:sldMk cId="2642709554" sldId="258"/>
        </pc:sldMkLst>
        <pc:spChg chg="mod">
          <ac:chgData name="Cassandra" userId="75f2e31d-c982-4e1b-a4f7-cd7d513d0fff" providerId="ADAL" clId="{95F27EDC-5035-4CF8-B76E-CA3770684020}" dt="2022-05-16T15:34:55.890" v="934" actId="20577"/>
          <ac:spMkLst>
            <pc:docMk/>
            <pc:sldMk cId="2642709554" sldId="258"/>
            <ac:spMk id="3" creationId="{958116D2-63A6-4A2A-812A-71792F76DB7B}"/>
          </ac:spMkLst>
        </pc:spChg>
      </pc:sldChg>
      <pc:sldChg chg="modSp mod">
        <pc:chgData name="Cassandra" userId="75f2e31d-c982-4e1b-a4f7-cd7d513d0fff" providerId="ADAL" clId="{95F27EDC-5035-4CF8-B76E-CA3770684020}" dt="2022-05-16T15:35:20.646" v="960" actId="20577"/>
        <pc:sldMkLst>
          <pc:docMk/>
          <pc:sldMk cId="3870877981" sldId="259"/>
        </pc:sldMkLst>
        <pc:spChg chg="mod">
          <ac:chgData name="Cassandra" userId="75f2e31d-c982-4e1b-a4f7-cd7d513d0fff" providerId="ADAL" clId="{95F27EDC-5035-4CF8-B76E-CA3770684020}" dt="2022-05-16T15:35:20.646" v="960" actId="20577"/>
          <ac:spMkLst>
            <pc:docMk/>
            <pc:sldMk cId="3870877981" sldId="259"/>
            <ac:spMk id="3" creationId="{5BDF0F19-EF58-4BDD-AE36-3EFC83AFF531}"/>
          </ac:spMkLst>
        </pc:spChg>
      </pc:sldChg>
      <pc:sldChg chg="modSp mod">
        <pc:chgData name="Cassandra" userId="75f2e31d-c982-4e1b-a4f7-cd7d513d0fff" providerId="ADAL" clId="{95F27EDC-5035-4CF8-B76E-CA3770684020}" dt="2022-05-16T15:41:05.160" v="1416" actId="20577"/>
        <pc:sldMkLst>
          <pc:docMk/>
          <pc:sldMk cId="2794187789" sldId="260"/>
        </pc:sldMkLst>
        <pc:spChg chg="mod">
          <ac:chgData name="Cassandra" userId="75f2e31d-c982-4e1b-a4f7-cd7d513d0fff" providerId="ADAL" clId="{95F27EDC-5035-4CF8-B76E-CA3770684020}" dt="2022-05-16T15:41:05.160" v="1416" actId="20577"/>
          <ac:spMkLst>
            <pc:docMk/>
            <pc:sldMk cId="2794187789" sldId="260"/>
            <ac:spMk id="3" creationId="{8C20C33E-3238-4B2A-B3E5-4FBD56DFB11E}"/>
          </ac:spMkLst>
        </pc:spChg>
      </pc:sldChg>
      <pc:sldChg chg="modSp mod ord">
        <pc:chgData name="Cassandra" userId="75f2e31d-c982-4e1b-a4f7-cd7d513d0fff" providerId="ADAL" clId="{95F27EDC-5035-4CF8-B76E-CA3770684020}" dt="2022-05-16T15:39:51.282" v="1346" actId="33524"/>
        <pc:sldMkLst>
          <pc:docMk/>
          <pc:sldMk cId="4056487294" sldId="261"/>
        </pc:sldMkLst>
        <pc:spChg chg="mod">
          <ac:chgData name="Cassandra" userId="75f2e31d-c982-4e1b-a4f7-cd7d513d0fff" providerId="ADAL" clId="{95F27EDC-5035-4CF8-B76E-CA3770684020}" dt="2022-05-16T15:39:51.282" v="1346" actId="33524"/>
          <ac:spMkLst>
            <pc:docMk/>
            <pc:sldMk cId="4056487294" sldId="261"/>
            <ac:spMk id="3" creationId="{C0EF3D03-41F4-4C0C-8502-AAEC2CC98758}"/>
          </ac:spMkLst>
        </pc:spChg>
      </pc:sldChg>
      <pc:sldChg chg="modSp mod">
        <pc:chgData name="Cassandra" userId="75f2e31d-c982-4e1b-a4f7-cd7d513d0fff" providerId="ADAL" clId="{95F27EDC-5035-4CF8-B76E-CA3770684020}" dt="2022-05-16T15:37:21.916" v="1054" actId="27636"/>
        <pc:sldMkLst>
          <pc:docMk/>
          <pc:sldMk cId="4081187964" sldId="262"/>
        </pc:sldMkLst>
        <pc:spChg chg="mod">
          <ac:chgData name="Cassandra" userId="75f2e31d-c982-4e1b-a4f7-cd7d513d0fff" providerId="ADAL" clId="{95F27EDC-5035-4CF8-B76E-CA3770684020}" dt="2022-05-16T15:37:21.916" v="1054" actId="27636"/>
          <ac:spMkLst>
            <pc:docMk/>
            <pc:sldMk cId="4081187964" sldId="262"/>
            <ac:spMk id="3" creationId="{F2A1E3EE-5734-49FF-9AA7-7446A9F816A6}"/>
          </ac:spMkLst>
        </pc:spChg>
      </pc:sldChg>
      <pc:sldChg chg="modSp mod">
        <pc:chgData name="Cassandra" userId="75f2e31d-c982-4e1b-a4f7-cd7d513d0fff" providerId="ADAL" clId="{95F27EDC-5035-4CF8-B76E-CA3770684020}" dt="2022-05-16T15:37:54.836" v="1128" actId="20577"/>
        <pc:sldMkLst>
          <pc:docMk/>
          <pc:sldMk cId="3355667257" sldId="263"/>
        </pc:sldMkLst>
        <pc:spChg chg="mod">
          <ac:chgData name="Cassandra" userId="75f2e31d-c982-4e1b-a4f7-cd7d513d0fff" providerId="ADAL" clId="{95F27EDC-5035-4CF8-B76E-CA3770684020}" dt="2022-05-16T15:37:54.836" v="1128" actId="20577"/>
          <ac:spMkLst>
            <pc:docMk/>
            <pc:sldMk cId="3355667257" sldId="263"/>
            <ac:spMk id="3" creationId="{FA585E76-CC70-4F26-9D0B-151396C697FB}"/>
          </ac:spMkLst>
        </pc:spChg>
      </pc:sldChg>
      <pc:sldChg chg="ord">
        <pc:chgData name="Cassandra" userId="75f2e31d-c982-4e1b-a4f7-cd7d513d0fff" providerId="ADAL" clId="{95F27EDC-5035-4CF8-B76E-CA3770684020}" dt="2022-05-16T15:37:34.011" v="1056"/>
        <pc:sldMkLst>
          <pc:docMk/>
          <pc:sldMk cId="2069670767" sldId="264"/>
        </pc:sldMkLst>
      </pc:sldChg>
      <pc:sldChg chg="modSp mod">
        <pc:chgData name="Cassandra" userId="75f2e31d-c982-4e1b-a4f7-cd7d513d0fff" providerId="ADAL" clId="{95F27EDC-5035-4CF8-B76E-CA3770684020}" dt="2022-05-16T15:38:46.868" v="1285" actId="20577"/>
        <pc:sldMkLst>
          <pc:docMk/>
          <pc:sldMk cId="2351867974" sldId="265"/>
        </pc:sldMkLst>
        <pc:spChg chg="mod">
          <ac:chgData name="Cassandra" userId="75f2e31d-c982-4e1b-a4f7-cd7d513d0fff" providerId="ADAL" clId="{95F27EDC-5035-4CF8-B76E-CA3770684020}" dt="2022-05-16T15:38:46.868" v="1285" actId="20577"/>
          <ac:spMkLst>
            <pc:docMk/>
            <pc:sldMk cId="2351867974" sldId="265"/>
            <ac:spMk id="3" creationId="{CA24EBF9-D32D-42A8-981A-27C7E3349735}"/>
          </ac:spMkLst>
        </pc:spChg>
      </pc:sldChg>
      <pc:sldChg chg="modSp mod">
        <pc:chgData name="Cassandra" userId="75f2e31d-c982-4e1b-a4f7-cd7d513d0fff" providerId="ADAL" clId="{95F27EDC-5035-4CF8-B76E-CA3770684020}" dt="2022-05-16T15:40:36.021" v="1352" actId="14100"/>
        <pc:sldMkLst>
          <pc:docMk/>
          <pc:sldMk cId="3232814232" sldId="266"/>
        </pc:sldMkLst>
        <pc:spChg chg="mod">
          <ac:chgData name="Cassandra" userId="75f2e31d-c982-4e1b-a4f7-cd7d513d0fff" providerId="ADAL" clId="{95F27EDC-5035-4CF8-B76E-CA3770684020}" dt="2022-05-16T15:40:36.021" v="1352" actId="14100"/>
          <ac:spMkLst>
            <pc:docMk/>
            <pc:sldMk cId="3232814232" sldId="266"/>
            <ac:spMk id="3" creationId="{EAA20836-CADF-481C-9538-A987F97DFC9B}"/>
          </ac:spMkLst>
        </pc:spChg>
      </pc:sldChg>
      <pc:sldChg chg="modSp new mod ord">
        <pc:chgData name="Cassandra" userId="75f2e31d-c982-4e1b-a4f7-cd7d513d0fff" providerId="ADAL" clId="{95F27EDC-5035-4CF8-B76E-CA3770684020}" dt="2022-05-16T15:36:20.975" v="969" actId="20577"/>
        <pc:sldMkLst>
          <pc:docMk/>
          <pc:sldMk cId="50833246" sldId="272"/>
        </pc:sldMkLst>
        <pc:spChg chg="mod">
          <ac:chgData name="Cassandra" userId="75f2e31d-c982-4e1b-a4f7-cd7d513d0fff" providerId="ADAL" clId="{95F27EDC-5035-4CF8-B76E-CA3770684020}" dt="2022-05-16T15:23:26.227" v="267" actId="1076"/>
          <ac:spMkLst>
            <pc:docMk/>
            <pc:sldMk cId="50833246" sldId="272"/>
            <ac:spMk id="2" creationId="{4C9D14FC-24BA-4AA7-9BCD-D4A04CDBA4A7}"/>
          </ac:spMkLst>
        </pc:spChg>
        <pc:spChg chg="mod">
          <ac:chgData name="Cassandra" userId="75f2e31d-c982-4e1b-a4f7-cd7d513d0fff" providerId="ADAL" clId="{95F27EDC-5035-4CF8-B76E-CA3770684020}" dt="2022-05-16T15:36:20.975" v="969" actId="20577"/>
          <ac:spMkLst>
            <pc:docMk/>
            <pc:sldMk cId="50833246" sldId="272"/>
            <ac:spMk id="3" creationId="{39D35CC9-CBE9-452A-B2B9-F3AF3549782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19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727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2570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2574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00125"/>
            <a:ext cx="7772400" cy="12255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638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4634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0623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6063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1127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9728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6812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278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3483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981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886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487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378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34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591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88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16063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6700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6266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53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"/>
            <a:ext cx="9144000" cy="57147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509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"/>
            <a:ext cx="9144000" cy="57147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671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"/>
            <a:ext cx="9144000" cy="57147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52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9550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676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"/>
            <a:ext cx="9144000" cy="57147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525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274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sa.gov/travel/plan-book/per-diem-rates" TargetMode="Externa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travel@marshall.edu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shall.edu/travel/student-travel-form/" TargetMode="External"/><Relationship Id="rId2" Type="http://schemas.openxmlformats.org/officeDocument/2006/relationships/hyperlink" Target="https://www.marshall.edu/travel/pre-travel-form/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marshall.edu/travel/?page_id=3399&amp;preview=true" TargetMode="External"/><Relationship Id="rId5" Type="http://schemas.openxmlformats.org/officeDocument/2006/relationships/hyperlink" Target="https://www.marshall.edu/travel/candidate-form/" TargetMode="External"/><Relationship Id="rId4" Type="http://schemas.openxmlformats.org/officeDocument/2006/relationships/hyperlink" Target="https://www.marshall.edu/travel/mu-virtual-conference-for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rs.gov/pub/irs-pdf/fw9.pdf" TargetMode="Externa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rshall.edu/travel/files/2019/10/Travel-Direct-Deposit-0219.pdf" TargetMode="Externa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48100"/>
            <a:ext cx="7772400" cy="1225021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Marshall University</a:t>
            </a:r>
            <a:br>
              <a:rPr lang="en-US" sz="5400" b="1" dirty="0"/>
            </a:br>
            <a:r>
              <a:rPr lang="en-US" sz="5400" b="1" dirty="0"/>
              <a:t>Travel Training </a:t>
            </a:r>
            <a:br>
              <a:rPr lang="en-US" sz="5400" b="1" dirty="0"/>
            </a:b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853276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86311-9B48-48EF-954C-040515235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723900"/>
            <a:ext cx="7772400" cy="1225550"/>
          </a:xfrm>
        </p:spPr>
        <p:txBody>
          <a:bodyPr/>
          <a:lstStyle/>
          <a:p>
            <a:r>
              <a:rPr lang="en-US" dirty="0"/>
              <a:t>Fuel Receipts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501EA-1ED6-48D6-9F67-AFDB82872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578" y="2019300"/>
            <a:ext cx="6748021" cy="27432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Must have price per gallon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Must have vendor name and address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Must include date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Must include total amount paid</a:t>
            </a:r>
          </a:p>
        </p:txBody>
      </p:sp>
    </p:spTree>
    <p:extLst>
      <p:ext uri="{BB962C8B-B14F-4D97-AF65-F5344CB8AC3E}">
        <p14:creationId xmlns:p14="http://schemas.microsoft.com/office/powerpoint/2010/main" val="2069670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110DF-EA85-4068-A7F3-8B13AE76C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90500"/>
            <a:ext cx="7772400" cy="1225550"/>
          </a:xfrm>
        </p:spPr>
        <p:txBody>
          <a:bodyPr/>
          <a:lstStyle/>
          <a:p>
            <a:r>
              <a:rPr lang="en-US" dirty="0"/>
              <a:t>Claiming Personal Mileage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5E76-CC70-4F26-9D0B-151396C69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109" y="1866900"/>
            <a:ext cx="6400800" cy="266700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Mileage is calculated at .50/mile up to $75/day. (150 miles)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 your mileage exceeds the $75/day you need to use a rental car.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You can not claim fuel receipts and mileage together.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67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F6102-C31E-4B1D-A762-16948B1FD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403225"/>
            <a:ext cx="7772400" cy="1225550"/>
          </a:xfrm>
        </p:spPr>
        <p:txBody>
          <a:bodyPr/>
          <a:lstStyle/>
          <a:p>
            <a:r>
              <a:rPr lang="en-US" dirty="0"/>
              <a:t>Hotels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4EBF9-D32D-42A8-981A-27C7E3349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810" y="1714500"/>
            <a:ext cx="7293990" cy="2371726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All WV hotels must be tax exempt including exempt from occupancy tax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All hotel receipts must show a zero balance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Hotels are not allowed to be booked on a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party site like Expedia, Orbits, Booking, or </a:t>
            </a:r>
            <a:r>
              <a:rPr lang="en-US" dirty="0" err="1">
                <a:solidFill>
                  <a:schemeClr val="tx1"/>
                </a:solidFill>
              </a:rPr>
              <a:t>AirBnB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 the hotel offers both self park and valet, only use self parking.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867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E0565-D5CF-40E1-B477-925776F28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83205"/>
            <a:ext cx="7772400" cy="1225550"/>
          </a:xfrm>
        </p:spPr>
        <p:txBody>
          <a:bodyPr/>
          <a:lstStyle/>
          <a:p>
            <a:r>
              <a:rPr lang="en-US" dirty="0"/>
              <a:t>Meals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A20836-CADF-481C-9538-A987F97DF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333500"/>
            <a:ext cx="7010400" cy="4191000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</a:rPr>
              <a:t>Overnight stay is required for meal reimbursement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</a:rPr>
              <a:t>Meals cannot be charged to the room or paid for by P-card. They must be reimbursed based on the GSA per diem rate: </a:t>
            </a:r>
            <a:r>
              <a:rPr lang="en-US" sz="3100" dirty="0">
                <a:solidFill>
                  <a:schemeClr val="tx1"/>
                </a:solidFill>
                <a:hlinkClick r:id="rId2"/>
              </a:rPr>
              <a:t>https://www.gsa.gov/travel/plan-book/per-diem-rates</a:t>
            </a:r>
            <a:r>
              <a:rPr lang="en-US" sz="3100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</a:rPr>
              <a:t>First / Last day of travel 75% of daily rate</a:t>
            </a:r>
          </a:p>
          <a:p>
            <a:pPr lvl="1" algn="l"/>
            <a:endParaRPr lang="en-US" sz="3100" dirty="0">
              <a:solidFill>
                <a:schemeClr val="tx1"/>
              </a:solidFill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Example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GSA Daily Meal Per Diem for Wheeling, WV is $46.00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Day One $35.50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Day Two $46.00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Day Three $35.50</a:t>
            </a:r>
          </a:p>
        </p:txBody>
      </p:sp>
    </p:spTree>
    <p:extLst>
      <p:ext uri="{BB962C8B-B14F-4D97-AF65-F5344CB8AC3E}">
        <p14:creationId xmlns:p14="http://schemas.microsoft.com/office/powerpoint/2010/main" val="3232814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5BF86-5DBE-4AD6-9636-B7E02526F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28600" y="571500"/>
            <a:ext cx="7772400" cy="1225550"/>
          </a:xfrm>
        </p:spPr>
        <p:txBody>
          <a:bodyPr/>
          <a:lstStyle/>
          <a:p>
            <a:r>
              <a:rPr lang="en-US" dirty="0"/>
              <a:t>Returning from a Travel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F3D03-41F4-4C0C-8502-AAEC2CC987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1714500"/>
            <a:ext cx="6172200" cy="35814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When you return from travel, please provided your receipts to your assigned travel coordinator.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You can do this via email or by putting receipts in your travel envelope you will receive prior to your travel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Once a travel settlement has been completed it will be emailed back to you for signature.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You will not be paid until we receive a signed settlement back from your Dean’s office and the auditors have processed it.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Checks are cut once a week by the state.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487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64EAB-224F-4ED2-9CA3-EAB6459F8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88950"/>
            <a:ext cx="7772400" cy="1225550"/>
          </a:xfrm>
        </p:spPr>
        <p:txBody>
          <a:bodyPr>
            <a:normAutofit fontScale="90000"/>
          </a:bodyPr>
          <a:lstStyle/>
          <a:p>
            <a:r>
              <a:rPr lang="en-US" dirty="0"/>
              <a:t>Non-Reimbursable/P-card Expenses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6752D-55A3-46E4-BC30-9CC010C8A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1714500"/>
            <a:ext cx="6400800" cy="30480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Alcoholic Beverages 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Membership Dues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Baggage Storage 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Maid Service Gratuity  / Room service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Car Wash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Medicine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Laundry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Interest on Personal Credit Cards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Rental insurance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Travel for guest speakers or consultants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Tours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Baggage storage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Parking tickets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Early boarding or seat selection fees (without prior approval)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This list is not all inclusive</a:t>
            </a:r>
          </a:p>
        </p:txBody>
      </p:sp>
    </p:spTree>
    <p:extLst>
      <p:ext uri="{BB962C8B-B14F-4D97-AF65-F5344CB8AC3E}">
        <p14:creationId xmlns:p14="http://schemas.microsoft.com/office/powerpoint/2010/main" val="1319247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F52D6-4827-4BF6-B788-3E6D411A6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7200"/>
            </a:br>
            <a:br>
              <a:rPr lang="en-US" sz="7200"/>
            </a:br>
            <a:br>
              <a:rPr lang="en-US" sz="7200"/>
            </a:br>
            <a:r>
              <a:rPr lang="en-US" sz="7200"/>
              <a:t>Questions</a:t>
            </a:r>
            <a:r>
              <a:rPr lang="en-US" sz="7200" dirty="0"/>
              <a:t>?</a:t>
            </a:r>
            <a:br>
              <a:rPr lang="en-US" sz="7200"/>
            </a:br>
            <a:br>
              <a:rPr lang="en-US" sz="7200"/>
            </a:br>
            <a:r>
              <a:rPr lang="en-US" sz="7200" dirty="0"/>
              <a:t>Thank you for joining us today!</a:t>
            </a:r>
          </a:p>
        </p:txBody>
      </p:sp>
    </p:spTree>
    <p:extLst>
      <p:ext uri="{BB962C8B-B14F-4D97-AF65-F5344CB8AC3E}">
        <p14:creationId xmlns:p14="http://schemas.microsoft.com/office/powerpoint/2010/main" val="1623397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97CD7-308D-47C8-91B9-47E97FCC20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961" y="81699"/>
            <a:ext cx="7772400" cy="1225550"/>
          </a:xfrm>
        </p:spPr>
        <p:txBody>
          <a:bodyPr/>
          <a:lstStyle/>
          <a:p>
            <a:r>
              <a:rPr lang="en-US" dirty="0"/>
              <a:t>Travel Office Contacts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20691-B9F5-475C-B93E-BF2D4A3D8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1104900"/>
            <a:ext cx="6858000" cy="4495800"/>
          </a:xfrm>
        </p:spPr>
        <p:txBody>
          <a:bodyPr>
            <a:normAutofit fontScale="40000" lnSpcReduction="20000"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You can email </a:t>
            </a:r>
            <a:r>
              <a:rPr lang="en-US" sz="4000" dirty="0">
                <a:hlinkClick r:id="rId2"/>
              </a:rPr>
              <a:t>travel@marshall.edu</a:t>
            </a:r>
            <a:r>
              <a:rPr lang="en-US" sz="4000" dirty="0"/>
              <a:t> </a:t>
            </a:r>
            <a:r>
              <a:rPr lang="en-US" sz="4000" dirty="0">
                <a:solidFill>
                  <a:schemeClr val="tx1"/>
                </a:solidFill>
              </a:rPr>
              <a:t>or call the following individuals: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3800" b="1" dirty="0">
                <a:solidFill>
                  <a:schemeClr val="tx1"/>
                </a:solidFill>
              </a:rPr>
              <a:t>Travel Office</a:t>
            </a:r>
          </a:p>
          <a:p>
            <a:r>
              <a:rPr lang="en-US" sz="3800" dirty="0">
                <a:solidFill>
                  <a:schemeClr val="tx1"/>
                </a:solidFill>
              </a:rPr>
              <a:t>Brandi James – Travel Coordinator - 304-696-5716 </a:t>
            </a:r>
          </a:p>
          <a:p>
            <a:r>
              <a:rPr lang="en-US" sz="3800" dirty="0">
                <a:solidFill>
                  <a:schemeClr val="tx1"/>
                </a:solidFill>
              </a:rPr>
              <a:t>Cassandra Mills – Travel Coordinator -  304-696-5717 </a:t>
            </a:r>
          </a:p>
          <a:p>
            <a:r>
              <a:rPr lang="en-US" sz="3800" dirty="0">
                <a:solidFill>
                  <a:schemeClr val="tx1"/>
                </a:solidFill>
              </a:rPr>
              <a:t>Lauren Schreiber– Anthony Travel Agent – 304-696-8880</a:t>
            </a:r>
          </a:p>
          <a:p>
            <a:endParaRPr lang="en-US" sz="3800" dirty="0">
              <a:solidFill>
                <a:schemeClr val="tx1"/>
              </a:solidFill>
            </a:endParaRPr>
          </a:p>
          <a:p>
            <a:r>
              <a:rPr lang="en-US" sz="3800" b="1" dirty="0">
                <a:solidFill>
                  <a:schemeClr val="tx1"/>
                </a:solidFill>
              </a:rPr>
              <a:t>Travel Audit </a:t>
            </a:r>
          </a:p>
          <a:p>
            <a:r>
              <a:rPr lang="en-US" sz="3800" dirty="0">
                <a:solidFill>
                  <a:schemeClr val="tx1"/>
                </a:solidFill>
              </a:rPr>
              <a:t> Pam Early 304-696-2489 </a:t>
            </a:r>
          </a:p>
          <a:p>
            <a:endParaRPr lang="en-US" sz="3800" dirty="0">
              <a:solidFill>
                <a:schemeClr val="tx1"/>
              </a:solidFill>
            </a:endParaRPr>
          </a:p>
          <a:p>
            <a:r>
              <a:rPr lang="en-US" sz="3800" b="1" dirty="0">
                <a:solidFill>
                  <a:schemeClr val="tx1"/>
                </a:solidFill>
              </a:rPr>
              <a:t>Purchase Card </a:t>
            </a:r>
          </a:p>
          <a:p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dirty="0">
                <a:solidFill>
                  <a:schemeClr val="tx1"/>
                </a:solidFill>
              </a:rPr>
              <a:t>Teresa Meddings 304-696- 2215</a:t>
            </a:r>
          </a:p>
          <a:p>
            <a:endParaRPr lang="en-US" sz="3800" dirty="0">
              <a:solidFill>
                <a:schemeClr val="tx1"/>
              </a:solidFill>
            </a:endParaRPr>
          </a:p>
          <a:p>
            <a:r>
              <a:rPr lang="en-US" sz="3800" dirty="0">
                <a:solidFill>
                  <a:schemeClr val="tx1"/>
                </a:solidFill>
              </a:rPr>
              <a:t>Miriah Young – Director Shared Business Services - 304-696-2564</a:t>
            </a:r>
          </a:p>
          <a:p>
            <a:endParaRPr lang="en-US" sz="3800" dirty="0">
              <a:solidFill>
                <a:schemeClr val="tx1"/>
              </a:solidFill>
            </a:endParaRPr>
          </a:p>
          <a:p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b="1" dirty="0">
                <a:solidFill>
                  <a:schemeClr val="tx1"/>
                </a:solidFill>
              </a:rPr>
              <a:t>Vendor Registration </a:t>
            </a:r>
          </a:p>
          <a:p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dirty="0">
                <a:solidFill>
                  <a:schemeClr val="tx1"/>
                </a:solidFill>
              </a:rPr>
              <a:t>Kim Fry 304-696-2237</a:t>
            </a:r>
          </a:p>
        </p:txBody>
      </p:sp>
    </p:spTree>
    <p:extLst>
      <p:ext uri="{BB962C8B-B14F-4D97-AF65-F5344CB8AC3E}">
        <p14:creationId xmlns:p14="http://schemas.microsoft.com/office/powerpoint/2010/main" val="26824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97EC4-A911-4C3B-B1C5-B2F211EBF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6200" y="647700"/>
            <a:ext cx="7772400" cy="1225550"/>
          </a:xfrm>
        </p:spPr>
        <p:txBody>
          <a:bodyPr>
            <a:normAutofit fontScale="90000"/>
          </a:bodyPr>
          <a:lstStyle/>
          <a:p>
            <a:r>
              <a:rPr lang="en-US" dirty="0"/>
              <a:t>For any State funded trips</a:t>
            </a:r>
            <a:br>
              <a:rPr lang="en-US" dirty="0"/>
            </a:br>
            <a:r>
              <a:rPr lang="en-US" dirty="0"/>
              <a:t>Complete your Pre-Travel 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8116D2-63A6-4A2A-812A-71792F76D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1790700"/>
            <a:ext cx="7620000" cy="3276600"/>
          </a:xfrm>
        </p:spPr>
        <p:txBody>
          <a:bodyPr>
            <a:normAutofit fontScale="25000" lnSpcReduction="20000"/>
          </a:bodyPr>
          <a:lstStyle/>
          <a:p>
            <a:endParaRPr lang="en-US" sz="5500" dirty="0">
              <a:solidFill>
                <a:schemeClr val="tx2">
                  <a:lumMod val="75000"/>
                </a:schemeClr>
              </a:solidFill>
              <a:hlinkClick r:id="rId2"/>
            </a:endParaRPr>
          </a:p>
          <a:p>
            <a:r>
              <a:rPr lang="en-US" sz="5500" dirty="0">
                <a:solidFill>
                  <a:schemeClr val="tx2">
                    <a:lumMod val="75000"/>
                  </a:schemeClr>
                </a:solidFill>
                <a:hlinkClick r:id="rId2"/>
              </a:rPr>
              <a:t>https://www.marshall.edu/travel/pre-travel-form/</a:t>
            </a:r>
            <a:r>
              <a:rPr lang="en-US" sz="5500" dirty="0">
                <a:solidFill>
                  <a:schemeClr val="tx2">
                    <a:lumMod val="75000"/>
                  </a:schemeClr>
                </a:solidFill>
              </a:rPr>
              <a:t> (faculty &amp; staff travel)</a:t>
            </a:r>
          </a:p>
          <a:p>
            <a:r>
              <a:rPr lang="en-US" sz="5500" dirty="0">
                <a:solidFill>
                  <a:schemeClr val="tx2">
                    <a:lumMod val="75000"/>
                  </a:schemeClr>
                </a:solidFill>
                <a:hlinkClick r:id="rId3"/>
              </a:rPr>
              <a:t>https://www.marshall.edu/travel/student-travel-form/</a:t>
            </a:r>
            <a:r>
              <a:rPr lang="en-US" sz="5500" dirty="0">
                <a:solidFill>
                  <a:schemeClr val="tx2">
                    <a:lumMod val="75000"/>
                  </a:schemeClr>
                </a:solidFill>
              </a:rPr>
              <a:t> (student travel)</a:t>
            </a:r>
          </a:p>
          <a:p>
            <a:r>
              <a:rPr lang="en-US" sz="5500" dirty="0">
                <a:solidFill>
                  <a:schemeClr val="tx2">
                    <a:lumMod val="75000"/>
                  </a:schemeClr>
                </a:solidFill>
                <a:hlinkClick r:id="rId4"/>
              </a:rPr>
              <a:t>https://www.marshall.edu/travel/mu-virtual-conference-form/</a:t>
            </a:r>
            <a:r>
              <a:rPr lang="en-US" sz="5500" dirty="0">
                <a:solidFill>
                  <a:schemeClr val="tx2">
                    <a:lumMod val="75000"/>
                  </a:schemeClr>
                </a:solidFill>
              </a:rPr>
              <a:t> (virtual travels)</a:t>
            </a:r>
          </a:p>
          <a:p>
            <a:r>
              <a:rPr lang="en-US" sz="5500" dirty="0">
                <a:solidFill>
                  <a:schemeClr val="tx2">
                    <a:lumMod val="75000"/>
                  </a:schemeClr>
                </a:solidFill>
                <a:hlinkClick r:id="rId5"/>
              </a:rPr>
              <a:t>https://www.marshall.edu/travel/candidate-form/</a:t>
            </a:r>
            <a:r>
              <a:rPr lang="en-US" sz="5500" dirty="0">
                <a:solidFill>
                  <a:schemeClr val="tx2">
                    <a:lumMod val="75000"/>
                  </a:schemeClr>
                </a:solidFill>
              </a:rPr>
              <a:t> (candidate travel)</a:t>
            </a:r>
          </a:p>
          <a:p>
            <a:r>
              <a:rPr lang="en-US" sz="5600" dirty="0">
                <a:solidFill>
                  <a:srgbClr val="1164D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https://www.marshall.edu/travel/?page_id=3399&amp;preview=true</a:t>
            </a:r>
            <a:r>
              <a:rPr lang="en-US" sz="5600" dirty="0">
                <a:solidFill>
                  <a:srgbClr val="1164DD"/>
                </a:solidFill>
              </a:rPr>
              <a:t> </a:t>
            </a:r>
            <a:r>
              <a:rPr lang="en-US" sz="5600" dirty="0">
                <a:solidFill>
                  <a:schemeClr val="tx2">
                    <a:lumMod val="75000"/>
                  </a:schemeClr>
                </a:solidFill>
              </a:rPr>
              <a:t>(Recruitment/Campus Mileage)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6200" dirty="0">
                <a:solidFill>
                  <a:schemeClr val="tx1"/>
                </a:solidFill>
              </a:rPr>
              <a:t>The information you submit will be used to send the travel authorization and budget approval requests.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6200" dirty="0">
                <a:solidFill>
                  <a:schemeClr val="tx1"/>
                </a:solidFill>
              </a:rPr>
              <a:t>Please understand we cannot book non-refundable items (such as airfare) without complete authorizations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6200" dirty="0">
                <a:solidFill>
                  <a:schemeClr val="tx1"/>
                </a:solidFill>
              </a:rPr>
              <a:t>We do ask that you turn this form into the Travel Office in advance of your trip so it allows time to get approval and items booked at a better rate.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709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FC724-42BF-A555-28D9-26E0234E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International Travel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992FD-5714-A717-B4C7-90EBD99F7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All international travel requests must be approved through Health and Safety before moving on for regular approvals. </a:t>
            </a:r>
          </a:p>
          <a:p>
            <a:r>
              <a:rPr lang="en-US" dirty="0"/>
              <a:t>We are using the US State Department and CDC levels to determine risk for approvals. (Levels 1-4)</a:t>
            </a:r>
          </a:p>
          <a:p>
            <a:r>
              <a:rPr lang="en-US" dirty="0"/>
              <a:t>All US citizens who are traveling internationally are now asked to register with the US State Department’s STEP program</a:t>
            </a:r>
          </a:p>
          <a:p>
            <a:r>
              <a:rPr lang="en-US" dirty="0"/>
              <a:t>Please do be aware there are still different testing and vaccination requirements for entering other countries.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69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E8994-7AD0-BE17-BB59-660E36E89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866775"/>
            <a:ext cx="7772400" cy="1225550"/>
          </a:xfrm>
        </p:spPr>
        <p:txBody>
          <a:bodyPr>
            <a:normAutofit fontScale="90000"/>
          </a:bodyPr>
          <a:lstStyle/>
          <a:p>
            <a:r>
              <a:rPr lang="en-US" dirty="0"/>
              <a:t>International Travel – </a:t>
            </a:r>
            <a:br>
              <a:rPr lang="en-US" dirty="0"/>
            </a:br>
            <a:r>
              <a:rPr lang="en-US" dirty="0"/>
              <a:t>Coming Home (from the CDC)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73C50-13ED-9EB3-B2C4-F050720AE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247900"/>
            <a:ext cx="6400800" cy="3124200"/>
          </a:xfrm>
        </p:spPr>
        <p:txBody>
          <a:bodyPr>
            <a:normAutofit fontScale="3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49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If you plan to travel internationally</a:t>
            </a:r>
            <a:r>
              <a:rPr lang="en-US" sz="4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you will need to get a COVID-19 viral test (regardless of vaccination status or citizenship) no more than 1 day before you travel by air into the United States. You must show your negative result to the airline before you board your flight.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49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If you recently recovered from COVID-19, you may instead travel with documentation of recovery from COVID-19 (i.e., your positive COVID-19 viral test result on a sample taken no more than 90 days before the flight’s departure from a foreign country </a:t>
            </a:r>
            <a:r>
              <a:rPr lang="en-US" sz="49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and</a:t>
            </a:r>
            <a:r>
              <a:rPr lang="en-US" sz="4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a letter from a licensed healthcare provider or a public health official stating that you were cleared to travel).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325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CF02E-E378-4918-94FC-70C5C307E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4800" y="647700"/>
            <a:ext cx="7772400" cy="1225550"/>
          </a:xfrm>
        </p:spPr>
        <p:txBody>
          <a:bodyPr/>
          <a:lstStyle/>
          <a:p>
            <a:r>
              <a:rPr lang="en-US" dirty="0"/>
              <a:t>Complete your W9 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F0F19-EF58-4BDD-AE36-3EFC83AFF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1873250"/>
            <a:ext cx="7239000" cy="3651250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This is your vendor form to be able to receive reimbursement for travel.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It is separate from your payroll vendor form so it must be completed for travel reimbursement.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Once you complete the W9, turn it in to Kim Fry in Accounts Payable Room OM 204.</a:t>
            </a:r>
          </a:p>
          <a:p>
            <a:r>
              <a:rPr lang="en-US" dirty="0">
                <a:hlinkClick r:id="rId2"/>
              </a:rPr>
              <a:t>https://www.irs.gov/pub/irs-pdf/fw9.pdf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0877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E65F-4F18-4790-B2EE-A314BE0DF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723900"/>
            <a:ext cx="7772400" cy="1225550"/>
          </a:xfrm>
        </p:spPr>
        <p:txBody>
          <a:bodyPr/>
          <a:lstStyle/>
          <a:p>
            <a:r>
              <a:rPr lang="en-US" dirty="0"/>
              <a:t>Complete your Direct Deposit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20C33E-3238-4B2A-B3E5-4FBD56DFB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127250"/>
            <a:ext cx="7239000" cy="2787650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 receive checks directly you will use this form.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It is to be turned in with Payroll OM 204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This is separate from your Payroll Direct Deposit.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You may also be required to provide a blank void check.</a:t>
            </a:r>
          </a:p>
          <a:p>
            <a:pPr algn="l"/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en-US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https://www.marshall.edu/travel/files/2019/10/Travel-Direct-Deposit-0219.pdf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4187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D14FC-24BA-4AA7-9BCD-D4A04CDBA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14300"/>
            <a:ext cx="7772400" cy="1225550"/>
          </a:xfrm>
        </p:spPr>
        <p:txBody>
          <a:bodyPr/>
          <a:lstStyle/>
          <a:p>
            <a:r>
              <a:rPr lang="en-US" dirty="0"/>
              <a:t>Airfare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D35CC9-CBE9-452A-B2B9-F3AF35497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1424300"/>
            <a:ext cx="6400800" cy="2881000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Flights should be booked by the Travel Agent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 you book your own flight, you are not to use a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party site like Expedia or Orbits. They must be booked directly with the airline or won’t be reimbursed.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We can’t prepay baggage, but we can reimburse baggage fees.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3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6C361-EF74-4219-9A19-7F6046E7F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571500"/>
            <a:ext cx="6019800" cy="1225550"/>
          </a:xfrm>
        </p:spPr>
        <p:txBody>
          <a:bodyPr/>
          <a:lstStyle/>
          <a:p>
            <a:r>
              <a:rPr lang="en-US" dirty="0"/>
              <a:t>Rentals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A1E3EE-5734-49FF-9AA7-7446A9F81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" y="1797050"/>
            <a:ext cx="7315200" cy="2279650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Must be booked on MU Contract: XZ687MU by the Travel Office.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 taxes including Vehicle Cost Recovery (VLC) fees can be included on the rental receipt.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Don’t get the extra insurance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fuel option at the Enterprise counter is allowed.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187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769E700ABC94291DE3FFD8E0B86F7" ma:contentTypeVersion="16" ma:contentTypeDescription="Create a new document." ma:contentTypeScope="" ma:versionID="b0a5d48bd3901a80ed379810fc443b1b">
  <xsd:schema xmlns:xsd="http://www.w3.org/2001/XMLSchema" xmlns:xs="http://www.w3.org/2001/XMLSchema" xmlns:p="http://schemas.microsoft.com/office/2006/metadata/properties" xmlns:ns2="90041822-80a4-499b-b34f-d52178849473" xmlns:ns3="cc94d473-d91d-4e6b-946a-4760f007d0a7" targetNamespace="http://schemas.microsoft.com/office/2006/metadata/properties" ma:root="true" ma:fieldsID="00ad990e763d185fbda01d8c4e37267b" ns2:_="" ns3:_="">
    <xsd:import namespace="90041822-80a4-499b-b34f-d52178849473"/>
    <xsd:import namespace="cc94d473-d91d-4e6b-946a-4760f007d0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041822-80a4-499b-b34f-d521788494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8ad7eb7-3fd4-4958-8ee7-698357257d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4d473-d91d-4e6b-946a-4760f007d0a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969d1c9-b8fa-44b7-94ea-ff1a137ab009}" ma:internalName="TaxCatchAll" ma:showField="CatchAllData" ma:web="cc94d473-d91d-4e6b-946a-4760f007d0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0041822-80a4-499b-b34f-d52178849473">
      <Terms xmlns="http://schemas.microsoft.com/office/infopath/2007/PartnerControls"/>
    </lcf76f155ced4ddcb4097134ff3c332f>
    <TaxCatchAll xmlns="cc94d473-d91d-4e6b-946a-4760f007d0a7" xsi:nil="true"/>
  </documentManagement>
</p:properties>
</file>

<file path=customXml/itemProps1.xml><?xml version="1.0" encoding="utf-8"?>
<ds:datastoreItem xmlns:ds="http://schemas.openxmlformats.org/officeDocument/2006/customXml" ds:itemID="{F42F6005-CC88-4191-A9A7-14A6E4116A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D47CC1-3882-488B-8A10-497A7B5E79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041822-80a4-499b-b34f-d52178849473"/>
    <ds:schemaRef ds:uri="cc94d473-d91d-4e6b-946a-4760f007d0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033147-5143-45BD-8060-48EEDF598FB7}">
  <ds:schemaRefs>
    <ds:schemaRef ds:uri="http://schemas.microsoft.com/office/2006/metadata/properties"/>
    <ds:schemaRef ds:uri="http://schemas.microsoft.com/office/infopath/2007/PartnerControls"/>
    <ds:schemaRef ds:uri="90041822-80a4-499b-b34f-d52178849473"/>
    <ds:schemaRef ds:uri="cc94d473-d91d-4e6b-946a-4760f007d0a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MU1610ThemeSG2</Template>
  <TotalTime>3454</TotalTime>
  <Words>1051</Words>
  <Application>Microsoft Office PowerPoint</Application>
  <PresentationFormat>On-screen Show (16:10)</PresentationFormat>
  <Paragraphs>108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Open Sans</vt:lpstr>
      <vt:lpstr>Office Theme</vt:lpstr>
      <vt:lpstr>Custom Design</vt:lpstr>
      <vt:lpstr>1_Custom Design</vt:lpstr>
      <vt:lpstr>2_Custom Design</vt:lpstr>
      <vt:lpstr>Marshall University Travel Training  </vt:lpstr>
      <vt:lpstr>Travel Office Contacts</vt:lpstr>
      <vt:lpstr>For any State funded trips Complete your Pre-Travel Form</vt:lpstr>
      <vt:lpstr>International Travel</vt:lpstr>
      <vt:lpstr>International Travel –  Coming Home (from the CDC)</vt:lpstr>
      <vt:lpstr>Complete your W9 Form</vt:lpstr>
      <vt:lpstr>Complete your Direct Deposit</vt:lpstr>
      <vt:lpstr>Airfare</vt:lpstr>
      <vt:lpstr>Rentals</vt:lpstr>
      <vt:lpstr>Fuel Receipts</vt:lpstr>
      <vt:lpstr>Claiming Personal Mileage</vt:lpstr>
      <vt:lpstr>Hotels</vt:lpstr>
      <vt:lpstr>Meals</vt:lpstr>
      <vt:lpstr>Returning from a Travel</vt:lpstr>
      <vt:lpstr>Non-Reimbursable/P-card Expenses</vt:lpstr>
      <vt:lpstr>   Questions?  Thank you for joining us today!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Cassandra Mills</dc:creator>
  <cp:lastModifiedBy>Cassandra Mills</cp:lastModifiedBy>
  <cp:revision>4</cp:revision>
  <dcterms:created xsi:type="dcterms:W3CDTF">2022-03-17T15:26:32Z</dcterms:created>
  <dcterms:modified xsi:type="dcterms:W3CDTF">2023-10-18T13:39:58Z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0x0101003AB769E700ABC94291DE3FFD8E0B86F7</vt:lpwstr>
  </property>
  <property fmtid="{D5CDD505-2E9C-101B-9397-08002B2CF9AE}" pid="3" name="MediaServiceImageTags">
    <vt:lpwstr/>
  </property>
</Properties>
</file>