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256" r:id="rId2"/>
    <p:sldId id="257" r:id="rId3"/>
    <p:sldId id="281" r:id="rId4"/>
    <p:sldId id="258" r:id="rId5"/>
    <p:sldId id="259" r:id="rId6"/>
    <p:sldId id="260" r:id="rId7"/>
    <p:sldId id="261" r:id="rId8"/>
    <p:sldId id="262" r:id="rId9"/>
    <p:sldId id="282" r:id="rId10"/>
    <p:sldId id="263" r:id="rId11"/>
    <p:sldId id="264" r:id="rId12"/>
    <p:sldId id="265" r:id="rId13"/>
    <p:sldId id="266" r:id="rId14"/>
    <p:sldId id="267" r:id="rId15"/>
    <p:sldId id="268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83" r:id="rId25"/>
    <p:sldId id="286" r:id="rId26"/>
    <p:sldId id="278" r:id="rId27"/>
  </p:sldIdLst>
  <p:sldSz cx="10058400" cy="7772400"/>
  <p:notesSz cx="9296400" cy="701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81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5306" autoAdjust="0"/>
  </p:normalViewPr>
  <p:slideViewPr>
    <p:cSldViewPr>
      <p:cViewPr varScale="1">
        <p:scale>
          <a:sx n="99" d="100"/>
          <a:sy n="99" d="100"/>
        </p:scale>
        <p:origin x="1662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4029075" cy="350838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65740" y="1"/>
            <a:ext cx="4029075" cy="350838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r">
              <a:defRPr sz="1200"/>
            </a:lvl1pPr>
          </a:lstStyle>
          <a:p>
            <a:fld id="{1843C403-45B5-46D5-94DE-8D796257DB83}" type="datetimeFigureOut">
              <a:rPr lang="en-US" smtClean="0"/>
              <a:t>6/10/2019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6659565"/>
            <a:ext cx="4029075" cy="350837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65740" y="6659565"/>
            <a:ext cx="4029075" cy="350837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r">
              <a:defRPr sz="1200"/>
            </a:lvl1pPr>
          </a:lstStyle>
          <a:p>
            <a:fld id="{E65A4343-61C5-4FA4-89C6-8659468328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1976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029027" cy="350807"/>
          </a:xfrm>
          <a:prstGeom prst="rect">
            <a:avLst/>
          </a:prstGeom>
        </p:spPr>
        <p:txBody>
          <a:bodyPr vert="horz" lIns="83615" tIns="41807" rIns="83615" bIns="41807" rtlCol="0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909" y="2"/>
            <a:ext cx="4029027" cy="350807"/>
          </a:xfrm>
          <a:prstGeom prst="rect">
            <a:avLst/>
          </a:prstGeom>
        </p:spPr>
        <p:txBody>
          <a:bodyPr vert="horz" lIns="83615" tIns="41807" rIns="83615" bIns="41807" rtlCol="0"/>
          <a:lstStyle>
            <a:lvl1pPr algn="r">
              <a:defRPr sz="1100"/>
            </a:lvl1pPr>
          </a:lstStyle>
          <a:p>
            <a:fld id="{86657BA9-68E4-4274-9841-F1753E1C8AED}" type="datetimeFigureOut">
              <a:rPr lang="en-US" smtClean="0"/>
              <a:t>6/10/2019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117850" y="876300"/>
            <a:ext cx="3060700" cy="2365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3615" tIns="41807" rIns="83615" bIns="4180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30228" y="3373471"/>
            <a:ext cx="7435946" cy="2760631"/>
          </a:xfrm>
          <a:prstGeom prst="rect">
            <a:avLst/>
          </a:prstGeom>
        </p:spPr>
        <p:txBody>
          <a:bodyPr vert="horz" lIns="83615" tIns="41807" rIns="83615" bIns="41807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6659594"/>
            <a:ext cx="4029027" cy="350806"/>
          </a:xfrm>
          <a:prstGeom prst="rect">
            <a:avLst/>
          </a:prstGeom>
        </p:spPr>
        <p:txBody>
          <a:bodyPr vert="horz" lIns="83615" tIns="41807" rIns="83615" bIns="41807" rtlCol="0" anchor="b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909" y="6659594"/>
            <a:ext cx="4029027" cy="350806"/>
          </a:xfrm>
          <a:prstGeom prst="rect">
            <a:avLst/>
          </a:prstGeom>
        </p:spPr>
        <p:txBody>
          <a:bodyPr vert="horz" lIns="83615" tIns="41807" rIns="83615" bIns="41807" rtlCol="0" anchor="b"/>
          <a:lstStyle>
            <a:lvl1pPr algn="r">
              <a:defRPr sz="1100"/>
            </a:lvl1pPr>
          </a:lstStyle>
          <a:p>
            <a:fld id="{D210DD10-DDA1-4115-BC02-D5AA8882CF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42495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10DD10-DDA1-4115-BC02-D5AA8882CFE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323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10DD10-DDA1-4115-BC02-D5AA8882CFE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7945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10DD10-DDA1-4115-BC02-D5AA8882CFE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8261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10DD10-DDA1-4115-BC02-D5AA8882CFE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5891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10DD10-DDA1-4115-BC02-D5AA8882CFE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9356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10DD10-DDA1-4115-BC02-D5AA8882CFE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6923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10DD10-DDA1-4115-BC02-D5AA8882CFE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1376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10DD10-DDA1-4115-BC02-D5AA8882CFE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6558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10DD10-DDA1-4115-BC02-D5AA8882CFE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0333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10DD10-DDA1-4115-BC02-D5AA8882CFE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8641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10DD10-DDA1-4115-BC02-D5AA8882CFE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3808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10DD10-DDA1-4115-BC02-D5AA8882CFE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3977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10DD10-DDA1-4115-BC02-D5AA8882CFE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0434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10DD10-DDA1-4115-BC02-D5AA8882CFE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1656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10DD10-DDA1-4115-BC02-D5AA8882CFE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7519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10DD10-DDA1-4115-BC02-D5AA8882CFE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9972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10DD10-DDA1-4115-BC02-D5AA8882CFE4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6452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10DD10-DDA1-4115-BC02-D5AA8882CFE4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0895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10DD10-DDA1-4115-BC02-D5AA8882CFE4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34359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10DD10-DDA1-4115-BC02-D5AA8882CFE4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76396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10DD10-DDA1-4115-BC02-D5AA8882CFE4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53584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10DD10-DDA1-4115-BC02-D5AA8882CFE4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57487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10DD10-DDA1-4115-BC02-D5AA8882CFE4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38568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10DD10-DDA1-4115-BC02-D5AA8882CFE4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11435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09055" indent="-209055">
              <a:buAutoNum type="arabicParenR"/>
            </a:pPr>
            <a:r>
              <a:rPr lang="en-US" dirty="0" smtClean="0"/>
              <a:t>Before any department</a:t>
            </a:r>
            <a:r>
              <a:rPr lang="en-US" baseline="0" dirty="0" smtClean="0"/>
              <a:t> is able to accept any type of card payment they must contact the Office of the Bursar who will file and retain all paperwork with the WVSTO. Until this is completed a department cannot purchase any </a:t>
            </a:r>
            <a:r>
              <a:rPr lang="en-US" baseline="0" dirty="0" err="1" smtClean="0"/>
              <a:t>equipement</a:t>
            </a:r>
            <a:r>
              <a:rPr lang="en-US" baseline="0" dirty="0" smtClean="0"/>
              <a:t> needed to process transactions</a:t>
            </a:r>
          </a:p>
          <a:p>
            <a:pPr marL="209055" indent="-209055">
              <a:buAutoNum type="arabicParenR"/>
            </a:pPr>
            <a:r>
              <a:rPr lang="en-US" baseline="0" dirty="0" smtClean="0"/>
              <a:t>Marshall University is currently setup to accept VISA, MasterCard, Discover, AMEX as well as Apple and Google pay. </a:t>
            </a:r>
          </a:p>
          <a:p>
            <a:pPr marL="209055" indent="-209055">
              <a:buAutoNum type="arabicParenR"/>
            </a:pPr>
            <a:r>
              <a:rPr lang="en-US" baseline="0" dirty="0" smtClean="0"/>
              <a:t>A card present transaction is one that the customer is on-site making payment. A card-not-present is one that is taken over the telephone.</a:t>
            </a:r>
          </a:p>
          <a:p>
            <a:pPr marL="209055" indent="-209055">
              <a:buAutoNum type="arabicParenR"/>
            </a:pPr>
            <a:r>
              <a:rPr lang="en-US" baseline="0" dirty="0" smtClean="0"/>
              <a:t>All refunds need to be emailed to the Office of the Bursar with the Cardholder’s name, date of original transaction, address and amount to be refunded. A void can be done for same day transactions only.</a:t>
            </a:r>
          </a:p>
          <a:p>
            <a:pPr marL="209055" indent="-209055">
              <a:buAutoNum type="arabicParenR"/>
            </a:pPr>
            <a:r>
              <a:rPr lang="en-US" baseline="0" dirty="0" smtClean="0"/>
              <a:t>Disputed payments will be processed by the Office of the Bursar but the department has the responsibility in order to receipt re-payment.</a:t>
            </a:r>
          </a:p>
          <a:p>
            <a:pPr marL="209055" indent="-209055">
              <a:buAutoNum type="arabicParenR"/>
            </a:pPr>
            <a:r>
              <a:rPr lang="en-US" baseline="0" dirty="0" smtClean="0"/>
              <a:t>Under no circumstances should a department/employee retain a cardholder’s information.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10DD10-DDA1-4115-BC02-D5AA8882CFE4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05945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10DD10-DDA1-4115-BC02-D5AA8882CFE4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6102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12700" marR="5080">
              <a:lnSpc>
                <a:spcPts val="1200"/>
              </a:lnSpc>
              <a:spcBef>
                <a:spcPts val="30"/>
              </a:spcBef>
            </a:pPr>
            <a:r>
              <a:rPr spc="-5" dirty="0" smtClean="0"/>
              <a:t>  </a:t>
            </a:r>
            <a:r>
              <a:rPr dirty="0"/>
              <a:t>Office of the</a:t>
            </a:r>
            <a:r>
              <a:rPr spc="-80" dirty="0"/>
              <a:t> </a:t>
            </a:r>
            <a:r>
              <a:rPr dirty="0"/>
              <a:t>Bursar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6/10/2019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rgbClr val="00650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12700" marR="5080">
              <a:lnSpc>
                <a:spcPts val="1200"/>
              </a:lnSpc>
              <a:spcBef>
                <a:spcPts val="30"/>
              </a:spcBef>
            </a:pPr>
            <a:r>
              <a:rPr spc="-5" dirty="0" smtClean="0"/>
              <a:t>  </a:t>
            </a:r>
            <a:r>
              <a:rPr dirty="0"/>
              <a:t>Office of the</a:t>
            </a:r>
            <a:r>
              <a:rPr spc="-80" dirty="0"/>
              <a:t> </a:t>
            </a:r>
            <a:r>
              <a:rPr dirty="0"/>
              <a:t>Bursar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6/10/2019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rgbClr val="00650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12700" marR="5080">
              <a:lnSpc>
                <a:spcPts val="1200"/>
              </a:lnSpc>
              <a:spcBef>
                <a:spcPts val="30"/>
              </a:spcBef>
            </a:pPr>
            <a:r>
              <a:rPr spc="-5" dirty="0" smtClean="0"/>
              <a:t>  </a:t>
            </a:r>
            <a:r>
              <a:rPr dirty="0"/>
              <a:t>Office of the</a:t>
            </a:r>
            <a:r>
              <a:rPr spc="-80" dirty="0"/>
              <a:t> </a:t>
            </a:r>
            <a:r>
              <a:rPr dirty="0"/>
              <a:t>Bursar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6/10/2019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rgbClr val="00650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12700" marR="5080">
              <a:lnSpc>
                <a:spcPts val="1200"/>
              </a:lnSpc>
              <a:spcBef>
                <a:spcPts val="30"/>
              </a:spcBef>
            </a:pPr>
            <a:r>
              <a:rPr spc="-5" dirty="0" smtClean="0"/>
              <a:t>  </a:t>
            </a:r>
            <a:r>
              <a:rPr dirty="0"/>
              <a:t>Office of the</a:t>
            </a:r>
            <a:r>
              <a:rPr spc="-80" dirty="0"/>
              <a:t> </a:t>
            </a:r>
            <a:r>
              <a:rPr dirty="0"/>
              <a:t>Bursar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6/10/2019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12700" marR="5080">
              <a:lnSpc>
                <a:spcPts val="1200"/>
              </a:lnSpc>
              <a:spcBef>
                <a:spcPts val="30"/>
              </a:spcBef>
            </a:pPr>
            <a:r>
              <a:rPr spc="-5" dirty="0" smtClean="0"/>
              <a:t>  </a:t>
            </a:r>
            <a:r>
              <a:rPr dirty="0"/>
              <a:t>Office of the</a:t>
            </a:r>
            <a:r>
              <a:rPr spc="-80" dirty="0"/>
              <a:t> </a:t>
            </a:r>
            <a:r>
              <a:rPr dirty="0"/>
              <a:t>Bursar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6/10/2019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464716" y="479750"/>
            <a:ext cx="9144000" cy="6858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7007352" y="6396227"/>
            <a:ext cx="2444495" cy="71170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74522" y="890269"/>
            <a:ext cx="7309355" cy="6959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rgbClr val="00650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93902" y="2078990"/>
            <a:ext cx="8070595" cy="46526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7960106" y="6986409"/>
            <a:ext cx="1048384" cy="3187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12700" marR="5080">
              <a:lnSpc>
                <a:spcPts val="1200"/>
              </a:lnSpc>
              <a:spcBef>
                <a:spcPts val="30"/>
              </a:spcBef>
            </a:pPr>
            <a:r>
              <a:rPr spc="-5" dirty="0" smtClean="0"/>
              <a:t>  </a:t>
            </a:r>
            <a:r>
              <a:rPr dirty="0"/>
              <a:t>Office of the</a:t>
            </a:r>
            <a:r>
              <a:rPr spc="-80" dirty="0"/>
              <a:t> </a:t>
            </a:r>
            <a:r>
              <a:rPr dirty="0"/>
              <a:t>Bursar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6/10/2019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mailto:walkerma@marshall.edu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rhudy2@marshall.ed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91123" y="3113786"/>
            <a:ext cx="4108450" cy="2037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-2540" algn="ctr">
              <a:lnSpc>
                <a:spcPct val="100000"/>
              </a:lnSpc>
              <a:spcBef>
                <a:spcPts val="95"/>
              </a:spcBef>
            </a:pPr>
            <a:r>
              <a:rPr sz="4400" b="1" spc="-5" dirty="0">
                <a:solidFill>
                  <a:srgbClr val="006500"/>
                </a:solidFill>
                <a:latin typeface="Times New Roman"/>
                <a:cs typeface="Times New Roman"/>
              </a:rPr>
              <a:t>Cash   Management:  </a:t>
            </a:r>
            <a:r>
              <a:rPr sz="4400" b="1" i="1" spc="-5" dirty="0">
                <a:solidFill>
                  <a:srgbClr val="006500"/>
                </a:solidFill>
                <a:latin typeface="Times New Roman"/>
                <a:cs typeface="Times New Roman"/>
              </a:rPr>
              <a:t>Revenue</a:t>
            </a:r>
            <a:r>
              <a:rPr sz="4400" b="1" i="1" spc="-35" dirty="0">
                <a:solidFill>
                  <a:srgbClr val="006500"/>
                </a:solidFill>
                <a:latin typeface="Times New Roman"/>
                <a:cs typeface="Times New Roman"/>
              </a:rPr>
              <a:t> </a:t>
            </a:r>
            <a:r>
              <a:rPr sz="4400" b="1" i="1" spc="-5" dirty="0">
                <a:solidFill>
                  <a:srgbClr val="006500"/>
                </a:solidFill>
                <a:latin typeface="Times New Roman"/>
                <a:cs typeface="Times New Roman"/>
              </a:rPr>
              <a:t>Deposits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400" y="2133600"/>
            <a:ext cx="3257550" cy="4343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xfrm>
            <a:off x="7960106" y="6986409"/>
            <a:ext cx="1048384" cy="157735"/>
          </a:xfrm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12700" marR="5080">
              <a:lnSpc>
                <a:spcPts val="1200"/>
              </a:lnSpc>
              <a:spcBef>
                <a:spcPts val="30"/>
              </a:spcBef>
            </a:pPr>
            <a:r>
              <a:rPr dirty="0" smtClean="0"/>
              <a:t>Office </a:t>
            </a:r>
            <a:r>
              <a:rPr dirty="0"/>
              <a:t>of the</a:t>
            </a:r>
            <a:r>
              <a:rPr spc="-80" dirty="0"/>
              <a:t> </a:t>
            </a:r>
            <a:r>
              <a:rPr dirty="0"/>
              <a:t>Bursar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702806" y="890269"/>
            <a:ext cx="1981200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Purpose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xfrm>
            <a:off x="7960106" y="6986409"/>
            <a:ext cx="1048384" cy="157735"/>
          </a:xfrm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12700" marR="5080">
              <a:lnSpc>
                <a:spcPts val="1200"/>
              </a:lnSpc>
              <a:spcBef>
                <a:spcPts val="30"/>
              </a:spcBef>
            </a:pPr>
            <a:r>
              <a:rPr dirty="0" smtClean="0"/>
              <a:t>Office </a:t>
            </a:r>
            <a:r>
              <a:rPr dirty="0"/>
              <a:t>of the</a:t>
            </a:r>
            <a:r>
              <a:rPr spc="-80" dirty="0"/>
              <a:t> </a:t>
            </a:r>
            <a:r>
              <a:rPr dirty="0"/>
              <a:t>Bursar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93902" y="2076704"/>
            <a:ext cx="7992109" cy="476989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29845" indent="-342900">
              <a:lnSpc>
                <a:spcPct val="100000"/>
              </a:lnSpc>
              <a:spcBef>
                <a:spcPts val="95"/>
              </a:spcBef>
              <a:buChar char="•"/>
              <a:tabLst>
                <a:tab pos="354965" algn="l"/>
                <a:tab pos="355600" algn="l"/>
              </a:tabLst>
            </a:pPr>
            <a:r>
              <a:rPr lang="en-US" sz="3000" spc="-5" dirty="0" smtClean="0">
                <a:latin typeface="Times New Roman"/>
                <a:cs typeface="Times New Roman"/>
              </a:rPr>
              <a:t>To </a:t>
            </a:r>
            <a:r>
              <a:rPr lang="en-US" sz="3000" spc="-5" dirty="0">
                <a:latin typeface="Times New Roman"/>
                <a:cs typeface="Times New Roman"/>
              </a:rPr>
              <a:t>provide guidance for secure receiving, receipting and processing of </a:t>
            </a:r>
            <a:r>
              <a:rPr lang="en-US" sz="3000" spc="-5" dirty="0" smtClean="0">
                <a:latin typeface="Times New Roman"/>
                <a:cs typeface="Times New Roman"/>
              </a:rPr>
              <a:t>revenue by </a:t>
            </a:r>
            <a:r>
              <a:rPr lang="en-US" sz="3000" spc="-5" dirty="0">
                <a:latin typeface="Times New Roman"/>
                <a:cs typeface="Times New Roman"/>
              </a:rPr>
              <a:t>spending units and their employees</a:t>
            </a:r>
          </a:p>
          <a:p>
            <a:pPr marL="355600" marR="29845" indent="-342900">
              <a:lnSpc>
                <a:spcPct val="100000"/>
              </a:lnSpc>
              <a:spcBef>
                <a:spcPts val="95"/>
              </a:spcBef>
              <a:buChar char="•"/>
              <a:tabLst>
                <a:tab pos="354965" algn="l"/>
                <a:tab pos="355600" algn="l"/>
              </a:tabLst>
            </a:pPr>
            <a:r>
              <a:rPr lang="en-US" sz="3000" spc="-5" dirty="0" smtClean="0">
                <a:latin typeface="Times New Roman"/>
                <a:cs typeface="Times New Roman"/>
              </a:rPr>
              <a:t>Increase </a:t>
            </a:r>
            <a:r>
              <a:rPr lang="en-US" sz="3000" spc="-5" dirty="0">
                <a:latin typeface="Times New Roman"/>
                <a:cs typeface="Times New Roman"/>
              </a:rPr>
              <a:t>knowledge of </a:t>
            </a:r>
            <a:r>
              <a:rPr lang="en-US" sz="3000" spc="-5" dirty="0" smtClean="0">
                <a:latin typeface="Times New Roman"/>
                <a:cs typeface="Times New Roman"/>
              </a:rPr>
              <a:t>responsibilities of employee’s handling revenue.</a:t>
            </a:r>
            <a:endParaRPr lang="en-US" sz="3000" spc="-5" dirty="0">
              <a:latin typeface="Times New Roman"/>
              <a:cs typeface="Times New Roman"/>
            </a:endParaRPr>
          </a:p>
          <a:p>
            <a:pPr marL="355600" marR="29845" indent="-342900">
              <a:lnSpc>
                <a:spcPct val="100000"/>
              </a:lnSpc>
              <a:spcBef>
                <a:spcPts val="95"/>
              </a:spcBef>
              <a:buChar char="•"/>
              <a:tabLst>
                <a:tab pos="354965" algn="l"/>
                <a:tab pos="355600" algn="l"/>
              </a:tabLst>
            </a:pPr>
            <a:r>
              <a:rPr lang="en-US" sz="3000" spc="-5" dirty="0" smtClean="0">
                <a:latin typeface="Times New Roman"/>
                <a:cs typeface="Times New Roman"/>
              </a:rPr>
              <a:t>Provide </a:t>
            </a:r>
            <a:r>
              <a:rPr lang="en-US" sz="3000" spc="-5" dirty="0">
                <a:latin typeface="Times New Roman"/>
                <a:cs typeface="Times New Roman"/>
              </a:rPr>
              <a:t>guidance to establishing procedures</a:t>
            </a:r>
          </a:p>
          <a:p>
            <a:pPr marL="355600" marR="29845" indent="-342900">
              <a:lnSpc>
                <a:spcPct val="100000"/>
              </a:lnSpc>
              <a:spcBef>
                <a:spcPts val="95"/>
              </a:spcBef>
              <a:buChar char="•"/>
              <a:tabLst>
                <a:tab pos="354965" algn="l"/>
                <a:tab pos="355600" algn="l"/>
              </a:tabLst>
            </a:pPr>
            <a:r>
              <a:rPr lang="en-US" sz="3000" spc="-5" dirty="0" smtClean="0">
                <a:latin typeface="Times New Roman"/>
                <a:cs typeface="Times New Roman"/>
              </a:rPr>
              <a:t>Provide </a:t>
            </a:r>
            <a:r>
              <a:rPr lang="en-US" sz="3000" spc="-5" dirty="0">
                <a:latin typeface="Times New Roman"/>
                <a:cs typeface="Times New Roman"/>
              </a:rPr>
              <a:t>knowledge and understanding of the associated risks and help prevent fraud</a:t>
            </a:r>
          </a:p>
          <a:p>
            <a:pPr marL="355600" marR="132715" indent="-342900">
              <a:lnSpc>
                <a:spcPct val="100000"/>
              </a:lnSpc>
              <a:spcBef>
                <a:spcPts val="765"/>
              </a:spcBef>
              <a:buChar char="•"/>
              <a:tabLst>
                <a:tab pos="354965" algn="l"/>
                <a:tab pos="355600" algn="l"/>
              </a:tabLst>
            </a:pPr>
            <a:r>
              <a:rPr sz="3000" spc="-5" dirty="0" smtClean="0">
                <a:latin typeface="Times New Roman"/>
                <a:cs typeface="Times New Roman"/>
              </a:rPr>
              <a:t>Protect </a:t>
            </a:r>
            <a:r>
              <a:rPr sz="3000" spc="-5" dirty="0">
                <a:latin typeface="Times New Roman"/>
                <a:cs typeface="Times New Roman"/>
              </a:rPr>
              <a:t>employees from inappropriate charges  of mishandling</a:t>
            </a:r>
            <a:r>
              <a:rPr sz="3000" spc="-10" dirty="0">
                <a:latin typeface="Times New Roman"/>
                <a:cs typeface="Times New Roman"/>
              </a:rPr>
              <a:t> </a:t>
            </a:r>
            <a:r>
              <a:rPr sz="3000" spc="-5" dirty="0">
                <a:latin typeface="Times New Roman"/>
                <a:cs typeface="Times New Roman"/>
              </a:rPr>
              <a:t>funds.</a:t>
            </a:r>
            <a:endParaRPr sz="30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8429" y="1905000"/>
            <a:ext cx="3496500" cy="25174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337" y="866320"/>
            <a:ext cx="8531478" cy="897383"/>
          </a:xfrm>
        </p:spPr>
        <p:txBody>
          <a:bodyPr/>
          <a:lstStyle/>
          <a:p>
            <a:r>
              <a:rPr lang="en-US" dirty="0"/>
              <a:t>What is Included in Cash Handling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609600" y="2895600"/>
            <a:ext cx="4495800" cy="3970318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 sz="4000" dirty="0" smtClean="0"/>
              <a:t>•Dollar </a:t>
            </a:r>
            <a:r>
              <a:rPr lang="en-US" sz="4000" dirty="0"/>
              <a:t>bills and </a:t>
            </a:r>
            <a:r>
              <a:rPr lang="en-US" sz="4000" dirty="0" smtClean="0"/>
              <a:t>coins</a:t>
            </a:r>
            <a:endParaRPr lang="en-US" sz="4000" dirty="0"/>
          </a:p>
          <a:p>
            <a:pPr>
              <a:spcAft>
                <a:spcPts val="1200"/>
              </a:spcAft>
            </a:pPr>
            <a:r>
              <a:rPr lang="en-US" sz="4000" dirty="0" smtClean="0"/>
              <a:t>•Checks</a:t>
            </a:r>
            <a:endParaRPr lang="en-US" sz="4000" dirty="0"/>
          </a:p>
          <a:p>
            <a:pPr>
              <a:spcAft>
                <a:spcPts val="1200"/>
              </a:spcAft>
            </a:pPr>
            <a:r>
              <a:rPr lang="en-US" sz="4000" dirty="0" smtClean="0"/>
              <a:t>•Money </a:t>
            </a:r>
            <a:r>
              <a:rPr lang="en-US" sz="4000" dirty="0"/>
              <a:t>orders</a:t>
            </a:r>
          </a:p>
          <a:p>
            <a:pPr>
              <a:spcAft>
                <a:spcPts val="1200"/>
              </a:spcAft>
            </a:pPr>
            <a:r>
              <a:rPr lang="en-US" sz="4000" dirty="0" smtClean="0"/>
              <a:t>•Cashier’s </a:t>
            </a:r>
            <a:r>
              <a:rPr lang="en-US" sz="4000" dirty="0"/>
              <a:t>checks</a:t>
            </a:r>
          </a:p>
          <a:p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3"/>
          </p:nvPr>
        </p:nvPicPr>
        <p:blipFill>
          <a:blip r:embed="rId4"/>
          <a:stretch>
            <a:fillRect/>
          </a:stretch>
        </p:blipFill>
        <p:spPr>
          <a:xfrm>
            <a:off x="4495800" y="4267200"/>
            <a:ext cx="2564100" cy="219672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7848600" y="6934200"/>
            <a:ext cx="133555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>
              <a:lnSpc>
                <a:spcPts val="1200"/>
              </a:lnSpc>
              <a:spcBef>
                <a:spcPts val="30"/>
              </a:spcBef>
            </a:pPr>
            <a:r>
              <a:rPr lang="en-US" sz="1100" dirty="0"/>
              <a:t>Office of the</a:t>
            </a:r>
            <a:r>
              <a:rPr lang="en-US" sz="1100" spc="-80" dirty="0"/>
              <a:t> </a:t>
            </a:r>
            <a:r>
              <a:rPr lang="en-US" sz="1100" dirty="0"/>
              <a:t>Bursar</a:t>
            </a:r>
          </a:p>
        </p:txBody>
      </p:sp>
    </p:spTree>
    <p:extLst>
      <p:ext uri="{BB962C8B-B14F-4D97-AF65-F5344CB8AC3E}">
        <p14:creationId xmlns:p14="http://schemas.microsoft.com/office/powerpoint/2010/main" val="415927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70785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General</a:t>
            </a:r>
            <a:r>
              <a:rPr spc="-30" dirty="0"/>
              <a:t> </a:t>
            </a:r>
            <a:r>
              <a:rPr spc="-5" dirty="0"/>
              <a:t>Description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xfrm>
            <a:off x="7960106" y="6986409"/>
            <a:ext cx="1048384" cy="157735"/>
          </a:xfrm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12700" marR="5080">
              <a:lnSpc>
                <a:spcPts val="1200"/>
              </a:lnSpc>
              <a:spcBef>
                <a:spcPts val="30"/>
              </a:spcBef>
            </a:pPr>
            <a:r>
              <a:rPr dirty="0" smtClean="0"/>
              <a:t>Office </a:t>
            </a:r>
            <a:r>
              <a:rPr dirty="0"/>
              <a:t>of the</a:t>
            </a:r>
            <a:r>
              <a:rPr spc="-80" dirty="0"/>
              <a:t> </a:t>
            </a:r>
            <a:r>
              <a:rPr dirty="0"/>
              <a:t>Bursar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93902" y="2076704"/>
            <a:ext cx="7990840" cy="43802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95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Times New Roman"/>
                <a:cs typeface="Times New Roman"/>
              </a:rPr>
              <a:t>WV Code 12-2-2 requires all employees of the  state to keep daily itemized record of</a:t>
            </a:r>
            <a:r>
              <a:rPr sz="3200" spc="75" dirty="0">
                <a:latin typeface="Times New Roman"/>
                <a:cs typeface="Times New Roman"/>
              </a:rPr>
              <a:t> </a:t>
            </a:r>
            <a:r>
              <a:rPr lang="en-US" sz="3200" spc="-5" dirty="0" smtClean="0">
                <a:latin typeface="Times New Roman"/>
                <a:cs typeface="Times New Roman"/>
              </a:rPr>
              <a:t>revenue</a:t>
            </a:r>
            <a:r>
              <a:rPr sz="3200" spc="-5" dirty="0" smtClean="0">
                <a:latin typeface="Times New Roman"/>
                <a:cs typeface="Times New Roman"/>
              </a:rPr>
              <a:t>.</a:t>
            </a:r>
            <a:endParaRPr sz="3200" dirty="0">
              <a:latin typeface="Times New Roman"/>
              <a:cs typeface="Times New Roman"/>
            </a:endParaRPr>
          </a:p>
          <a:p>
            <a:pPr marL="755650" marR="180340" lvl="1" indent="-285750">
              <a:lnSpc>
                <a:spcPct val="100000"/>
              </a:lnSpc>
              <a:spcBef>
                <a:spcPts val="690"/>
              </a:spcBef>
              <a:buChar char="–"/>
              <a:tabLst>
                <a:tab pos="755650" algn="l"/>
              </a:tabLst>
            </a:pPr>
            <a:r>
              <a:rPr sz="2800" spc="-5" dirty="0">
                <a:latin typeface="Times New Roman"/>
                <a:cs typeface="Times New Roman"/>
              </a:rPr>
              <a:t>All </a:t>
            </a:r>
            <a:r>
              <a:rPr lang="en-US" sz="2800" dirty="0" smtClean="0">
                <a:latin typeface="Times New Roman"/>
                <a:cs typeface="Times New Roman"/>
              </a:rPr>
              <a:t>revenue</a:t>
            </a:r>
            <a:r>
              <a:rPr sz="2800" dirty="0" smtClean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shall be deposited within</a:t>
            </a:r>
            <a:r>
              <a:rPr sz="2800" spc="-16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twenty-four  </a:t>
            </a:r>
            <a:r>
              <a:rPr lang="en-US" sz="2800" dirty="0" smtClean="0">
                <a:latin typeface="Times New Roman"/>
                <a:cs typeface="Times New Roman"/>
              </a:rPr>
              <a:t>business </a:t>
            </a:r>
            <a:r>
              <a:rPr sz="2800" dirty="0" smtClean="0">
                <a:latin typeface="Times New Roman"/>
                <a:cs typeface="Times New Roman"/>
              </a:rPr>
              <a:t>hours </a:t>
            </a:r>
            <a:r>
              <a:rPr sz="2800" dirty="0">
                <a:latin typeface="Times New Roman"/>
                <a:cs typeface="Times New Roman"/>
              </a:rPr>
              <a:t>of any purpose</a:t>
            </a:r>
            <a:r>
              <a:rPr sz="2800" spc="-7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whatsoever.</a:t>
            </a:r>
          </a:p>
          <a:p>
            <a:pPr marL="355600" marR="52705" indent="-342900">
              <a:lnSpc>
                <a:spcPct val="100000"/>
              </a:lnSpc>
              <a:spcBef>
                <a:spcPts val="750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Times New Roman"/>
                <a:cs typeface="Times New Roman"/>
              </a:rPr>
              <a:t>The following procedures will give employees  a clear picture of what is</a:t>
            </a:r>
            <a:r>
              <a:rPr sz="3200" spc="55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expected.</a:t>
            </a:r>
            <a:endParaRPr sz="3200" dirty="0">
              <a:latin typeface="Times New Roman"/>
              <a:cs typeface="Times New Roman"/>
            </a:endParaRPr>
          </a:p>
          <a:p>
            <a:pPr marL="755650" marR="128270" lvl="1" indent="-285750">
              <a:lnSpc>
                <a:spcPct val="100000"/>
              </a:lnSpc>
              <a:spcBef>
                <a:spcPts val="690"/>
              </a:spcBef>
              <a:buChar char="–"/>
              <a:tabLst>
                <a:tab pos="755650" algn="l"/>
              </a:tabLst>
            </a:pPr>
            <a:r>
              <a:rPr sz="2800" spc="-5" dirty="0">
                <a:latin typeface="Times New Roman"/>
                <a:cs typeface="Times New Roman"/>
              </a:rPr>
              <a:t>Which employee has access, what behavior is and  is not acceptable, and how accurately to accept,  handle, and safeguard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Revenue.</a:t>
            </a:r>
            <a:endParaRPr sz="28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709920" y="890269"/>
            <a:ext cx="2973705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Registration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xfrm>
            <a:off x="7960106" y="6986409"/>
            <a:ext cx="1048384" cy="157735"/>
          </a:xfrm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12700" marR="5080">
              <a:lnSpc>
                <a:spcPts val="1200"/>
              </a:lnSpc>
              <a:spcBef>
                <a:spcPts val="30"/>
              </a:spcBef>
            </a:pPr>
            <a:r>
              <a:rPr dirty="0" smtClean="0"/>
              <a:t>Office </a:t>
            </a:r>
            <a:r>
              <a:rPr dirty="0"/>
              <a:t>of the</a:t>
            </a:r>
            <a:r>
              <a:rPr spc="-80" dirty="0"/>
              <a:t> </a:t>
            </a:r>
            <a:r>
              <a:rPr dirty="0"/>
              <a:t>Bursar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93792" y="2078227"/>
            <a:ext cx="7973059" cy="42240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223520" indent="-342900" algn="just">
              <a:lnSpc>
                <a:spcPct val="100000"/>
              </a:lnSpc>
              <a:spcBef>
                <a:spcPts val="95"/>
              </a:spcBef>
              <a:buChar char="•"/>
              <a:tabLst>
                <a:tab pos="356235" algn="l"/>
              </a:tabLst>
            </a:pPr>
            <a:r>
              <a:rPr sz="2900" spc="-5" dirty="0">
                <a:latin typeface="Times New Roman"/>
                <a:cs typeface="Times New Roman"/>
              </a:rPr>
              <a:t>All areas receiving revenue are to be approved by  the Chief </a:t>
            </a:r>
            <a:r>
              <a:rPr sz="2900" spc="-10" dirty="0">
                <a:latin typeface="Times New Roman"/>
                <a:cs typeface="Times New Roman"/>
              </a:rPr>
              <a:t>Financial Officer </a:t>
            </a:r>
            <a:r>
              <a:rPr sz="2900" spc="-5" dirty="0">
                <a:latin typeface="Times New Roman"/>
                <a:cs typeface="Times New Roman"/>
              </a:rPr>
              <a:t>and must be </a:t>
            </a:r>
            <a:r>
              <a:rPr sz="2900" spc="-10" dirty="0">
                <a:latin typeface="Times New Roman"/>
                <a:cs typeface="Times New Roman"/>
              </a:rPr>
              <a:t>registered  </a:t>
            </a:r>
            <a:r>
              <a:rPr sz="2900" spc="-5" dirty="0">
                <a:latin typeface="Times New Roman"/>
                <a:cs typeface="Times New Roman"/>
              </a:rPr>
              <a:t>with the </a:t>
            </a:r>
            <a:r>
              <a:rPr sz="2900" spc="-10" dirty="0">
                <a:latin typeface="Times New Roman"/>
                <a:cs typeface="Times New Roman"/>
              </a:rPr>
              <a:t>Office </a:t>
            </a:r>
            <a:r>
              <a:rPr sz="2900" spc="-5" dirty="0">
                <a:latin typeface="Times New Roman"/>
                <a:cs typeface="Times New Roman"/>
              </a:rPr>
              <a:t>of the </a:t>
            </a:r>
            <a:r>
              <a:rPr sz="2900" spc="-10" dirty="0">
                <a:latin typeface="Times New Roman"/>
                <a:cs typeface="Times New Roman"/>
              </a:rPr>
              <a:t>Bursar.</a:t>
            </a:r>
            <a:endParaRPr sz="29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700"/>
              </a:spcBef>
              <a:buChar char="•"/>
              <a:tabLst>
                <a:tab pos="355600" algn="l"/>
                <a:tab pos="356235" algn="l"/>
              </a:tabLst>
            </a:pPr>
            <a:r>
              <a:rPr sz="2900" spc="-5" dirty="0">
                <a:latin typeface="Times New Roman"/>
                <a:cs typeface="Times New Roman"/>
              </a:rPr>
              <a:t>Registration </a:t>
            </a:r>
            <a:r>
              <a:rPr sz="2700" dirty="0">
                <a:latin typeface="Times New Roman"/>
                <a:cs typeface="Times New Roman"/>
              </a:rPr>
              <a:t>(Attachment </a:t>
            </a:r>
            <a:r>
              <a:rPr sz="2700" spc="-5" dirty="0">
                <a:latin typeface="Times New Roman"/>
                <a:cs typeface="Times New Roman"/>
              </a:rPr>
              <a:t>A, </a:t>
            </a:r>
            <a:r>
              <a:rPr sz="2700" dirty="0">
                <a:latin typeface="Times New Roman"/>
                <a:cs typeface="Times New Roman"/>
              </a:rPr>
              <a:t>next slide) </a:t>
            </a:r>
            <a:r>
              <a:rPr sz="2900" spc="-5" dirty="0">
                <a:latin typeface="Times New Roman"/>
                <a:cs typeface="Times New Roman"/>
              </a:rPr>
              <a:t>shall</a:t>
            </a:r>
            <a:r>
              <a:rPr sz="2900" spc="-75" dirty="0">
                <a:latin typeface="Times New Roman"/>
                <a:cs typeface="Times New Roman"/>
              </a:rPr>
              <a:t> </a:t>
            </a:r>
            <a:r>
              <a:rPr sz="2900" spc="-5" dirty="0">
                <a:latin typeface="Times New Roman"/>
                <a:cs typeface="Times New Roman"/>
              </a:rPr>
              <a:t>include:</a:t>
            </a:r>
            <a:endParaRPr sz="2900">
              <a:latin typeface="Times New Roman"/>
              <a:cs typeface="Times New Roman"/>
            </a:endParaRPr>
          </a:p>
          <a:p>
            <a:pPr marL="755015" marR="351790" lvl="1" indent="-285115">
              <a:lnSpc>
                <a:spcPct val="100000"/>
              </a:lnSpc>
              <a:spcBef>
                <a:spcPts val="585"/>
              </a:spcBef>
              <a:buChar char="–"/>
              <a:tabLst>
                <a:tab pos="755650" algn="l"/>
                <a:tab pos="756285" algn="l"/>
              </a:tabLst>
            </a:pPr>
            <a:r>
              <a:rPr sz="2400" dirty="0">
                <a:latin typeface="Times New Roman"/>
                <a:cs typeface="Times New Roman"/>
              </a:rPr>
              <a:t>Department name, responsible </a:t>
            </a:r>
            <a:r>
              <a:rPr sz="2400" spc="-5" dirty="0">
                <a:latin typeface="Times New Roman"/>
                <a:cs typeface="Times New Roman"/>
              </a:rPr>
              <a:t>supervisor’s </a:t>
            </a:r>
            <a:r>
              <a:rPr sz="2400" dirty="0">
                <a:latin typeface="Times New Roman"/>
                <a:cs typeface="Times New Roman"/>
              </a:rPr>
              <a:t>name,  Chair/Director, Dean, Vice President, and description</a:t>
            </a:r>
            <a:r>
              <a:rPr sz="2400" spc="-19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of  nature of revenue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received.</a:t>
            </a:r>
            <a:endParaRPr sz="2400">
              <a:latin typeface="Times New Roman"/>
              <a:cs typeface="Times New Roman"/>
            </a:endParaRPr>
          </a:p>
          <a:p>
            <a:pPr marL="755015" marR="25400" lvl="1" indent="-285115">
              <a:lnSpc>
                <a:spcPct val="100000"/>
              </a:lnSpc>
              <a:spcBef>
                <a:spcPts val="580"/>
              </a:spcBef>
              <a:buChar char="–"/>
              <a:tabLst>
                <a:tab pos="755650" algn="l"/>
                <a:tab pos="756285" algn="l"/>
              </a:tabLst>
            </a:pPr>
            <a:r>
              <a:rPr sz="2400" dirty="0">
                <a:latin typeface="Times New Roman"/>
                <a:cs typeface="Times New Roman"/>
              </a:rPr>
              <a:t>Additionally, the supervisor, Chair/Director, Dean, and  </a:t>
            </a:r>
            <a:r>
              <a:rPr sz="2400" spc="-5" dirty="0">
                <a:latin typeface="Times New Roman"/>
                <a:cs typeface="Times New Roman"/>
              </a:rPr>
              <a:t>Vice President shall sign </a:t>
            </a:r>
            <a:r>
              <a:rPr sz="2400" dirty="0">
                <a:latin typeface="Times New Roman"/>
                <a:cs typeface="Times New Roman"/>
              </a:rPr>
              <a:t>a certification that </a:t>
            </a:r>
            <a:r>
              <a:rPr sz="2400" spc="-5" dirty="0">
                <a:latin typeface="Times New Roman"/>
                <a:cs typeface="Times New Roman"/>
              </a:rPr>
              <a:t>University and  State procedures have been read </a:t>
            </a:r>
            <a:r>
              <a:rPr sz="2400" dirty="0">
                <a:latin typeface="Times New Roman"/>
                <a:cs typeface="Times New Roman"/>
              </a:rPr>
              <a:t>and </a:t>
            </a:r>
            <a:r>
              <a:rPr sz="2400" spc="-5" dirty="0">
                <a:latin typeface="Times New Roman"/>
                <a:cs typeface="Times New Roman"/>
              </a:rPr>
              <a:t>will be</a:t>
            </a:r>
            <a:r>
              <a:rPr sz="2400" spc="-8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followed.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92344" y="890269"/>
            <a:ext cx="3390900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Attachment</a:t>
            </a:r>
            <a:r>
              <a:rPr spc="-60" dirty="0"/>
              <a:t> </a:t>
            </a:r>
            <a:r>
              <a:rPr spc="-5" dirty="0"/>
              <a:t>A</a:t>
            </a:r>
          </a:p>
        </p:txBody>
      </p:sp>
      <p:sp>
        <p:nvSpPr>
          <p:cNvPr id="3" name="object 3"/>
          <p:cNvSpPr/>
          <p:nvPr/>
        </p:nvSpPr>
        <p:spPr>
          <a:xfrm>
            <a:off x="1752600" y="1600200"/>
            <a:ext cx="4804409" cy="566013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743455" y="1591055"/>
            <a:ext cx="4823460" cy="5678805"/>
          </a:xfrm>
          <a:custGeom>
            <a:avLst/>
            <a:gdLst/>
            <a:ahLst/>
            <a:cxnLst/>
            <a:rect l="l" t="t" r="r" b="b"/>
            <a:pathLst>
              <a:path w="4823459" h="5678805">
                <a:moveTo>
                  <a:pt x="4823460" y="5676138"/>
                </a:moveTo>
                <a:lnTo>
                  <a:pt x="4823460" y="2285"/>
                </a:lnTo>
                <a:lnTo>
                  <a:pt x="4821174" y="0"/>
                </a:lnTo>
                <a:lnTo>
                  <a:pt x="2285" y="0"/>
                </a:lnTo>
                <a:lnTo>
                  <a:pt x="0" y="2286"/>
                </a:lnTo>
                <a:lnTo>
                  <a:pt x="0" y="5676138"/>
                </a:lnTo>
                <a:lnTo>
                  <a:pt x="2286" y="5678424"/>
                </a:lnTo>
                <a:lnTo>
                  <a:pt x="4572" y="5678424"/>
                </a:lnTo>
                <a:lnTo>
                  <a:pt x="4572" y="9144"/>
                </a:lnTo>
                <a:lnTo>
                  <a:pt x="9144" y="4572"/>
                </a:lnTo>
                <a:lnTo>
                  <a:pt x="9144" y="9144"/>
                </a:lnTo>
                <a:lnTo>
                  <a:pt x="4813554" y="9143"/>
                </a:lnTo>
                <a:lnTo>
                  <a:pt x="4813554" y="4571"/>
                </a:lnTo>
                <a:lnTo>
                  <a:pt x="4818888" y="9143"/>
                </a:lnTo>
                <a:lnTo>
                  <a:pt x="4818888" y="5678424"/>
                </a:lnTo>
                <a:lnTo>
                  <a:pt x="4821174" y="5678424"/>
                </a:lnTo>
                <a:lnTo>
                  <a:pt x="4823460" y="5676138"/>
                </a:lnTo>
                <a:close/>
              </a:path>
              <a:path w="4823459" h="5678805">
                <a:moveTo>
                  <a:pt x="9144" y="9144"/>
                </a:moveTo>
                <a:lnTo>
                  <a:pt x="9144" y="4572"/>
                </a:lnTo>
                <a:lnTo>
                  <a:pt x="4572" y="9144"/>
                </a:lnTo>
                <a:lnTo>
                  <a:pt x="9144" y="9144"/>
                </a:lnTo>
                <a:close/>
              </a:path>
              <a:path w="4823459" h="5678805">
                <a:moveTo>
                  <a:pt x="9144" y="5669280"/>
                </a:moveTo>
                <a:lnTo>
                  <a:pt x="9144" y="9144"/>
                </a:lnTo>
                <a:lnTo>
                  <a:pt x="4572" y="9144"/>
                </a:lnTo>
                <a:lnTo>
                  <a:pt x="4572" y="5669280"/>
                </a:lnTo>
                <a:lnTo>
                  <a:pt x="9144" y="5669280"/>
                </a:lnTo>
                <a:close/>
              </a:path>
              <a:path w="4823459" h="5678805">
                <a:moveTo>
                  <a:pt x="4818888" y="5669280"/>
                </a:moveTo>
                <a:lnTo>
                  <a:pt x="4572" y="5669280"/>
                </a:lnTo>
                <a:lnTo>
                  <a:pt x="9144" y="5673852"/>
                </a:lnTo>
                <a:lnTo>
                  <a:pt x="9144" y="5678424"/>
                </a:lnTo>
                <a:lnTo>
                  <a:pt x="4813554" y="5678424"/>
                </a:lnTo>
                <a:lnTo>
                  <a:pt x="4813554" y="5673852"/>
                </a:lnTo>
                <a:lnTo>
                  <a:pt x="4818888" y="5669280"/>
                </a:lnTo>
                <a:close/>
              </a:path>
              <a:path w="4823459" h="5678805">
                <a:moveTo>
                  <a:pt x="9144" y="5678424"/>
                </a:moveTo>
                <a:lnTo>
                  <a:pt x="9144" y="5673852"/>
                </a:lnTo>
                <a:lnTo>
                  <a:pt x="4572" y="5669280"/>
                </a:lnTo>
                <a:lnTo>
                  <a:pt x="4572" y="5678424"/>
                </a:lnTo>
                <a:lnTo>
                  <a:pt x="9144" y="5678424"/>
                </a:lnTo>
                <a:close/>
              </a:path>
              <a:path w="4823459" h="5678805">
                <a:moveTo>
                  <a:pt x="4818888" y="9143"/>
                </a:moveTo>
                <a:lnTo>
                  <a:pt x="4813554" y="4571"/>
                </a:lnTo>
                <a:lnTo>
                  <a:pt x="4813554" y="9143"/>
                </a:lnTo>
                <a:lnTo>
                  <a:pt x="4818888" y="9143"/>
                </a:lnTo>
                <a:close/>
              </a:path>
              <a:path w="4823459" h="5678805">
                <a:moveTo>
                  <a:pt x="4818888" y="5669280"/>
                </a:moveTo>
                <a:lnTo>
                  <a:pt x="4818888" y="9143"/>
                </a:lnTo>
                <a:lnTo>
                  <a:pt x="4813554" y="9143"/>
                </a:lnTo>
                <a:lnTo>
                  <a:pt x="4813554" y="5669280"/>
                </a:lnTo>
                <a:lnTo>
                  <a:pt x="4818888" y="5669280"/>
                </a:lnTo>
                <a:close/>
              </a:path>
              <a:path w="4823459" h="5678805">
                <a:moveTo>
                  <a:pt x="4818888" y="5678424"/>
                </a:moveTo>
                <a:lnTo>
                  <a:pt x="4818888" y="5669280"/>
                </a:lnTo>
                <a:lnTo>
                  <a:pt x="4813554" y="5673852"/>
                </a:lnTo>
                <a:lnTo>
                  <a:pt x="4813554" y="5678424"/>
                </a:lnTo>
                <a:lnTo>
                  <a:pt x="4818888" y="56784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xfrm>
            <a:off x="7960106" y="6986409"/>
            <a:ext cx="1048384" cy="157735"/>
          </a:xfrm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12700" marR="5080">
              <a:lnSpc>
                <a:spcPts val="1200"/>
              </a:lnSpc>
              <a:spcBef>
                <a:spcPts val="30"/>
              </a:spcBef>
            </a:pPr>
            <a:r>
              <a:rPr dirty="0" smtClean="0"/>
              <a:t>Office </a:t>
            </a:r>
            <a:r>
              <a:rPr dirty="0"/>
              <a:t>of the</a:t>
            </a:r>
            <a:r>
              <a:rPr spc="-80" dirty="0"/>
              <a:t> </a:t>
            </a:r>
            <a:r>
              <a:rPr dirty="0"/>
              <a:t>Bursar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5275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Safeguards/Internal</a:t>
            </a:r>
            <a:r>
              <a:rPr dirty="0"/>
              <a:t> </a:t>
            </a:r>
            <a:r>
              <a:rPr spc="-5" dirty="0"/>
              <a:t>Controls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xfrm>
            <a:off x="7960106" y="6986409"/>
            <a:ext cx="1048384" cy="157735"/>
          </a:xfrm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12700" marR="5080">
              <a:lnSpc>
                <a:spcPts val="1200"/>
              </a:lnSpc>
              <a:spcBef>
                <a:spcPts val="30"/>
              </a:spcBef>
            </a:pPr>
            <a:r>
              <a:rPr dirty="0" smtClean="0"/>
              <a:t>Office </a:t>
            </a:r>
            <a:r>
              <a:rPr dirty="0"/>
              <a:t>of the</a:t>
            </a:r>
            <a:r>
              <a:rPr spc="-80" dirty="0"/>
              <a:t> </a:t>
            </a:r>
            <a:r>
              <a:rPr dirty="0"/>
              <a:t>Bursar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93902" y="2076704"/>
            <a:ext cx="7311390" cy="198195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95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Times New Roman"/>
                <a:cs typeface="Times New Roman"/>
              </a:rPr>
              <a:t>Unless authorized by the Chief Financial  Officer, an individual should </a:t>
            </a:r>
            <a:r>
              <a:rPr sz="3200" i="1" spc="-5" dirty="0">
                <a:latin typeface="Times New Roman"/>
                <a:cs typeface="Times New Roman"/>
              </a:rPr>
              <a:t>not </a:t>
            </a:r>
            <a:r>
              <a:rPr sz="3200" spc="-5" dirty="0">
                <a:latin typeface="Times New Roman"/>
                <a:cs typeface="Times New Roman"/>
              </a:rPr>
              <a:t>have sole  responsibility for more than one of the  following</a:t>
            </a:r>
            <a:r>
              <a:rPr sz="3200" spc="-5" dirty="0" smtClean="0">
                <a:latin typeface="Times New Roman"/>
                <a:cs typeface="Times New Roman"/>
              </a:rPr>
              <a:t>:</a:t>
            </a:r>
            <a:endParaRPr sz="3200" dirty="0">
              <a:latin typeface="Times New Roman"/>
              <a:cs typeface="Times New Roman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3201862" y="3820028"/>
            <a:ext cx="2435478" cy="1219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Collecting</a:t>
            </a:r>
            <a:endParaRPr lang="en-US" dirty="0"/>
          </a:p>
        </p:txBody>
      </p:sp>
      <p:sp>
        <p:nvSpPr>
          <p:cNvPr id="22" name="Rounded Rectangle 21"/>
          <p:cNvSpPr/>
          <p:nvPr/>
        </p:nvSpPr>
        <p:spPr>
          <a:xfrm>
            <a:off x="5666387" y="5039228"/>
            <a:ext cx="2435478" cy="1219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Reconciliation</a:t>
            </a:r>
            <a:endParaRPr lang="en-US" dirty="0"/>
          </a:p>
        </p:txBody>
      </p:sp>
      <p:sp>
        <p:nvSpPr>
          <p:cNvPr id="23" name="Rounded Rectangle 22"/>
          <p:cNvSpPr/>
          <p:nvPr/>
        </p:nvSpPr>
        <p:spPr>
          <a:xfrm>
            <a:off x="5638800" y="3810000"/>
            <a:ext cx="2435478" cy="1219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Depositing</a:t>
            </a:r>
            <a:endParaRPr lang="en-US" dirty="0"/>
          </a:p>
        </p:txBody>
      </p:sp>
      <p:sp>
        <p:nvSpPr>
          <p:cNvPr id="24" name="Rounded Rectangle 23"/>
          <p:cNvSpPr/>
          <p:nvPr/>
        </p:nvSpPr>
        <p:spPr>
          <a:xfrm>
            <a:off x="3201862" y="5019171"/>
            <a:ext cx="2435478" cy="1219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Disbursement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4790087" y="4633157"/>
            <a:ext cx="1752600" cy="7620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Segregation of Duties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5275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Safeguards/Internal</a:t>
            </a:r>
            <a:r>
              <a:rPr dirty="0"/>
              <a:t> </a:t>
            </a:r>
            <a:r>
              <a:rPr spc="-5" dirty="0"/>
              <a:t>Controls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xfrm>
            <a:off x="7960106" y="6986409"/>
            <a:ext cx="1048384" cy="157735"/>
          </a:xfrm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12700" marR="5080">
              <a:lnSpc>
                <a:spcPts val="1200"/>
              </a:lnSpc>
              <a:spcBef>
                <a:spcPts val="30"/>
              </a:spcBef>
            </a:pPr>
            <a:r>
              <a:rPr dirty="0" smtClean="0"/>
              <a:t>Office </a:t>
            </a:r>
            <a:r>
              <a:rPr dirty="0"/>
              <a:t>of the</a:t>
            </a:r>
            <a:r>
              <a:rPr spc="-80" dirty="0"/>
              <a:t> </a:t>
            </a:r>
            <a:r>
              <a:rPr dirty="0"/>
              <a:t>Bursar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93902" y="1977211"/>
            <a:ext cx="8028940" cy="3345815"/>
          </a:xfrm>
          <a:prstGeom prst="rect">
            <a:avLst/>
          </a:prstGeom>
        </p:spPr>
        <p:txBody>
          <a:bodyPr vert="horz" wrap="square" lIns="0" tIns="11176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880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Times New Roman"/>
                <a:cs typeface="Times New Roman"/>
              </a:rPr>
              <a:t>Physical</a:t>
            </a:r>
            <a:r>
              <a:rPr sz="3200" spc="0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Security</a:t>
            </a:r>
            <a:endParaRPr sz="3200">
              <a:latin typeface="Times New Roman"/>
              <a:cs typeface="Times New Roman"/>
            </a:endParaRPr>
          </a:p>
          <a:p>
            <a:pPr marL="755650" marR="137160" lvl="1" indent="-285750">
              <a:lnSpc>
                <a:spcPct val="100000"/>
              </a:lnSpc>
              <a:spcBef>
                <a:spcPts val="690"/>
              </a:spcBef>
              <a:buChar char="–"/>
              <a:tabLst>
                <a:tab pos="755650" algn="l"/>
              </a:tabLst>
            </a:pPr>
            <a:r>
              <a:rPr sz="2800" spc="-5" dirty="0">
                <a:latin typeface="Times New Roman"/>
                <a:cs typeface="Times New Roman"/>
              </a:rPr>
              <a:t>Once Revenue is received, it must be protected by  </a:t>
            </a:r>
            <a:r>
              <a:rPr sz="2800" dirty="0">
                <a:latin typeface="Times New Roman"/>
                <a:cs typeface="Times New Roman"/>
              </a:rPr>
              <a:t>storing in locked fireproof drawer, safe, or other  </a:t>
            </a:r>
            <a:r>
              <a:rPr sz="2800" spc="-5" dirty="0">
                <a:latin typeface="Times New Roman"/>
                <a:cs typeface="Times New Roman"/>
              </a:rPr>
              <a:t>secure place until revenue </a:t>
            </a:r>
            <a:r>
              <a:rPr sz="2800" dirty="0">
                <a:latin typeface="Times New Roman"/>
                <a:cs typeface="Times New Roman"/>
              </a:rPr>
              <a:t>is</a:t>
            </a:r>
            <a:r>
              <a:rPr sz="2800" spc="-9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deposited.</a:t>
            </a:r>
            <a:endParaRPr sz="2800">
              <a:latin typeface="Times New Roman"/>
              <a:cs typeface="Times New Roman"/>
            </a:endParaRPr>
          </a:p>
          <a:p>
            <a:pPr marL="755650" marR="5080" lvl="1" indent="-285750">
              <a:lnSpc>
                <a:spcPct val="100000"/>
              </a:lnSpc>
              <a:spcBef>
                <a:spcPts val="670"/>
              </a:spcBef>
              <a:buChar char="–"/>
              <a:tabLst>
                <a:tab pos="755650" algn="l"/>
              </a:tabLst>
            </a:pPr>
            <a:r>
              <a:rPr sz="2800" spc="-5" dirty="0">
                <a:latin typeface="Times New Roman"/>
                <a:cs typeface="Times New Roman"/>
              </a:rPr>
              <a:t>The </a:t>
            </a:r>
            <a:r>
              <a:rPr sz="2800" dirty="0">
                <a:latin typeface="Times New Roman"/>
                <a:cs typeface="Times New Roman"/>
              </a:rPr>
              <a:t>Departmental Unit must provide a secure</a:t>
            </a:r>
            <a:r>
              <a:rPr sz="2800" spc="-15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area,  out of sight of general public for processing and  </a:t>
            </a:r>
            <a:r>
              <a:rPr sz="2800" spc="-5" dirty="0">
                <a:latin typeface="Times New Roman"/>
                <a:cs typeface="Times New Roman"/>
              </a:rPr>
              <a:t>safeguarding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Revenue.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4522" y="890269"/>
            <a:ext cx="7309355" cy="1354217"/>
          </a:xfrm>
        </p:spPr>
        <p:txBody>
          <a:bodyPr/>
          <a:lstStyle/>
          <a:p>
            <a:pPr algn="ctr"/>
            <a:r>
              <a:rPr lang="en-US" dirty="0" smtClean="0"/>
              <a:t>Key Takeaways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8" name="Right Arrow 7"/>
          <p:cNvSpPr/>
          <p:nvPr/>
        </p:nvSpPr>
        <p:spPr>
          <a:xfrm>
            <a:off x="4036423" y="1876351"/>
            <a:ext cx="4876800" cy="1600200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Know </a:t>
            </a:r>
            <a:r>
              <a:rPr lang="en-US" sz="2000" dirty="0" smtClean="0">
                <a:solidFill>
                  <a:schemeClr val="tx1"/>
                </a:solidFill>
              </a:rPr>
              <a:t>WHO</a:t>
            </a:r>
            <a:r>
              <a:rPr lang="en-US" sz="2000" dirty="0" smtClean="0"/>
              <a:t> has access to cash and why they have access to cash</a:t>
            </a:r>
          </a:p>
        </p:txBody>
      </p:sp>
      <p:sp>
        <p:nvSpPr>
          <p:cNvPr id="9" name="Right Arrow 8"/>
          <p:cNvSpPr/>
          <p:nvPr/>
        </p:nvSpPr>
        <p:spPr>
          <a:xfrm>
            <a:off x="4036423" y="3523669"/>
            <a:ext cx="4876800" cy="1600200"/>
          </a:xfrm>
          <a:prstGeom prst="rightArrow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Know </a:t>
            </a:r>
            <a:r>
              <a:rPr lang="en-US" sz="2000" dirty="0" smtClean="0">
                <a:solidFill>
                  <a:schemeClr val="tx1"/>
                </a:solidFill>
              </a:rPr>
              <a:t>WHERE</a:t>
            </a:r>
            <a:r>
              <a:rPr lang="en-US" sz="2000" dirty="0" smtClean="0"/>
              <a:t> an asset is at all times</a:t>
            </a:r>
            <a:endParaRPr lang="en-US" sz="2000" dirty="0"/>
          </a:p>
        </p:txBody>
      </p:sp>
      <p:sp>
        <p:nvSpPr>
          <p:cNvPr id="10" name="Right Arrow 9"/>
          <p:cNvSpPr/>
          <p:nvPr/>
        </p:nvSpPr>
        <p:spPr>
          <a:xfrm>
            <a:off x="4060371" y="5143426"/>
            <a:ext cx="4876800" cy="1600200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Know WHAT has occurred from beginning to end of the process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48937" y="2056312"/>
            <a:ext cx="3429000" cy="129540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Individual Accountability</a:t>
            </a:r>
            <a:endParaRPr lang="en-US" sz="3200" dirty="0"/>
          </a:p>
        </p:txBody>
      </p:sp>
      <p:sp>
        <p:nvSpPr>
          <p:cNvPr id="6" name="Rounded Rectangle 5"/>
          <p:cNvSpPr/>
          <p:nvPr/>
        </p:nvSpPr>
        <p:spPr>
          <a:xfrm>
            <a:off x="762000" y="3628951"/>
            <a:ext cx="3429000" cy="12954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Cash </a:t>
            </a:r>
            <a:r>
              <a:rPr lang="en-US" sz="3200" dirty="0">
                <a:solidFill>
                  <a:schemeClr val="tx1"/>
                </a:solidFill>
              </a:rPr>
              <a:t>Accountability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62000" y="5295826"/>
            <a:ext cx="3429000" cy="129540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Process Accountability</a:t>
            </a:r>
            <a:endParaRPr lang="en-US" sz="3200" dirty="0"/>
          </a:p>
        </p:txBody>
      </p:sp>
      <p:sp>
        <p:nvSpPr>
          <p:cNvPr id="3" name="Rectangle 2"/>
          <p:cNvSpPr/>
          <p:nvPr/>
        </p:nvSpPr>
        <p:spPr>
          <a:xfrm>
            <a:off x="7924800" y="7010400"/>
            <a:ext cx="122629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marR="5080" lvl="0">
              <a:lnSpc>
                <a:spcPts val="1200"/>
              </a:lnSpc>
              <a:spcBef>
                <a:spcPts val="30"/>
              </a:spcBef>
            </a:pPr>
            <a:r>
              <a:rPr lang="en-US" sz="1000" dirty="0">
                <a:solidFill>
                  <a:prstClr val="black"/>
                </a:solidFill>
                <a:latin typeface="Times New Roman"/>
                <a:cs typeface="Times New Roman"/>
              </a:rPr>
              <a:t>Office of the</a:t>
            </a:r>
            <a:r>
              <a:rPr lang="en-US" sz="1000" spc="-80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lang="en-US" sz="1000" dirty="0">
                <a:solidFill>
                  <a:prstClr val="black"/>
                </a:solidFill>
                <a:latin typeface="Times New Roman"/>
                <a:cs typeface="Times New Roman"/>
              </a:rPr>
              <a:t>Bursar</a:t>
            </a:r>
          </a:p>
        </p:txBody>
      </p:sp>
    </p:spTree>
    <p:extLst>
      <p:ext uri="{BB962C8B-B14F-4D97-AF65-F5344CB8AC3E}">
        <p14:creationId xmlns:p14="http://schemas.microsoft.com/office/powerpoint/2010/main" val="2422844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16505" y="890269"/>
            <a:ext cx="6669405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Counter/In Person Revenue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xfrm>
            <a:off x="7960106" y="6986409"/>
            <a:ext cx="1048384" cy="157735"/>
          </a:xfrm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12700" marR="5080">
              <a:lnSpc>
                <a:spcPts val="1200"/>
              </a:lnSpc>
              <a:spcBef>
                <a:spcPts val="30"/>
              </a:spcBef>
            </a:pPr>
            <a:r>
              <a:rPr dirty="0" smtClean="0"/>
              <a:t>Office </a:t>
            </a:r>
            <a:r>
              <a:rPr dirty="0"/>
              <a:t>of the</a:t>
            </a:r>
            <a:r>
              <a:rPr spc="-80" dirty="0"/>
              <a:t> </a:t>
            </a:r>
            <a:r>
              <a:rPr dirty="0"/>
              <a:t>Bursar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65301" y="1850390"/>
            <a:ext cx="8263890" cy="48431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135255" indent="-342900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  <a:tab pos="355600" algn="l"/>
              </a:tabLst>
            </a:pPr>
            <a:r>
              <a:rPr sz="2700" spc="-5" dirty="0">
                <a:latin typeface="Times New Roman"/>
                <a:cs typeface="Times New Roman"/>
              </a:rPr>
              <a:t>A </a:t>
            </a:r>
            <a:r>
              <a:rPr sz="2700" dirty="0">
                <a:latin typeface="Times New Roman"/>
                <a:cs typeface="Times New Roman"/>
              </a:rPr>
              <a:t>pre-numbered receipt must be </a:t>
            </a:r>
            <a:r>
              <a:rPr sz="2700" spc="-5" dirty="0">
                <a:latin typeface="Times New Roman"/>
                <a:cs typeface="Times New Roman"/>
              </a:rPr>
              <a:t>issued </a:t>
            </a:r>
            <a:r>
              <a:rPr sz="2700" dirty="0">
                <a:latin typeface="Times New Roman"/>
                <a:cs typeface="Times New Roman"/>
              </a:rPr>
              <a:t>at the time</a:t>
            </a:r>
            <a:r>
              <a:rPr sz="2700" spc="-6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funds  are received (Attachment B, next</a:t>
            </a:r>
            <a:r>
              <a:rPr sz="2700" spc="-2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slide).</a:t>
            </a:r>
          </a:p>
          <a:p>
            <a:pPr marL="355600" marR="508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700" spc="-5" dirty="0">
                <a:latin typeface="Times New Roman"/>
                <a:cs typeface="Times New Roman"/>
              </a:rPr>
              <a:t>Receipts </a:t>
            </a:r>
            <a:r>
              <a:rPr sz="2700" dirty="0">
                <a:latin typeface="Times New Roman"/>
                <a:cs typeface="Times New Roman"/>
              </a:rPr>
              <a:t>must be pre-numbered regardless of whether</a:t>
            </a:r>
            <a:r>
              <a:rPr sz="2700" spc="-6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the  Departmental Unit </a:t>
            </a:r>
            <a:r>
              <a:rPr sz="2700" spc="-5" dirty="0">
                <a:latin typeface="Times New Roman"/>
                <a:cs typeface="Times New Roman"/>
              </a:rPr>
              <a:t>has </a:t>
            </a:r>
            <a:r>
              <a:rPr sz="2700" dirty="0">
                <a:latin typeface="Times New Roman"/>
                <a:cs typeface="Times New Roman"/>
              </a:rPr>
              <a:t>computer generated or  handwritten</a:t>
            </a:r>
            <a:r>
              <a:rPr sz="2700" spc="-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receipts.</a:t>
            </a:r>
          </a:p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700" dirty="0">
                <a:latin typeface="Times New Roman"/>
                <a:cs typeface="Times New Roman"/>
              </a:rPr>
              <a:t>Every receipt </a:t>
            </a:r>
            <a:r>
              <a:rPr sz="2700" spc="-5" dirty="0">
                <a:latin typeface="Times New Roman"/>
                <a:cs typeface="Times New Roman"/>
              </a:rPr>
              <a:t>issued </a:t>
            </a:r>
            <a:r>
              <a:rPr sz="2700" dirty="0">
                <a:latin typeface="Times New Roman"/>
                <a:cs typeface="Times New Roman"/>
              </a:rPr>
              <a:t>must </a:t>
            </a:r>
            <a:r>
              <a:rPr sz="2700" spc="-5" dirty="0">
                <a:latin typeface="Times New Roman"/>
                <a:cs typeface="Times New Roman"/>
              </a:rPr>
              <a:t>show </a:t>
            </a:r>
            <a:r>
              <a:rPr sz="2700" dirty="0">
                <a:latin typeface="Times New Roman"/>
                <a:cs typeface="Times New Roman"/>
              </a:rPr>
              <a:t>the</a:t>
            </a:r>
            <a:r>
              <a:rPr sz="2700" spc="-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following:</a:t>
            </a:r>
          </a:p>
          <a:p>
            <a:pPr marL="755650" lvl="1" indent="-285750">
              <a:lnSpc>
                <a:spcPct val="100000"/>
              </a:lnSpc>
              <a:spcBef>
                <a:spcPts val="10"/>
              </a:spcBef>
              <a:buChar char="–"/>
              <a:tabLst>
                <a:tab pos="755015" algn="l"/>
                <a:tab pos="755650" algn="l"/>
              </a:tabLst>
            </a:pPr>
            <a:r>
              <a:rPr sz="2200" dirty="0">
                <a:latin typeface="Times New Roman"/>
                <a:cs typeface="Times New Roman"/>
              </a:rPr>
              <a:t>Amount</a:t>
            </a:r>
            <a:r>
              <a:rPr sz="2200" spc="-1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received</a:t>
            </a:r>
          </a:p>
          <a:p>
            <a:pPr marL="755650" lvl="1" indent="-285750">
              <a:lnSpc>
                <a:spcPct val="100000"/>
              </a:lnSpc>
              <a:buChar char="–"/>
              <a:tabLst>
                <a:tab pos="755015" algn="l"/>
                <a:tab pos="756285" algn="l"/>
              </a:tabLst>
            </a:pPr>
            <a:r>
              <a:rPr sz="2200" dirty="0">
                <a:latin typeface="Times New Roman"/>
                <a:cs typeface="Times New Roman"/>
              </a:rPr>
              <a:t>Date</a:t>
            </a:r>
            <a:r>
              <a:rPr sz="2200" spc="-1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received</a:t>
            </a:r>
          </a:p>
          <a:p>
            <a:pPr marL="755650" lvl="1" indent="-285750">
              <a:lnSpc>
                <a:spcPct val="100000"/>
              </a:lnSpc>
              <a:buChar char="–"/>
              <a:tabLst>
                <a:tab pos="755015" algn="l"/>
                <a:tab pos="755650" algn="l"/>
              </a:tabLst>
            </a:pPr>
            <a:r>
              <a:rPr sz="2200" spc="-5" dirty="0">
                <a:latin typeface="Times New Roman"/>
                <a:cs typeface="Times New Roman"/>
              </a:rPr>
              <a:t>Type </a:t>
            </a:r>
            <a:r>
              <a:rPr sz="2200" dirty="0">
                <a:latin typeface="Times New Roman"/>
                <a:cs typeface="Times New Roman"/>
              </a:rPr>
              <a:t>of revenue (cash, check, money</a:t>
            </a:r>
            <a:r>
              <a:rPr sz="2200" spc="-7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order)</a:t>
            </a:r>
          </a:p>
          <a:p>
            <a:pPr marL="755650" lvl="1" indent="-285750">
              <a:lnSpc>
                <a:spcPct val="100000"/>
              </a:lnSpc>
              <a:buChar char="–"/>
              <a:tabLst>
                <a:tab pos="755015" algn="l"/>
                <a:tab pos="755650" algn="l"/>
              </a:tabLst>
            </a:pPr>
            <a:r>
              <a:rPr sz="2200" spc="-5" dirty="0">
                <a:latin typeface="Times New Roman"/>
                <a:cs typeface="Times New Roman"/>
              </a:rPr>
              <a:t>Name </a:t>
            </a:r>
            <a:r>
              <a:rPr sz="2200" dirty="0">
                <a:latin typeface="Times New Roman"/>
                <a:cs typeface="Times New Roman"/>
              </a:rPr>
              <a:t>of the individual/company from whom</a:t>
            </a:r>
            <a:r>
              <a:rPr sz="2200" spc="-5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received</a:t>
            </a:r>
          </a:p>
          <a:p>
            <a:pPr marL="755650" lvl="1" indent="-285750">
              <a:lnSpc>
                <a:spcPct val="100000"/>
              </a:lnSpc>
              <a:buChar char="–"/>
              <a:tabLst>
                <a:tab pos="755015" algn="l"/>
                <a:tab pos="755650" algn="l"/>
              </a:tabLst>
            </a:pPr>
            <a:r>
              <a:rPr sz="2200" dirty="0">
                <a:latin typeface="Times New Roman"/>
                <a:cs typeface="Times New Roman"/>
              </a:rPr>
              <a:t>Purpose of the</a:t>
            </a:r>
            <a:r>
              <a:rPr sz="2200" spc="-3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collection</a:t>
            </a:r>
          </a:p>
          <a:p>
            <a:pPr marL="755650" marR="422909" lvl="1" indent="-285750">
              <a:lnSpc>
                <a:spcPct val="100000"/>
              </a:lnSpc>
              <a:buChar char="–"/>
              <a:tabLst>
                <a:tab pos="755015" algn="l"/>
                <a:tab pos="755650" algn="l"/>
              </a:tabLst>
            </a:pPr>
            <a:r>
              <a:rPr sz="2200" dirty="0">
                <a:latin typeface="Times New Roman"/>
                <a:cs typeface="Times New Roman"/>
              </a:rPr>
              <a:t>Departmental Unit name and employee name who prepared</a:t>
            </a:r>
            <a:r>
              <a:rPr sz="2200" spc="-15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the  receipt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22823" y="890269"/>
            <a:ext cx="3360420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Attachment</a:t>
            </a:r>
            <a:r>
              <a:rPr spc="-60" dirty="0"/>
              <a:t> </a:t>
            </a:r>
            <a:r>
              <a:rPr spc="-5" dirty="0"/>
              <a:t>B</a:t>
            </a:r>
          </a:p>
        </p:txBody>
      </p:sp>
      <p:sp>
        <p:nvSpPr>
          <p:cNvPr id="3" name="object 3"/>
          <p:cNvSpPr/>
          <p:nvPr/>
        </p:nvSpPr>
        <p:spPr>
          <a:xfrm>
            <a:off x="1482852" y="2442972"/>
            <a:ext cx="7092695" cy="28864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object 4"/>
          <p:cNvSpPr/>
          <p:nvPr/>
        </p:nvSpPr>
        <p:spPr>
          <a:xfrm>
            <a:off x="1473708" y="2433827"/>
            <a:ext cx="7112000" cy="2905760"/>
          </a:xfrm>
          <a:custGeom>
            <a:avLst/>
            <a:gdLst/>
            <a:ahLst/>
            <a:cxnLst/>
            <a:rect l="l" t="t" r="r" b="b"/>
            <a:pathLst>
              <a:path w="7112000" h="2905760">
                <a:moveTo>
                  <a:pt x="7111746" y="2903220"/>
                </a:moveTo>
                <a:lnTo>
                  <a:pt x="7111746" y="2285"/>
                </a:lnTo>
                <a:lnTo>
                  <a:pt x="7109459" y="0"/>
                </a:lnTo>
                <a:lnTo>
                  <a:pt x="2285" y="0"/>
                </a:lnTo>
                <a:lnTo>
                  <a:pt x="0" y="2286"/>
                </a:lnTo>
                <a:lnTo>
                  <a:pt x="0" y="2903220"/>
                </a:lnTo>
                <a:lnTo>
                  <a:pt x="2286" y="2905506"/>
                </a:lnTo>
                <a:lnTo>
                  <a:pt x="4572" y="2905506"/>
                </a:lnTo>
                <a:lnTo>
                  <a:pt x="4572" y="9144"/>
                </a:lnTo>
                <a:lnTo>
                  <a:pt x="9144" y="4572"/>
                </a:lnTo>
                <a:lnTo>
                  <a:pt x="9144" y="9144"/>
                </a:lnTo>
                <a:lnTo>
                  <a:pt x="7101840" y="9143"/>
                </a:lnTo>
                <a:lnTo>
                  <a:pt x="7101840" y="4571"/>
                </a:lnTo>
                <a:lnTo>
                  <a:pt x="7107174" y="9143"/>
                </a:lnTo>
                <a:lnTo>
                  <a:pt x="7107174" y="2905505"/>
                </a:lnTo>
                <a:lnTo>
                  <a:pt x="7109459" y="2905505"/>
                </a:lnTo>
                <a:lnTo>
                  <a:pt x="7111746" y="2903220"/>
                </a:lnTo>
                <a:close/>
              </a:path>
              <a:path w="7112000" h="2905760">
                <a:moveTo>
                  <a:pt x="9144" y="9144"/>
                </a:moveTo>
                <a:lnTo>
                  <a:pt x="9144" y="4572"/>
                </a:lnTo>
                <a:lnTo>
                  <a:pt x="4572" y="9144"/>
                </a:lnTo>
                <a:lnTo>
                  <a:pt x="9144" y="9144"/>
                </a:lnTo>
                <a:close/>
              </a:path>
              <a:path w="7112000" h="2905760">
                <a:moveTo>
                  <a:pt x="9144" y="2895600"/>
                </a:moveTo>
                <a:lnTo>
                  <a:pt x="9144" y="9144"/>
                </a:lnTo>
                <a:lnTo>
                  <a:pt x="4572" y="9144"/>
                </a:lnTo>
                <a:lnTo>
                  <a:pt x="4572" y="2895600"/>
                </a:lnTo>
                <a:lnTo>
                  <a:pt x="9144" y="2895600"/>
                </a:lnTo>
                <a:close/>
              </a:path>
              <a:path w="7112000" h="2905760">
                <a:moveTo>
                  <a:pt x="7107174" y="2895599"/>
                </a:moveTo>
                <a:lnTo>
                  <a:pt x="4572" y="2895600"/>
                </a:lnTo>
                <a:lnTo>
                  <a:pt x="9144" y="2900934"/>
                </a:lnTo>
                <a:lnTo>
                  <a:pt x="9144" y="2905506"/>
                </a:lnTo>
                <a:lnTo>
                  <a:pt x="7101840" y="2905505"/>
                </a:lnTo>
                <a:lnTo>
                  <a:pt x="7101840" y="2900934"/>
                </a:lnTo>
                <a:lnTo>
                  <a:pt x="7107174" y="2895599"/>
                </a:lnTo>
                <a:close/>
              </a:path>
              <a:path w="7112000" h="2905760">
                <a:moveTo>
                  <a:pt x="9144" y="2905506"/>
                </a:moveTo>
                <a:lnTo>
                  <a:pt x="9144" y="2900934"/>
                </a:lnTo>
                <a:lnTo>
                  <a:pt x="4572" y="2895600"/>
                </a:lnTo>
                <a:lnTo>
                  <a:pt x="4572" y="2905506"/>
                </a:lnTo>
                <a:lnTo>
                  <a:pt x="9144" y="2905506"/>
                </a:lnTo>
                <a:close/>
              </a:path>
              <a:path w="7112000" h="2905760">
                <a:moveTo>
                  <a:pt x="7107174" y="9143"/>
                </a:moveTo>
                <a:lnTo>
                  <a:pt x="7101840" y="4571"/>
                </a:lnTo>
                <a:lnTo>
                  <a:pt x="7101840" y="9143"/>
                </a:lnTo>
                <a:lnTo>
                  <a:pt x="7107174" y="9143"/>
                </a:lnTo>
                <a:close/>
              </a:path>
              <a:path w="7112000" h="2905760">
                <a:moveTo>
                  <a:pt x="7107174" y="2895599"/>
                </a:moveTo>
                <a:lnTo>
                  <a:pt x="7107174" y="9143"/>
                </a:lnTo>
                <a:lnTo>
                  <a:pt x="7101840" y="9143"/>
                </a:lnTo>
                <a:lnTo>
                  <a:pt x="7101840" y="2895599"/>
                </a:lnTo>
                <a:lnTo>
                  <a:pt x="7107174" y="2895599"/>
                </a:lnTo>
                <a:close/>
              </a:path>
              <a:path w="7112000" h="2905760">
                <a:moveTo>
                  <a:pt x="7107174" y="2905505"/>
                </a:moveTo>
                <a:lnTo>
                  <a:pt x="7107174" y="2895599"/>
                </a:lnTo>
                <a:lnTo>
                  <a:pt x="7101840" y="2900934"/>
                </a:lnTo>
                <a:lnTo>
                  <a:pt x="7101840" y="2905505"/>
                </a:lnTo>
                <a:lnTo>
                  <a:pt x="7107174" y="29055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xfrm>
            <a:off x="7960106" y="6986409"/>
            <a:ext cx="1048384" cy="157735"/>
          </a:xfrm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12700" marR="5080">
              <a:lnSpc>
                <a:spcPts val="1200"/>
              </a:lnSpc>
              <a:spcBef>
                <a:spcPts val="30"/>
              </a:spcBef>
            </a:pPr>
            <a:r>
              <a:rPr dirty="0" smtClean="0"/>
              <a:t>Office </a:t>
            </a:r>
            <a:r>
              <a:rPr dirty="0"/>
              <a:t>of the</a:t>
            </a:r>
            <a:r>
              <a:rPr spc="-80" dirty="0"/>
              <a:t> </a:t>
            </a:r>
            <a:r>
              <a:rPr dirty="0"/>
              <a:t>Bursar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16505" y="890269"/>
            <a:ext cx="6669405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Counter/In Person Revenue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xfrm>
            <a:off x="7960106" y="6986409"/>
            <a:ext cx="1048384" cy="157735"/>
          </a:xfrm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12700" marR="5080">
              <a:lnSpc>
                <a:spcPts val="1200"/>
              </a:lnSpc>
              <a:spcBef>
                <a:spcPts val="30"/>
              </a:spcBef>
            </a:pPr>
            <a:r>
              <a:rPr dirty="0" smtClean="0"/>
              <a:t>Office </a:t>
            </a:r>
            <a:r>
              <a:rPr dirty="0"/>
              <a:t>of the</a:t>
            </a:r>
            <a:r>
              <a:rPr spc="-80" dirty="0"/>
              <a:t> </a:t>
            </a:r>
            <a:r>
              <a:rPr dirty="0"/>
              <a:t>Bursar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65301" y="1850390"/>
            <a:ext cx="8284845" cy="45243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339090" indent="-342900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  <a:tab pos="355600" algn="l"/>
              </a:tabLst>
            </a:pPr>
            <a:r>
              <a:rPr sz="2700" spc="-5" dirty="0">
                <a:latin typeface="Times New Roman"/>
                <a:cs typeface="Times New Roman"/>
              </a:rPr>
              <a:t>Pre-numbered receipt books are issued </a:t>
            </a:r>
            <a:r>
              <a:rPr sz="2700" dirty="0">
                <a:latin typeface="Times New Roman"/>
                <a:cs typeface="Times New Roman"/>
              </a:rPr>
              <a:t>by the Office of  the</a:t>
            </a:r>
            <a:r>
              <a:rPr sz="2700" spc="-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Bursar.</a:t>
            </a:r>
            <a:endParaRPr sz="2700">
              <a:latin typeface="Times New Roman"/>
              <a:cs typeface="Times New Roman"/>
            </a:endParaRPr>
          </a:p>
          <a:p>
            <a:pPr marL="355600" marR="264795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700" dirty="0">
                <a:latin typeface="Times New Roman"/>
                <a:cs typeface="Times New Roman"/>
              </a:rPr>
              <a:t>It </a:t>
            </a:r>
            <a:r>
              <a:rPr sz="2700" spc="-5" dirty="0">
                <a:latin typeface="Times New Roman"/>
                <a:cs typeface="Times New Roman"/>
              </a:rPr>
              <a:t>is </a:t>
            </a:r>
            <a:r>
              <a:rPr sz="2700" dirty="0">
                <a:latin typeface="Times New Roman"/>
                <a:cs typeface="Times New Roman"/>
              </a:rPr>
              <a:t>the Departmental </a:t>
            </a:r>
            <a:r>
              <a:rPr sz="2700" spc="-5" dirty="0">
                <a:latin typeface="Times New Roman"/>
                <a:cs typeface="Times New Roman"/>
              </a:rPr>
              <a:t>Units </a:t>
            </a:r>
            <a:r>
              <a:rPr sz="2700" dirty="0">
                <a:latin typeface="Times New Roman"/>
                <a:cs typeface="Times New Roman"/>
              </a:rPr>
              <a:t>responsibility to secure</a:t>
            </a:r>
            <a:r>
              <a:rPr sz="2700" spc="-6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and  retain the receipt books for audit</a:t>
            </a:r>
            <a:r>
              <a:rPr sz="2700" spc="-2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purposes.</a:t>
            </a:r>
            <a:endParaRPr sz="27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700" spc="-5" dirty="0">
                <a:latin typeface="Times New Roman"/>
                <a:cs typeface="Times New Roman"/>
              </a:rPr>
              <a:t>Receipts </a:t>
            </a:r>
            <a:r>
              <a:rPr sz="2700" dirty="0">
                <a:latin typeface="Times New Roman"/>
                <a:cs typeface="Times New Roman"/>
              </a:rPr>
              <a:t>are prepared in</a:t>
            </a:r>
            <a:r>
              <a:rPr sz="2700" spc="-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triplicate:</a:t>
            </a:r>
            <a:endParaRPr sz="2700">
              <a:latin typeface="Times New Roman"/>
              <a:cs typeface="Times New Roman"/>
            </a:endParaRPr>
          </a:p>
          <a:p>
            <a:pPr marL="755650" marR="314960" lvl="1" indent="-285750">
              <a:lnSpc>
                <a:spcPct val="100000"/>
              </a:lnSpc>
              <a:spcBef>
                <a:spcPts val="20"/>
              </a:spcBef>
              <a:buChar char="–"/>
              <a:tabLst>
                <a:tab pos="755015" algn="l"/>
                <a:tab pos="755650" algn="l"/>
              </a:tabLst>
            </a:pPr>
            <a:r>
              <a:rPr sz="2000" spc="-5" dirty="0">
                <a:latin typeface="Times New Roman"/>
                <a:cs typeface="Times New Roman"/>
              </a:rPr>
              <a:t>The original white copy is to be given to the individual from whom the  revenue was received.</a:t>
            </a:r>
            <a:endParaRPr sz="2000">
              <a:latin typeface="Times New Roman"/>
              <a:cs typeface="Times New Roman"/>
            </a:endParaRPr>
          </a:p>
          <a:p>
            <a:pPr marL="755650" marR="190500" lvl="1" indent="-285750">
              <a:lnSpc>
                <a:spcPct val="100000"/>
              </a:lnSpc>
              <a:buChar char="–"/>
              <a:tabLst>
                <a:tab pos="755015" algn="l"/>
                <a:tab pos="756285" algn="l"/>
              </a:tabLst>
            </a:pPr>
            <a:r>
              <a:rPr sz="2000" spc="-5" dirty="0">
                <a:latin typeface="Times New Roman"/>
                <a:cs typeface="Times New Roman"/>
              </a:rPr>
              <a:t>The total cash and checks along with the pink copy of the pre-numbered  receipt and calculator tape shall accompany and reconcile to the  Departmental Revenue Deposit Ticket (Attachment C, next slide)  submitted to the Office of the Bursar for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processing.</a:t>
            </a:r>
            <a:endParaRPr sz="2000">
              <a:latin typeface="Times New Roman"/>
              <a:cs typeface="Times New Roman"/>
            </a:endParaRPr>
          </a:p>
          <a:p>
            <a:pPr marL="755650" marR="5080" lvl="1" indent="-285750">
              <a:lnSpc>
                <a:spcPct val="100000"/>
              </a:lnSpc>
              <a:buChar char="–"/>
              <a:tabLst>
                <a:tab pos="755015" algn="l"/>
                <a:tab pos="756285" algn="l"/>
              </a:tabLst>
            </a:pPr>
            <a:r>
              <a:rPr sz="2000" spc="-5" dirty="0">
                <a:latin typeface="Times New Roman"/>
                <a:cs typeface="Times New Roman"/>
              </a:rPr>
              <a:t>The Departmental yellow copy is not removable and should be retained in  receipt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book.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92344" y="890269"/>
            <a:ext cx="3390900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Attachment</a:t>
            </a:r>
            <a:r>
              <a:rPr spc="-60" dirty="0"/>
              <a:t> </a:t>
            </a:r>
            <a:r>
              <a:rPr spc="-5" dirty="0"/>
              <a:t>C</a:t>
            </a:r>
          </a:p>
        </p:txBody>
      </p:sp>
      <p:sp>
        <p:nvSpPr>
          <p:cNvPr id="3" name="object 3"/>
          <p:cNvSpPr/>
          <p:nvPr/>
        </p:nvSpPr>
        <p:spPr>
          <a:xfrm>
            <a:off x="1676400" y="2057400"/>
            <a:ext cx="6596633" cy="308076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xfrm>
            <a:off x="7960106" y="6986409"/>
            <a:ext cx="1048384" cy="157735"/>
          </a:xfrm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12700" marR="5080">
              <a:lnSpc>
                <a:spcPts val="1200"/>
              </a:lnSpc>
              <a:spcBef>
                <a:spcPts val="30"/>
              </a:spcBef>
            </a:pPr>
            <a:r>
              <a:rPr dirty="0" smtClean="0"/>
              <a:t>Office </a:t>
            </a:r>
            <a:r>
              <a:rPr dirty="0"/>
              <a:t>of the</a:t>
            </a:r>
            <a:r>
              <a:rPr spc="-80" dirty="0"/>
              <a:t> </a:t>
            </a:r>
            <a:r>
              <a:rPr dirty="0"/>
              <a:t>Bursar</a:t>
            </a:r>
          </a:p>
        </p:txBody>
      </p:sp>
      <p:sp>
        <p:nvSpPr>
          <p:cNvPr id="5" name="Rectangle 4"/>
          <p:cNvSpPr/>
          <p:nvPr/>
        </p:nvSpPr>
        <p:spPr>
          <a:xfrm>
            <a:off x="1524000" y="5175177"/>
            <a:ext cx="5029200" cy="2159566"/>
          </a:xfrm>
          <a:prstGeom prst="rect">
            <a:avLst/>
          </a:prstGeom>
        </p:spPr>
        <p:txBody>
          <a:bodyPr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585"/>
              </a:spcBef>
              <a:buFont typeface="Arial"/>
              <a:buChar char="•"/>
              <a:tabLst>
                <a:tab pos="241300" algn="l"/>
              </a:tabLst>
            </a:pPr>
            <a:r>
              <a:rPr lang="en-US" spc="-15" dirty="0">
                <a:latin typeface="Garamond"/>
                <a:cs typeface="Garamond"/>
              </a:rPr>
              <a:t>Record </a:t>
            </a:r>
            <a:r>
              <a:rPr lang="en-US" spc="-5" dirty="0">
                <a:latin typeface="Garamond"/>
                <a:cs typeface="Garamond"/>
              </a:rPr>
              <a:t>should contain </a:t>
            </a:r>
            <a:r>
              <a:rPr lang="en-US" dirty="0">
                <a:latin typeface="Garamond"/>
                <a:cs typeface="Garamond"/>
              </a:rPr>
              <a:t>the</a:t>
            </a:r>
            <a:r>
              <a:rPr lang="en-US" spc="-20" dirty="0">
                <a:latin typeface="Garamond"/>
                <a:cs typeface="Garamond"/>
              </a:rPr>
              <a:t> </a:t>
            </a:r>
            <a:r>
              <a:rPr lang="en-US" spc="-10" dirty="0">
                <a:latin typeface="Garamond"/>
                <a:cs typeface="Garamond"/>
              </a:rPr>
              <a:t>following:</a:t>
            </a:r>
            <a:endParaRPr lang="en-US" dirty="0">
              <a:latin typeface="Garamond"/>
              <a:cs typeface="Garamond"/>
            </a:endParaRPr>
          </a:p>
          <a:p>
            <a:pPr marL="698500" lvl="1" indent="-228600">
              <a:lnSpc>
                <a:spcPct val="100000"/>
              </a:lnSpc>
              <a:spcBef>
                <a:spcPts val="220"/>
              </a:spcBef>
              <a:buFont typeface="Arial"/>
              <a:buChar char="•"/>
              <a:tabLst>
                <a:tab pos="698500" algn="l"/>
              </a:tabLst>
            </a:pPr>
            <a:r>
              <a:rPr lang="en-US" spc="-5" dirty="0">
                <a:latin typeface="Garamond"/>
                <a:cs typeface="Garamond"/>
              </a:rPr>
              <a:t>Name </a:t>
            </a:r>
            <a:r>
              <a:rPr lang="en-US" dirty="0">
                <a:latin typeface="Garamond"/>
                <a:cs typeface="Garamond"/>
              </a:rPr>
              <a:t>of </a:t>
            </a:r>
            <a:r>
              <a:rPr lang="en-US" spc="-5" dirty="0">
                <a:latin typeface="Garamond"/>
                <a:cs typeface="Garamond"/>
              </a:rPr>
              <a:t>person </a:t>
            </a:r>
            <a:r>
              <a:rPr lang="en-US" dirty="0" smtClean="0">
                <a:latin typeface="Garamond"/>
                <a:cs typeface="Garamond"/>
              </a:rPr>
              <a:t>or </a:t>
            </a:r>
            <a:r>
              <a:rPr lang="en-US" spc="-5" dirty="0" smtClean="0">
                <a:latin typeface="Garamond"/>
                <a:cs typeface="Garamond"/>
              </a:rPr>
              <a:t>entity</a:t>
            </a:r>
            <a:endParaRPr lang="en-US" dirty="0">
              <a:latin typeface="Garamond"/>
              <a:cs typeface="Garamond"/>
            </a:endParaRPr>
          </a:p>
          <a:p>
            <a:pPr marL="698500" lvl="1" indent="-228600">
              <a:lnSpc>
                <a:spcPct val="100000"/>
              </a:lnSpc>
              <a:spcBef>
                <a:spcPts val="195"/>
              </a:spcBef>
              <a:buFont typeface="Arial"/>
              <a:buChar char="•"/>
              <a:tabLst>
                <a:tab pos="698500" algn="l"/>
              </a:tabLst>
            </a:pPr>
            <a:r>
              <a:rPr lang="en-US" dirty="0">
                <a:latin typeface="Garamond"/>
                <a:cs typeface="Garamond"/>
              </a:rPr>
              <a:t>Amount</a:t>
            </a:r>
            <a:r>
              <a:rPr lang="en-US" spc="-25" dirty="0">
                <a:latin typeface="Garamond"/>
                <a:cs typeface="Garamond"/>
              </a:rPr>
              <a:t> </a:t>
            </a:r>
            <a:r>
              <a:rPr lang="en-US" spc="-5" dirty="0">
                <a:latin typeface="Garamond"/>
                <a:cs typeface="Garamond"/>
              </a:rPr>
              <a:t>collected</a:t>
            </a:r>
            <a:endParaRPr lang="en-US" dirty="0">
              <a:latin typeface="Garamond"/>
              <a:cs typeface="Garamond"/>
            </a:endParaRPr>
          </a:p>
          <a:p>
            <a:pPr marL="698500" lvl="1" indent="-228600">
              <a:lnSpc>
                <a:spcPct val="100000"/>
              </a:lnSpc>
              <a:spcBef>
                <a:spcPts val="180"/>
              </a:spcBef>
              <a:buFont typeface="Arial"/>
              <a:buChar char="•"/>
              <a:tabLst>
                <a:tab pos="698500" algn="l"/>
              </a:tabLst>
            </a:pPr>
            <a:r>
              <a:rPr lang="en-US" spc="-5" dirty="0">
                <a:latin typeface="Garamond"/>
                <a:cs typeface="Garamond"/>
              </a:rPr>
              <a:t>Date </a:t>
            </a:r>
            <a:r>
              <a:rPr lang="en-US" dirty="0">
                <a:latin typeface="Garamond"/>
                <a:cs typeface="Garamond"/>
              </a:rPr>
              <a:t>of</a:t>
            </a:r>
            <a:r>
              <a:rPr lang="en-US" spc="325" dirty="0">
                <a:latin typeface="Garamond"/>
                <a:cs typeface="Garamond"/>
              </a:rPr>
              <a:t> </a:t>
            </a:r>
            <a:r>
              <a:rPr lang="en-US" spc="-5" dirty="0">
                <a:latin typeface="Garamond"/>
                <a:cs typeface="Garamond"/>
              </a:rPr>
              <a:t>collection</a:t>
            </a:r>
            <a:endParaRPr lang="en-US" dirty="0">
              <a:latin typeface="Garamond"/>
              <a:cs typeface="Garamond"/>
            </a:endParaRPr>
          </a:p>
          <a:p>
            <a:pPr marL="698500" lvl="1" indent="-228600">
              <a:lnSpc>
                <a:spcPct val="100000"/>
              </a:lnSpc>
              <a:spcBef>
                <a:spcPts val="190"/>
              </a:spcBef>
              <a:buFont typeface="Arial"/>
              <a:buChar char="•"/>
              <a:tabLst>
                <a:tab pos="698500" algn="l"/>
              </a:tabLst>
            </a:pPr>
            <a:r>
              <a:rPr lang="en-US" spc="-50" dirty="0" smtClean="0">
                <a:latin typeface="Garamond"/>
                <a:cs typeface="Garamond"/>
              </a:rPr>
              <a:t>Amount </a:t>
            </a:r>
            <a:r>
              <a:rPr lang="en-US" dirty="0" smtClean="0">
                <a:latin typeface="Garamond"/>
                <a:cs typeface="Garamond"/>
              </a:rPr>
              <a:t>of</a:t>
            </a:r>
            <a:r>
              <a:rPr lang="en-US" spc="375" dirty="0" smtClean="0">
                <a:latin typeface="Garamond"/>
                <a:cs typeface="Garamond"/>
              </a:rPr>
              <a:t> </a:t>
            </a:r>
            <a:r>
              <a:rPr lang="en-US" spc="-5" dirty="0" smtClean="0">
                <a:latin typeface="Garamond"/>
                <a:cs typeface="Garamond"/>
              </a:rPr>
              <a:t>cash/check/credit card</a:t>
            </a:r>
            <a:endParaRPr lang="en-US" dirty="0">
              <a:latin typeface="Garamond"/>
              <a:cs typeface="Garamond"/>
            </a:endParaRPr>
          </a:p>
          <a:p>
            <a:pPr marL="698500" lvl="1" indent="-228600">
              <a:lnSpc>
                <a:spcPct val="100000"/>
              </a:lnSpc>
              <a:spcBef>
                <a:spcPts val="180"/>
              </a:spcBef>
              <a:buFont typeface="Arial"/>
              <a:buChar char="•"/>
              <a:tabLst>
                <a:tab pos="698500" algn="l"/>
              </a:tabLst>
            </a:pPr>
            <a:r>
              <a:rPr lang="en-US" spc="-10" dirty="0" smtClean="0">
                <a:latin typeface="Garamond"/>
                <a:cs typeface="Garamond"/>
              </a:rPr>
              <a:t>Employee (</a:t>
            </a:r>
            <a:r>
              <a:rPr lang="en-US" sz="1400" b="1" u="sng" spc="-10" dirty="0" smtClean="0">
                <a:latin typeface="Garamond"/>
                <a:cs typeface="Garamond"/>
              </a:rPr>
              <a:t>Name and Phone #) </a:t>
            </a:r>
            <a:r>
              <a:rPr lang="en-US" dirty="0">
                <a:latin typeface="Garamond"/>
                <a:cs typeface="Garamond"/>
              </a:rPr>
              <a:t>who prepared </a:t>
            </a:r>
            <a:r>
              <a:rPr lang="en-US" spc="-5" dirty="0">
                <a:latin typeface="Garamond"/>
                <a:cs typeface="Garamond"/>
              </a:rPr>
              <a:t>the</a:t>
            </a:r>
            <a:r>
              <a:rPr lang="en-US" spc="-15" dirty="0">
                <a:latin typeface="Garamond"/>
                <a:cs typeface="Garamond"/>
              </a:rPr>
              <a:t> </a:t>
            </a:r>
            <a:r>
              <a:rPr lang="en-US" spc="-5" dirty="0" smtClean="0">
                <a:latin typeface="Garamond"/>
                <a:cs typeface="Garamond"/>
              </a:rPr>
              <a:t>deposit ticket</a:t>
            </a:r>
            <a:endParaRPr lang="en-US" dirty="0">
              <a:latin typeface="Garamond"/>
              <a:cs typeface="Garamo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16505" y="890269"/>
            <a:ext cx="6669405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Counter/In Person Revenue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xfrm>
            <a:off x="7960106" y="6986409"/>
            <a:ext cx="1048384" cy="157735"/>
          </a:xfrm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12700" marR="5080">
              <a:lnSpc>
                <a:spcPts val="1200"/>
              </a:lnSpc>
              <a:spcBef>
                <a:spcPts val="30"/>
              </a:spcBef>
            </a:pPr>
            <a:r>
              <a:rPr dirty="0" smtClean="0"/>
              <a:t>Office </a:t>
            </a:r>
            <a:r>
              <a:rPr dirty="0"/>
              <a:t>of the</a:t>
            </a:r>
            <a:r>
              <a:rPr spc="-80" dirty="0"/>
              <a:t> </a:t>
            </a:r>
            <a:r>
              <a:rPr dirty="0"/>
              <a:t>Bursar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93902" y="2078227"/>
            <a:ext cx="8051165" cy="36353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139065" indent="-342900">
              <a:lnSpc>
                <a:spcPct val="100000"/>
              </a:lnSpc>
              <a:spcBef>
                <a:spcPts val="95"/>
              </a:spcBef>
              <a:buChar char="•"/>
              <a:tabLst>
                <a:tab pos="354965" algn="l"/>
                <a:tab pos="355600" algn="l"/>
              </a:tabLst>
            </a:pPr>
            <a:r>
              <a:rPr sz="2900" spc="-5" dirty="0">
                <a:latin typeface="Times New Roman"/>
                <a:cs typeface="Times New Roman"/>
              </a:rPr>
              <a:t>All </a:t>
            </a:r>
            <a:r>
              <a:rPr sz="2900" spc="-10" dirty="0">
                <a:latin typeface="Times New Roman"/>
                <a:cs typeface="Times New Roman"/>
              </a:rPr>
              <a:t>receipt numbers </a:t>
            </a:r>
            <a:r>
              <a:rPr sz="2900" spc="-5" dirty="0">
                <a:latin typeface="Times New Roman"/>
                <a:cs typeface="Times New Roman"/>
              </a:rPr>
              <a:t>must be tracked and accounted  for </a:t>
            </a:r>
            <a:r>
              <a:rPr sz="2900" spc="-10" dirty="0">
                <a:latin typeface="Times New Roman"/>
                <a:cs typeface="Times New Roman"/>
              </a:rPr>
              <a:t>within </a:t>
            </a:r>
            <a:r>
              <a:rPr sz="2900" spc="-5" dirty="0">
                <a:latin typeface="Times New Roman"/>
                <a:cs typeface="Times New Roman"/>
              </a:rPr>
              <a:t>the </a:t>
            </a:r>
            <a:r>
              <a:rPr sz="2900" spc="-10" dirty="0">
                <a:latin typeface="Times New Roman"/>
                <a:cs typeface="Times New Roman"/>
              </a:rPr>
              <a:t>Departmental</a:t>
            </a:r>
            <a:r>
              <a:rPr sz="2900" spc="-20" dirty="0">
                <a:latin typeface="Times New Roman"/>
                <a:cs typeface="Times New Roman"/>
              </a:rPr>
              <a:t> </a:t>
            </a:r>
            <a:r>
              <a:rPr sz="2900" spc="-10" dirty="0">
                <a:latin typeface="Times New Roman"/>
                <a:cs typeface="Times New Roman"/>
              </a:rPr>
              <a:t>Unit.</a:t>
            </a:r>
            <a:endParaRPr sz="2900">
              <a:latin typeface="Times New Roman"/>
              <a:cs typeface="Times New Roman"/>
            </a:endParaRPr>
          </a:p>
          <a:p>
            <a:pPr marL="355600" marR="5080" indent="-342900">
              <a:lnSpc>
                <a:spcPct val="100000"/>
              </a:lnSpc>
              <a:spcBef>
                <a:spcPts val="695"/>
              </a:spcBef>
              <a:buChar char="•"/>
              <a:tabLst>
                <a:tab pos="354965" algn="l"/>
                <a:tab pos="355600" algn="l"/>
              </a:tabLst>
            </a:pPr>
            <a:r>
              <a:rPr sz="2900" spc="-5" dirty="0">
                <a:latin typeface="Times New Roman"/>
                <a:cs typeface="Times New Roman"/>
              </a:rPr>
              <a:t>If error occurs with a receipt, void and issue another  one.</a:t>
            </a:r>
            <a:endParaRPr sz="2900">
              <a:latin typeface="Times New Roman"/>
              <a:cs typeface="Times New Roman"/>
            </a:endParaRPr>
          </a:p>
          <a:p>
            <a:pPr marL="755650" lvl="1" indent="-285750">
              <a:lnSpc>
                <a:spcPct val="100000"/>
              </a:lnSpc>
              <a:spcBef>
                <a:spcPts val="615"/>
              </a:spcBef>
              <a:buChar char="–"/>
              <a:tabLst>
                <a:tab pos="756285" algn="l"/>
              </a:tabLst>
            </a:pPr>
            <a:r>
              <a:rPr sz="2500" dirty="0">
                <a:latin typeface="Times New Roman"/>
                <a:cs typeface="Times New Roman"/>
              </a:rPr>
              <a:t>Write “void” across face of</a:t>
            </a:r>
            <a:r>
              <a:rPr sz="2500" spc="10" dirty="0">
                <a:latin typeface="Times New Roman"/>
                <a:cs typeface="Times New Roman"/>
              </a:rPr>
              <a:t> </a:t>
            </a:r>
            <a:r>
              <a:rPr sz="2500" dirty="0">
                <a:latin typeface="Times New Roman"/>
                <a:cs typeface="Times New Roman"/>
              </a:rPr>
              <a:t>receipt</a:t>
            </a:r>
            <a:endParaRPr sz="2500">
              <a:latin typeface="Times New Roman"/>
              <a:cs typeface="Times New Roman"/>
            </a:endParaRPr>
          </a:p>
          <a:p>
            <a:pPr marL="755650" lvl="1" indent="-285750">
              <a:lnSpc>
                <a:spcPct val="100000"/>
              </a:lnSpc>
              <a:spcBef>
                <a:spcPts val="595"/>
              </a:spcBef>
              <a:buChar char="–"/>
              <a:tabLst>
                <a:tab pos="756285" algn="l"/>
              </a:tabLst>
            </a:pPr>
            <a:r>
              <a:rPr sz="2500" dirty="0">
                <a:latin typeface="Times New Roman"/>
                <a:cs typeface="Times New Roman"/>
              </a:rPr>
              <a:t>DO NOT discard any voided</a:t>
            </a:r>
            <a:r>
              <a:rPr sz="2500" spc="-45" dirty="0">
                <a:latin typeface="Times New Roman"/>
                <a:cs typeface="Times New Roman"/>
              </a:rPr>
              <a:t> </a:t>
            </a:r>
            <a:r>
              <a:rPr sz="2500" dirty="0">
                <a:latin typeface="Times New Roman"/>
                <a:cs typeface="Times New Roman"/>
              </a:rPr>
              <a:t>receipts</a:t>
            </a:r>
            <a:endParaRPr sz="2500">
              <a:latin typeface="Times New Roman"/>
              <a:cs typeface="Times New Roman"/>
            </a:endParaRPr>
          </a:p>
          <a:p>
            <a:pPr marL="755650" marR="757555" lvl="1" indent="-285750">
              <a:lnSpc>
                <a:spcPct val="100000"/>
              </a:lnSpc>
              <a:spcBef>
                <a:spcPts val="600"/>
              </a:spcBef>
              <a:buChar char="–"/>
              <a:tabLst>
                <a:tab pos="756285" algn="l"/>
              </a:tabLst>
            </a:pPr>
            <a:r>
              <a:rPr sz="2500" spc="-5" dirty="0">
                <a:latin typeface="Times New Roman"/>
                <a:cs typeface="Times New Roman"/>
              </a:rPr>
              <a:t>Any </a:t>
            </a:r>
            <a:r>
              <a:rPr sz="2500" dirty="0">
                <a:latin typeface="Times New Roman"/>
                <a:cs typeface="Times New Roman"/>
              </a:rPr>
              <a:t>missing receipts should be investigated and an  explanation clearly</a:t>
            </a:r>
            <a:r>
              <a:rPr sz="2500" spc="5" dirty="0">
                <a:latin typeface="Times New Roman"/>
                <a:cs typeface="Times New Roman"/>
              </a:rPr>
              <a:t> </a:t>
            </a:r>
            <a:r>
              <a:rPr sz="2500" dirty="0">
                <a:latin typeface="Times New Roman"/>
                <a:cs typeface="Times New Roman"/>
              </a:rPr>
              <a:t>documented</a:t>
            </a:r>
            <a:endParaRPr sz="25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177915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Mail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xfrm>
            <a:off x="7960106" y="6986409"/>
            <a:ext cx="1048384" cy="157735"/>
          </a:xfrm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12700" marR="5080">
              <a:lnSpc>
                <a:spcPts val="1200"/>
              </a:lnSpc>
              <a:spcBef>
                <a:spcPts val="30"/>
              </a:spcBef>
            </a:pPr>
            <a:r>
              <a:rPr dirty="0" smtClean="0"/>
              <a:t>Office </a:t>
            </a:r>
            <a:r>
              <a:rPr dirty="0"/>
              <a:t>of the</a:t>
            </a:r>
            <a:r>
              <a:rPr spc="-80" dirty="0"/>
              <a:t> </a:t>
            </a:r>
            <a:r>
              <a:rPr dirty="0"/>
              <a:t>Bursar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93902" y="2077465"/>
            <a:ext cx="7979409" cy="432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14604" indent="-342900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  <a:tab pos="355600" algn="l"/>
                <a:tab pos="1743710" algn="l"/>
              </a:tabLst>
            </a:pPr>
            <a:r>
              <a:rPr sz="3000" spc="-5" dirty="0">
                <a:latin typeface="Times New Roman"/>
                <a:cs typeface="Times New Roman"/>
              </a:rPr>
              <a:t>All </a:t>
            </a:r>
            <a:r>
              <a:rPr sz="3000" dirty="0">
                <a:latin typeface="Times New Roman"/>
                <a:cs typeface="Times New Roman"/>
              </a:rPr>
              <a:t>mail should be opened with </a:t>
            </a:r>
            <a:r>
              <a:rPr sz="3000" spc="-5" dirty="0">
                <a:latin typeface="Times New Roman"/>
                <a:cs typeface="Times New Roman"/>
              </a:rPr>
              <a:t>two </a:t>
            </a:r>
            <a:r>
              <a:rPr sz="3000" dirty="0">
                <a:latin typeface="Times New Roman"/>
                <a:cs typeface="Times New Roman"/>
              </a:rPr>
              <a:t>individuals  present.	The individual accepting revenue should  </a:t>
            </a:r>
            <a:r>
              <a:rPr sz="3000" spc="-5" dirty="0">
                <a:latin typeface="Times New Roman"/>
                <a:cs typeface="Times New Roman"/>
              </a:rPr>
              <a:t>NOT </a:t>
            </a:r>
            <a:r>
              <a:rPr sz="3000" dirty="0">
                <a:latin typeface="Times New Roman"/>
                <a:cs typeface="Times New Roman"/>
              </a:rPr>
              <a:t>reconcile funds or prepare</a:t>
            </a:r>
            <a:r>
              <a:rPr sz="3000" spc="5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deposit.</a:t>
            </a:r>
          </a:p>
          <a:p>
            <a:pPr marL="355600" marR="161290" indent="-342900">
              <a:lnSpc>
                <a:spcPct val="100000"/>
              </a:lnSpc>
              <a:spcBef>
                <a:spcPts val="720"/>
              </a:spcBef>
              <a:buChar char="•"/>
              <a:tabLst>
                <a:tab pos="354965" algn="l"/>
                <a:tab pos="355600" algn="l"/>
              </a:tabLst>
            </a:pPr>
            <a:r>
              <a:rPr sz="3000" spc="-5" dirty="0">
                <a:latin typeface="Times New Roman"/>
                <a:cs typeface="Times New Roman"/>
              </a:rPr>
              <a:t>All </a:t>
            </a:r>
            <a:r>
              <a:rPr sz="3000" dirty="0">
                <a:latin typeface="Times New Roman"/>
                <a:cs typeface="Times New Roman"/>
              </a:rPr>
              <a:t>checks must have a restrictive endorsement  “for deposit only” immediately at time of receipt  </a:t>
            </a:r>
            <a:r>
              <a:rPr sz="3000" dirty="0" smtClean="0">
                <a:latin typeface="Times New Roman"/>
                <a:cs typeface="Times New Roman"/>
              </a:rPr>
              <a:t>(</a:t>
            </a:r>
            <a:r>
              <a:rPr lang="en-US" sz="3000" dirty="0" smtClean="0">
                <a:latin typeface="Times New Roman"/>
                <a:cs typeface="Times New Roman"/>
              </a:rPr>
              <a:t>Image below</a:t>
            </a:r>
            <a:r>
              <a:rPr sz="3000" dirty="0" smtClean="0">
                <a:latin typeface="Times New Roman"/>
                <a:cs typeface="Times New Roman"/>
              </a:rPr>
              <a:t>).</a:t>
            </a:r>
            <a:endParaRPr sz="3000" dirty="0">
              <a:latin typeface="Times New Roman"/>
              <a:cs typeface="Times New Roman"/>
            </a:endParaRPr>
          </a:p>
          <a:p>
            <a:pPr marL="355600" marR="5080" indent="-342900">
              <a:lnSpc>
                <a:spcPct val="100000"/>
              </a:lnSpc>
              <a:spcBef>
                <a:spcPts val="720"/>
              </a:spcBef>
              <a:buChar char="•"/>
              <a:tabLst>
                <a:tab pos="354965" algn="l"/>
                <a:tab pos="355600" algn="l"/>
              </a:tabLst>
            </a:pPr>
            <a:r>
              <a:rPr sz="3000" spc="-5" dirty="0">
                <a:latin typeface="Times New Roman"/>
                <a:cs typeface="Times New Roman"/>
              </a:rPr>
              <a:t>Documents enclosed with mail payments should  be date stamped by one of the employees opening  mail.</a:t>
            </a:r>
            <a:endParaRPr sz="3000" dirty="0">
              <a:latin typeface="Times New Roman"/>
              <a:cs typeface="Times New Roman"/>
            </a:endParaRPr>
          </a:p>
        </p:txBody>
      </p:sp>
      <p:sp>
        <p:nvSpPr>
          <p:cNvPr id="5" name="object 3"/>
          <p:cNvSpPr/>
          <p:nvPr/>
        </p:nvSpPr>
        <p:spPr>
          <a:xfrm>
            <a:off x="2743200" y="6019800"/>
            <a:ext cx="3200400" cy="153669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177915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Mail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xfrm>
            <a:off x="7960106" y="6986409"/>
            <a:ext cx="1048384" cy="157735"/>
          </a:xfrm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12700" marR="5080">
              <a:lnSpc>
                <a:spcPts val="1200"/>
              </a:lnSpc>
              <a:spcBef>
                <a:spcPts val="30"/>
              </a:spcBef>
            </a:pPr>
            <a:r>
              <a:rPr dirty="0" smtClean="0"/>
              <a:t>Office </a:t>
            </a:r>
            <a:r>
              <a:rPr dirty="0"/>
              <a:t>of the</a:t>
            </a:r>
            <a:r>
              <a:rPr spc="-80" dirty="0"/>
              <a:t> </a:t>
            </a:r>
            <a:r>
              <a:rPr dirty="0"/>
              <a:t>Bursar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93902" y="2080513"/>
            <a:ext cx="7956550" cy="4183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  <a:tab pos="355600" algn="l"/>
                <a:tab pos="7301230" algn="l"/>
              </a:tabLst>
            </a:pPr>
            <a:r>
              <a:rPr sz="2200" spc="-5" dirty="0">
                <a:latin typeface="Times New Roman"/>
                <a:cs typeface="Times New Roman"/>
              </a:rPr>
              <a:t>All </a:t>
            </a:r>
            <a:r>
              <a:rPr sz="2200" dirty="0">
                <a:latin typeface="Times New Roman"/>
                <a:cs typeface="Times New Roman"/>
              </a:rPr>
              <a:t>cash and checks received via mail should be entered on the  Departmental Revenue Mail Log (Attachment </a:t>
            </a:r>
            <a:r>
              <a:rPr lang="en-US" sz="2200" dirty="0" smtClean="0">
                <a:latin typeface="Times New Roman"/>
                <a:cs typeface="Times New Roman"/>
              </a:rPr>
              <a:t>E</a:t>
            </a:r>
            <a:r>
              <a:rPr sz="2200" dirty="0" smtClean="0">
                <a:latin typeface="Times New Roman"/>
                <a:cs typeface="Times New Roman"/>
              </a:rPr>
              <a:t>,</a:t>
            </a:r>
            <a:r>
              <a:rPr sz="2200" spc="-45" dirty="0" smtClean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next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slide).	The  cash, checks, and log should be forwarded to the person</a:t>
            </a:r>
            <a:r>
              <a:rPr sz="2200" spc="-17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responsible  for reconciliation of daily mail revenue and preparation of the  Departmental Revenue Deposit</a:t>
            </a:r>
            <a:r>
              <a:rPr sz="2200" spc="-5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Ticket.</a:t>
            </a:r>
          </a:p>
          <a:p>
            <a:pPr marL="355600" marR="111125" indent="-342900" algn="just">
              <a:lnSpc>
                <a:spcPct val="100000"/>
              </a:lnSpc>
              <a:spcBef>
                <a:spcPts val="530"/>
              </a:spcBef>
              <a:buChar char="•"/>
              <a:tabLst>
                <a:tab pos="355600" algn="l"/>
              </a:tabLst>
            </a:pPr>
            <a:r>
              <a:rPr sz="2200" spc="-5" dirty="0">
                <a:latin typeface="Times New Roman"/>
                <a:cs typeface="Times New Roman"/>
              </a:rPr>
              <a:t>The </a:t>
            </a:r>
            <a:r>
              <a:rPr sz="2200" dirty="0">
                <a:latin typeface="Times New Roman"/>
                <a:cs typeface="Times New Roman"/>
              </a:rPr>
              <a:t>responsible person will verify the total cash and checks match  the Departmental Revenue Mail Log and prepare the</a:t>
            </a:r>
            <a:r>
              <a:rPr sz="2200" spc="-12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Departmental  Revenue Deposit</a:t>
            </a:r>
            <a:r>
              <a:rPr sz="2200" spc="-4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Ticket.</a:t>
            </a:r>
          </a:p>
          <a:p>
            <a:pPr marL="355600" marR="219075" indent="-342900">
              <a:lnSpc>
                <a:spcPct val="100000"/>
              </a:lnSpc>
              <a:spcBef>
                <a:spcPts val="525"/>
              </a:spcBef>
              <a:buChar char="•"/>
              <a:tabLst>
                <a:tab pos="354965" algn="l"/>
                <a:tab pos="355600" algn="l"/>
                <a:tab pos="1464310" algn="l"/>
              </a:tabLst>
            </a:pPr>
            <a:r>
              <a:rPr sz="2200" spc="-5" dirty="0">
                <a:latin typeface="Times New Roman"/>
                <a:cs typeface="Times New Roman"/>
              </a:rPr>
              <a:t>The </a:t>
            </a:r>
            <a:r>
              <a:rPr sz="2200" dirty="0">
                <a:latin typeface="Times New Roman"/>
                <a:cs typeface="Times New Roman"/>
              </a:rPr>
              <a:t>bag holding the revenue including the Departmental</a:t>
            </a:r>
            <a:r>
              <a:rPr sz="2200" spc="-14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Revenue  Deposit Ticket and Departmental Revenue Mail Log should be  sealed and/or locked before it leaves the Departmental Units  location.	Deposits are to be submitted to the Office of the</a:t>
            </a:r>
            <a:r>
              <a:rPr sz="2200" spc="-13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Bursar.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92344" y="890269"/>
            <a:ext cx="3390900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Attachment</a:t>
            </a:r>
            <a:r>
              <a:rPr spc="-60" dirty="0"/>
              <a:t> </a:t>
            </a:r>
            <a:r>
              <a:rPr lang="en-US" spc="-5" dirty="0"/>
              <a:t>E</a:t>
            </a:r>
            <a:endParaRPr spc="-5" dirty="0"/>
          </a:p>
        </p:txBody>
      </p:sp>
      <p:sp>
        <p:nvSpPr>
          <p:cNvPr id="3" name="object 3"/>
          <p:cNvSpPr/>
          <p:nvPr/>
        </p:nvSpPr>
        <p:spPr>
          <a:xfrm>
            <a:off x="1219200" y="1905000"/>
            <a:ext cx="6556552" cy="44416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xfrm>
            <a:off x="7960106" y="6986409"/>
            <a:ext cx="1048384" cy="157735"/>
          </a:xfrm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12700" marR="5080">
              <a:lnSpc>
                <a:spcPts val="1200"/>
              </a:lnSpc>
              <a:spcBef>
                <a:spcPts val="30"/>
              </a:spcBef>
            </a:pPr>
            <a:r>
              <a:rPr dirty="0" smtClean="0"/>
              <a:t>Office </a:t>
            </a:r>
            <a:r>
              <a:rPr dirty="0"/>
              <a:t>of the</a:t>
            </a:r>
            <a:r>
              <a:rPr spc="-80" dirty="0"/>
              <a:t> </a:t>
            </a:r>
            <a:r>
              <a:rPr dirty="0"/>
              <a:t>Bursar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641083" y="890269"/>
            <a:ext cx="2042160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Deposits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xfrm>
            <a:off x="7960106" y="6986409"/>
            <a:ext cx="1048384" cy="157735"/>
          </a:xfrm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12700" marR="5080">
              <a:lnSpc>
                <a:spcPts val="1200"/>
              </a:lnSpc>
              <a:spcBef>
                <a:spcPts val="30"/>
              </a:spcBef>
            </a:pPr>
            <a:r>
              <a:rPr dirty="0" smtClean="0"/>
              <a:t>Office </a:t>
            </a:r>
            <a:r>
              <a:rPr dirty="0"/>
              <a:t>of the</a:t>
            </a:r>
            <a:r>
              <a:rPr spc="-80" dirty="0"/>
              <a:t> </a:t>
            </a:r>
            <a:r>
              <a:rPr dirty="0"/>
              <a:t>Bursar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93902" y="2078228"/>
            <a:ext cx="7449820" cy="4139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5080" indent="-342265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  <a:tab pos="355600" algn="l"/>
              </a:tabLst>
            </a:pPr>
            <a:r>
              <a:rPr sz="2850" spc="-5" dirty="0">
                <a:latin typeface="Times New Roman"/>
                <a:cs typeface="Times New Roman"/>
              </a:rPr>
              <a:t>WV </a:t>
            </a:r>
            <a:r>
              <a:rPr sz="2850" dirty="0">
                <a:latin typeface="Times New Roman"/>
                <a:cs typeface="Times New Roman"/>
              </a:rPr>
              <a:t>Code 12-2-2 requires that all revenue  collections must be deposited within</a:t>
            </a:r>
            <a:r>
              <a:rPr sz="2850" spc="-175" dirty="0">
                <a:latin typeface="Times New Roman"/>
                <a:cs typeface="Times New Roman"/>
              </a:rPr>
              <a:t> </a:t>
            </a:r>
            <a:r>
              <a:rPr sz="2850" dirty="0">
                <a:latin typeface="Times New Roman"/>
                <a:cs typeface="Times New Roman"/>
              </a:rPr>
              <a:t>twenty-four</a:t>
            </a:r>
          </a:p>
          <a:p>
            <a:pPr marL="354965">
              <a:lnSpc>
                <a:spcPct val="100000"/>
              </a:lnSpc>
            </a:pPr>
            <a:r>
              <a:rPr sz="2850" spc="-5" dirty="0">
                <a:latin typeface="Times New Roman"/>
                <a:cs typeface="Times New Roman"/>
              </a:rPr>
              <a:t>(24)</a:t>
            </a:r>
            <a:r>
              <a:rPr sz="2850" spc="-10" dirty="0">
                <a:latin typeface="Times New Roman"/>
                <a:cs typeface="Times New Roman"/>
              </a:rPr>
              <a:t> </a:t>
            </a:r>
            <a:r>
              <a:rPr lang="en-US" sz="2850" spc="-10" dirty="0">
                <a:latin typeface="Times New Roman"/>
                <a:cs typeface="Times New Roman"/>
              </a:rPr>
              <a:t>b</a:t>
            </a:r>
            <a:r>
              <a:rPr lang="en-US" sz="2850" spc="-10" dirty="0" smtClean="0">
                <a:latin typeface="Times New Roman"/>
                <a:cs typeface="Times New Roman"/>
              </a:rPr>
              <a:t>usiness </a:t>
            </a:r>
            <a:r>
              <a:rPr sz="2850" spc="-5" dirty="0" smtClean="0">
                <a:latin typeface="Times New Roman"/>
                <a:cs typeface="Times New Roman"/>
              </a:rPr>
              <a:t>hours</a:t>
            </a:r>
            <a:r>
              <a:rPr lang="en-US" sz="2850" spc="-5" dirty="0" smtClean="0">
                <a:latin typeface="Times New Roman"/>
                <a:cs typeface="Times New Roman"/>
              </a:rPr>
              <a:t>, regardless of amount receipted. </a:t>
            </a:r>
            <a:endParaRPr sz="2850" dirty="0">
              <a:latin typeface="Times New Roman"/>
              <a:cs typeface="Times New Roman"/>
            </a:endParaRPr>
          </a:p>
          <a:p>
            <a:pPr marL="354965" marR="153670" indent="-342265">
              <a:lnSpc>
                <a:spcPct val="100000"/>
              </a:lnSpc>
              <a:spcBef>
                <a:spcPts val="685"/>
              </a:spcBef>
              <a:buChar char="•"/>
              <a:tabLst>
                <a:tab pos="354965" algn="l"/>
                <a:tab pos="355600" algn="l"/>
              </a:tabLst>
            </a:pPr>
            <a:r>
              <a:rPr sz="2850" spc="-5" dirty="0">
                <a:latin typeface="Times New Roman"/>
                <a:cs typeface="Times New Roman"/>
              </a:rPr>
              <a:t>Make </a:t>
            </a:r>
            <a:r>
              <a:rPr sz="2850" dirty="0">
                <a:latin typeface="Times New Roman"/>
                <a:cs typeface="Times New Roman"/>
              </a:rPr>
              <a:t>deposits at the Cashier </a:t>
            </a:r>
            <a:r>
              <a:rPr sz="2850" spc="-5" dirty="0">
                <a:latin typeface="Times New Roman"/>
                <a:cs typeface="Times New Roman"/>
              </a:rPr>
              <a:t>windows, </a:t>
            </a:r>
            <a:r>
              <a:rPr sz="2850" dirty="0">
                <a:latin typeface="Times New Roman"/>
                <a:cs typeface="Times New Roman"/>
              </a:rPr>
              <a:t>101</a:t>
            </a:r>
            <a:r>
              <a:rPr sz="2850" spc="-95" dirty="0">
                <a:latin typeface="Times New Roman"/>
                <a:cs typeface="Times New Roman"/>
              </a:rPr>
              <a:t> </a:t>
            </a:r>
            <a:r>
              <a:rPr sz="2850" spc="-5" dirty="0">
                <a:latin typeface="Times New Roman"/>
                <a:cs typeface="Times New Roman"/>
              </a:rPr>
              <a:t>Old  Main</a:t>
            </a:r>
            <a:r>
              <a:rPr sz="2850" spc="-5" dirty="0" smtClean="0">
                <a:latin typeface="Times New Roman"/>
                <a:cs typeface="Times New Roman"/>
              </a:rPr>
              <a:t>.</a:t>
            </a:r>
            <a:r>
              <a:rPr lang="en-US" sz="2850" spc="-5" dirty="0" smtClean="0">
                <a:latin typeface="Times New Roman"/>
                <a:cs typeface="Times New Roman"/>
              </a:rPr>
              <a:t>  Sending deposits through campus mail is not recommended.    </a:t>
            </a:r>
            <a:endParaRPr sz="2850" dirty="0">
              <a:latin typeface="Times New Roman"/>
              <a:cs typeface="Times New Roman"/>
            </a:endParaRPr>
          </a:p>
          <a:p>
            <a:pPr marL="354965" marR="56515" indent="-342265">
              <a:lnSpc>
                <a:spcPct val="100000"/>
              </a:lnSpc>
              <a:spcBef>
                <a:spcPts val="685"/>
              </a:spcBef>
              <a:buChar char="•"/>
              <a:tabLst>
                <a:tab pos="354965" algn="l"/>
                <a:tab pos="355600" algn="l"/>
              </a:tabLst>
            </a:pPr>
            <a:r>
              <a:rPr sz="2850" dirty="0">
                <a:latin typeface="Times New Roman"/>
                <a:cs typeface="Times New Roman"/>
              </a:rPr>
              <a:t>Revenue collection may be received at</a:t>
            </a:r>
            <a:r>
              <a:rPr sz="2850" spc="-190" dirty="0">
                <a:latin typeface="Times New Roman"/>
                <a:cs typeface="Times New Roman"/>
              </a:rPr>
              <a:t> </a:t>
            </a:r>
            <a:r>
              <a:rPr sz="2850" dirty="0">
                <a:latin typeface="Times New Roman"/>
                <a:cs typeface="Times New Roman"/>
              </a:rPr>
              <a:t>approved  temporary</a:t>
            </a:r>
            <a:r>
              <a:rPr sz="2850" spc="-25" dirty="0">
                <a:latin typeface="Times New Roman"/>
                <a:cs typeface="Times New Roman"/>
              </a:rPr>
              <a:t> </a:t>
            </a:r>
            <a:r>
              <a:rPr sz="2850" dirty="0">
                <a:latin typeface="Times New Roman"/>
                <a:cs typeface="Times New Roman"/>
              </a:rPr>
              <a:t>locations.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309235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Refunds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xfrm>
            <a:off x="7960106" y="6986409"/>
            <a:ext cx="1048384" cy="157735"/>
          </a:xfrm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12700" marR="5080">
              <a:lnSpc>
                <a:spcPts val="1200"/>
              </a:lnSpc>
              <a:spcBef>
                <a:spcPts val="30"/>
              </a:spcBef>
            </a:pPr>
            <a:r>
              <a:rPr dirty="0" smtClean="0"/>
              <a:t>Office </a:t>
            </a:r>
            <a:r>
              <a:rPr dirty="0"/>
              <a:t>of the</a:t>
            </a:r>
            <a:r>
              <a:rPr spc="-80" dirty="0"/>
              <a:t> </a:t>
            </a:r>
            <a:r>
              <a:rPr dirty="0"/>
              <a:t>Bursar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93902" y="2078227"/>
            <a:ext cx="7860030" cy="4782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39370" indent="-342900">
              <a:lnSpc>
                <a:spcPct val="100000"/>
              </a:lnSpc>
              <a:spcBef>
                <a:spcPts val="95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Times New Roman"/>
                <a:cs typeface="Times New Roman"/>
              </a:rPr>
              <a:t>The responsible person will send all approved  refund requests via email to </a:t>
            </a:r>
            <a:r>
              <a:rPr lang="en-US" sz="2400" spc="-5" dirty="0" smtClean="0">
                <a:latin typeface="Times New Roman"/>
                <a:cs typeface="Times New Roman"/>
              </a:rPr>
              <a:t>the </a:t>
            </a:r>
            <a:r>
              <a:rPr sz="2400" spc="-5" dirty="0" smtClean="0">
                <a:latin typeface="Times New Roman"/>
                <a:cs typeface="Times New Roman"/>
              </a:rPr>
              <a:t>Office </a:t>
            </a:r>
            <a:r>
              <a:rPr sz="2400" spc="-5" dirty="0">
                <a:latin typeface="Times New Roman"/>
                <a:cs typeface="Times New Roman"/>
              </a:rPr>
              <a:t>of the Bursar, </a:t>
            </a:r>
            <a:r>
              <a:rPr sz="2400" spc="-5" dirty="0" smtClean="0">
                <a:latin typeface="Times New Roman"/>
                <a:cs typeface="Times New Roman"/>
              </a:rPr>
              <a:t>with </a:t>
            </a:r>
            <a:r>
              <a:rPr sz="2400" spc="-5" dirty="0">
                <a:latin typeface="Times New Roman"/>
                <a:cs typeface="Times New Roman"/>
              </a:rPr>
              <a:t>the responsible person’s supervisor copied on  the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10" dirty="0" smtClean="0">
                <a:latin typeface="Times New Roman"/>
                <a:cs typeface="Times New Roman"/>
              </a:rPr>
              <a:t>email</a:t>
            </a:r>
            <a:r>
              <a:rPr lang="en-US" sz="2400" spc="-10" dirty="0" smtClean="0">
                <a:latin typeface="Times New Roman"/>
                <a:cs typeface="Times New Roman"/>
              </a:rPr>
              <a:t> to </a:t>
            </a:r>
            <a:r>
              <a:rPr lang="en-US" sz="2400" b="1" u="sng" spc="-10" dirty="0" smtClean="0">
                <a:latin typeface="Times New Roman"/>
                <a:cs typeface="Times New Roman"/>
              </a:rPr>
              <a:t>refunds@marshall.edu</a:t>
            </a:r>
            <a:r>
              <a:rPr lang="en-US" sz="2400" spc="-10" dirty="0" smtClean="0">
                <a:latin typeface="Times New Roman"/>
                <a:cs typeface="Times New Roman"/>
              </a:rPr>
              <a:t>.</a:t>
            </a:r>
            <a:endParaRPr sz="2400" dirty="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695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Times New Roman"/>
                <a:cs typeface="Times New Roman"/>
              </a:rPr>
              <a:t>Email will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include:</a:t>
            </a:r>
            <a:endParaRPr sz="2400" dirty="0">
              <a:latin typeface="Times New Roman"/>
              <a:cs typeface="Times New Roman"/>
            </a:endParaRPr>
          </a:p>
          <a:p>
            <a:pPr marL="755650" lvl="1" indent="-285750">
              <a:lnSpc>
                <a:spcPct val="100000"/>
              </a:lnSpc>
              <a:spcBef>
                <a:spcPts val="10"/>
              </a:spcBef>
              <a:buChar char="–"/>
              <a:tabLst>
                <a:tab pos="756285" algn="l"/>
              </a:tabLst>
            </a:pPr>
            <a:r>
              <a:rPr lang="en-US" sz="2000" dirty="0" smtClean="0">
                <a:latin typeface="Times New Roman"/>
                <a:cs typeface="Times New Roman"/>
              </a:rPr>
              <a:t>Individual/Company to be refunded</a:t>
            </a:r>
          </a:p>
          <a:p>
            <a:pPr marL="755650" lvl="1" indent="-285750">
              <a:lnSpc>
                <a:spcPct val="100000"/>
              </a:lnSpc>
              <a:spcBef>
                <a:spcPts val="10"/>
              </a:spcBef>
              <a:buChar char="–"/>
              <a:tabLst>
                <a:tab pos="756285" algn="l"/>
              </a:tabLst>
            </a:pPr>
            <a:r>
              <a:rPr lang="en-US" sz="2000" dirty="0" smtClean="0">
                <a:latin typeface="Times New Roman"/>
                <a:cs typeface="Times New Roman"/>
              </a:rPr>
              <a:t>Date of original payment</a:t>
            </a:r>
          </a:p>
          <a:p>
            <a:pPr marL="755650" lvl="1" indent="-285750">
              <a:lnSpc>
                <a:spcPct val="100000"/>
              </a:lnSpc>
              <a:spcBef>
                <a:spcPts val="10"/>
              </a:spcBef>
              <a:buChar char="–"/>
              <a:tabLst>
                <a:tab pos="756285" algn="l"/>
              </a:tabLst>
            </a:pPr>
            <a:r>
              <a:rPr lang="en-US" sz="2000" dirty="0" smtClean="0">
                <a:latin typeface="Times New Roman"/>
                <a:cs typeface="Times New Roman"/>
              </a:rPr>
              <a:t>Detail code(</a:t>
            </a:r>
            <a:r>
              <a:rPr lang="en-US" dirty="0" smtClean="0">
                <a:latin typeface="Times New Roman"/>
                <a:cs typeface="Times New Roman"/>
              </a:rPr>
              <a:t>s</a:t>
            </a:r>
            <a:r>
              <a:rPr lang="en-US" sz="2000" dirty="0" smtClean="0">
                <a:latin typeface="Times New Roman"/>
                <a:cs typeface="Times New Roman"/>
              </a:rPr>
              <a:t>) that payment was deposited to</a:t>
            </a:r>
            <a:endParaRPr sz="2000" dirty="0">
              <a:latin typeface="Times New Roman"/>
              <a:cs typeface="Times New Roman"/>
            </a:endParaRPr>
          </a:p>
          <a:p>
            <a:pPr marL="755650" lvl="1" indent="-285750">
              <a:lnSpc>
                <a:spcPct val="100000"/>
              </a:lnSpc>
              <a:buChar char="–"/>
              <a:tabLst>
                <a:tab pos="756285" algn="l"/>
              </a:tabLst>
            </a:pPr>
            <a:r>
              <a:rPr sz="2000" dirty="0">
                <a:latin typeface="Times New Roman"/>
                <a:cs typeface="Times New Roman"/>
              </a:rPr>
              <a:t>ID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number</a:t>
            </a:r>
          </a:p>
          <a:p>
            <a:pPr marL="755015" lvl="1" indent="-285115">
              <a:lnSpc>
                <a:spcPct val="100000"/>
              </a:lnSpc>
              <a:buChar char="–"/>
              <a:tabLst>
                <a:tab pos="755650" algn="l"/>
              </a:tabLst>
            </a:pPr>
            <a:r>
              <a:rPr sz="2000" dirty="0">
                <a:latin typeface="Times New Roman"/>
                <a:cs typeface="Times New Roman"/>
              </a:rPr>
              <a:t>Address</a:t>
            </a:r>
          </a:p>
          <a:p>
            <a:pPr marL="755650" lvl="1" indent="-285750">
              <a:lnSpc>
                <a:spcPts val="2995"/>
              </a:lnSpc>
              <a:buChar char="–"/>
              <a:tabLst>
                <a:tab pos="756285" algn="l"/>
              </a:tabLst>
            </a:pPr>
            <a:r>
              <a:rPr sz="2000" dirty="0">
                <a:latin typeface="Times New Roman"/>
                <a:cs typeface="Times New Roman"/>
              </a:rPr>
              <a:t>Amount to be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refunded</a:t>
            </a:r>
          </a:p>
          <a:p>
            <a:pPr marL="355600" marR="5080" indent="-342900">
              <a:lnSpc>
                <a:spcPts val="3479"/>
              </a:lnSpc>
              <a:spcBef>
                <a:spcPts val="115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Times New Roman"/>
                <a:cs typeface="Times New Roman"/>
              </a:rPr>
              <a:t>Refunds should never be issued by the Department  from revenue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receipted.</a:t>
            </a:r>
            <a:endParaRPr sz="2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37585" y="890269"/>
            <a:ext cx="5648325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Outside Bank</a:t>
            </a:r>
            <a:r>
              <a:rPr spc="-15" dirty="0"/>
              <a:t> </a:t>
            </a:r>
            <a:r>
              <a:rPr spc="-5" dirty="0"/>
              <a:t>Accounts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xfrm>
            <a:off x="7960106" y="6986409"/>
            <a:ext cx="1048384" cy="157735"/>
          </a:xfrm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12700" marR="5080">
              <a:lnSpc>
                <a:spcPts val="1200"/>
              </a:lnSpc>
              <a:spcBef>
                <a:spcPts val="30"/>
              </a:spcBef>
            </a:pPr>
            <a:r>
              <a:rPr lang="en-US" spc="-5" dirty="0"/>
              <a:t>O</a:t>
            </a:r>
            <a:r>
              <a:rPr dirty="0" smtClean="0"/>
              <a:t>ffice </a:t>
            </a:r>
            <a:r>
              <a:rPr dirty="0"/>
              <a:t>of the</a:t>
            </a:r>
            <a:r>
              <a:rPr spc="-80" dirty="0"/>
              <a:t> </a:t>
            </a:r>
            <a:r>
              <a:rPr dirty="0"/>
              <a:t>Bursar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62000" y="2011754"/>
            <a:ext cx="9067800" cy="40703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35305" indent="-342900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Times New Roman"/>
                <a:cs typeface="Times New Roman"/>
              </a:rPr>
              <a:t>No </a:t>
            </a:r>
            <a:r>
              <a:rPr sz="2800" dirty="0">
                <a:latin typeface="Times New Roman"/>
                <a:cs typeface="Times New Roman"/>
              </a:rPr>
              <a:t>external bank accounts using the name </a:t>
            </a:r>
            <a:r>
              <a:rPr lang="en-US" sz="2800" dirty="0" smtClean="0">
                <a:latin typeface="Times New Roman"/>
                <a:cs typeface="Times New Roman"/>
              </a:rPr>
              <a:t>and FEIN number </a:t>
            </a:r>
            <a:r>
              <a:rPr sz="2800" dirty="0" smtClean="0">
                <a:latin typeface="Times New Roman"/>
                <a:cs typeface="Times New Roman"/>
              </a:rPr>
              <a:t>of  </a:t>
            </a:r>
            <a:r>
              <a:rPr sz="2800" dirty="0">
                <a:latin typeface="Times New Roman"/>
                <a:cs typeface="Times New Roman"/>
              </a:rPr>
              <a:t>Marshall University can be created without the  approval of the Chief Financial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Officer.</a:t>
            </a:r>
          </a:p>
          <a:p>
            <a:pPr marL="355600" marR="5080" indent="-342900">
              <a:lnSpc>
                <a:spcPct val="100000"/>
              </a:lnSpc>
              <a:spcBef>
                <a:spcPts val="72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Times New Roman"/>
                <a:cs typeface="Times New Roman"/>
              </a:rPr>
              <a:t>Documentation </a:t>
            </a:r>
            <a:r>
              <a:rPr sz="2800" dirty="0">
                <a:latin typeface="Times New Roman"/>
                <a:cs typeface="Times New Roman"/>
              </a:rPr>
              <a:t>required to open an outside bank  account </a:t>
            </a:r>
            <a:r>
              <a:rPr lang="en-US" sz="2800" dirty="0" smtClean="0">
                <a:latin typeface="Times New Roman"/>
                <a:cs typeface="Times New Roman"/>
              </a:rPr>
              <a:t>will</a:t>
            </a:r>
            <a:r>
              <a:rPr sz="2800" dirty="0" smtClean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be </a:t>
            </a:r>
            <a:r>
              <a:rPr lang="en-US" sz="2800" dirty="0" smtClean="0">
                <a:latin typeface="Times New Roman"/>
                <a:cs typeface="Times New Roman"/>
              </a:rPr>
              <a:t>completed and submitted to the WVSTO by the </a:t>
            </a:r>
            <a:r>
              <a:rPr sz="2800" dirty="0" smtClean="0">
                <a:latin typeface="Times New Roman"/>
                <a:cs typeface="Times New Roman"/>
              </a:rPr>
              <a:t>Office </a:t>
            </a:r>
            <a:r>
              <a:rPr sz="2800" dirty="0">
                <a:latin typeface="Times New Roman"/>
                <a:cs typeface="Times New Roman"/>
              </a:rPr>
              <a:t>of the</a:t>
            </a:r>
            <a:r>
              <a:rPr sz="2800" spc="0" dirty="0">
                <a:latin typeface="Times New Roman"/>
                <a:cs typeface="Times New Roman"/>
              </a:rPr>
              <a:t> </a:t>
            </a:r>
            <a:r>
              <a:rPr sz="2800" dirty="0" smtClean="0">
                <a:latin typeface="Times New Roman"/>
                <a:cs typeface="Times New Roman"/>
              </a:rPr>
              <a:t>Bursar</a:t>
            </a:r>
            <a:r>
              <a:rPr lang="en-US" sz="2800" dirty="0" smtClean="0">
                <a:latin typeface="Times New Roman"/>
                <a:cs typeface="Times New Roman"/>
              </a:rPr>
              <a:t> only</a:t>
            </a:r>
            <a:r>
              <a:rPr sz="2800" dirty="0" smtClean="0">
                <a:latin typeface="Times New Roman"/>
                <a:cs typeface="Times New Roman"/>
              </a:rPr>
              <a:t>.</a:t>
            </a:r>
            <a:r>
              <a:rPr lang="en-US" sz="2800" dirty="0" smtClean="0">
                <a:latin typeface="Times New Roman"/>
                <a:cs typeface="Times New Roman"/>
              </a:rPr>
              <a:t> Please contact Alice Roberts for additional information. </a:t>
            </a:r>
            <a:endParaRPr sz="2800" dirty="0">
              <a:latin typeface="Times New Roman"/>
              <a:cs typeface="Times New Roman"/>
            </a:endParaRPr>
          </a:p>
          <a:p>
            <a:pPr marL="355600" marR="674370" indent="-342900">
              <a:lnSpc>
                <a:spcPct val="100000"/>
              </a:lnSpc>
              <a:spcBef>
                <a:spcPts val="72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Times New Roman"/>
                <a:cs typeface="Times New Roman"/>
              </a:rPr>
              <a:t>WV </a:t>
            </a:r>
            <a:r>
              <a:rPr sz="2800" dirty="0">
                <a:latin typeface="Times New Roman"/>
                <a:cs typeface="Times New Roman"/>
              </a:rPr>
              <a:t>State Treasurer’s </a:t>
            </a:r>
            <a:r>
              <a:rPr sz="2800" spc="-5" dirty="0">
                <a:latin typeface="Times New Roman"/>
                <a:cs typeface="Times New Roman"/>
              </a:rPr>
              <a:t>Offices </a:t>
            </a:r>
            <a:r>
              <a:rPr sz="2800" dirty="0">
                <a:latin typeface="Times New Roman"/>
                <a:cs typeface="Times New Roman"/>
              </a:rPr>
              <a:t>places final  approval and monitors accounts </a:t>
            </a:r>
            <a:r>
              <a:rPr sz="2800" spc="-5" dirty="0">
                <a:latin typeface="Times New Roman"/>
                <a:cs typeface="Times New Roman"/>
              </a:rPr>
              <a:t>as set </a:t>
            </a:r>
            <a:r>
              <a:rPr sz="2800" dirty="0">
                <a:latin typeface="Times New Roman"/>
                <a:cs typeface="Times New Roman"/>
              </a:rPr>
              <a:t>forth in  </a:t>
            </a:r>
            <a:r>
              <a:rPr sz="2800" spc="-5" dirty="0">
                <a:latin typeface="Times New Roman"/>
                <a:cs typeface="Times New Roman"/>
              </a:rPr>
              <a:t>WV </a:t>
            </a:r>
            <a:r>
              <a:rPr sz="2800" dirty="0">
                <a:latin typeface="Times New Roman"/>
                <a:cs typeface="Times New Roman"/>
              </a:rPr>
              <a:t>Code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12-2-3.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44088" y="890269"/>
            <a:ext cx="5440045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General</a:t>
            </a:r>
            <a:r>
              <a:rPr spc="-30" dirty="0"/>
              <a:t> </a:t>
            </a:r>
            <a:r>
              <a:rPr spc="-5" dirty="0"/>
              <a:t>Requirements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xfrm>
            <a:off x="7960106" y="6986409"/>
            <a:ext cx="1048384" cy="157735"/>
          </a:xfrm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12700" marR="5080">
              <a:lnSpc>
                <a:spcPts val="1200"/>
              </a:lnSpc>
              <a:spcBef>
                <a:spcPts val="30"/>
              </a:spcBef>
            </a:pPr>
            <a:r>
              <a:rPr dirty="0" smtClean="0"/>
              <a:t>Office </a:t>
            </a:r>
            <a:r>
              <a:rPr dirty="0"/>
              <a:t>of the</a:t>
            </a:r>
            <a:r>
              <a:rPr spc="-80" dirty="0"/>
              <a:t> </a:t>
            </a:r>
            <a:r>
              <a:rPr dirty="0"/>
              <a:t>Bursar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93902" y="2076704"/>
            <a:ext cx="7854950" cy="2463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95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Times New Roman"/>
                <a:cs typeface="Times New Roman"/>
              </a:rPr>
              <a:t>Under no circumstances should an employee  co-mingle Departmental received funds with  his/her own personal funds, deposit the  received funds in a personal bank account, or  take the received funds home for</a:t>
            </a:r>
            <a:r>
              <a:rPr sz="3200" spc="75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safekeeping.</a:t>
            </a:r>
            <a:endParaRPr sz="3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134609" y="890269"/>
            <a:ext cx="3549650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Imprest</a:t>
            </a:r>
            <a:r>
              <a:rPr spc="-55" dirty="0"/>
              <a:t> </a:t>
            </a:r>
            <a:r>
              <a:rPr spc="-5" dirty="0"/>
              <a:t>Funds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xfrm>
            <a:off x="7960106" y="6986409"/>
            <a:ext cx="1048384" cy="157735"/>
          </a:xfrm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12700" marR="5080">
              <a:lnSpc>
                <a:spcPts val="1200"/>
              </a:lnSpc>
              <a:spcBef>
                <a:spcPts val="30"/>
              </a:spcBef>
            </a:pPr>
            <a:r>
              <a:rPr dirty="0" smtClean="0"/>
              <a:t>Office </a:t>
            </a:r>
            <a:r>
              <a:rPr dirty="0"/>
              <a:t>of the</a:t>
            </a:r>
            <a:r>
              <a:rPr spc="-80" dirty="0"/>
              <a:t> </a:t>
            </a:r>
            <a:r>
              <a:rPr dirty="0"/>
              <a:t>Bursar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93902" y="2078990"/>
            <a:ext cx="8014588" cy="424218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136525" indent="-342900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  <a:tab pos="355600" algn="l"/>
                <a:tab pos="3793490" algn="l"/>
              </a:tabLst>
            </a:pPr>
            <a:r>
              <a:rPr sz="2400" spc="-5" dirty="0">
                <a:latin typeface="Times New Roman"/>
                <a:cs typeface="Times New Roman"/>
              </a:rPr>
              <a:t>Cash </a:t>
            </a:r>
            <a:r>
              <a:rPr sz="2400" dirty="0">
                <a:latin typeface="Times New Roman"/>
                <a:cs typeface="Times New Roman"/>
              </a:rPr>
              <a:t>receipts must not be used to establish an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imprest  fund or petty cash </a:t>
            </a:r>
            <a:r>
              <a:rPr sz="2400" dirty="0" smtClean="0">
                <a:latin typeface="Times New Roman"/>
                <a:cs typeface="Times New Roman"/>
              </a:rPr>
              <a:t>fund.</a:t>
            </a:r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sz="2400" dirty="0" smtClean="0">
                <a:latin typeface="Times New Roman"/>
                <a:cs typeface="Times New Roman"/>
              </a:rPr>
              <a:t>Expenditures </a:t>
            </a:r>
            <a:r>
              <a:rPr sz="2400" dirty="0">
                <a:latin typeface="Times New Roman"/>
                <a:cs typeface="Times New Roman"/>
              </a:rPr>
              <a:t>or refunds </a:t>
            </a:r>
            <a:r>
              <a:rPr sz="2400" dirty="0" smtClean="0">
                <a:latin typeface="Times New Roman"/>
                <a:cs typeface="Times New Roman"/>
              </a:rPr>
              <a:t>cannot </a:t>
            </a:r>
            <a:r>
              <a:rPr sz="2400" dirty="0">
                <a:latin typeface="Times New Roman"/>
                <a:cs typeface="Times New Roman"/>
              </a:rPr>
              <a:t>be made from Cash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receipts.</a:t>
            </a:r>
          </a:p>
          <a:p>
            <a:pPr marL="355600" marR="5080" indent="-342900">
              <a:lnSpc>
                <a:spcPct val="100000"/>
              </a:lnSpc>
              <a:spcBef>
                <a:spcPts val="645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Times New Roman"/>
                <a:cs typeface="Times New Roman"/>
              </a:rPr>
              <a:t>Documentation </a:t>
            </a:r>
            <a:r>
              <a:rPr sz="2400" dirty="0">
                <a:latin typeface="Times New Roman"/>
                <a:cs typeface="Times New Roman"/>
              </a:rPr>
              <a:t>to open, close, and/or change the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name  of the person responsible for an imprest fund must be  </a:t>
            </a:r>
            <a:r>
              <a:rPr lang="en-US" sz="2400" dirty="0" smtClean="0">
                <a:latin typeface="Times New Roman"/>
                <a:cs typeface="Times New Roman"/>
              </a:rPr>
              <a:t>submitted </a:t>
            </a:r>
            <a:r>
              <a:rPr sz="2400" dirty="0" smtClean="0">
                <a:latin typeface="Times New Roman"/>
                <a:cs typeface="Times New Roman"/>
              </a:rPr>
              <a:t>to </a:t>
            </a:r>
            <a:r>
              <a:rPr sz="2400" dirty="0">
                <a:latin typeface="Times New Roman"/>
                <a:cs typeface="Times New Roman"/>
              </a:rPr>
              <a:t>the Office of the</a:t>
            </a:r>
            <a:r>
              <a:rPr sz="2400" spc="-100" dirty="0">
                <a:latin typeface="Times New Roman"/>
                <a:cs typeface="Times New Roman"/>
              </a:rPr>
              <a:t> </a:t>
            </a:r>
            <a:r>
              <a:rPr sz="2400" dirty="0" smtClean="0">
                <a:latin typeface="Times New Roman"/>
                <a:cs typeface="Times New Roman"/>
              </a:rPr>
              <a:t>Bursar</a:t>
            </a:r>
            <a:r>
              <a:rPr lang="en-US" sz="2400" dirty="0" smtClean="0">
                <a:latin typeface="Times New Roman"/>
                <a:cs typeface="Times New Roman"/>
              </a:rPr>
              <a:t> for approval</a:t>
            </a:r>
            <a:r>
              <a:rPr sz="2400" dirty="0" smtClean="0">
                <a:latin typeface="Times New Roman"/>
                <a:cs typeface="Times New Roman"/>
              </a:rPr>
              <a:t>.</a:t>
            </a:r>
            <a:r>
              <a:rPr lang="en-US" sz="2400" dirty="0" smtClean="0">
                <a:latin typeface="Times New Roman"/>
                <a:cs typeface="Times New Roman"/>
              </a:rPr>
              <a:t> The office of the Bursar will file all required forms with the WVSTO.</a:t>
            </a:r>
            <a:endParaRPr sz="2400" dirty="0">
              <a:latin typeface="Times New Roman"/>
              <a:cs typeface="Times New Roman"/>
            </a:endParaRPr>
          </a:p>
          <a:p>
            <a:pPr marL="355600" marR="22860" indent="-342900">
              <a:lnSpc>
                <a:spcPct val="100000"/>
              </a:lnSpc>
              <a:spcBef>
                <a:spcPts val="650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Times New Roman"/>
                <a:cs typeface="Times New Roman"/>
              </a:rPr>
              <a:t>The </a:t>
            </a:r>
            <a:r>
              <a:rPr sz="2400" spc="-5" dirty="0">
                <a:latin typeface="Times New Roman"/>
                <a:cs typeface="Times New Roman"/>
              </a:rPr>
              <a:t>WV </a:t>
            </a:r>
            <a:r>
              <a:rPr sz="2400" dirty="0">
                <a:latin typeface="Times New Roman"/>
                <a:cs typeface="Times New Roman"/>
              </a:rPr>
              <a:t>State Treasurer’s Office places final</a:t>
            </a:r>
            <a:r>
              <a:rPr sz="2400" spc="-8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approval  on imprest fund rule requirements and conducts  applicable </a:t>
            </a:r>
            <a:r>
              <a:rPr sz="2400" spc="-5" dirty="0">
                <a:latin typeface="Times New Roman"/>
                <a:cs typeface="Times New Roman"/>
              </a:rPr>
              <a:t>surprise </a:t>
            </a:r>
            <a:r>
              <a:rPr sz="2400" dirty="0">
                <a:latin typeface="Times New Roman"/>
                <a:cs typeface="Times New Roman"/>
              </a:rPr>
              <a:t>audits to departments authorized to  maintain an imprest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fund.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35200" y="890269"/>
            <a:ext cx="6448425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Check/Money Order</a:t>
            </a:r>
            <a:r>
              <a:rPr spc="-20" dirty="0"/>
              <a:t> </a:t>
            </a:r>
            <a:r>
              <a:rPr spc="-5" dirty="0"/>
              <a:t>Items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xfrm>
            <a:off x="7960106" y="6986409"/>
            <a:ext cx="1048384" cy="157735"/>
          </a:xfrm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12700" marR="5080">
              <a:lnSpc>
                <a:spcPts val="1200"/>
              </a:lnSpc>
              <a:spcBef>
                <a:spcPts val="30"/>
              </a:spcBef>
            </a:pPr>
            <a:r>
              <a:rPr dirty="0" smtClean="0"/>
              <a:t>Office </a:t>
            </a:r>
            <a:r>
              <a:rPr dirty="0"/>
              <a:t>of the</a:t>
            </a:r>
            <a:r>
              <a:rPr spc="-80" dirty="0"/>
              <a:t> </a:t>
            </a:r>
            <a:r>
              <a:rPr dirty="0"/>
              <a:t>Bursar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89101" y="1775713"/>
            <a:ext cx="8463280" cy="502124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4965" marR="611505" indent="-342265">
              <a:lnSpc>
                <a:spcPct val="100000"/>
              </a:lnSpc>
              <a:spcBef>
                <a:spcPts val="95"/>
              </a:spcBef>
              <a:buChar char="•"/>
              <a:tabLst>
                <a:tab pos="354965" algn="l"/>
                <a:tab pos="355600" algn="l"/>
              </a:tabLst>
            </a:pPr>
            <a:r>
              <a:rPr sz="2300" spc="-5" dirty="0">
                <a:latin typeface="Times New Roman"/>
                <a:cs typeface="Times New Roman"/>
              </a:rPr>
              <a:t>Account holder’s name, address, and telephone number must be  included on</a:t>
            </a:r>
            <a:r>
              <a:rPr sz="2300" dirty="0">
                <a:latin typeface="Times New Roman"/>
                <a:cs typeface="Times New Roman"/>
              </a:rPr>
              <a:t> </a:t>
            </a:r>
            <a:r>
              <a:rPr lang="en-US" sz="2300" dirty="0" smtClean="0">
                <a:latin typeface="Times New Roman"/>
                <a:cs typeface="Times New Roman"/>
              </a:rPr>
              <a:t>the </a:t>
            </a:r>
            <a:r>
              <a:rPr sz="2300" spc="-5" dirty="0" smtClean="0">
                <a:latin typeface="Times New Roman"/>
                <a:cs typeface="Times New Roman"/>
              </a:rPr>
              <a:t>check</a:t>
            </a:r>
            <a:r>
              <a:rPr sz="2300" spc="-5" dirty="0">
                <a:latin typeface="Times New Roman"/>
                <a:cs typeface="Times New Roman"/>
              </a:rPr>
              <a:t>.</a:t>
            </a:r>
            <a:endParaRPr sz="2300" dirty="0">
              <a:latin typeface="Times New Roman"/>
              <a:cs typeface="Times New Roman"/>
            </a:endParaRPr>
          </a:p>
          <a:p>
            <a:pPr marL="354965" marR="109220" indent="-342265">
              <a:lnSpc>
                <a:spcPct val="100000"/>
              </a:lnSpc>
              <a:spcBef>
                <a:spcPts val="555"/>
              </a:spcBef>
              <a:buChar char="•"/>
              <a:tabLst>
                <a:tab pos="354965" algn="l"/>
                <a:tab pos="355600" algn="l"/>
              </a:tabLst>
            </a:pPr>
            <a:r>
              <a:rPr sz="2300" spc="-5" dirty="0">
                <a:latin typeface="Times New Roman"/>
                <a:cs typeface="Times New Roman"/>
              </a:rPr>
              <a:t>A bank name must be listed, and the routing number and customer’s  bank account number are to be encoded on the bottom edge of the  check.</a:t>
            </a:r>
            <a:endParaRPr sz="2300" dirty="0">
              <a:latin typeface="Times New Roman"/>
              <a:cs typeface="Times New Roman"/>
            </a:endParaRPr>
          </a:p>
          <a:p>
            <a:pPr marL="354965" indent="-342265">
              <a:lnSpc>
                <a:spcPct val="100000"/>
              </a:lnSpc>
              <a:spcBef>
                <a:spcPts val="550"/>
              </a:spcBef>
              <a:buChar char="•"/>
              <a:tabLst>
                <a:tab pos="354965" algn="l"/>
                <a:tab pos="355600" algn="l"/>
              </a:tabLst>
            </a:pPr>
            <a:r>
              <a:rPr sz="2300" spc="-5" dirty="0">
                <a:latin typeface="Times New Roman"/>
                <a:cs typeface="Times New Roman"/>
              </a:rPr>
              <a:t>Do NOT accept post-dated or stale dated</a:t>
            </a:r>
            <a:r>
              <a:rPr sz="2300" spc="55" dirty="0">
                <a:latin typeface="Times New Roman"/>
                <a:cs typeface="Times New Roman"/>
              </a:rPr>
              <a:t> </a:t>
            </a:r>
            <a:r>
              <a:rPr sz="2300" spc="-5" dirty="0">
                <a:latin typeface="Times New Roman"/>
                <a:cs typeface="Times New Roman"/>
              </a:rPr>
              <a:t>checks.</a:t>
            </a:r>
            <a:endParaRPr sz="2300" dirty="0">
              <a:latin typeface="Times New Roman"/>
              <a:cs typeface="Times New Roman"/>
            </a:endParaRPr>
          </a:p>
          <a:p>
            <a:pPr marL="755015" lvl="1" indent="-285115">
              <a:lnSpc>
                <a:spcPct val="100000"/>
              </a:lnSpc>
              <a:spcBef>
                <a:spcPts val="490"/>
              </a:spcBef>
              <a:buChar char="–"/>
              <a:tabLst>
                <a:tab pos="755015" algn="l"/>
                <a:tab pos="755650" algn="l"/>
              </a:tabLst>
            </a:pPr>
            <a:r>
              <a:rPr sz="2000" spc="-5" dirty="0">
                <a:latin typeface="Times New Roman"/>
                <a:cs typeface="Times New Roman"/>
              </a:rPr>
              <a:t>Post-dated checks have a date in the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future</a:t>
            </a:r>
            <a:endParaRPr sz="2000" dirty="0">
              <a:latin typeface="Times New Roman"/>
              <a:cs typeface="Times New Roman"/>
            </a:endParaRPr>
          </a:p>
          <a:p>
            <a:pPr marL="755015" lvl="1" indent="-285115">
              <a:lnSpc>
                <a:spcPct val="100000"/>
              </a:lnSpc>
              <a:spcBef>
                <a:spcPts val="480"/>
              </a:spcBef>
              <a:buChar char="–"/>
              <a:tabLst>
                <a:tab pos="755015" algn="l"/>
                <a:tab pos="755650" algn="l"/>
              </a:tabLst>
            </a:pPr>
            <a:r>
              <a:rPr sz="2000" spc="-5" dirty="0">
                <a:latin typeface="Times New Roman"/>
                <a:cs typeface="Times New Roman"/>
              </a:rPr>
              <a:t>Stale dated checks have a date of six months ago or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longer</a:t>
            </a:r>
            <a:endParaRPr sz="2000" dirty="0">
              <a:latin typeface="Times New Roman"/>
              <a:cs typeface="Times New Roman"/>
            </a:endParaRPr>
          </a:p>
          <a:p>
            <a:pPr marL="354965" indent="-342265">
              <a:lnSpc>
                <a:spcPct val="100000"/>
              </a:lnSpc>
              <a:spcBef>
                <a:spcPts val="545"/>
              </a:spcBef>
              <a:buChar char="•"/>
              <a:tabLst>
                <a:tab pos="354965" algn="l"/>
                <a:tab pos="355600" algn="l"/>
              </a:tabLst>
            </a:pPr>
            <a:r>
              <a:rPr sz="2300" spc="-5" dirty="0">
                <a:latin typeface="Times New Roman"/>
                <a:cs typeface="Times New Roman"/>
              </a:rPr>
              <a:t>Do NOT agree to hold check for future</a:t>
            </a:r>
            <a:r>
              <a:rPr sz="2300" spc="10" dirty="0">
                <a:latin typeface="Times New Roman"/>
                <a:cs typeface="Times New Roman"/>
              </a:rPr>
              <a:t> </a:t>
            </a:r>
            <a:r>
              <a:rPr sz="2300" spc="-5" dirty="0">
                <a:latin typeface="Times New Roman"/>
                <a:cs typeface="Times New Roman"/>
              </a:rPr>
              <a:t>deposit.</a:t>
            </a:r>
            <a:endParaRPr sz="2300" dirty="0">
              <a:latin typeface="Times New Roman"/>
              <a:cs typeface="Times New Roman"/>
            </a:endParaRPr>
          </a:p>
          <a:p>
            <a:pPr marL="354965" marR="103505" indent="-342265">
              <a:lnSpc>
                <a:spcPct val="100000"/>
              </a:lnSpc>
              <a:spcBef>
                <a:spcPts val="550"/>
              </a:spcBef>
              <a:buChar char="•"/>
              <a:tabLst>
                <a:tab pos="354965" algn="l"/>
                <a:tab pos="355600" algn="l"/>
              </a:tabLst>
            </a:pPr>
            <a:r>
              <a:rPr sz="2300" spc="-5" dirty="0">
                <a:latin typeface="Times New Roman"/>
                <a:cs typeface="Times New Roman"/>
              </a:rPr>
              <a:t>The numeric amount on the check </a:t>
            </a:r>
            <a:r>
              <a:rPr sz="2300" b="1" u="sng" spc="-5" dirty="0">
                <a:latin typeface="Times New Roman"/>
                <a:cs typeface="Times New Roman"/>
              </a:rPr>
              <a:t>must</a:t>
            </a:r>
            <a:r>
              <a:rPr sz="2300" spc="-5" dirty="0">
                <a:latin typeface="Times New Roman"/>
                <a:cs typeface="Times New Roman"/>
              </a:rPr>
              <a:t> match the amount written in  words</a:t>
            </a:r>
            <a:r>
              <a:rPr sz="2300" spc="-5" dirty="0" smtClean="0">
                <a:latin typeface="Times New Roman"/>
                <a:cs typeface="Times New Roman"/>
              </a:rPr>
              <a:t>.</a:t>
            </a:r>
            <a:r>
              <a:rPr lang="en-US" sz="2300" spc="-5" dirty="0" smtClean="0">
                <a:latin typeface="Times New Roman"/>
                <a:cs typeface="Times New Roman"/>
              </a:rPr>
              <a:t>  The bank will default to the amount written in words.</a:t>
            </a:r>
            <a:endParaRPr sz="2300" dirty="0">
              <a:latin typeface="Times New Roman"/>
              <a:cs typeface="Times New Roman"/>
            </a:endParaRPr>
          </a:p>
          <a:p>
            <a:pPr marL="354965" marR="5080" indent="-342265">
              <a:lnSpc>
                <a:spcPct val="100000"/>
              </a:lnSpc>
              <a:spcBef>
                <a:spcPts val="550"/>
              </a:spcBef>
              <a:buChar char="•"/>
              <a:tabLst>
                <a:tab pos="354965" algn="l"/>
                <a:tab pos="355600" algn="l"/>
              </a:tabLst>
            </a:pPr>
            <a:r>
              <a:rPr sz="2300" spc="-5" dirty="0">
                <a:latin typeface="Times New Roman"/>
                <a:cs typeface="Times New Roman"/>
              </a:rPr>
              <a:t>The check </a:t>
            </a:r>
            <a:r>
              <a:rPr sz="2300" b="1" u="sng" spc="-5" dirty="0">
                <a:latin typeface="Times New Roman"/>
                <a:cs typeface="Times New Roman"/>
              </a:rPr>
              <a:t>must</a:t>
            </a:r>
            <a:r>
              <a:rPr sz="2300" spc="-5" dirty="0">
                <a:latin typeface="Times New Roman"/>
                <a:cs typeface="Times New Roman"/>
              </a:rPr>
              <a:t> be U.S. funds, signed, and made payable to Marshall  University.</a:t>
            </a:r>
            <a:endParaRPr sz="23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5"/>
          <p:cNvSpPr/>
          <p:nvPr/>
        </p:nvSpPr>
        <p:spPr>
          <a:xfrm>
            <a:off x="7315200" y="2057400"/>
            <a:ext cx="2113787" cy="218389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pc="-5" dirty="0"/>
              <a:t>Identifying </a:t>
            </a:r>
            <a:r>
              <a:rPr lang="en-US" spc="-15" dirty="0"/>
              <a:t>Funny</a:t>
            </a:r>
            <a:r>
              <a:rPr lang="en-US" spc="-90" dirty="0"/>
              <a:t> </a:t>
            </a:r>
            <a:r>
              <a:rPr lang="en-US" spc="-5" dirty="0"/>
              <a:t>Money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34469"/>
            <a:ext cx="8073899" cy="4857740"/>
          </a:xfrm>
        </p:spPr>
        <p:txBody>
          <a:bodyPr/>
          <a:lstStyle/>
          <a:p>
            <a:pPr marL="241300" marR="1057910" indent="-228600" algn="l" rtl="0">
              <a:spcBef>
                <a:spcPts val="1040"/>
              </a:spcBef>
              <a:buFont typeface="Arial"/>
              <a:buChar char="•"/>
              <a:tabLst>
                <a:tab pos="241300" algn="l"/>
              </a:tabLst>
            </a:pPr>
            <a:r>
              <a:rPr lang="en-US" sz="2000" kern="1200" spc="-5" dirty="0">
                <a:latin typeface="Times New Roman"/>
                <a:cs typeface="Times New Roman"/>
              </a:rPr>
              <a:t>Purchase counterfeit detection pens and follow  instructions.</a:t>
            </a:r>
          </a:p>
          <a:p>
            <a:pPr marL="241300" indent="-228600" algn="l" rtl="0">
              <a:spcBef>
                <a:spcPts val="60"/>
              </a:spcBef>
              <a:buFont typeface="Arial"/>
              <a:buChar char="•"/>
              <a:tabLst>
                <a:tab pos="241300" algn="l"/>
              </a:tabLst>
            </a:pPr>
            <a:r>
              <a:rPr lang="en-US" sz="2000" kern="1200" spc="-5" dirty="0">
                <a:latin typeface="Times New Roman"/>
                <a:cs typeface="Times New Roman"/>
              </a:rPr>
              <a:t>Use the Feel, Tilt, Light method:</a:t>
            </a:r>
          </a:p>
          <a:p>
            <a:pPr marL="698500" lvl="1" indent="-228600" algn="l" rtl="0">
              <a:buFont typeface="Arial"/>
              <a:buChar char="•"/>
              <a:tabLst>
                <a:tab pos="697865" algn="l"/>
                <a:tab pos="698500" algn="l"/>
              </a:tabLst>
            </a:pPr>
            <a:r>
              <a:rPr lang="en-US" sz="2000" kern="1200" spc="-5" dirty="0">
                <a:solidFill>
                  <a:schemeClr val="tx1"/>
                </a:solidFill>
                <a:latin typeface="Times New Roman"/>
                <a:cs typeface="Times New Roman"/>
              </a:rPr>
              <a:t>Feel the paper for raised printing,</a:t>
            </a:r>
          </a:p>
          <a:p>
            <a:pPr marL="698500" lvl="1" indent="-228600" algn="l" rtl="0">
              <a:buFont typeface="Arial"/>
              <a:buChar char="•"/>
              <a:tabLst>
                <a:tab pos="697865" algn="l"/>
                <a:tab pos="698500" algn="l"/>
              </a:tabLst>
            </a:pPr>
            <a:r>
              <a:rPr lang="en-US" sz="2000" kern="1200" spc="-5" dirty="0">
                <a:solidFill>
                  <a:schemeClr val="tx1"/>
                </a:solidFill>
                <a:latin typeface="Times New Roman"/>
                <a:cs typeface="Times New Roman"/>
              </a:rPr>
              <a:t>Tilt the bill to view color-shifting and</a:t>
            </a:r>
          </a:p>
          <a:p>
            <a:pPr marL="698500" lvl="1" indent="-228600" algn="l" rtl="0">
              <a:buFont typeface="Arial"/>
              <a:buChar char="•"/>
              <a:tabLst>
                <a:tab pos="697865" algn="l"/>
                <a:tab pos="698500" algn="l"/>
              </a:tabLst>
            </a:pPr>
            <a:r>
              <a:rPr lang="en-US" sz="2000" kern="1200" spc="-5" dirty="0">
                <a:solidFill>
                  <a:schemeClr val="tx1"/>
                </a:solidFill>
                <a:latin typeface="Times New Roman"/>
                <a:cs typeface="Times New Roman"/>
              </a:rPr>
              <a:t>Hold bill to light to view image and watermark.</a:t>
            </a:r>
          </a:p>
          <a:p>
            <a:pPr marL="241300" marR="196850" indent="-228600" algn="l" rtl="0">
              <a:spcBef>
                <a:spcPts val="990"/>
              </a:spcBef>
              <a:buFont typeface="Arial"/>
              <a:buChar char="•"/>
              <a:tabLst>
                <a:tab pos="241300" algn="l"/>
              </a:tabLst>
            </a:pPr>
            <a:r>
              <a:rPr lang="en-US" sz="2000" kern="1200" spc="-5" dirty="0">
                <a:latin typeface="Times New Roman"/>
                <a:cs typeface="Times New Roman"/>
              </a:rPr>
              <a:t>Serial Numbers and font on bill should correspond to  one another.</a:t>
            </a:r>
          </a:p>
          <a:p>
            <a:pPr marL="241300" indent="-228600" algn="l" rtl="0">
              <a:spcBef>
                <a:spcPts val="70"/>
              </a:spcBef>
              <a:buFont typeface="Arial"/>
              <a:buChar char="•"/>
              <a:tabLst>
                <a:tab pos="241300" algn="l"/>
              </a:tabLst>
            </a:pPr>
            <a:r>
              <a:rPr lang="en-US" sz="2000" kern="1200" spc="-5" dirty="0">
                <a:latin typeface="Times New Roman"/>
                <a:cs typeface="Times New Roman"/>
              </a:rPr>
              <a:t>Train employees to scrutinize every transaction.</a:t>
            </a:r>
          </a:p>
          <a:p>
            <a:pPr marL="241300" marR="1256665" indent="-228600" algn="l" rtl="0">
              <a:spcBef>
                <a:spcPts val="994"/>
              </a:spcBef>
              <a:buFont typeface="Arial"/>
              <a:buChar char="•"/>
              <a:tabLst>
                <a:tab pos="241300" algn="l"/>
              </a:tabLst>
            </a:pPr>
            <a:r>
              <a:rPr lang="en-US" sz="2000" kern="1200" spc="-5" dirty="0">
                <a:latin typeface="Times New Roman"/>
                <a:cs typeface="Times New Roman"/>
              </a:rPr>
              <a:t>Hand over suspect counterfeit money to your  supervisor immediately.</a:t>
            </a:r>
          </a:p>
          <a:p>
            <a:pPr marL="241300" marR="1256665" indent="-228600" algn="l" rtl="0">
              <a:spcBef>
                <a:spcPts val="994"/>
              </a:spcBef>
              <a:buFont typeface="Arial"/>
              <a:buChar char="•"/>
              <a:tabLst>
                <a:tab pos="241300" algn="l"/>
              </a:tabLst>
            </a:pPr>
            <a:r>
              <a:rPr lang="en-US" sz="2000" kern="1200" spc="-5" dirty="0">
                <a:latin typeface="Times New Roman"/>
                <a:cs typeface="Times New Roman"/>
              </a:rPr>
              <a:t> If a counterfeit banknote is received, limit touching the</a:t>
            </a:r>
          </a:p>
          <a:p>
            <a:pPr marL="241300" marR="263525" algn="l" rtl="0">
              <a:spcBef>
                <a:spcPts val="470"/>
              </a:spcBef>
            </a:pPr>
            <a:r>
              <a:rPr lang="en-US" sz="2000" kern="1200" spc="-5" dirty="0">
                <a:latin typeface="Times New Roman"/>
                <a:cs typeface="Times New Roman"/>
              </a:rPr>
              <a:t>bill, place in clear plastic bag or envelope, write down  the origin and notify the Office of the Bursar and MUPD.</a:t>
            </a:r>
          </a:p>
          <a:p>
            <a:pPr marL="241300" indent="-228600" algn="l" rtl="0">
              <a:spcBef>
                <a:spcPts val="70"/>
              </a:spcBef>
              <a:buFont typeface="Arial"/>
              <a:buChar char="•"/>
              <a:tabLst>
                <a:tab pos="241300" algn="l"/>
              </a:tabLst>
            </a:pPr>
            <a:r>
              <a:rPr lang="en-US" sz="2000" kern="1200" spc="-5" dirty="0">
                <a:latin typeface="Times New Roman"/>
                <a:cs typeface="Times New Roman"/>
              </a:rPr>
              <a:t>Do not include counterfeit money in daily deposit.</a:t>
            </a:r>
          </a:p>
          <a:p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7906145" y="6984339"/>
            <a:ext cx="122629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marR="5080" lvl="0">
              <a:lnSpc>
                <a:spcPts val="1200"/>
              </a:lnSpc>
              <a:spcBef>
                <a:spcPts val="30"/>
              </a:spcBef>
            </a:pPr>
            <a:r>
              <a:rPr lang="en-US" sz="1000" dirty="0">
                <a:solidFill>
                  <a:prstClr val="black"/>
                </a:solidFill>
                <a:latin typeface="Times New Roman"/>
                <a:cs typeface="Times New Roman"/>
              </a:rPr>
              <a:t>Office of the</a:t>
            </a:r>
            <a:r>
              <a:rPr lang="en-US" sz="1000" spc="-80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lang="en-US" sz="1000" dirty="0">
                <a:solidFill>
                  <a:prstClr val="black"/>
                </a:solidFill>
                <a:latin typeface="Times New Roman"/>
                <a:cs typeface="Times New Roman"/>
              </a:rPr>
              <a:t>Bursar</a:t>
            </a:r>
          </a:p>
        </p:txBody>
      </p:sp>
    </p:spTree>
    <p:extLst>
      <p:ext uri="{BB962C8B-B14F-4D97-AF65-F5344CB8AC3E}">
        <p14:creationId xmlns:p14="http://schemas.microsoft.com/office/powerpoint/2010/main" val="3021619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838200"/>
            <a:ext cx="7309355" cy="677108"/>
          </a:xfrm>
        </p:spPr>
        <p:txBody>
          <a:bodyPr/>
          <a:lstStyle/>
          <a:p>
            <a:r>
              <a:rPr lang="en-US" dirty="0" smtClean="0"/>
              <a:t>Credit </a:t>
            </a:r>
            <a:r>
              <a:rPr lang="en-US" dirty="0" smtClean="0"/>
              <a:t>Cards</a:t>
            </a:r>
            <a:r>
              <a:rPr lang="en-US" dirty="0"/>
              <a:t> </a:t>
            </a:r>
            <a:r>
              <a:rPr lang="en-US" dirty="0" smtClean="0"/>
              <a:t>	   or</a:t>
            </a:r>
            <a:r>
              <a:rPr lang="en-US" dirty="0" smtClean="0"/>
              <a:t>	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57200" y="2311992"/>
            <a:ext cx="4375404" cy="3754874"/>
          </a:xfrm>
        </p:spPr>
        <p:txBody>
          <a:bodyPr/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Getting started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Valid types of payment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Card present vs </a:t>
            </a:r>
            <a:r>
              <a:rPr lang="en-US" sz="2800" dirty="0" smtClean="0"/>
              <a:t>Card </a:t>
            </a:r>
            <a:r>
              <a:rPr lang="en-US" sz="2800" dirty="0"/>
              <a:t>not present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Refunds vs Voids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Disputes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Sensitive information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3"/>
          </p:nvPr>
        </p:nvSpPr>
        <p:spPr>
          <a:xfrm>
            <a:off x="5181600" y="2280094"/>
            <a:ext cx="4375404" cy="4308872"/>
          </a:xfrm>
        </p:spPr>
        <p:txBody>
          <a:bodyPr/>
          <a:lstStyle/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 smtClean="0"/>
              <a:t>ACH payment </a:t>
            </a:r>
            <a:r>
              <a:rPr lang="en-US" sz="2800" dirty="0" smtClean="0"/>
              <a:t>are electronic payments that have been directly deposited from customer’s account.</a:t>
            </a:r>
            <a:endParaRPr lang="en-US" sz="2800" dirty="0" smtClean="0"/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 smtClean="0"/>
              <a:t>Contact </a:t>
            </a:r>
            <a:r>
              <a:rPr lang="en-US" sz="2800" dirty="0"/>
              <a:t>Alice Roberts or Matthew Walker </a:t>
            </a:r>
            <a:r>
              <a:rPr lang="en-US" sz="2800" dirty="0" smtClean="0"/>
              <a:t>if </a:t>
            </a:r>
            <a:r>
              <a:rPr lang="en-US" sz="2800" dirty="0"/>
              <a:t>a vendor </a:t>
            </a:r>
            <a:r>
              <a:rPr lang="en-US" sz="2800" dirty="0" smtClean="0"/>
              <a:t>is asking </a:t>
            </a:r>
            <a:r>
              <a:rPr lang="en-US" sz="2800" dirty="0"/>
              <a:t>to process their payment as ACH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6530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33299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Review &amp;</a:t>
            </a:r>
            <a:r>
              <a:rPr spc="-45" dirty="0"/>
              <a:t> </a:t>
            </a:r>
            <a:r>
              <a:rPr spc="-5" dirty="0"/>
              <a:t>Assistance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xfrm>
            <a:off x="7960106" y="6986409"/>
            <a:ext cx="1048384" cy="157735"/>
          </a:xfrm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12700" marR="5080">
              <a:lnSpc>
                <a:spcPts val="1200"/>
              </a:lnSpc>
              <a:spcBef>
                <a:spcPts val="30"/>
              </a:spcBef>
            </a:pPr>
            <a:r>
              <a:rPr dirty="0" smtClean="0"/>
              <a:t>Office </a:t>
            </a:r>
            <a:r>
              <a:rPr dirty="0"/>
              <a:t>of the</a:t>
            </a:r>
            <a:r>
              <a:rPr spc="-80" dirty="0"/>
              <a:t> </a:t>
            </a:r>
            <a:r>
              <a:rPr dirty="0"/>
              <a:t>Bursar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93902" y="2078990"/>
            <a:ext cx="7608570" cy="468333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243204" indent="-342900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  <a:tab pos="355600" algn="l"/>
              </a:tabLst>
            </a:pPr>
            <a:r>
              <a:rPr sz="2700" dirty="0">
                <a:latin typeface="Times New Roman"/>
                <a:cs typeface="Times New Roman"/>
              </a:rPr>
              <a:t>Any Departmental unit requiring </a:t>
            </a:r>
            <a:r>
              <a:rPr sz="2700" spc="-5" dirty="0">
                <a:latin typeface="Times New Roman"/>
                <a:cs typeface="Times New Roman"/>
              </a:rPr>
              <a:t>assistance </a:t>
            </a:r>
            <a:r>
              <a:rPr sz="2700" dirty="0">
                <a:latin typeface="Times New Roman"/>
                <a:cs typeface="Times New Roman"/>
              </a:rPr>
              <a:t>should  contact Marshall </a:t>
            </a:r>
            <a:r>
              <a:rPr sz="2700" spc="-5" dirty="0">
                <a:latin typeface="Times New Roman"/>
                <a:cs typeface="Times New Roman"/>
              </a:rPr>
              <a:t>University’s </a:t>
            </a:r>
            <a:r>
              <a:rPr sz="2700" dirty="0">
                <a:latin typeface="Times New Roman"/>
                <a:cs typeface="Times New Roman"/>
              </a:rPr>
              <a:t>Office of the</a:t>
            </a:r>
            <a:r>
              <a:rPr sz="2700" spc="-4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Bursar.</a:t>
            </a:r>
          </a:p>
          <a:p>
            <a:pPr marL="755650" lvl="1" indent="-285750">
              <a:lnSpc>
                <a:spcPct val="100000"/>
              </a:lnSpc>
              <a:spcBef>
                <a:spcPts val="600"/>
              </a:spcBef>
              <a:buChar char="–"/>
              <a:tabLst>
                <a:tab pos="756285" algn="l"/>
              </a:tabLst>
            </a:pPr>
            <a:r>
              <a:rPr sz="2500" dirty="0">
                <a:latin typeface="Times New Roman"/>
                <a:cs typeface="Times New Roman"/>
              </a:rPr>
              <a:t>101 Old Main, Huntington, WV</a:t>
            </a:r>
            <a:r>
              <a:rPr sz="2500" spc="-65" dirty="0">
                <a:latin typeface="Times New Roman"/>
                <a:cs typeface="Times New Roman"/>
              </a:rPr>
              <a:t> </a:t>
            </a:r>
            <a:r>
              <a:rPr sz="2500" dirty="0">
                <a:latin typeface="Times New Roman"/>
                <a:cs typeface="Times New Roman"/>
              </a:rPr>
              <a:t>25755</a:t>
            </a:r>
          </a:p>
          <a:p>
            <a:pPr marL="1155065" lvl="2" indent="-227965">
              <a:lnSpc>
                <a:spcPct val="100000"/>
              </a:lnSpc>
              <a:spcBef>
                <a:spcPts val="520"/>
              </a:spcBef>
              <a:buChar char="•"/>
              <a:tabLst>
                <a:tab pos="1155065" algn="l"/>
                <a:tab pos="1155700" algn="l"/>
              </a:tabLst>
            </a:pPr>
            <a:r>
              <a:rPr sz="2100" dirty="0">
                <a:latin typeface="Times New Roman"/>
                <a:cs typeface="Times New Roman"/>
              </a:rPr>
              <a:t>304/696-6620</a:t>
            </a:r>
          </a:p>
          <a:p>
            <a:pPr marL="755650" lvl="1" indent="-285750">
              <a:lnSpc>
                <a:spcPct val="100000"/>
              </a:lnSpc>
              <a:spcBef>
                <a:spcPts val="580"/>
              </a:spcBef>
              <a:buChar char="–"/>
              <a:tabLst>
                <a:tab pos="756285" algn="l"/>
              </a:tabLst>
            </a:pPr>
            <a:r>
              <a:rPr lang="en-US" sz="2500" dirty="0" smtClean="0">
                <a:latin typeface="Times New Roman"/>
                <a:cs typeface="Times New Roman"/>
              </a:rPr>
              <a:t>Matthew Walker</a:t>
            </a:r>
            <a:r>
              <a:rPr sz="2500" spc="-5" dirty="0" smtClean="0">
                <a:latin typeface="Times New Roman"/>
                <a:cs typeface="Times New Roman"/>
              </a:rPr>
              <a:t>, </a:t>
            </a:r>
            <a:r>
              <a:rPr sz="1800" spc="-5" dirty="0">
                <a:latin typeface="Times New Roman"/>
                <a:cs typeface="Times New Roman"/>
              </a:rPr>
              <a:t>Accountant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Senior</a:t>
            </a:r>
            <a:endParaRPr sz="1800" dirty="0">
              <a:latin typeface="Times New Roman"/>
              <a:cs typeface="Times New Roman"/>
            </a:endParaRPr>
          </a:p>
          <a:p>
            <a:pPr marL="1155700" lvl="2" indent="-228600">
              <a:lnSpc>
                <a:spcPct val="100000"/>
              </a:lnSpc>
              <a:spcBef>
                <a:spcPts val="500"/>
              </a:spcBef>
              <a:buClr>
                <a:srgbClr val="000000"/>
              </a:buClr>
              <a:buChar char="•"/>
              <a:tabLst>
                <a:tab pos="1155065" algn="l"/>
                <a:tab pos="1155700" algn="l"/>
              </a:tabLst>
            </a:pPr>
            <a:r>
              <a:rPr lang="en-US" sz="2000" u="sng" spc="-10" dirty="0" smtClean="0">
                <a:solidFill>
                  <a:srgbClr val="003300"/>
                </a:solidFill>
                <a:uFill>
                  <a:solidFill>
                    <a:srgbClr val="003300"/>
                  </a:solidFill>
                </a:uFill>
                <a:latin typeface="Times New Roman"/>
                <a:cs typeface="Times New Roman"/>
                <a:hlinkClick r:id="rId3"/>
              </a:rPr>
              <a:t>walkerma</a:t>
            </a:r>
            <a:r>
              <a:rPr sz="2000" u="sng" spc="-10" dirty="0" smtClean="0">
                <a:solidFill>
                  <a:srgbClr val="003300"/>
                </a:solidFill>
                <a:uFill>
                  <a:solidFill>
                    <a:srgbClr val="003300"/>
                  </a:solidFill>
                </a:uFill>
                <a:latin typeface="Times New Roman"/>
                <a:cs typeface="Times New Roman"/>
                <a:hlinkClick r:id="rId3"/>
              </a:rPr>
              <a:t>@marshall.edu</a:t>
            </a:r>
            <a:endParaRPr lang="en-US" sz="2000" u="sng" spc="-10" dirty="0" smtClean="0">
              <a:solidFill>
                <a:srgbClr val="003300"/>
              </a:solidFill>
              <a:uFill>
                <a:solidFill>
                  <a:srgbClr val="003300"/>
                </a:solidFill>
              </a:uFill>
              <a:latin typeface="Times New Roman"/>
              <a:cs typeface="Times New Roman"/>
            </a:endParaRPr>
          </a:p>
          <a:p>
            <a:pPr marL="755650" lvl="1" indent="-285750">
              <a:lnSpc>
                <a:spcPct val="100000"/>
              </a:lnSpc>
              <a:spcBef>
                <a:spcPts val="585"/>
              </a:spcBef>
              <a:buChar char="–"/>
              <a:tabLst>
                <a:tab pos="756285" algn="l"/>
              </a:tabLst>
            </a:pPr>
            <a:r>
              <a:rPr lang="en-US" sz="2500" dirty="0" smtClean="0">
                <a:latin typeface="Times New Roman"/>
                <a:cs typeface="Times New Roman"/>
              </a:rPr>
              <a:t>Scott Rhudy, </a:t>
            </a:r>
            <a:r>
              <a:rPr lang="en-US" spc="-5" dirty="0" smtClean="0">
                <a:latin typeface="Times New Roman"/>
                <a:cs typeface="Times New Roman"/>
              </a:rPr>
              <a:t>Supervisor, Student Accounting Services</a:t>
            </a:r>
            <a:endParaRPr lang="en-US" dirty="0">
              <a:latin typeface="Times New Roman"/>
              <a:cs typeface="Times New Roman"/>
            </a:endParaRPr>
          </a:p>
          <a:p>
            <a:pPr marL="1155700" lvl="2" indent="-228600">
              <a:lnSpc>
                <a:spcPct val="100000"/>
              </a:lnSpc>
              <a:spcBef>
                <a:spcPts val="500"/>
              </a:spcBef>
              <a:buClr>
                <a:srgbClr val="000000"/>
              </a:buClr>
              <a:buChar char="•"/>
              <a:tabLst>
                <a:tab pos="1155065" algn="l"/>
                <a:tab pos="1156335" algn="l"/>
              </a:tabLst>
            </a:pPr>
            <a:r>
              <a:rPr lang="en-US" sz="2000" u="sng" spc="-10" dirty="0" smtClean="0">
                <a:solidFill>
                  <a:srgbClr val="003300"/>
                </a:solidFill>
                <a:uFill>
                  <a:solidFill>
                    <a:srgbClr val="003300"/>
                  </a:solidFill>
                </a:uFill>
                <a:latin typeface="Times New Roman"/>
                <a:cs typeface="Times New Roman"/>
                <a:hlinkClick r:id="rId4"/>
              </a:rPr>
              <a:t>rhudy2@marshall.edu</a:t>
            </a:r>
            <a:endParaRPr sz="2000" dirty="0">
              <a:latin typeface="Times New Roman"/>
              <a:cs typeface="Times New Roman"/>
            </a:endParaRPr>
          </a:p>
          <a:p>
            <a:pPr marL="355600" marR="5080" indent="-342900">
              <a:lnSpc>
                <a:spcPct val="100000"/>
              </a:lnSpc>
              <a:spcBef>
                <a:spcPts val="625"/>
              </a:spcBef>
              <a:buChar char="•"/>
              <a:tabLst>
                <a:tab pos="354965" algn="l"/>
                <a:tab pos="355600" algn="l"/>
              </a:tabLst>
            </a:pPr>
            <a:r>
              <a:rPr sz="2700" spc="-5" dirty="0">
                <a:latin typeface="Times New Roman"/>
                <a:cs typeface="Times New Roman"/>
              </a:rPr>
              <a:t>All </a:t>
            </a:r>
            <a:r>
              <a:rPr sz="2700" dirty="0">
                <a:latin typeface="Times New Roman"/>
                <a:cs typeface="Times New Roman"/>
              </a:rPr>
              <a:t>areas are subject to periodic Internal Audit to  determine adherence to University and State</a:t>
            </a:r>
            <a:r>
              <a:rPr sz="2700" spc="-10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policies  and</a:t>
            </a:r>
            <a:r>
              <a:rPr sz="2700" spc="-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procedures.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33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7548</TotalTime>
  <Words>1677</Words>
  <Application>Microsoft Office PowerPoint</Application>
  <PresentationFormat>Custom</PresentationFormat>
  <Paragraphs>202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Arial</vt:lpstr>
      <vt:lpstr>Calibri</vt:lpstr>
      <vt:lpstr>Garamond</vt:lpstr>
      <vt:lpstr>Times New Roman</vt:lpstr>
      <vt:lpstr>Office Theme</vt:lpstr>
      <vt:lpstr>PowerPoint Presentation</vt:lpstr>
      <vt:lpstr>Purpose</vt:lpstr>
      <vt:lpstr>What is Included in Cash Handling</vt:lpstr>
      <vt:lpstr>General Description</vt:lpstr>
      <vt:lpstr>Registration</vt:lpstr>
      <vt:lpstr>Attachment A</vt:lpstr>
      <vt:lpstr>Safeguards/Internal Controls</vt:lpstr>
      <vt:lpstr>Safeguards/Internal Controls</vt:lpstr>
      <vt:lpstr>Key Takeaways </vt:lpstr>
      <vt:lpstr>Counter/In Person Revenue</vt:lpstr>
      <vt:lpstr>Attachment B</vt:lpstr>
      <vt:lpstr>Counter/In Person Revenue</vt:lpstr>
      <vt:lpstr>Attachment C</vt:lpstr>
      <vt:lpstr>Counter/In Person Revenue</vt:lpstr>
      <vt:lpstr>Mail</vt:lpstr>
      <vt:lpstr>Mail</vt:lpstr>
      <vt:lpstr>Attachment E</vt:lpstr>
      <vt:lpstr>Deposits</vt:lpstr>
      <vt:lpstr>Refunds</vt:lpstr>
      <vt:lpstr>Outside Bank Accounts</vt:lpstr>
      <vt:lpstr>General Requirements</vt:lpstr>
      <vt:lpstr>Imprest Funds</vt:lpstr>
      <vt:lpstr>Check/Money Order Items</vt:lpstr>
      <vt:lpstr>Identifying Funny Money</vt:lpstr>
      <vt:lpstr>Credit Cards     or ACH</vt:lpstr>
      <vt:lpstr>Review &amp; Assistance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PowerPoint - Cash Management Presentation2</dc:title>
  <dc:creator>lamb26</dc:creator>
  <cp:lastModifiedBy>Matthew Walker</cp:lastModifiedBy>
  <cp:revision>32</cp:revision>
  <cp:lastPrinted>2019-06-10T19:59:27Z</cp:lastPrinted>
  <dcterms:created xsi:type="dcterms:W3CDTF">2018-09-19T12:39:35Z</dcterms:created>
  <dcterms:modified xsi:type="dcterms:W3CDTF">2019-06-10T19:59:30Z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2012-07-19T00:00:00Z</vt:filetime>
  </property>
  <property fmtid="{D5CDD505-2E9C-101B-9397-08002B2CF9AE}" pid="3" name="Creator">
    <vt:lpwstr>PScript5.dll Version 5.2.2</vt:lpwstr>
  </property>
  <property fmtid="{D5CDD505-2E9C-101B-9397-08002B2CF9AE}" pid="4" name="LastSaved">
    <vt:filetime>2018-09-19T00:00:00Z</vt:filetime>
  </property>
</Properties>
</file>