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8"/>
  </p:notesMasterIdLst>
  <p:handoutMasterIdLst>
    <p:handoutMasterId r:id="rId49"/>
  </p:handoutMasterIdLst>
  <p:sldIdLst>
    <p:sldId id="267" r:id="rId2"/>
    <p:sldId id="265" r:id="rId3"/>
    <p:sldId id="266" r:id="rId4"/>
    <p:sldId id="258" r:id="rId5"/>
    <p:sldId id="288" r:id="rId6"/>
    <p:sldId id="289" r:id="rId7"/>
    <p:sldId id="290" r:id="rId8"/>
    <p:sldId id="259" r:id="rId9"/>
    <p:sldId id="291" r:id="rId10"/>
    <p:sldId id="292" r:id="rId11"/>
    <p:sldId id="293" r:id="rId12"/>
    <p:sldId id="294" r:id="rId13"/>
    <p:sldId id="295" r:id="rId14"/>
    <p:sldId id="296" r:id="rId15"/>
    <p:sldId id="260" r:id="rId16"/>
    <p:sldId id="297" r:id="rId17"/>
    <p:sldId id="298" r:id="rId18"/>
    <p:sldId id="299" r:id="rId19"/>
    <p:sldId id="300" r:id="rId20"/>
    <p:sldId id="301" r:id="rId21"/>
    <p:sldId id="302" r:id="rId22"/>
    <p:sldId id="261" r:id="rId23"/>
    <p:sldId id="303" r:id="rId24"/>
    <p:sldId id="262" r:id="rId25"/>
    <p:sldId id="263" r:id="rId26"/>
    <p:sldId id="277" r:id="rId27"/>
    <p:sldId id="264" r:id="rId28"/>
    <p:sldId id="270" r:id="rId29"/>
    <p:sldId id="278" r:id="rId30"/>
    <p:sldId id="269" r:id="rId31"/>
    <p:sldId id="287" r:id="rId32"/>
    <p:sldId id="271" r:id="rId33"/>
    <p:sldId id="272" r:id="rId34"/>
    <p:sldId id="273" r:id="rId35"/>
    <p:sldId id="274" r:id="rId36"/>
    <p:sldId id="281" r:id="rId37"/>
    <p:sldId id="280" r:id="rId38"/>
    <p:sldId id="275" r:id="rId39"/>
    <p:sldId id="286" r:id="rId40"/>
    <p:sldId id="282" r:id="rId41"/>
    <p:sldId id="283" r:id="rId42"/>
    <p:sldId id="284" r:id="rId43"/>
    <p:sldId id="285" r:id="rId44"/>
    <p:sldId id="276" r:id="rId45"/>
    <p:sldId id="256" r:id="rId46"/>
    <p:sldId id="279" r:id="rId4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>
        <p:scale>
          <a:sx n="91" d="100"/>
          <a:sy n="91" d="100"/>
        </p:scale>
        <p:origin x="-930" y="-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77AFC9-99F4-CE4F-B57C-82C1B97C61DA}" type="datetimeFigureOut">
              <a:rPr lang="en-US" smtClean="0"/>
              <a:pPr/>
              <a:t>12/1/2011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784E45-EEC4-E748-A6BB-E0129182E8B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308432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5AEA8E-7B47-754D-94BE-80CEF3ABC102}" type="datetimeFigureOut">
              <a:rPr lang="en-US" smtClean="0"/>
              <a:pPr/>
              <a:t>12/1/2011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FDD82C-A768-B141-A4FC-85BED1DA892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21388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850E61-7B22-9E4F-B959-A444ECA72A4F}" type="datetime1">
              <a:rPr lang="en-US" smtClean="0"/>
              <a:pPr/>
              <a:t>12/1/2011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3F58F-9516-6445-B669-21F7DD33662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422AB6-5449-F44A-8CC4-4F34C55D829B}" type="datetime1">
              <a:rPr lang="en-US" smtClean="0"/>
              <a:pPr/>
              <a:t>12/1/2011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3F58F-9516-6445-B669-21F7DD33662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873670-C67D-1843-9855-E9BBF0C2CAED}" type="datetime1">
              <a:rPr lang="en-US" smtClean="0"/>
              <a:pPr/>
              <a:t>12/1/2011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3F58F-9516-6445-B669-21F7DD33662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E1C23-A9E9-2548-BD39-2DA779C0454C}" type="datetime1">
              <a:rPr lang="en-US" smtClean="0"/>
              <a:pPr/>
              <a:t>12/1/2011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3F58F-9516-6445-B669-21F7DD33662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3C20D5-ACB3-1A45-B3F6-20414F0F8B19}" type="datetime1">
              <a:rPr lang="en-US" smtClean="0"/>
              <a:pPr/>
              <a:t>12/1/2011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3F58F-9516-6445-B669-21F7DD33662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3F6F5-FEFC-2140-BBEB-28208D3BA501}" type="datetime1">
              <a:rPr lang="en-US" smtClean="0"/>
              <a:pPr/>
              <a:t>12/1/2011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3F58F-9516-6445-B669-21F7DD33662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8D4B57-7D83-1C46-A173-EC66F891F7F3}" type="datetime1">
              <a:rPr lang="en-US" smtClean="0"/>
              <a:pPr/>
              <a:t>12/1/2011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3F58F-9516-6445-B669-21F7DD33662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A8352-8904-C34C-BFFF-F29C01989619}" type="datetime1">
              <a:rPr lang="en-US" smtClean="0"/>
              <a:pPr/>
              <a:t>12/1/2011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3F58F-9516-6445-B669-21F7DD33662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D06CD5-D0A9-3944-9A7C-D96AF0A65385}" type="datetime1">
              <a:rPr lang="en-US" smtClean="0"/>
              <a:pPr/>
              <a:t>12/1/2011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3F58F-9516-6445-B669-21F7DD33662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E5CBD0-3A50-904A-87DD-132953BBF110}" type="datetime1">
              <a:rPr lang="en-US" smtClean="0"/>
              <a:pPr/>
              <a:t>12/1/2011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3F58F-9516-6445-B669-21F7DD33662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03B6F2-40AC-ED46-B66B-3763EEB370F1}" type="datetime1">
              <a:rPr lang="en-US" smtClean="0"/>
              <a:pPr/>
              <a:t>12/1/2011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3F58F-9516-6445-B669-21F7DD33662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6D2942-418B-E342-87B8-F42DBEED1104}" type="datetime1">
              <a:rPr lang="en-US" smtClean="0"/>
              <a:pPr/>
              <a:t>12/1/2011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03F58F-9516-6445-B669-21F7DD33662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7.png"/><Relationship Id="rId7" Type="http://schemas.openxmlformats.org/officeDocument/2006/relationships/image" Target="../media/image11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7.png"/><Relationship Id="rId7" Type="http://schemas.openxmlformats.org/officeDocument/2006/relationships/image" Target="../media/image11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png"/><Relationship Id="rId10" Type="http://schemas.openxmlformats.org/officeDocument/2006/relationships/image" Target="../media/image14.jpe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284667"/>
            <a:ext cx="9144000" cy="3228385"/>
          </a:xfrm>
        </p:spPr>
        <p:txBody>
          <a:bodyPr>
            <a:normAutofit/>
          </a:bodyPr>
          <a:lstStyle/>
          <a:p>
            <a:r>
              <a:rPr lang="en-US" sz="8000" b="1" dirty="0" smtClean="0">
                <a:solidFill>
                  <a:schemeClr val="bg1"/>
                </a:solidFill>
              </a:rPr>
              <a:t>Morphing into a </a:t>
            </a:r>
            <a:br>
              <a:rPr lang="en-US" sz="8000" b="1" dirty="0" smtClean="0">
                <a:solidFill>
                  <a:schemeClr val="bg1"/>
                </a:solidFill>
              </a:rPr>
            </a:br>
            <a:r>
              <a:rPr lang="en-US" sz="8000" b="1" dirty="0" smtClean="0">
                <a:solidFill>
                  <a:schemeClr val="bg1"/>
                </a:solidFill>
              </a:rPr>
              <a:t>Doctoral Student</a:t>
            </a:r>
            <a:endParaRPr lang="en-US" sz="8000" b="1" dirty="0">
              <a:solidFill>
                <a:schemeClr val="bg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4253909"/>
            <a:ext cx="9144000" cy="2467566"/>
          </a:xfrm>
        </p:spPr>
        <p:txBody>
          <a:bodyPr>
            <a:norm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Bill Bissett</a:t>
            </a:r>
          </a:p>
          <a:p>
            <a:r>
              <a:rPr lang="en-US" sz="2400" dirty="0" smtClean="0">
                <a:solidFill>
                  <a:schemeClr val="bg1"/>
                </a:solidFill>
              </a:rPr>
              <a:t>Doctoral Student</a:t>
            </a:r>
          </a:p>
          <a:p>
            <a:r>
              <a:rPr lang="en-US" sz="2400" dirty="0" smtClean="0">
                <a:solidFill>
                  <a:schemeClr val="bg1"/>
                </a:solidFill>
              </a:rPr>
              <a:t>College of Education &amp; Professional Development</a:t>
            </a:r>
          </a:p>
          <a:p>
            <a:r>
              <a:rPr lang="en-US" sz="2400" dirty="0" smtClean="0">
                <a:solidFill>
                  <a:schemeClr val="bg1"/>
                </a:solidFill>
              </a:rPr>
              <a:t>Marshall University</a:t>
            </a:r>
          </a:p>
          <a:p>
            <a:r>
              <a:rPr lang="en-US" sz="2400" dirty="0" smtClean="0">
                <a:solidFill>
                  <a:schemeClr val="bg1"/>
                </a:solidFill>
              </a:rPr>
              <a:t>November 30, 2011</a:t>
            </a:r>
          </a:p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3F58F-9516-6445-B669-21F7DD336621}" type="slidenum">
              <a:rPr lang="en-US" smtClean="0">
                <a:solidFill>
                  <a:schemeClr val="bg1"/>
                </a:solidFill>
              </a:rPr>
              <a:pPr/>
              <a:t>1</a:t>
            </a:fld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Molly Kathleen Bissett – 11/8/11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3F58F-9516-6445-B669-21F7DD336621}" type="slidenum">
              <a:rPr lang="en-US" smtClean="0"/>
              <a:pPr/>
              <a:t>2</a:t>
            </a:fld>
            <a:endParaRPr lang="en-US" dirty="0"/>
          </a:p>
        </p:txBody>
      </p:sp>
      <p:pic>
        <p:nvPicPr>
          <p:cNvPr id="6" name="Content Placeholder 5" descr="Minute2.JPG"/>
          <p:cNvPicPr>
            <a:picLocks noGrp="1" noChangeAspect="1"/>
          </p:cNvPicPr>
          <p:nvPr>
            <p:ph idx="1"/>
          </p:nvPr>
        </p:nvPicPr>
        <p:blipFill>
          <a:blip r:embed="rId2"/>
          <a:srcRect l="-18187" r="-18187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Morphing Into A Doctoral Student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3F58F-9516-6445-B669-21F7DD336621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sz="6600" i="1" dirty="0" smtClean="0">
                <a:solidFill>
                  <a:schemeClr val="bg1"/>
                </a:solidFill>
              </a:rPr>
              <a:t>“Congratulations – She looks just like you when you were in class.”</a:t>
            </a:r>
          </a:p>
          <a:p>
            <a:pPr algn="r">
              <a:buNone/>
            </a:pPr>
            <a:r>
              <a:rPr lang="en-US" sz="5400" dirty="0" smtClean="0">
                <a:solidFill>
                  <a:schemeClr val="bg1"/>
                </a:solidFill>
              </a:rPr>
              <a:t>Dr. Dennis Anderson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The Portfolio Process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3F58F-9516-6445-B669-21F7DD336621}" type="slidenum">
              <a:rPr lang="en-US" smtClean="0"/>
              <a:pPr/>
              <a:t>4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The Portfolio Process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4000" dirty="0" smtClean="0">
                <a:solidFill>
                  <a:schemeClr val="bg1"/>
                </a:solidFill>
              </a:rPr>
              <a:t>SURPRISE! Not as tortuous as I expected…</a:t>
            </a:r>
          </a:p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3F58F-9516-6445-B669-21F7DD336621}" type="slidenum">
              <a:rPr lang="en-US" smtClean="0"/>
              <a:pPr/>
              <a:t>5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The Portfolio Process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4000" dirty="0" smtClean="0">
                <a:solidFill>
                  <a:schemeClr val="bg1"/>
                </a:solidFill>
              </a:rPr>
              <a:t>SURPRISE! Not as tortuous as I expected…</a:t>
            </a:r>
          </a:p>
          <a:p>
            <a:r>
              <a:rPr lang="en-US" sz="4000" dirty="0" smtClean="0">
                <a:solidFill>
                  <a:schemeClr val="bg1"/>
                </a:solidFill>
              </a:rPr>
              <a:t>Kept most of my materials and work product</a:t>
            </a:r>
          </a:p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3F58F-9516-6445-B669-21F7DD336621}" type="slidenum">
              <a:rPr lang="en-US" smtClean="0"/>
              <a:pPr/>
              <a:t>6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The Portfolio Process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4000" dirty="0" smtClean="0">
                <a:solidFill>
                  <a:schemeClr val="bg1"/>
                </a:solidFill>
              </a:rPr>
              <a:t>SURPRISE! Not as tortuous as I expected…</a:t>
            </a:r>
          </a:p>
          <a:p>
            <a:r>
              <a:rPr lang="en-US" sz="4000" dirty="0" smtClean="0">
                <a:solidFill>
                  <a:schemeClr val="bg1"/>
                </a:solidFill>
              </a:rPr>
              <a:t>Kept most of my materials and work product</a:t>
            </a:r>
          </a:p>
          <a:p>
            <a:r>
              <a:rPr lang="en-US" sz="4000" dirty="0" smtClean="0">
                <a:solidFill>
                  <a:schemeClr val="bg1"/>
                </a:solidFill>
              </a:rPr>
              <a:t>Looking back to 2006, I am now more conversant in Education.</a:t>
            </a:r>
          </a:p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3F58F-9516-6445-B669-21F7DD336621}" type="slidenum">
              <a:rPr lang="en-US" smtClean="0"/>
              <a:pPr/>
              <a:t>7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Explaining the Doctoral Program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endParaRPr lang="en-US" sz="3600" dirty="0" smtClean="0">
              <a:solidFill>
                <a:schemeClr val="bg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3F58F-9516-6445-B669-21F7DD336621}" type="slidenum">
              <a:rPr lang="en-US" smtClean="0"/>
              <a:pPr/>
              <a:t>8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Explaining the Doctoral Program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3600" b="1" dirty="0" smtClean="0">
                <a:solidFill>
                  <a:schemeClr val="bg1"/>
                </a:solidFill>
              </a:rPr>
              <a:t>LS 719 </a:t>
            </a:r>
            <a:r>
              <a:rPr lang="en-US" sz="3600" dirty="0" smtClean="0">
                <a:solidFill>
                  <a:schemeClr val="bg1"/>
                </a:solidFill>
              </a:rPr>
              <a:t>– </a:t>
            </a:r>
            <a:r>
              <a:rPr lang="en-US" sz="3600" i="1" dirty="0" smtClean="0">
                <a:solidFill>
                  <a:schemeClr val="bg1"/>
                </a:solidFill>
              </a:rPr>
              <a:t>Introduction to Doctoral Studies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3F58F-9516-6445-B669-21F7DD336621}" type="slidenum">
              <a:rPr lang="en-US" smtClean="0"/>
              <a:pPr/>
              <a:t>9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Explaining the Doctoral Program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3600" b="1" dirty="0" smtClean="0">
                <a:solidFill>
                  <a:schemeClr val="bg1"/>
                </a:solidFill>
              </a:rPr>
              <a:t>LS 719 </a:t>
            </a:r>
            <a:r>
              <a:rPr lang="en-US" sz="3600" dirty="0" smtClean="0">
                <a:solidFill>
                  <a:schemeClr val="bg1"/>
                </a:solidFill>
              </a:rPr>
              <a:t>– </a:t>
            </a:r>
            <a:r>
              <a:rPr lang="en-US" sz="3600" i="1" dirty="0" smtClean="0">
                <a:solidFill>
                  <a:schemeClr val="bg1"/>
                </a:solidFill>
              </a:rPr>
              <a:t>Introduction to Doctoral Studies</a:t>
            </a:r>
          </a:p>
          <a:p>
            <a:r>
              <a:rPr lang="en-US" sz="3600" dirty="0" smtClean="0">
                <a:solidFill>
                  <a:schemeClr val="bg1"/>
                </a:solidFill>
              </a:rPr>
              <a:t>Process explained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3F58F-9516-6445-B669-21F7DD336621}" type="slidenum">
              <a:rPr lang="en-US" smtClean="0"/>
              <a:pPr/>
              <a:t>10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Explaining the Doctoral Program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3600" b="1" dirty="0" smtClean="0">
                <a:solidFill>
                  <a:schemeClr val="bg1"/>
                </a:solidFill>
              </a:rPr>
              <a:t>LS 719 </a:t>
            </a:r>
            <a:r>
              <a:rPr lang="en-US" sz="3600" dirty="0" smtClean="0">
                <a:solidFill>
                  <a:schemeClr val="bg1"/>
                </a:solidFill>
              </a:rPr>
              <a:t>– </a:t>
            </a:r>
            <a:r>
              <a:rPr lang="en-US" sz="3600" i="1" dirty="0" smtClean="0">
                <a:solidFill>
                  <a:schemeClr val="bg1"/>
                </a:solidFill>
              </a:rPr>
              <a:t>Introduction to Doctoral Studies</a:t>
            </a:r>
          </a:p>
          <a:p>
            <a:r>
              <a:rPr lang="en-US" sz="3600" dirty="0" smtClean="0">
                <a:solidFill>
                  <a:schemeClr val="bg1"/>
                </a:solidFill>
              </a:rPr>
              <a:t>Process explained</a:t>
            </a:r>
          </a:p>
          <a:p>
            <a:r>
              <a:rPr lang="en-US" sz="3600" dirty="0" smtClean="0">
                <a:solidFill>
                  <a:schemeClr val="bg1"/>
                </a:solidFill>
              </a:rPr>
              <a:t>Faculty want their students to succeed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3F58F-9516-6445-B669-21F7DD336621}" type="slidenum">
              <a:rPr lang="en-US" smtClean="0"/>
              <a:pPr/>
              <a:t>11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Explaining the Doctoral Program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3600" b="1" dirty="0" smtClean="0">
                <a:solidFill>
                  <a:schemeClr val="bg1"/>
                </a:solidFill>
              </a:rPr>
              <a:t>LS 719 </a:t>
            </a:r>
            <a:r>
              <a:rPr lang="en-US" sz="3600" dirty="0" smtClean="0">
                <a:solidFill>
                  <a:schemeClr val="bg1"/>
                </a:solidFill>
              </a:rPr>
              <a:t>– </a:t>
            </a:r>
            <a:r>
              <a:rPr lang="en-US" sz="3600" i="1" dirty="0" smtClean="0">
                <a:solidFill>
                  <a:schemeClr val="bg1"/>
                </a:solidFill>
              </a:rPr>
              <a:t>Introduction to Doctoral Studies</a:t>
            </a:r>
          </a:p>
          <a:p>
            <a:r>
              <a:rPr lang="en-US" sz="3600" dirty="0" smtClean="0">
                <a:solidFill>
                  <a:schemeClr val="bg1"/>
                </a:solidFill>
              </a:rPr>
              <a:t>Process explained</a:t>
            </a:r>
          </a:p>
          <a:p>
            <a:r>
              <a:rPr lang="en-US" sz="3600" dirty="0" smtClean="0">
                <a:solidFill>
                  <a:schemeClr val="bg1"/>
                </a:solidFill>
              </a:rPr>
              <a:t>Faculty want their students to succeed</a:t>
            </a:r>
          </a:p>
          <a:p>
            <a:r>
              <a:rPr lang="en-US" sz="3600" dirty="0" smtClean="0">
                <a:solidFill>
                  <a:schemeClr val="bg1"/>
                </a:solidFill>
              </a:rPr>
              <a:t>Clear benchmarks of progress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3F58F-9516-6445-B669-21F7DD336621}" type="slidenum">
              <a:rPr lang="en-US" smtClean="0"/>
              <a:pPr/>
              <a:t>12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Explaining the Doctoral Program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3600" b="1" dirty="0" smtClean="0">
                <a:solidFill>
                  <a:schemeClr val="bg1"/>
                </a:solidFill>
              </a:rPr>
              <a:t>LS 719 </a:t>
            </a:r>
            <a:r>
              <a:rPr lang="en-US" sz="3600" dirty="0" smtClean="0">
                <a:solidFill>
                  <a:schemeClr val="bg1"/>
                </a:solidFill>
              </a:rPr>
              <a:t>– </a:t>
            </a:r>
            <a:r>
              <a:rPr lang="en-US" sz="3600" i="1" dirty="0" smtClean="0">
                <a:solidFill>
                  <a:schemeClr val="bg1"/>
                </a:solidFill>
              </a:rPr>
              <a:t>Introduction to Doctoral Studies</a:t>
            </a:r>
          </a:p>
          <a:p>
            <a:r>
              <a:rPr lang="en-US" sz="3600" dirty="0" smtClean="0">
                <a:solidFill>
                  <a:schemeClr val="bg1"/>
                </a:solidFill>
              </a:rPr>
              <a:t>Process explained</a:t>
            </a:r>
          </a:p>
          <a:p>
            <a:r>
              <a:rPr lang="en-US" sz="3600" dirty="0" smtClean="0">
                <a:solidFill>
                  <a:schemeClr val="bg1"/>
                </a:solidFill>
              </a:rPr>
              <a:t>Faculty want their students to succeed</a:t>
            </a:r>
          </a:p>
          <a:p>
            <a:r>
              <a:rPr lang="en-US" sz="3600" dirty="0" smtClean="0">
                <a:solidFill>
                  <a:schemeClr val="bg1"/>
                </a:solidFill>
              </a:rPr>
              <a:t>Clear benchmarks of progress</a:t>
            </a:r>
          </a:p>
          <a:p>
            <a:r>
              <a:rPr lang="en-US" sz="3600" dirty="0" smtClean="0">
                <a:solidFill>
                  <a:schemeClr val="bg1"/>
                </a:solidFill>
              </a:rPr>
              <a:t>Working with nontraditional students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3F58F-9516-6445-B669-21F7DD336621}" type="slidenum">
              <a:rPr lang="en-US" smtClean="0"/>
              <a:pPr/>
              <a:t>13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Explaining the Doctoral Program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3600" b="1" dirty="0" smtClean="0">
                <a:solidFill>
                  <a:schemeClr val="bg1"/>
                </a:solidFill>
              </a:rPr>
              <a:t>LS 719 </a:t>
            </a:r>
            <a:r>
              <a:rPr lang="en-US" sz="3600" dirty="0" smtClean="0">
                <a:solidFill>
                  <a:schemeClr val="bg1"/>
                </a:solidFill>
              </a:rPr>
              <a:t>– </a:t>
            </a:r>
            <a:r>
              <a:rPr lang="en-US" sz="3600" i="1" dirty="0" smtClean="0">
                <a:solidFill>
                  <a:schemeClr val="bg1"/>
                </a:solidFill>
              </a:rPr>
              <a:t>Introduction to Doctoral Studies</a:t>
            </a:r>
          </a:p>
          <a:p>
            <a:r>
              <a:rPr lang="en-US" sz="3600" dirty="0" smtClean="0">
                <a:solidFill>
                  <a:schemeClr val="bg1"/>
                </a:solidFill>
              </a:rPr>
              <a:t>Process explained</a:t>
            </a:r>
          </a:p>
          <a:p>
            <a:r>
              <a:rPr lang="en-US" sz="3600" dirty="0" smtClean="0">
                <a:solidFill>
                  <a:schemeClr val="bg1"/>
                </a:solidFill>
              </a:rPr>
              <a:t>Faculty want their students to succeed</a:t>
            </a:r>
          </a:p>
          <a:p>
            <a:r>
              <a:rPr lang="en-US" sz="3600" dirty="0" smtClean="0">
                <a:solidFill>
                  <a:schemeClr val="bg1"/>
                </a:solidFill>
              </a:rPr>
              <a:t>Clear benchmarks of progress</a:t>
            </a:r>
          </a:p>
          <a:p>
            <a:r>
              <a:rPr lang="en-US" sz="3600" dirty="0" smtClean="0">
                <a:solidFill>
                  <a:schemeClr val="bg1"/>
                </a:solidFill>
              </a:rPr>
              <a:t>Working with nontraditional students</a:t>
            </a:r>
          </a:p>
          <a:p>
            <a:r>
              <a:rPr lang="en-US" sz="3600" dirty="0" smtClean="0">
                <a:solidFill>
                  <a:schemeClr val="bg1"/>
                </a:solidFill>
              </a:rPr>
              <a:t>Remember what is important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3F58F-9516-6445-B669-21F7DD336621}" type="slidenum">
              <a:rPr lang="en-US" smtClean="0"/>
              <a:pPr/>
              <a:t>14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Parallel Tracks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 smtClean="0">
              <a:solidFill>
                <a:schemeClr val="bg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3F58F-9516-6445-B669-21F7DD336621}" type="slidenum">
              <a:rPr lang="en-US" smtClean="0"/>
              <a:pPr/>
              <a:t>15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Parallel Tracks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2005</a:t>
            </a:r>
            <a:r>
              <a:rPr lang="en-US" dirty="0" smtClean="0">
                <a:solidFill>
                  <a:schemeClr val="bg1"/>
                </a:solidFill>
              </a:rPr>
              <a:t> - Director of Communications at South Charleston Campus</a:t>
            </a:r>
          </a:p>
          <a:p>
            <a:endParaRPr lang="en-US" dirty="0" smtClean="0">
              <a:solidFill>
                <a:schemeClr val="bg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3F58F-9516-6445-B669-21F7DD336621}" type="slidenum">
              <a:rPr lang="en-US" smtClean="0"/>
              <a:pPr/>
              <a:t>16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Parallel Tracks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2005</a:t>
            </a:r>
            <a:r>
              <a:rPr lang="en-US" dirty="0" smtClean="0">
                <a:solidFill>
                  <a:schemeClr val="bg1"/>
                </a:solidFill>
              </a:rPr>
              <a:t> - Director of Communications at South Charleston Campus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2006 </a:t>
            </a:r>
            <a:r>
              <a:rPr lang="en-US" dirty="0" smtClean="0">
                <a:solidFill>
                  <a:schemeClr val="bg1"/>
                </a:solidFill>
              </a:rPr>
              <a:t>- Admitted to Doctoral Program</a:t>
            </a:r>
          </a:p>
          <a:p>
            <a:endParaRPr lang="en-US" dirty="0" smtClean="0">
              <a:solidFill>
                <a:schemeClr val="bg1"/>
              </a:solidFill>
            </a:endParaRPr>
          </a:p>
          <a:p>
            <a:endParaRPr lang="en-US" dirty="0" smtClean="0">
              <a:solidFill>
                <a:schemeClr val="bg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3F58F-9516-6445-B669-21F7DD336621}" type="slidenum">
              <a:rPr lang="en-US" smtClean="0"/>
              <a:pPr/>
              <a:t>17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Parallel Tracks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2005</a:t>
            </a:r>
            <a:r>
              <a:rPr lang="en-US" dirty="0" smtClean="0">
                <a:solidFill>
                  <a:schemeClr val="bg1"/>
                </a:solidFill>
              </a:rPr>
              <a:t> - Director of Communications at South Charleston Campus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2006 </a:t>
            </a:r>
            <a:r>
              <a:rPr lang="en-US" dirty="0" smtClean="0">
                <a:solidFill>
                  <a:schemeClr val="bg1"/>
                </a:solidFill>
              </a:rPr>
              <a:t>- Admitted to Doctoral Program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2007</a:t>
            </a:r>
            <a:r>
              <a:rPr lang="en-US" dirty="0" smtClean="0">
                <a:solidFill>
                  <a:schemeClr val="bg1"/>
                </a:solidFill>
              </a:rPr>
              <a:t> - Named Chief of Staff/Senior Vice President for Communications</a:t>
            </a:r>
          </a:p>
          <a:p>
            <a:endParaRPr lang="en-US" dirty="0" smtClean="0">
              <a:solidFill>
                <a:schemeClr val="bg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3F58F-9516-6445-B669-21F7DD336621}" type="slidenum">
              <a:rPr lang="en-US" smtClean="0"/>
              <a:pPr/>
              <a:t>18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Parallel Tracks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2005</a:t>
            </a:r>
            <a:r>
              <a:rPr lang="en-US" dirty="0" smtClean="0">
                <a:solidFill>
                  <a:schemeClr val="bg1"/>
                </a:solidFill>
              </a:rPr>
              <a:t> - Director of Communications at South Charleston Campus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2006 </a:t>
            </a:r>
            <a:r>
              <a:rPr lang="en-US" dirty="0" smtClean="0">
                <a:solidFill>
                  <a:schemeClr val="bg1"/>
                </a:solidFill>
              </a:rPr>
              <a:t>- Admitted to Doctoral Program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2007</a:t>
            </a:r>
            <a:r>
              <a:rPr lang="en-US" dirty="0" smtClean="0">
                <a:solidFill>
                  <a:schemeClr val="bg1"/>
                </a:solidFill>
              </a:rPr>
              <a:t> - Named Chief of Staff/Senior Vice President for Communications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Continued Coursework</a:t>
            </a:r>
          </a:p>
          <a:p>
            <a:endParaRPr lang="en-US" dirty="0" smtClean="0">
              <a:solidFill>
                <a:schemeClr val="bg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3F58F-9516-6445-B669-21F7DD336621}" type="slidenum">
              <a:rPr lang="en-US" smtClean="0"/>
              <a:pPr/>
              <a:t>19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Parallel Tracks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2005</a:t>
            </a:r>
            <a:r>
              <a:rPr lang="en-US" dirty="0" smtClean="0">
                <a:solidFill>
                  <a:schemeClr val="bg1"/>
                </a:solidFill>
              </a:rPr>
              <a:t> - Director of Communications at South Charleston Campus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2006 </a:t>
            </a:r>
            <a:r>
              <a:rPr lang="en-US" dirty="0" smtClean="0">
                <a:solidFill>
                  <a:schemeClr val="bg1"/>
                </a:solidFill>
              </a:rPr>
              <a:t>- Admitted to Doctoral Program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2007</a:t>
            </a:r>
            <a:r>
              <a:rPr lang="en-US" dirty="0" smtClean="0">
                <a:solidFill>
                  <a:schemeClr val="bg1"/>
                </a:solidFill>
              </a:rPr>
              <a:t> - Named Chief of Staff/Senior Vice President for Communications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Continued Coursework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2010</a:t>
            </a:r>
            <a:r>
              <a:rPr lang="en-US" dirty="0" smtClean="0">
                <a:solidFill>
                  <a:schemeClr val="bg1"/>
                </a:solidFill>
              </a:rPr>
              <a:t> - President of Kentucky Coal Association</a:t>
            </a:r>
          </a:p>
          <a:p>
            <a:endParaRPr lang="en-US" dirty="0" smtClean="0">
              <a:solidFill>
                <a:schemeClr val="bg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3F58F-9516-6445-B669-21F7DD336621}" type="slidenum">
              <a:rPr lang="en-US" smtClean="0"/>
              <a:pPr/>
              <a:t>20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Parallel Tracks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2005</a:t>
            </a:r>
            <a:r>
              <a:rPr lang="en-US" dirty="0" smtClean="0">
                <a:solidFill>
                  <a:schemeClr val="bg1"/>
                </a:solidFill>
              </a:rPr>
              <a:t> - Director of Communications at South Charleston Campus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2006 </a:t>
            </a:r>
            <a:r>
              <a:rPr lang="en-US" dirty="0" smtClean="0">
                <a:solidFill>
                  <a:schemeClr val="bg1"/>
                </a:solidFill>
              </a:rPr>
              <a:t>- Admitted to Doctoral Program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2007</a:t>
            </a:r>
            <a:r>
              <a:rPr lang="en-US" dirty="0" smtClean="0">
                <a:solidFill>
                  <a:schemeClr val="bg1"/>
                </a:solidFill>
              </a:rPr>
              <a:t> - Named Chief of Staff/Senior Vice President for Communications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Continued Coursework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2010</a:t>
            </a:r>
            <a:r>
              <a:rPr lang="en-US" dirty="0" smtClean="0">
                <a:solidFill>
                  <a:schemeClr val="bg1"/>
                </a:solidFill>
              </a:rPr>
              <a:t> - President of Kentucky Coal Association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2011</a:t>
            </a:r>
            <a:r>
              <a:rPr lang="en-US" dirty="0" smtClean="0">
                <a:solidFill>
                  <a:schemeClr val="bg1"/>
                </a:solidFill>
              </a:rPr>
              <a:t> - Finishing Coursework at UK/Marshall U.</a:t>
            </a:r>
          </a:p>
          <a:p>
            <a:endParaRPr lang="en-US" dirty="0" smtClean="0">
              <a:solidFill>
                <a:schemeClr val="bg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3F58F-9516-6445-B669-21F7DD336621}" type="slidenum">
              <a:rPr lang="en-US" smtClean="0"/>
              <a:pPr/>
              <a:t>21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Area of Emphasis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3F58F-9516-6445-B669-21F7DD336621}" type="slidenum">
              <a:rPr lang="en-US" smtClean="0"/>
              <a:pPr/>
              <a:t>22</a:t>
            </a:fld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Area of Emphasis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3F58F-9516-6445-B669-21F7DD336621}" type="slidenum">
              <a:rPr lang="en-US" smtClean="0"/>
              <a:pPr/>
              <a:t>23</a:t>
            </a:fld>
            <a:endParaRPr lang="en-US" dirty="0"/>
          </a:p>
        </p:txBody>
      </p:sp>
      <p:pic>
        <p:nvPicPr>
          <p:cNvPr id="6" name="Content Placeholder 5" descr="Appalachian_region_of_United_States.gif"/>
          <p:cNvPicPr>
            <a:picLocks noGrp="1" noChangeAspect="1"/>
          </p:cNvPicPr>
          <p:nvPr>
            <p:ph idx="1"/>
          </p:nvPr>
        </p:nvPicPr>
        <p:blipFill>
          <a:blip r:embed="rId2"/>
          <a:srcRect l="-43308" r="-43308"/>
          <a:stretch>
            <a:fillRect/>
          </a:stretch>
        </p:blipFill>
        <p:spPr>
          <a:xfrm>
            <a:off x="0" y="1417638"/>
            <a:ext cx="9245672" cy="50847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Humanities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3F58F-9516-6445-B669-21F7DD336621}" type="slidenum">
              <a:rPr lang="en-US" smtClean="0"/>
              <a:pPr/>
              <a:t>24</a:t>
            </a:fld>
            <a:endParaRPr lang="en-US" dirty="0"/>
          </a:p>
        </p:txBody>
      </p:sp>
      <p:pic>
        <p:nvPicPr>
          <p:cNvPr id="9" name="Content Placeholder 8" descr="cropped-GHPheader01.jpg"/>
          <p:cNvPicPr>
            <a:picLocks noGrp="1" noChangeAspect="1"/>
          </p:cNvPicPr>
          <p:nvPr>
            <p:ph idx="1"/>
          </p:nvPr>
        </p:nvPicPr>
        <p:blipFill>
          <a:blip r:embed="rId2"/>
          <a:srcRect t="-125988" b="-125988"/>
          <a:stretch>
            <a:fillRect/>
          </a:stretch>
        </p:blipFill>
        <p:spPr>
          <a:xfrm>
            <a:off x="0" y="-238427"/>
            <a:ext cx="9144000" cy="5028847"/>
          </a:xfrm>
        </p:spPr>
      </p:pic>
      <p:pic>
        <p:nvPicPr>
          <p:cNvPr id="10" name="Picture 9" descr="humanities-definiti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2018" y="3429000"/>
            <a:ext cx="6586538" cy="29273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Area of Emphasis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3F58F-9516-6445-B669-21F7DD336621}" type="slidenum">
              <a:rPr lang="en-US" smtClean="0"/>
              <a:pPr/>
              <a:t>25</a:t>
            </a:fld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HUMN 600 </a:t>
            </a:r>
            <a:r>
              <a:rPr lang="en-US" dirty="0" smtClean="0">
                <a:solidFill>
                  <a:schemeClr val="bg1"/>
                </a:solidFill>
              </a:rPr>
              <a:t>- Introduction to the Humanities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Area of Emphasis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3F58F-9516-6445-B669-21F7DD336621}" type="slidenum">
              <a:rPr lang="en-US" smtClean="0"/>
              <a:pPr/>
              <a:t>26</a:t>
            </a:fld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HUMN 600 </a:t>
            </a:r>
            <a:r>
              <a:rPr lang="en-US" dirty="0" smtClean="0">
                <a:solidFill>
                  <a:schemeClr val="bg1"/>
                </a:solidFill>
              </a:rPr>
              <a:t>- Introduction to the Humanities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Independent Study </a:t>
            </a:r>
            <a:r>
              <a:rPr lang="en-US" dirty="0" smtClean="0">
                <a:solidFill>
                  <a:schemeClr val="bg1"/>
                </a:solidFill>
              </a:rPr>
              <a:t>– Dr. Luke Eric Lassiter - Development of an annotated bibliography of Coal in Appalachia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Coal in Appalachia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3F58F-9516-6445-B669-21F7DD336621}" type="slidenum">
              <a:rPr lang="en-US" smtClean="0"/>
              <a:pPr/>
              <a:t>27</a:t>
            </a:fld>
            <a:endParaRPr lang="en-US" dirty="0"/>
          </a:p>
        </p:txBody>
      </p:sp>
      <p:pic>
        <p:nvPicPr>
          <p:cNvPr id="6" name="Picture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84800" y="4724302"/>
            <a:ext cx="3642518" cy="17844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5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44418" y="1462633"/>
            <a:ext cx="2882900" cy="1302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6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384256" y="2921000"/>
            <a:ext cx="1643062" cy="16419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3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818844" y="2921000"/>
            <a:ext cx="1468712" cy="16419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3535172" y="2057399"/>
            <a:ext cx="23495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i="1" dirty="0" smtClean="0">
                <a:solidFill>
                  <a:schemeClr val="bg1"/>
                </a:solidFill>
              </a:rPr>
              <a:t>VERSUS</a:t>
            </a:r>
            <a:endParaRPr lang="en-US" sz="4000" b="1" i="1" dirty="0">
              <a:solidFill>
                <a:schemeClr val="bg1"/>
              </a:solidFill>
            </a:endParaRPr>
          </a:p>
        </p:txBody>
      </p:sp>
      <p:pic>
        <p:nvPicPr>
          <p:cNvPr id="12" name="Picture 11" descr="FOC LogoBetter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772" y="1445251"/>
            <a:ext cx="2232152" cy="1475749"/>
          </a:xfrm>
          <a:prstGeom prst="rect">
            <a:avLst/>
          </a:prstGeom>
        </p:spPr>
      </p:pic>
      <p:pic>
        <p:nvPicPr>
          <p:cNvPr id="13" name="Picture 12" descr="Grayscale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4772" y="4724302"/>
            <a:ext cx="3200400" cy="1706880"/>
          </a:xfrm>
          <a:prstGeom prst="rect">
            <a:avLst/>
          </a:prstGeom>
        </p:spPr>
      </p:pic>
      <p:pic>
        <p:nvPicPr>
          <p:cNvPr id="14" name="Picture 13" descr="alumpofcoal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4772" y="3092449"/>
            <a:ext cx="2070072" cy="1470465"/>
          </a:xfrm>
          <a:prstGeom prst="rect">
            <a:avLst/>
          </a:prstGeom>
        </p:spPr>
      </p:pic>
      <p:pic>
        <p:nvPicPr>
          <p:cNvPr id="16" name="Picture 15" descr="faceslogo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404844" y="3092448"/>
            <a:ext cx="1537305" cy="147046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Coal in Appalachia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3F58F-9516-6445-B669-21F7DD336621}" type="slidenum">
              <a:rPr lang="en-US" smtClean="0"/>
              <a:pPr/>
              <a:t>28</a:t>
            </a:fld>
            <a:endParaRPr lang="en-US" dirty="0"/>
          </a:p>
        </p:txBody>
      </p:sp>
      <p:pic>
        <p:nvPicPr>
          <p:cNvPr id="6" name="Picture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84800" y="4724302"/>
            <a:ext cx="3642518" cy="17844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5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44418" y="1417639"/>
            <a:ext cx="2882900" cy="1302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6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384256" y="2921000"/>
            <a:ext cx="1643062" cy="16419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3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537200" y="2920999"/>
            <a:ext cx="1468712" cy="16419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3535172" y="1703456"/>
            <a:ext cx="23495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i="1" dirty="0" smtClean="0">
                <a:solidFill>
                  <a:schemeClr val="bg1"/>
                </a:solidFill>
              </a:rPr>
              <a:t>VERSUS</a:t>
            </a:r>
            <a:endParaRPr lang="en-US" sz="4000" b="1" i="1" dirty="0">
              <a:solidFill>
                <a:schemeClr val="bg1"/>
              </a:solidFill>
            </a:endParaRPr>
          </a:p>
        </p:txBody>
      </p:sp>
      <p:pic>
        <p:nvPicPr>
          <p:cNvPr id="12" name="Picture 11" descr="FOC LogoBetter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772" y="1445251"/>
            <a:ext cx="2232152" cy="1475749"/>
          </a:xfrm>
          <a:prstGeom prst="rect">
            <a:avLst/>
          </a:prstGeom>
        </p:spPr>
      </p:pic>
      <p:pic>
        <p:nvPicPr>
          <p:cNvPr id="13" name="Picture 12" descr="Grayscale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4772" y="4801870"/>
            <a:ext cx="3200400" cy="1706880"/>
          </a:xfrm>
          <a:prstGeom prst="rect">
            <a:avLst/>
          </a:prstGeom>
        </p:spPr>
      </p:pic>
      <p:pic>
        <p:nvPicPr>
          <p:cNvPr id="14" name="Picture 13" descr="alumpofcoal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4772" y="3092449"/>
            <a:ext cx="2070072" cy="1470465"/>
          </a:xfrm>
          <a:prstGeom prst="rect">
            <a:avLst/>
          </a:prstGeom>
        </p:spPr>
      </p:pic>
      <p:pic>
        <p:nvPicPr>
          <p:cNvPr id="16" name="Picture 15" descr="faceslogo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66924" y="3092449"/>
            <a:ext cx="1537305" cy="1470466"/>
          </a:xfrm>
          <a:prstGeom prst="rect">
            <a:avLst/>
          </a:prstGeom>
        </p:spPr>
      </p:pic>
      <p:pic>
        <p:nvPicPr>
          <p:cNvPr id="15" name="Picture 14" descr="redX-300x297.jp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244263" y="1703456"/>
            <a:ext cx="4114789" cy="407364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Area of Emphasis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3F58F-9516-6445-B669-21F7DD336621}" type="slidenum">
              <a:rPr lang="en-US" smtClean="0"/>
              <a:pPr/>
              <a:t>29</a:t>
            </a:fld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HUMN 600 </a:t>
            </a:r>
            <a:r>
              <a:rPr lang="en-US" dirty="0" smtClean="0">
                <a:solidFill>
                  <a:schemeClr val="bg1"/>
                </a:solidFill>
              </a:rPr>
              <a:t>- Introduction to the Humanities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Independent Study </a:t>
            </a:r>
            <a:r>
              <a:rPr lang="en-US" dirty="0" smtClean="0">
                <a:solidFill>
                  <a:schemeClr val="bg1"/>
                </a:solidFill>
              </a:rPr>
              <a:t>– Dr. Luke Eric Lassiter - Development of an annotated bibliography of Coal in Appalachia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Independent Study </a:t>
            </a:r>
            <a:r>
              <a:rPr lang="en-US" dirty="0" smtClean="0">
                <a:solidFill>
                  <a:schemeClr val="bg1"/>
                </a:solidFill>
              </a:rPr>
              <a:t>– Prof. Al Cross, University of Kentucky’s Institute for Rural Journalism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Presentations to Appalachian Studies Association &amp; National Newspaper Association 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Weekly Newspapers in Appalachia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3F58F-9516-6445-B669-21F7DD336621}" type="slidenum">
              <a:rPr lang="en-US" smtClean="0"/>
              <a:pPr/>
              <a:t>30</a:t>
            </a:fld>
            <a:endParaRPr lang="en-US" dirty="0"/>
          </a:p>
        </p:txBody>
      </p:sp>
      <p:pic>
        <p:nvPicPr>
          <p:cNvPr id="5" name="Picture 4" descr="Crossnewphot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94527" y="1417638"/>
            <a:ext cx="2121784" cy="3179496"/>
          </a:xfrm>
          <a:prstGeom prst="rect">
            <a:avLst/>
          </a:prstGeom>
        </p:spPr>
      </p:pic>
      <p:pic>
        <p:nvPicPr>
          <p:cNvPr id="6" name="Picture 5" descr="47-newspaper_press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9844" y="1417638"/>
            <a:ext cx="4239329" cy="3179496"/>
          </a:xfrm>
          <a:prstGeom prst="rect">
            <a:avLst/>
          </a:prstGeom>
        </p:spPr>
      </p:pic>
      <p:pic>
        <p:nvPicPr>
          <p:cNvPr id="7" name="Picture 6" descr="Screen shot 2011-11-10 at 2.26.39 PM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51961" y="4941698"/>
            <a:ext cx="5889567" cy="141465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Portfolio Items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4000" b="1" dirty="0" smtClean="0">
                <a:solidFill>
                  <a:schemeClr val="bg1"/>
                </a:solidFill>
              </a:rPr>
              <a:t>SRCEA</a:t>
            </a:r>
            <a:r>
              <a:rPr lang="en-US" sz="4000" dirty="0" smtClean="0">
                <a:solidFill>
                  <a:schemeClr val="bg1"/>
                </a:solidFill>
              </a:rPr>
              <a:t> Paper Presentation</a:t>
            </a:r>
          </a:p>
          <a:p>
            <a:r>
              <a:rPr lang="en-US" sz="4000" dirty="0" smtClean="0">
                <a:solidFill>
                  <a:schemeClr val="bg1"/>
                </a:solidFill>
              </a:rPr>
              <a:t>Revision of </a:t>
            </a:r>
            <a:r>
              <a:rPr lang="en-US" sz="4000" b="1" i="1" dirty="0" smtClean="0">
                <a:solidFill>
                  <a:schemeClr val="bg1"/>
                </a:solidFill>
              </a:rPr>
              <a:t>Organizational Analysis </a:t>
            </a:r>
            <a:r>
              <a:rPr lang="en-US" sz="4000" dirty="0" smtClean="0">
                <a:solidFill>
                  <a:schemeClr val="bg1"/>
                </a:solidFill>
              </a:rPr>
              <a:t>Course</a:t>
            </a:r>
          </a:p>
          <a:p>
            <a:r>
              <a:rPr lang="en-US" sz="4000" dirty="0" smtClean="0">
                <a:solidFill>
                  <a:schemeClr val="bg1"/>
                </a:solidFill>
              </a:rPr>
              <a:t>Develop </a:t>
            </a:r>
            <a:r>
              <a:rPr lang="en-US" sz="4000" b="1" i="1" dirty="0" smtClean="0">
                <a:solidFill>
                  <a:schemeClr val="bg1"/>
                </a:solidFill>
              </a:rPr>
              <a:t>Higher Education Public Relations</a:t>
            </a:r>
            <a:r>
              <a:rPr lang="en-US" sz="4000" b="1" dirty="0" smtClean="0">
                <a:solidFill>
                  <a:schemeClr val="bg1"/>
                </a:solidFill>
              </a:rPr>
              <a:t> </a:t>
            </a:r>
            <a:r>
              <a:rPr lang="en-US" sz="4000" dirty="0" smtClean="0">
                <a:solidFill>
                  <a:schemeClr val="bg1"/>
                </a:solidFill>
              </a:rPr>
              <a:t>Course</a:t>
            </a:r>
          </a:p>
          <a:p>
            <a:r>
              <a:rPr lang="en-US" sz="4000" b="1" dirty="0" smtClean="0">
                <a:solidFill>
                  <a:schemeClr val="bg1"/>
                </a:solidFill>
              </a:rPr>
              <a:t>Communications Plan </a:t>
            </a:r>
            <a:r>
              <a:rPr lang="en-US" sz="4000" dirty="0" smtClean="0">
                <a:solidFill>
                  <a:schemeClr val="bg1"/>
                </a:solidFill>
              </a:rPr>
              <a:t>for Doctoral Program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3F58F-9516-6445-B669-21F7DD336621}" type="slidenum">
              <a:rPr lang="en-US" smtClean="0"/>
              <a:pPr/>
              <a:t>31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Southern Regional Council on Educational Administration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3F58F-9516-6445-B669-21F7DD336621}" type="slidenum">
              <a:rPr lang="en-US" smtClean="0"/>
              <a:pPr/>
              <a:t>32</a:t>
            </a:fld>
            <a:endParaRPr lang="en-US" dirty="0"/>
          </a:p>
        </p:txBody>
      </p:sp>
      <p:pic>
        <p:nvPicPr>
          <p:cNvPr id="6" name="Content Placeholder 5" descr="SRCEA.gif"/>
          <p:cNvPicPr>
            <a:picLocks noGrp="1" noChangeAspect="1"/>
          </p:cNvPicPr>
          <p:nvPr>
            <p:ph idx="1"/>
          </p:nvPr>
        </p:nvPicPr>
        <p:blipFill>
          <a:blip r:embed="rId2"/>
          <a:srcRect l="-6192" r="-6192"/>
          <a:stretch>
            <a:fillRect/>
          </a:stretch>
        </p:blipFill>
        <p:spPr>
          <a:xfrm>
            <a:off x="1335610" y="1885624"/>
            <a:ext cx="6664784" cy="3665374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dirty="0" smtClean="0">
                <a:solidFill>
                  <a:schemeClr val="bg1"/>
                </a:solidFill>
              </a:rPr>
              <a:t>Organizational Analysis </a:t>
            </a:r>
            <a:r>
              <a:rPr lang="en-US" b="1" dirty="0" smtClean="0">
                <a:solidFill>
                  <a:schemeClr val="bg1"/>
                </a:solidFill>
              </a:rPr>
              <a:t>Course</a:t>
            </a:r>
            <a:endParaRPr lang="en-US" dirty="0"/>
          </a:p>
        </p:txBody>
      </p:sp>
      <p:pic>
        <p:nvPicPr>
          <p:cNvPr id="5" name="Content Placeholder 4" descr="iStock_networking_home_small_000.jpg"/>
          <p:cNvPicPr>
            <a:picLocks noGrp="1" noChangeAspect="1"/>
          </p:cNvPicPr>
          <p:nvPr>
            <p:ph idx="1"/>
          </p:nvPr>
        </p:nvPicPr>
        <p:blipFill>
          <a:blip r:embed="rId2"/>
          <a:srcRect l="-10526" r="-10526"/>
          <a:stretch>
            <a:fillRect/>
          </a:stretch>
        </p:blipFill>
        <p:spPr>
          <a:xfrm>
            <a:off x="0" y="1640436"/>
            <a:ext cx="5993684" cy="3296296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3F58F-9516-6445-B669-21F7DD336621}" type="slidenum">
              <a:rPr lang="en-US" smtClean="0"/>
              <a:pPr/>
              <a:t>33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448087"/>
            <a:ext cx="9144000" cy="72725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93684" y="1640437"/>
            <a:ext cx="2523896" cy="329629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i="1" dirty="0" smtClean="0">
                <a:solidFill>
                  <a:schemeClr val="bg1"/>
                </a:solidFill>
              </a:rPr>
              <a:t>Higher Education Public Relations </a:t>
            </a:r>
            <a:r>
              <a:rPr lang="en-US" b="1" dirty="0" smtClean="0">
                <a:solidFill>
                  <a:schemeClr val="bg1"/>
                </a:solidFill>
              </a:rPr>
              <a:t>Course - SOJMC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3F58F-9516-6445-B669-21F7DD336621}" type="slidenum">
              <a:rPr lang="en-US" smtClean="0"/>
              <a:pPr/>
              <a:t>34</a:t>
            </a:fld>
            <a:endParaRPr lang="en-US" dirty="0"/>
          </a:p>
        </p:txBody>
      </p:sp>
      <p:pic>
        <p:nvPicPr>
          <p:cNvPr id="5" name="Picture 4" descr="HigherEducatio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8810" y="1916024"/>
            <a:ext cx="3367990" cy="3929322"/>
          </a:xfrm>
          <a:prstGeom prst="rect">
            <a:avLst/>
          </a:prstGeom>
        </p:spPr>
      </p:pic>
      <p:pic>
        <p:nvPicPr>
          <p:cNvPr id="7" name="Picture 6" descr="email-marketing-announcement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916024"/>
            <a:ext cx="4069201" cy="392932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Commo Plan for Ed. D. Program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3F58F-9516-6445-B669-21F7DD336621}" type="slidenum">
              <a:rPr lang="en-US" smtClean="0"/>
              <a:pPr/>
              <a:t>35</a:t>
            </a:fld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Commo Plan for Ed. D. Program</a:t>
            </a:r>
            <a:endParaRPr lang="en-US" dirty="0"/>
          </a:p>
        </p:txBody>
      </p:sp>
      <p:pic>
        <p:nvPicPr>
          <p:cNvPr id="5" name="Content Placeholder 4" descr="obxoval.jpg"/>
          <p:cNvPicPr>
            <a:picLocks noGrp="1" noChangeAspect="1"/>
          </p:cNvPicPr>
          <p:nvPr>
            <p:ph idx="1"/>
          </p:nvPr>
        </p:nvPicPr>
        <p:blipFill>
          <a:blip r:embed="rId2"/>
          <a:srcRect l="-10062" r="-10062"/>
          <a:stretch>
            <a:fillRect/>
          </a:stretch>
        </p:blipFill>
        <p:spPr>
          <a:xfrm>
            <a:off x="1248029" y="1852021"/>
            <a:ext cx="6946128" cy="3820103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3F58F-9516-6445-B669-21F7DD336621}" type="slidenum">
              <a:rPr lang="en-US" smtClean="0"/>
              <a:pPr/>
              <a:t>36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Commo Plan for Ed. D. Program</a:t>
            </a:r>
            <a:endParaRPr lang="en-US" dirty="0"/>
          </a:p>
        </p:txBody>
      </p:sp>
      <p:pic>
        <p:nvPicPr>
          <p:cNvPr id="5" name="Content Placeholder 4" descr="EDD sticker PMS 357 ALL CAPS copy.jpg"/>
          <p:cNvPicPr>
            <a:picLocks noGrp="1" noChangeAspect="1"/>
          </p:cNvPicPr>
          <p:nvPr>
            <p:ph idx="1"/>
          </p:nvPr>
        </p:nvPicPr>
        <p:blipFill>
          <a:blip r:embed="rId2"/>
          <a:srcRect l="-19345" r="-19345"/>
          <a:stretch>
            <a:fillRect/>
          </a:stretch>
        </p:blipFill>
        <p:spPr/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3F58F-9516-6445-B669-21F7DD336621}" type="slidenum">
              <a:rPr lang="en-US" smtClean="0"/>
              <a:pPr/>
              <a:t>37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CONCLUSIONS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buNone/>
            </a:pPr>
            <a:endParaRPr lang="en-US" dirty="0" smtClean="0">
              <a:solidFill>
                <a:schemeClr val="bg1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3F58F-9516-6445-B669-21F7DD336621}" type="slidenum">
              <a:rPr lang="en-US" smtClean="0"/>
              <a:pPr/>
              <a:t>38</a:t>
            </a:fld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CONCLUSIONS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I am now well versed in higher education:</a:t>
            </a:r>
          </a:p>
          <a:p>
            <a:pPr lvl="1"/>
            <a:r>
              <a:rPr lang="en-US" i="1" dirty="0" smtClean="0">
                <a:solidFill>
                  <a:schemeClr val="bg1"/>
                </a:solidFill>
              </a:rPr>
              <a:t>Depth</a:t>
            </a:r>
            <a:r>
              <a:rPr lang="en-US" dirty="0" smtClean="0">
                <a:solidFill>
                  <a:schemeClr val="bg1"/>
                </a:solidFill>
              </a:rPr>
              <a:t> = Levels of culture</a:t>
            </a:r>
          </a:p>
          <a:p>
            <a:pPr lvl="1"/>
            <a:r>
              <a:rPr lang="en-US" i="1" dirty="0" smtClean="0">
                <a:solidFill>
                  <a:schemeClr val="bg1"/>
                </a:solidFill>
              </a:rPr>
              <a:t>Breadth</a:t>
            </a:r>
            <a:r>
              <a:rPr lang="en-US" dirty="0" smtClean="0">
                <a:solidFill>
                  <a:schemeClr val="bg1"/>
                </a:solidFill>
              </a:rPr>
              <a:t> = Scope of culture</a:t>
            </a:r>
          </a:p>
          <a:p>
            <a:pPr>
              <a:buNone/>
            </a:pPr>
            <a:endParaRPr lang="en-US" dirty="0" smtClean="0">
              <a:solidFill>
                <a:schemeClr val="bg1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3F58F-9516-6445-B669-21F7DD336621}" type="slidenum">
              <a:rPr lang="en-US" smtClean="0"/>
              <a:pPr/>
              <a:t>39</a:t>
            </a:fld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CONCLUSIONS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I am now well versed in higher education:</a:t>
            </a:r>
          </a:p>
          <a:p>
            <a:pPr lvl="1"/>
            <a:r>
              <a:rPr lang="en-US" i="1" dirty="0" smtClean="0">
                <a:solidFill>
                  <a:schemeClr val="bg1"/>
                </a:solidFill>
              </a:rPr>
              <a:t>Depth</a:t>
            </a:r>
            <a:r>
              <a:rPr lang="en-US" dirty="0" smtClean="0">
                <a:solidFill>
                  <a:schemeClr val="bg1"/>
                </a:solidFill>
              </a:rPr>
              <a:t> = Levels of culture</a:t>
            </a:r>
          </a:p>
          <a:p>
            <a:pPr lvl="1"/>
            <a:r>
              <a:rPr lang="en-US" i="1" dirty="0" smtClean="0">
                <a:solidFill>
                  <a:schemeClr val="bg1"/>
                </a:solidFill>
              </a:rPr>
              <a:t>Breadth</a:t>
            </a:r>
            <a:r>
              <a:rPr lang="en-US" dirty="0" smtClean="0">
                <a:solidFill>
                  <a:schemeClr val="bg1"/>
                </a:solidFill>
              </a:rPr>
              <a:t> = Scope of culture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My work in Higher Education (and KCA) is improved through involvement in the doctoral program.</a:t>
            </a:r>
          </a:p>
          <a:p>
            <a:endParaRPr lang="en-US" dirty="0" smtClean="0">
              <a:solidFill>
                <a:schemeClr val="bg1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3F58F-9516-6445-B669-21F7DD336621}" type="slidenum">
              <a:rPr lang="en-US" smtClean="0"/>
              <a:pPr/>
              <a:t>40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CONCLUSIONS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I am now well versed in higher education:</a:t>
            </a:r>
          </a:p>
          <a:p>
            <a:pPr lvl="1"/>
            <a:r>
              <a:rPr lang="en-US" i="1" dirty="0" smtClean="0">
                <a:solidFill>
                  <a:schemeClr val="bg1"/>
                </a:solidFill>
              </a:rPr>
              <a:t>Depth</a:t>
            </a:r>
            <a:r>
              <a:rPr lang="en-US" dirty="0" smtClean="0">
                <a:solidFill>
                  <a:schemeClr val="bg1"/>
                </a:solidFill>
              </a:rPr>
              <a:t> = Levels of culture</a:t>
            </a:r>
          </a:p>
          <a:p>
            <a:pPr lvl="1"/>
            <a:r>
              <a:rPr lang="en-US" i="1" dirty="0" smtClean="0">
                <a:solidFill>
                  <a:schemeClr val="bg1"/>
                </a:solidFill>
              </a:rPr>
              <a:t>Breadth</a:t>
            </a:r>
            <a:r>
              <a:rPr lang="en-US" dirty="0" smtClean="0">
                <a:solidFill>
                  <a:schemeClr val="bg1"/>
                </a:solidFill>
              </a:rPr>
              <a:t> = Scope of culture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My work in Higher Education (and KCA) is improved through involvement in the doctoral program.</a:t>
            </a:r>
          </a:p>
          <a:p>
            <a:endParaRPr lang="en-US" dirty="0" smtClean="0">
              <a:solidFill>
                <a:schemeClr val="bg1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I will never be fully prepared, but now know how to find the answers.</a:t>
            </a:r>
          </a:p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3F58F-9516-6445-B669-21F7DD336621}" type="slidenum">
              <a:rPr lang="en-US" smtClean="0"/>
              <a:pPr/>
              <a:t>41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CONCLUSIONS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I am now well versed in higher education:</a:t>
            </a:r>
          </a:p>
          <a:p>
            <a:pPr lvl="1"/>
            <a:r>
              <a:rPr lang="en-US" i="1" dirty="0" smtClean="0">
                <a:solidFill>
                  <a:schemeClr val="bg1"/>
                </a:solidFill>
              </a:rPr>
              <a:t>Depth</a:t>
            </a:r>
            <a:r>
              <a:rPr lang="en-US" dirty="0" smtClean="0">
                <a:solidFill>
                  <a:schemeClr val="bg1"/>
                </a:solidFill>
              </a:rPr>
              <a:t> = Levels of culture</a:t>
            </a:r>
          </a:p>
          <a:p>
            <a:pPr lvl="1"/>
            <a:r>
              <a:rPr lang="en-US" i="1" dirty="0" smtClean="0">
                <a:solidFill>
                  <a:schemeClr val="bg1"/>
                </a:solidFill>
              </a:rPr>
              <a:t>Breadth</a:t>
            </a:r>
            <a:r>
              <a:rPr lang="en-US" dirty="0" smtClean="0">
                <a:solidFill>
                  <a:schemeClr val="bg1"/>
                </a:solidFill>
              </a:rPr>
              <a:t> = Scope of culture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My work in Higher Education (and KCA) is improved through involvement in the doctoral program.</a:t>
            </a:r>
          </a:p>
          <a:p>
            <a:endParaRPr lang="en-US" dirty="0" smtClean="0">
              <a:solidFill>
                <a:schemeClr val="bg1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I will never be fully prepared, but now know how to find the answers.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Higher Education is </a:t>
            </a:r>
            <a:r>
              <a:rPr lang="en-US" i="1" u="sng" dirty="0" smtClean="0">
                <a:solidFill>
                  <a:schemeClr val="bg1"/>
                </a:solidFill>
              </a:rPr>
              <a:t>sort of</a:t>
            </a:r>
            <a:r>
              <a:rPr lang="en-US" dirty="0" smtClean="0">
                <a:solidFill>
                  <a:schemeClr val="bg1"/>
                </a:solidFill>
              </a:rPr>
              <a:t> a business.</a:t>
            </a:r>
          </a:p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3F58F-9516-6445-B669-21F7DD336621}" type="slidenum">
              <a:rPr lang="en-US" smtClean="0"/>
              <a:pPr/>
              <a:t>42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CONCLUSIONS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I am now well versed in higher education:</a:t>
            </a:r>
          </a:p>
          <a:p>
            <a:pPr lvl="1"/>
            <a:r>
              <a:rPr lang="en-US" i="1" dirty="0" smtClean="0">
                <a:solidFill>
                  <a:schemeClr val="bg1"/>
                </a:solidFill>
              </a:rPr>
              <a:t>Depth</a:t>
            </a:r>
            <a:r>
              <a:rPr lang="en-US" dirty="0" smtClean="0">
                <a:solidFill>
                  <a:schemeClr val="bg1"/>
                </a:solidFill>
              </a:rPr>
              <a:t> = Levels of culture</a:t>
            </a:r>
          </a:p>
          <a:p>
            <a:pPr lvl="1"/>
            <a:r>
              <a:rPr lang="en-US" i="1" dirty="0" smtClean="0">
                <a:solidFill>
                  <a:schemeClr val="bg1"/>
                </a:solidFill>
              </a:rPr>
              <a:t>Breadth</a:t>
            </a:r>
            <a:r>
              <a:rPr lang="en-US" dirty="0" smtClean="0">
                <a:solidFill>
                  <a:schemeClr val="bg1"/>
                </a:solidFill>
              </a:rPr>
              <a:t> = Scope of culture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My work in Higher Education (and KCA) is improved through involvement in the doctoral program.</a:t>
            </a:r>
          </a:p>
          <a:p>
            <a:endParaRPr lang="en-US" dirty="0" smtClean="0">
              <a:solidFill>
                <a:schemeClr val="bg1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I will never be fully prepared, but now know how to find the answers.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Higher Education is </a:t>
            </a:r>
            <a:r>
              <a:rPr lang="en-US" i="1" u="sng" dirty="0" smtClean="0">
                <a:solidFill>
                  <a:schemeClr val="bg1"/>
                </a:solidFill>
              </a:rPr>
              <a:t>sort of</a:t>
            </a:r>
            <a:r>
              <a:rPr lang="en-US" dirty="0" smtClean="0">
                <a:solidFill>
                  <a:schemeClr val="bg1"/>
                </a:solidFill>
              </a:rPr>
              <a:t> a business.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Education </a:t>
            </a:r>
            <a:r>
              <a:rPr lang="en-US" smtClean="0">
                <a:solidFill>
                  <a:schemeClr val="bg1"/>
                </a:solidFill>
              </a:rPr>
              <a:t>remains a </a:t>
            </a:r>
            <a:r>
              <a:rPr lang="en-US" dirty="0" smtClean="0">
                <a:solidFill>
                  <a:schemeClr val="bg1"/>
                </a:solidFill>
              </a:rPr>
              <a:t>highly political environment.</a:t>
            </a:r>
          </a:p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3F58F-9516-6445-B669-21F7DD336621}" type="slidenum">
              <a:rPr lang="en-US" smtClean="0"/>
              <a:pPr/>
              <a:t>43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Horace Mann said…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buNone/>
            </a:pPr>
            <a:r>
              <a:rPr lang="en-US" sz="4800" i="1" dirty="0" smtClean="0">
                <a:solidFill>
                  <a:schemeClr val="bg1"/>
                </a:solidFill>
              </a:rPr>
              <a:t>“Education then, beyond all other devices of human origin, is the </a:t>
            </a:r>
            <a:r>
              <a:rPr lang="en-US" sz="4800" b="1" dirty="0" smtClean="0">
                <a:solidFill>
                  <a:schemeClr val="bg1"/>
                </a:solidFill>
              </a:rPr>
              <a:t>great equalizer </a:t>
            </a:r>
            <a:r>
              <a:rPr lang="en-US" sz="4800" i="1" dirty="0" smtClean="0">
                <a:solidFill>
                  <a:schemeClr val="bg1"/>
                </a:solidFill>
              </a:rPr>
              <a:t>of the conditions of men, the balance-wheel of the social machinery.“</a:t>
            </a:r>
            <a:endParaRPr lang="en-US" sz="4800" i="1" dirty="0">
              <a:solidFill>
                <a:schemeClr val="bg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3F58F-9516-6445-B669-21F7DD336621}" type="slidenum">
              <a:rPr lang="en-US" smtClean="0"/>
              <a:pPr/>
              <a:t>44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4253909"/>
            <a:ext cx="9144000" cy="2467566"/>
          </a:xfrm>
        </p:spPr>
        <p:txBody>
          <a:bodyPr>
            <a:norm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Bill Bissett</a:t>
            </a:r>
          </a:p>
          <a:p>
            <a:r>
              <a:rPr lang="en-US" sz="2400" dirty="0" smtClean="0">
                <a:solidFill>
                  <a:schemeClr val="bg1"/>
                </a:solidFill>
              </a:rPr>
              <a:t>Doctoral Student</a:t>
            </a:r>
          </a:p>
          <a:p>
            <a:r>
              <a:rPr lang="en-US" sz="2400" dirty="0" smtClean="0">
                <a:solidFill>
                  <a:schemeClr val="bg1"/>
                </a:solidFill>
              </a:rPr>
              <a:t>College of Education &amp; Professional Development</a:t>
            </a:r>
          </a:p>
          <a:p>
            <a:r>
              <a:rPr lang="en-US" sz="2400" dirty="0" smtClean="0">
                <a:solidFill>
                  <a:schemeClr val="bg1"/>
                </a:solidFill>
              </a:rPr>
              <a:t>Marshall University</a:t>
            </a:r>
          </a:p>
          <a:p>
            <a:r>
              <a:rPr lang="en-US" sz="2400" dirty="0" smtClean="0">
                <a:solidFill>
                  <a:schemeClr val="bg1"/>
                </a:solidFill>
              </a:rPr>
              <a:t>November 30, 2011</a:t>
            </a:r>
          </a:p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3F58F-9516-6445-B669-21F7DD336621}" type="slidenum">
              <a:rPr lang="en-US" smtClean="0">
                <a:solidFill>
                  <a:schemeClr val="bg1"/>
                </a:solidFill>
              </a:rPr>
              <a:pPr/>
              <a:t>45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Morphing Into A Doctoral Student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5" name="Picture 4" descr="Screen shot 2011-11-14 at 7.35.44 A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1505" y="1417638"/>
            <a:ext cx="6771902" cy="266623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284667"/>
            <a:ext cx="9144000" cy="3228385"/>
          </a:xfrm>
        </p:spPr>
        <p:txBody>
          <a:bodyPr>
            <a:normAutofit/>
          </a:bodyPr>
          <a:lstStyle/>
          <a:p>
            <a:r>
              <a:rPr lang="en-US" sz="8000" b="1" dirty="0" smtClean="0">
                <a:solidFill>
                  <a:schemeClr val="bg1"/>
                </a:solidFill>
              </a:rPr>
              <a:t>Morphing into a </a:t>
            </a:r>
            <a:br>
              <a:rPr lang="en-US" sz="8000" b="1" dirty="0" smtClean="0">
                <a:solidFill>
                  <a:schemeClr val="bg1"/>
                </a:solidFill>
              </a:rPr>
            </a:br>
            <a:r>
              <a:rPr lang="en-US" sz="8000" b="1" dirty="0" smtClean="0">
                <a:solidFill>
                  <a:schemeClr val="bg1"/>
                </a:solidFill>
              </a:rPr>
              <a:t>Doctoral Student</a:t>
            </a:r>
            <a:endParaRPr lang="en-US" sz="8000" b="1" dirty="0">
              <a:solidFill>
                <a:schemeClr val="bg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4253909"/>
            <a:ext cx="9144000" cy="2467566"/>
          </a:xfrm>
        </p:spPr>
        <p:txBody>
          <a:bodyPr>
            <a:norm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Bill Bissett</a:t>
            </a:r>
          </a:p>
          <a:p>
            <a:r>
              <a:rPr lang="en-US" sz="2400" dirty="0" smtClean="0">
                <a:solidFill>
                  <a:schemeClr val="bg1"/>
                </a:solidFill>
              </a:rPr>
              <a:t>Doctoral Student</a:t>
            </a:r>
          </a:p>
          <a:p>
            <a:r>
              <a:rPr lang="en-US" sz="2400" dirty="0" smtClean="0">
                <a:solidFill>
                  <a:schemeClr val="bg1"/>
                </a:solidFill>
              </a:rPr>
              <a:t>College of Education &amp; Professional Development</a:t>
            </a:r>
          </a:p>
          <a:p>
            <a:r>
              <a:rPr lang="en-US" sz="2400" dirty="0" smtClean="0">
                <a:solidFill>
                  <a:schemeClr val="bg1"/>
                </a:solidFill>
              </a:rPr>
              <a:t>Marshall University</a:t>
            </a:r>
          </a:p>
          <a:p>
            <a:r>
              <a:rPr lang="en-US" sz="2400" dirty="0" smtClean="0">
                <a:solidFill>
                  <a:schemeClr val="bg1"/>
                </a:solidFill>
              </a:rPr>
              <a:t>November 30, 2011</a:t>
            </a:r>
          </a:p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3F58F-9516-6445-B669-21F7DD336621}" type="slidenum">
              <a:rPr lang="en-US" smtClean="0">
                <a:solidFill>
                  <a:schemeClr val="bg1"/>
                </a:solidFill>
              </a:rPr>
              <a:pPr/>
              <a:t>46</a:t>
            </a:fld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1820</TotalTime>
  <Words>942</Words>
  <Application>Microsoft Office PowerPoint</Application>
  <PresentationFormat>On-screen Show (4:3)</PresentationFormat>
  <Paragraphs>196</Paragraphs>
  <Slides>46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46</vt:i4>
      </vt:variant>
    </vt:vector>
  </HeadingPairs>
  <TitlesOfParts>
    <vt:vector size="47" baseType="lpstr">
      <vt:lpstr>Office Theme</vt:lpstr>
      <vt:lpstr>Morphing into a  Doctoral Student</vt:lpstr>
      <vt:lpstr>Molly Kathleen Bissett – 11/8/11</vt:lpstr>
      <vt:lpstr>Morphing Into A Doctoral Student</vt:lpstr>
      <vt:lpstr>The Portfolio Process</vt:lpstr>
      <vt:lpstr>The Portfolio Process</vt:lpstr>
      <vt:lpstr>The Portfolio Process</vt:lpstr>
      <vt:lpstr>The Portfolio Process</vt:lpstr>
      <vt:lpstr>Explaining the Doctoral Program</vt:lpstr>
      <vt:lpstr>Explaining the Doctoral Program</vt:lpstr>
      <vt:lpstr>Explaining the Doctoral Program</vt:lpstr>
      <vt:lpstr>Explaining the Doctoral Program</vt:lpstr>
      <vt:lpstr>Explaining the Doctoral Program</vt:lpstr>
      <vt:lpstr>Explaining the Doctoral Program</vt:lpstr>
      <vt:lpstr>Explaining the Doctoral Program</vt:lpstr>
      <vt:lpstr>Parallel Tracks</vt:lpstr>
      <vt:lpstr>Parallel Tracks</vt:lpstr>
      <vt:lpstr>Parallel Tracks</vt:lpstr>
      <vt:lpstr>Parallel Tracks</vt:lpstr>
      <vt:lpstr>Parallel Tracks</vt:lpstr>
      <vt:lpstr>Parallel Tracks</vt:lpstr>
      <vt:lpstr>Parallel Tracks</vt:lpstr>
      <vt:lpstr>Area of Emphasis</vt:lpstr>
      <vt:lpstr>Area of Emphasis</vt:lpstr>
      <vt:lpstr>Humanities</vt:lpstr>
      <vt:lpstr>Area of Emphasis</vt:lpstr>
      <vt:lpstr>Area of Emphasis</vt:lpstr>
      <vt:lpstr>Coal in Appalachia</vt:lpstr>
      <vt:lpstr>Coal in Appalachia</vt:lpstr>
      <vt:lpstr>Area of Emphasis</vt:lpstr>
      <vt:lpstr>Weekly Newspapers in Appalachia</vt:lpstr>
      <vt:lpstr>Portfolio Items</vt:lpstr>
      <vt:lpstr>Southern Regional Council on Educational Administration</vt:lpstr>
      <vt:lpstr>Organizational Analysis Course</vt:lpstr>
      <vt:lpstr>Higher Education Public Relations Course - SOJMC</vt:lpstr>
      <vt:lpstr>Commo Plan for Ed. D. Program</vt:lpstr>
      <vt:lpstr>Commo Plan for Ed. D. Program</vt:lpstr>
      <vt:lpstr>Commo Plan for Ed. D. Program</vt:lpstr>
      <vt:lpstr>CONCLUSIONS</vt:lpstr>
      <vt:lpstr>CONCLUSIONS</vt:lpstr>
      <vt:lpstr>CONCLUSIONS</vt:lpstr>
      <vt:lpstr>CONCLUSIONS</vt:lpstr>
      <vt:lpstr>CONCLUSIONS</vt:lpstr>
      <vt:lpstr>CONCLUSIONS</vt:lpstr>
      <vt:lpstr>Horace Mann said…</vt:lpstr>
      <vt:lpstr>PowerPoint Presentation</vt:lpstr>
      <vt:lpstr>Morphing into a  Doctoral Student</vt:lpstr>
    </vt:vector>
  </TitlesOfParts>
  <Company>Kentucky Coal Association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Bill Bissett</dc:creator>
  <cp:lastModifiedBy>Thomas, Edna</cp:lastModifiedBy>
  <cp:revision>33</cp:revision>
  <dcterms:created xsi:type="dcterms:W3CDTF">2011-11-29T02:02:10Z</dcterms:created>
  <dcterms:modified xsi:type="dcterms:W3CDTF">2011-12-01T14:43:47Z</dcterms:modified>
</cp:coreProperties>
</file>