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72" r:id="rId3"/>
    <p:sldMasterId id="2147483684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7" r:id="rId6"/>
    <p:sldId id="265" r:id="rId7"/>
    <p:sldId id="258" r:id="rId8"/>
    <p:sldId id="260" r:id="rId9"/>
    <p:sldId id="262" r:id="rId10"/>
    <p:sldId id="263" r:id="rId11"/>
    <p:sldId id="266" r:id="rId12"/>
    <p:sldId id="268" r:id="rId13"/>
    <p:sldId id="267" r:id="rId14"/>
    <p:sldId id="264" r:id="rId15"/>
    <p:sldId id="261" r:id="rId16"/>
    <p:sldId id="269" r:id="rId17"/>
    <p:sldId id="259" r:id="rId18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0"/>
  </p:normalViewPr>
  <p:slideViewPr>
    <p:cSldViewPr snapToGrid="0">
      <p:cViewPr>
        <p:scale>
          <a:sx n="133" d="100"/>
          <a:sy n="133" d="100"/>
        </p:scale>
        <p:origin x="-7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3E169-6BC6-4EE4-95FB-125B54F71F30}" type="datetimeFigureOut">
              <a:rPr lang="en-US" smtClean="0"/>
              <a:t>4/27/2012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CB3C6-0695-4871-8FEB-4E653816A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358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8102" y="0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182" y="4415790"/>
            <a:ext cx="550545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102" y="8829967"/>
            <a:ext cx="2982119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CFD44A7-8E18-4DB3-B384-E83533D0E8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220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CA01EA0-B555-46F4-95FC-1ABF5E0A9F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2B7E8-71CF-4D09-9B12-FDD20E64F9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76936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5BD5A8-B0C6-4FB1-A932-054CD4BC6A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5951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56308-FAFE-4D0E-B72C-5915B03068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0961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1B4A94-EFB6-4A21-93C6-AFB97E5010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9073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89308-7946-4741-A80E-3B0BD85B8F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8626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4C311A-6283-473E-88C0-2378728945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5536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5DCD4A-25F5-4C67-9E66-641C99CABF5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4238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F78500-5B7A-436A-9C3E-46711C24C69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2620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A3A5F-9771-4F8E-B6EF-F81742F178D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61251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F4B09-DF31-4C4A-B638-3564F93C46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4015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4D65D6E-E145-4B7E-9A91-9DB6E03F23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D8E9E-6249-4FDA-978C-6387A3A4AB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87221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0AF92-C71C-4143-AECE-723EC9C0C0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97663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86DC3B-1514-44F2-9089-0D50F76B8A2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6105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6EBF78-821F-4FB4-B6B2-04D823E7DE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7265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57F56-1EA7-4BA1-B8E4-4BD326BB7E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6447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AE984D-5DEA-4140-8800-1631DBFE1CC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41918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779B2-835B-4ACA-99B6-AD256D2B3F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7653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7D7507-96C8-47EC-B319-9F874E057B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7926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6DDCB4-27A0-45B3-B102-684A5D9B51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0753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EF3464-5ABC-458E-97B3-E99A9058A9F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0872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4D65D6E-E145-4B7E-9A91-9DB6E03F2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9D8E9E-6249-4FDA-978C-6387A3A4AB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80AF92-C71C-4143-AECE-723EC9C0C0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86DC3B-1514-44F2-9089-0D50F76B8A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96EBF78-821F-4FB4-B6B2-04D823E7D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A57F56-1EA7-4BA1-B8E4-4BD326BB7E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E984D-5DEA-4140-8800-1631DBFE1C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6779B2-835B-4ACA-99B6-AD256D2B3F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77D7507-96C8-47EC-B319-9F874E057B4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6DDCB4-27A0-45B3-B102-684A5D9B51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9EF3464-5ABC-458E-97B3-E99A9058A9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CA01EA0-B555-46F4-95FC-1ABF5E0A9FF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2B7E8-71CF-4D09-9B12-FDD20E64F9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5BD5A8-B0C6-4FB1-A932-054CD4BC6A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756308-FAFE-4D0E-B72C-5915B030683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1B4A94-EFB6-4A21-93C6-AFB97E501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B89308-7946-4741-A80E-3B0BD85B8F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4C311A-6283-473E-88C0-2378728945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5DCD4A-25F5-4C67-9E66-641C99CABF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2F78500-5B7A-436A-9C3E-46711C24C6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CA3A5F-9771-4F8E-B6EF-F81742F178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5FF4B09-DF31-4C4A-B638-3564F93C46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6FDF3F8-EF1F-4952-846C-1951CF1C534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E9CE72D-3443-43DF-B8AE-EE867E9AAB3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6FDF3F8-EF1F-4952-846C-1951CF1C53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6FDF3F8-EF1F-4952-846C-1951CF1C53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28775" y="1293020"/>
            <a:ext cx="6086475" cy="15859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Portfolio Presentation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Residency Requirements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200" b="1" dirty="0" smtClean="0">
                <a:latin typeface="Century" pitchFamily="18" charset="0"/>
              </a:rPr>
              <a:t> </a:t>
            </a:r>
            <a:endParaRPr lang="en-US" sz="1200" b="1" dirty="0">
              <a:latin typeface="Century" pitchFamily="18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837906" y="5757863"/>
            <a:ext cx="4114800" cy="728662"/>
          </a:xfrm>
        </p:spPr>
        <p:txBody>
          <a:bodyPr/>
          <a:lstStyle/>
          <a:p>
            <a:pPr algn="r"/>
            <a:r>
              <a:rPr lang="en-US" b="1" dirty="0" smtClean="0">
                <a:latin typeface="Century" pitchFamily="18" charset="0"/>
              </a:rPr>
              <a:t> </a:t>
            </a:r>
            <a:endParaRPr lang="en-US" b="1" dirty="0">
              <a:latin typeface="Century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57388" y="3484900"/>
            <a:ext cx="555783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John F. Yaun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Doctoral Student</a:t>
            </a:r>
          </a:p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College of Education &amp; Professional Development</a:t>
            </a:r>
          </a:p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Marshall University</a:t>
            </a:r>
          </a:p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April 26, 2012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778670" y="1600200"/>
            <a:ext cx="7508080" cy="4093369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Welcome</a:t>
            </a:r>
          </a:p>
          <a:p>
            <a:pPr marL="0" indent="0"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Overview/Goals of Portfolio Plan</a:t>
            </a:r>
          </a:p>
          <a:p>
            <a:pPr marL="0" indent="0"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Portfolio Activities</a:t>
            </a:r>
          </a:p>
          <a:p>
            <a:pPr marL="0" indent="0"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Other Professional Development activities</a:t>
            </a:r>
          </a:p>
          <a:p>
            <a:pPr marL="0" indent="0"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Personal Framework</a:t>
            </a:r>
          </a:p>
          <a:p>
            <a:pPr marL="0" indent="0"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Wrap Up/Questions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14363" y="274638"/>
            <a:ext cx="7965281" cy="1004093"/>
          </a:xfrm>
        </p:spPr>
        <p:txBody>
          <a:bodyPr/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Overview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794" y="1600200"/>
            <a:ext cx="7750969" cy="4525963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900" dirty="0" smtClean="0">
              <a:latin typeface="Century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Dr. Mary Harris-John, Chair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Dr. Dennis M. Anderson</a:t>
            </a:r>
          </a:p>
          <a:p>
            <a:pPr marL="0" indent="0" algn="ctr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Dr. Michael A.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Gilbert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Dr. Eric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assiter</a:t>
            </a:r>
          </a:p>
          <a:p>
            <a:pPr marL="0" indent="0" algn="ctr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656" y="274638"/>
            <a:ext cx="8341519" cy="1075531"/>
          </a:xfrm>
        </p:spPr>
        <p:txBody>
          <a:bodyPr/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Committee Members –Thank You…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yaun\Desktop\thumbnailCAQOA3A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651" y="4420257"/>
            <a:ext cx="2662237" cy="155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54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05618" y="487363"/>
            <a:ext cx="7838281" cy="891382"/>
          </a:xfrm>
        </p:spPr>
        <p:txBody>
          <a:bodyPr/>
          <a:lstStyle/>
          <a:p>
            <a:pPr algn="l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Goals of Portfolio Plan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05632" y="1600200"/>
            <a:ext cx="7313612" cy="384333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Centered around several themes:</a:t>
            </a:r>
          </a:p>
          <a:p>
            <a:pPr algn="l"/>
            <a:endParaRPr lang="en-US" sz="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1. Research</a:t>
            </a:r>
          </a:p>
          <a:p>
            <a:pPr algn="l"/>
            <a:endParaRPr lang="en-US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2. Leadership Development</a:t>
            </a:r>
          </a:p>
          <a:p>
            <a:pPr algn="l"/>
            <a:endParaRPr lang="en-US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3. Teaching and Pedagogy</a:t>
            </a:r>
          </a:p>
          <a:p>
            <a:pPr algn="l"/>
            <a:endParaRPr lang="en-US" sz="1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4. Curriculum and Course Development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2" y="1471614"/>
            <a:ext cx="8516937" cy="5386386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/>
              <a:t>II.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Scholarship</a:t>
            </a:r>
          </a:p>
          <a:p>
            <a:pPr marL="0" indent="0">
              <a:buNone/>
            </a:pP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Co-authoring a proposal for submission and co-presenting at a national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conference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in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collaboration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with a faculty member.</a:t>
            </a:r>
          </a:p>
          <a:p>
            <a:pPr marL="0" indent="0">
              <a:buNone/>
            </a:pPr>
            <a:endParaRPr lang="en-US" sz="100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600" i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Co-authored, co-presented Dr. Teresa Eagle.</a:t>
            </a:r>
          </a:p>
          <a:p>
            <a:pPr marL="0" indent="0">
              <a:buNone/>
            </a:pP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Conference Proposal/Research: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Do Students Do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1800" i="1" dirty="0" err="1">
                <a:latin typeface="Times New Roman" pitchFamily="18" charset="0"/>
                <a:cs typeface="Times New Roman" pitchFamily="18" charset="0"/>
              </a:rPr>
              <a:t>Ed.D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. after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Graduation: A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Case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Study at Marshall University. 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-  SRCEA Conference in Savannah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GA (October, 2010).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-  Research tasks: identify survey group; develop questionnaire; gather 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    and analyze data; create summary of findings; and present 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research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at conference.  </a:t>
            </a:r>
          </a:p>
          <a:p>
            <a:pPr marL="0" indent="0">
              <a:buNone/>
            </a:pPr>
            <a:endParaRPr lang="en-US" sz="2000" dirty="0">
              <a:latin typeface="Century" pitchFamily="18" charset="0"/>
            </a:endParaRP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1032668"/>
          </a:xfrm>
        </p:spPr>
        <p:txBody>
          <a:bodyPr/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Portfolio Activities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241" y="5021101"/>
            <a:ext cx="1638983" cy="152971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2108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600200"/>
            <a:ext cx="8226425" cy="4722019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III. Other Professional/Academic Pursuits</a:t>
            </a:r>
          </a:p>
          <a:p>
            <a:pPr marL="0" indent="0">
              <a:buNone/>
            </a:pPr>
            <a:endParaRPr lang="en-US" sz="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A. Co-teaching a Course with a Faculty Member.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- Spring 2011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- Dr. Mary Harris-John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- Co-taught LS 679 -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Problem Report  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- Tasks: review submissions from course participants and  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 provide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feedback on submitted work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via Blackboard; 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communicated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with Dr. Harris-John on my activities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 contact with students. </a:t>
            </a:r>
          </a:p>
          <a:p>
            <a:pPr marL="0" indent="0">
              <a:buNone/>
            </a:pPr>
            <a:endParaRPr lang="en-US" sz="2000" dirty="0">
              <a:latin typeface="Century" pitchFamily="18" charset="0"/>
            </a:endParaRPr>
          </a:p>
          <a:p>
            <a:pPr marL="0" indent="0">
              <a:buNone/>
            </a:pPr>
            <a:endParaRPr lang="en-US" sz="1800" dirty="0">
              <a:latin typeface="Century" pitchFamily="18" charset="0"/>
            </a:endParaRPr>
          </a:p>
          <a:p>
            <a:pPr marL="0" indent="0">
              <a:buNone/>
            </a:pPr>
            <a:endParaRPr lang="en-US" sz="1800" dirty="0">
              <a:latin typeface="Century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Portfolio Activities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t’d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757863" y="5143500"/>
            <a:ext cx="2864643" cy="1057275"/>
          </a:xfrm>
          <a:prstGeom prst="ellipse">
            <a:avLst/>
          </a:prstGeom>
          <a:effectLst>
            <a:outerShdw blurRad="50800" dist="50800" dir="5400000" algn="ctr" rotWithShape="0">
              <a:srgbClr val="FF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 smtClean="0">
                <a:latin typeface="Century" pitchFamily="18" charset="0"/>
              </a:rPr>
              <a:t>LS 697</a:t>
            </a:r>
          </a:p>
          <a:p>
            <a:pPr algn="ctr"/>
            <a:r>
              <a:rPr lang="en-US" sz="1900" b="1" dirty="0" smtClean="0">
                <a:latin typeface="Century" pitchFamily="18" charset="0"/>
              </a:rPr>
              <a:t>Problem Report</a:t>
            </a:r>
            <a:endParaRPr lang="en-US" sz="1900" b="1" dirty="0"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4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600200"/>
            <a:ext cx="8588375" cy="4979194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III. Other Professional/Academic Pursuits</a:t>
            </a:r>
          </a:p>
          <a:p>
            <a:pPr marL="0" indent="0">
              <a:buNone/>
            </a:pPr>
            <a:endParaRPr lang="en-US" sz="5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C. Develop a Course in Conjunction with a Faculty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ember.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   - Spring 2011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  - Dr. Dennis M. Anderson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  - LS 615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Leadership in the Public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Sector 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  - Tasks included researching articles and textbooks for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materials and readings related to course theme; researching    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potential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textbooks; creating a syllabus and activities for the  </a:t>
            </a:r>
          </a:p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syllabus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 reviewing course with Dr. Anderson,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etc.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000" dirty="0">
              <a:latin typeface="Century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entury" pitchFamily="18" charset="0"/>
              </a:rPr>
              <a:t> </a:t>
            </a:r>
            <a:endParaRPr lang="en-US" dirty="0">
              <a:latin typeface="Century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Portfolio Activities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ct’d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372101" y="5450681"/>
            <a:ext cx="3093243" cy="1157288"/>
          </a:xfrm>
          <a:prstGeom prst="ellipse">
            <a:avLst/>
          </a:prstGeom>
          <a:effectLst>
            <a:outerShdw blurRad="50800" dist="50800" dir="5400000" algn="ctr" rotWithShape="0">
              <a:srgbClr val="FF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 smtClean="0">
                <a:latin typeface="Century" pitchFamily="18" charset="0"/>
              </a:rPr>
              <a:t>LS 615</a:t>
            </a:r>
          </a:p>
          <a:p>
            <a:pPr algn="ctr"/>
            <a:r>
              <a:rPr lang="en-US" sz="1900" b="1" dirty="0" smtClean="0">
                <a:latin typeface="Century" pitchFamily="18" charset="0"/>
              </a:rPr>
              <a:t>Leadership in the Public Sector</a:t>
            </a:r>
            <a:endParaRPr lang="en-US" sz="1900" b="1" dirty="0"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2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443038"/>
            <a:ext cx="8738393" cy="4964906"/>
          </a:xfrm>
        </p:spPr>
        <p:txBody>
          <a:bodyPr/>
          <a:lstStyle/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Panel Discussion at Fall 2011 Doctoral Seminar</a:t>
            </a:r>
          </a:p>
          <a:p>
            <a:pPr marL="0" indent="0"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Taught several courses at Marshall: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African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Political Systems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(Spring 2012)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- 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Comparative Genocide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(Spring 2011)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- 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University 101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(Fall 2011)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- 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Understanding the Holocaust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(Fall 2010)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- 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Politics of American Government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(Spring 2010) 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Conferences Attended: </a:t>
            </a:r>
          </a:p>
          <a:p>
            <a:pPr marL="0" indent="0">
              <a:buNone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 Living Learning Conference (2009)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- NASPA (2011, 2010, 2012)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- ACUHO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 (2009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2011)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- SRCEA (2010)</a:t>
            </a:r>
          </a:p>
          <a:p>
            <a:pPr marL="0" indent="0">
              <a:buNone/>
            </a:pPr>
            <a:endParaRPr lang="en-US" sz="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hangingPunc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613" y="274638"/>
            <a:ext cx="8815387" cy="1032668"/>
          </a:xfrm>
        </p:spPr>
        <p:txBody>
          <a:bodyPr>
            <a:normAutofit fontScale="90000"/>
          </a:bodyPr>
          <a:lstStyle/>
          <a:p>
            <a:r>
              <a:rPr lang="en-US" sz="3300" dirty="0" smtClean="0">
                <a:latin typeface="Century" pitchFamily="18" charset="0"/>
              </a:rPr>
              <a:t>Other Professional Development activities from 2009-12</a:t>
            </a:r>
            <a:endParaRPr lang="en-US" sz="3300" dirty="0"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44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421605"/>
            <a:ext cx="8688387" cy="5067237"/>
          </a:xfrm>
        </p:spPr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National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Organization Committee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nvovlement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hangingPunc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      - NASPA Program Review Committee, 2010;  		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hangingPunc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      - SAPAA Communications Committee, 2010;	</a:t>
            </a:r>
          </a:p>
          <a:p>
            <a:pPr marL="0" indent="0" hangingPunc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      - ACUHO-I Planning Committee: Review Coordinator for “Academic  </a:t>
            </a:r>
          </a:p>
          <a:p>
            <a:pPr marL="0" indent="0" hangingPunc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        Initiatives &amp; Partnerships” and “Sustainability” committees,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2009-2011</a:t>
            </a:r>
          </a:p>
          <a:p>
            <a:pPr marL="0" indent="0" hangingPunct="0">
              <a:buNone/>
            </a:pPr>
            <a:endParaRPr lang="en-US" sz="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Co-editor, SYNERGY Magazine (NASPA), 2011-12</a:t>
            </a:r>
          </a:p>
          <a:p>
            <a:pPr marL="0" indent="0">
              <a:buNone/>
            </a:pPr>
            <a:endParaRPr lang="en-US" sz="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Articles/Publications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hangingPunct="0">
              <a:spcBef>
                <a:spcPts val="0"/>
              </a:spcBef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Career Services: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Housing and Residence Life Programs Can  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800" i="1" dirty="0">
              <a:latin typeface="Times New Roman" pitchFamily="18" charset="0"/>
              <a:cs typeface="Times New Roman" pitchFamily="18" charset="0"/>
            </a:endParaRPr>
          </a:p>
          <a:p>
            <a:pPr marL="0" indent="0" hangingPunct="0">
              <a:buNone/>
            </a:pP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Do To Support This Goal,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2011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SYNERGY Magazine,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Fall 2010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hangingPunc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      - ‘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Social Media in LLCs.’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SYNERGY Magazine, NASPA, February 2011</a:t>
            </a:r>
          </a:p>
          <a:p>
            <a:pPr marL="0" indent="0" hangingPunc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      - ‘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Sustainable Living at Marshall University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.’ COLLEGE Planning    </a:t>
            </a:r>
          </a:p>
          <a:p>
            <a:pPr marL="0" indent="0" hangingPunc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         Magazine, October 2010</a:t>
            </a:r>
          </a:p>
          <a:p>
            <a:pPr marL="0" indent="0">
              <a:buNone/>
            </a:pPr>
            <a:endParaRPr lang="en-US" dirty="0">
              <a:latin typeface="Century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Other Professional Development activities from 2009-12</a:t>
            </a:r>
          </a:p>
        </p:txBody>
      </p:sp>
      <p:pic>
        <p:nvPicPr>
          <p:cNvPr id="1026" name="Picture 2" descr="C:\Users\yaun\Desktop\SYNGERY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756" y="5829301"/>
            <a:ext cx="2835374" cy="68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22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1082675"/>
          </a:xfrm>
        </p:spPr>
        <p:txBody>
          <a:bodyPr/>
          <a:lstStyle/>
          <a:p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Personal Framework – Reflective…</a:t>
            </a:r>
            <a:endParaRPr lang="en-US" sz="3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5613" y="1600200"/>
            <a:ext cx="8226425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Embrace Lifelong Learning</a:t>
            </a:r>
          </a:p>
          <a:p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Foster Meaningful Relationships</a:t>
            </a:r>
          </a:p>
          <a:p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Practice Professional 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thics</a:t>
            </a:r>
          </a:p>
          <a:p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Uphold Social Justice</a:t>
            </a:r>
          </a:p>
          <a:p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Utilize Best Practices</a:t>
            </a:r>
          </a:p>
          <a:p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Continuous Improvement</a:t>
            </a:r>
          </a:p>
          <a:p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Productive Learning Environments</a:t>
            </a:r>
          </a:p>
          <a:p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ead a Life of Purpose   </a:t>
            </a:r>
          </a:p>
          <a:p>
            <a:endParaRPr lang="en-US" sz="2000" dirty="0" smtClean="0">
              <a:latin typeface="Century" pitchFamily="18" charset="0"/>
            </a:endParaRPr>
          </a:p>
          <a:p>
            <a:endParaRPr lang="en-US" sz="1800" dirty="0" smtClean="0">
              <a:latin typeface="Century" pitchFamily="18" charset="0"/>
            </a:endParaRPr>
          </a:p>
          <a:p>
            <a:pPr marL="0" indent="0">
              <a:buFontTx/>
              <a:buNone/>
            </a:pPr>
            <a:endParaRPr lang="en-US" sz="1800" dirty="0">
              <a:latin typeface="Century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0566" y="2970868"/>
            <a:ext cx="3260490" cy="3515658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05207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407320"/>
            <a:ext cx="8779669" cy="4718844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I know now that I didn’t know three years ago:</a:t>
            </a: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- Conducting quantitative and qualitative research;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- Developing online courses;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- IRB process;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-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mportance of committee’s guidance and support;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- Importance of collaboration with peers and faculty;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- Knowledge of educational theory, higher education law, research methods,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statistical methods; higher education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finance;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 - Writing, research, and critical thinking skills have all improved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through involvement in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        the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Ed.D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. program at Marshall. </a:t>
            </a:r>
          </a:p>
          <a:p>
            <a:pPr marL="0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>
              <a:latin typeface="Century" pitchFamily="18" charset="0"/>
            </a:endParaRPr>
          </a:p>
          <a:p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1054100"/>
          </a:xfrm>
        </p:spPr>
        <p:txBody>
          <a:bodyPr/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Conclusions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11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393031"/>
            <a:ext cx="8226425" cy="4972051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Dissertation Proposal;</a:t>
            </a:r>
          </a:p>
          <a:p>
            <a:pPr marL="0" indent="0"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Potential Dissertation Topic: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Student Retention and Community Colleges - the Effects of Living on Campus on Student Retention at Public, Two -Year Community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Colleges;</a:t>
            </a:r>
          </a:p>
          <a:p>
            <a:pPr marL="0" indent="0">
              <a:buNone/>
            </a:pPr>
            <a:endParaRPr lang="en-US" sz="12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Summer 2012: LS 797 with Dr. Harris-John;</a:t>
            </a:r>
          </a:p>
          <a:p>
            <a:pPr marL="0" indent="0"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Articles for publication for Fall 2012 through ACUHO-I on 1)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best practices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public-private partnerships and 2) university retention practices to peer-reviewed/refereed journal.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Century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274638"/>
            <a:ext cx="8226425" cy="1011237"/>
          </a:xfrm>
        </p:spPr>
        <p:txBody>
          <a:bodyPr/>
          <a:lstStyle/>
          <a:p>
            <a:r>
              <a:rPr lang="en-US" sz="3600" dirty="0" smtClean="0">
                <a:latin typeface="Century" pitchFamily="18" charset="0"/>
              </a:rPr>
              <a:t>Next Steps</a:t>
            </a:r>
            <a:endParaRPr lang="en-US" sz="3600" dirty="0"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4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5613" y="1600200"/>
            <a:ext cx="8595518" cy="4525963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Residency Requirements. Marshall University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Graduate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Catalog. (2009). Retrieved 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http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://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marshall.edu/catalo/Gradaute/F2009/gr_fa09_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published.pdf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3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600" dirty="0"/>
          </a:p>
          <a:p>
            <a:pPr marL="0" indent="0" algn="ctr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Questions?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Thank You…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yaun\Desktop\thumbnail[6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6" y="3679030"/>
            <a:ext cx="1876425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freeppt_1147_slide">
  <a:themeElements>
    <a:clrScheme name="Office Theme 2">
      <a:dk1>
        <a:srgbClr val="000000"/>
      </a:dk1>
      <a:lt1>
        <a:srgbClr val="99CCFF"/>
      </a:lt1>
      <a:dk2>
        <a:srgbClr val="000000"/>
      </a:dk2>
      <a:lt2>
        <a:srgbClr val="CCCCCC"/>
      </a:lt2>
      <a:accent1>
        <a:srgbClr val="48468C"/>
      </a:accent1>
      <a:accent2>
        <a:srgbClr val="1F6660"/>
      </a:accent2>
      <a:accent3>
        <a:srgbClr val="CAE2FF"/>
      </a:accent3>
      <a:accent4>
        <a:srgbClr val="000000"/>
      </a:accent4>
      <a:accent5>
        <a:srgbClr val="B1B0C5"/>
      </a:accent5>
      <a:accent6>
        <a:srgbClr val="1B5C56"/>
      </a:accent6>
      <a:hlink>
        <a:srgbClr val="224B73"/>
      </a:hlink>
      <a:folHlink>
        <a:srgbClr val="583973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315F8C"/>
        </a:accent1>
        <a:accent2>
          <a:srgbClr val="1C548C"/>
        </a:accent2>
        <a:accent3>
          <a:srgbClr val="CAE2FF"/>
        </a:accent3>
        <a:accent4>
          <a:srgbClr val="000000"/>
        </a:accent4>
        <a:accent5>
          <a:srgbClr val="ADB6C5"/>
        </a:accent5>
        <a:accent6>
          <a:srgbClr val="184B7E"/>
        </a:accent6>
        <a:hlink>
          <a:srgbClr val="224B73"/>
        </a:hlink>
        <a:folHlink>
          <a:srgbClr val="00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48468C"/>
        </a:accent1>
        <a:accent2>
          <a:srgbClr val="1F6660"/>
        </a:accent2>
        <a:accent3>
          <a:srgbClr val="CAE2FF"/>
        </a:accent3>
        <a:accent4>
          <a:srgbClr val="000000"/>
        </a:accent4>
        <a:accent5>
          <a:srgbClr val="B1B0C5"/>
        </a:accent5>
        <a:accent6>
          <a:srgbClr val="1B5C56"/>
        </a:accent6>
        <a:hlink>
          <a:srgbClr val="224B73"/>
        </a:hlink>
        <a:folHlink>
          <a:srgbClr val="58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73622E"/>
        </a:accent1>
        <a:accent2>
          <a:srgbClr val="265380"/>
        </a:accent2>
        <a:accent3>
          <a:srgbClr val="CAE2FF"/>
        </a:accent3>
        <a:accent4>
          <a:srgbClr val="000000"/>
        </a:accent4>
        <a:accent5>
          <a:srgbClr val="BCB7AD"/>
        </a:accent5>
        <a:accent6>
          <a:srgbClr val="214A73"/>
        </a:accent6>
        <a:hlink>
          <a:srgbClr val="6E3921"/>
        </a:hlink>
        <a:folHlink>
          <a:srgbClr val="661F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525E1C"/>
        </a:accent1>
        <a:accent2>
          <a:srgbClr val="734F22"/>
        </a:accent2>
        <a:accent3>
          <a:srgbClr val="CAE2FF"/>
        </a:accent3>
        <a:accent4>
          <a:srgbClr val="000000"/>
        </a:accent4>
        <a:accent5>
          <a:srgbClr val="B3B6AB"/>
        </a:accent5>
        <a:accent6>
          <a:srgbClr val="68471E"/>
        </a:accent6>
        <a:hlink>
          <a:srgbClr val="661F54"/>
        </a:hlink>
        <a:folHlink>
          <a:srgbClr val="224B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315F8C"/>
        </a:accent1>
        <a:accent2>
          <a:srgbClr val="1C548C"/>
        </a:accent2>
        <a:accent3>
          <a:srgbClr val="FFFFFF"/>
        </a:accent3>
        <a:accent4>
          <a:srgbClr val="000000"/>
        </a:accent4>
        <a:accent5>
          <a:srgbClr val="ADB6C5"/>
        </a:accent5>
        <a:accent6>
          <a:srgbClr val="184B7E"/>
        </a:accent6>
        <a:hlink>
          <a:srgbClr val="224B73"/>
        </a:hlink>
        <a:folHlink>
          <a:srgbClr val="00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8468C"/>
        </a:accent1>
        <a:accent2>
          <a:srgbClr val="1F6660"/>
        </a:accent2>
        <a:accent3>
          <a:srgbClr val="FFFFFF"/>
        </a:accent3>
        <a:accent4>
          <a:srgbClr val="000000"/>
        </a:accent4>
        <a:accent5>
          <a:srgbClr val="B1B0C5"/>
        </a:accent5>
        <a:accent6>
          <a:srgbClr val="1B5C56"/>
        </a:accent6>
        <a:hlink>
          <a:srgbClr val="224B73"/>
        </a:hlink>
        <a:folHlink>
          <a:srgbClr val="58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622E"/>
        </a:accent1>
        <a:accent2>
          <a:srgbClr val="265380"/>
        </a:accent2>
        <a:accent3>
          <a:srgbClr val="FFFFFF"/>
        </a:accent3>
        <a:accent4>
          <a:srgbClr val="000000"/>
        </a:accent4>
        <a:accent5>
          <a:srgbClr val="BCB7AD"/>
        </a:accent5>
        <a:accent6>
          <a:srgbClr val="214A73"/>
        </a:accent6>
        <a:hlink>
          <a:srgbClr val="6E3921"/>
        </a:hlink>
        <a:folHlink>
          <a:srgbClr val="661F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25E1C"/>
        </a:accent1>
        <a:accent2>
          <a:srgbClr val="734F22"/>
        </a:accent2>
        <a:accent3>
          <a:srgbClr val="FFFFFF"/>
        </a:accent3>
        <a:accent4>
          <a:srgbClr val="000000"/>
        </a:accent4>
        <a:accent5>
          <a:srgbClr val="B3B6AB"/>
        </a:accent5>
        <a:accent6>
          <a:srgbClr val="68471E"/>
        </a:accent6>
        <a:hlink>
          <a:srgbClr val="661F54"/>
        </a:hlink>
        <a:folHlink>
          <a:srgbClr val="224B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99CCFF"/>
      </a:lt1>
      <a:dk2>
        <a:srgbClr val="000000"/>
      </a:dk2>
      <a:lt2>
        <a:srgbClr val="CCCCCC"/>
      </a:lt2>
      <a:accent1>
        <a:srgbClr val="48468C"/>
      </a:accent1>
      <a:accent2>
        <a:srgbClr val="1F6660"/>
      </a:accent2>
      <a:accent3>
        <a:srgbClr val="CAE2FF"/>
      </a:accent3>
      <a:accent4>
        <a:srgbClr val="000000"/>
      </a:accent4>
      <a:accent5>
        <a:srgbClr val="B1B0C5"/>
      </a:accent5>
      <a:accent6>
        <a:srgbClr val="1B5C56"/>
      </a:accent6>
      <a:hlink>
        <a:srgbClr val="224B73"/>
      </a:hlink>
      <a:folHlink>
        <a:srgbClr val="583973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315F8C"/>
        </a:accent1>
        <a:accent2>
          <a:srgbClr val="1C548C"/>
        </a:accent2>
        <a:accent3>
          <a:srgbClr val="CAE2FF"/>
        </a:accent3>
        <a:accent4>
          <a:srgbClr val="000000"/>
        </a:accent4>
        <a:accent5>
          <a:srgbClr val="ADB6C5"/>
        </a:accent5>
        <a:accent6>
          <a:srgbClr val="184B7E"/>
        </a:accent6>
        <a:hlink>
          <a:srgbClr val="224B73"/>
        </a:hlink>
        <a:folHlink>
          <a:srgbClr val="00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48468C"/>
        </a:accent1>
        <a:accent2>
          <a:srgbClr val="1F6660"/>
        </a:accent2>
        <a:accent3>
          <a:srgbClr val="CAE2FF"/>
        </a:accent3>
        <a:accent4>
          <a:srgbClr val="000000"/>
        </a:accent4>
        <a:accent5>
          <a:srgbClr val="B1B0C5"/>
        </a:accent5>
        <a:accent6>
          <a:srgbClr val="1B5C56"/>
        </a:accent6>
        <a:hlink>
          <a:srgbClr val="224B73"/>
        </a:hlink>
        <a:folHlink>
          <a:srgbClr val="58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73622E"/>
        </a:accent1>
        <a:accent2>
          <a:srgbClr val="265380"/>
        </a:accent2>
        <a:accent3>
          <a:srgbClr val="CAE2FF"/>
        </a:accent3>
        <a:accent4>
          <a:srgbClr val="000000"/>
        </a:accent4>
        <a:accent5>
          <a:srgbClr val="BCB7AD"/>
        </a:accent5>
        <a:accent6>
          <a:srgbClr val="214A73"/>
        </a:accent6>
        <a:hlink>
          <a:srgbClr val="6E3921"/>
        </a:hlink>
        <a:folHlink>
          <a:srgbClr val="661F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99CCFF"/>
        </a:lt1>
        <a:dk2>
          <a:srgbClr val="000000"/>
        </a:dk2>
        <a:lt2>
          <a:srgbClr val="CCCCCC"/>
        </a:lt2>
        <a:accent1>
          <a:srgbClr val="525E1C"/>
        </a:accent1>
        <a:accent2>
          <a:srgbClr val="734F22"/>
        </a:accent2>
        <a:accent3>
          <a:srgbClr val="CAE2FF"/>
        </a:accent3>
        <a:accent4>
          <a:srgbClr val="000000"/>
        </a:accent4>
        <a:accent5>
          <a:srgbClr val="B3B6AB"/>
        </a:accent5>
        <a:accent6>
          <a:srgbClr val="68471E"/>
        </a:accent6>
        <a:hlink>
          <a:srgbClr val="661F54"/>
        </a:hlink>
        <a:folHlink>
          <a:srgbClr val="224B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315F8C"/>
        </a:accent1>
        <a:accent2>
          <a:srgbClr val="1C548C"/>
        </a:accent2>
        <a:accent3>
          <a:srgbClr val="FFFFFF"/>
        </a:accent3>
        <a:accent4>
          <a:srgbClr val="000000"/>
        </a:accent4>
        <a:accent5>
          <a:srgbClr val="ADB6C5"/>
        </a:accent5>
        <a:accent6>
          <a:srgbClr val="184B7E"/>
        </a:accent6>
        <a:hlink>
          <a:srgbClr val="224B73"/>
        </a:hlink>
        <a:folHlink>
          <a:srgbClr val="00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8468C"/>
        </a:accent1>
        <a:accent2>
          <a:srgbClr val="1F6660"/>
        </a:accent2>
        <a:accent3>
          <a:srgbClr val="FFFFFF"/>
        </a:accent3>
        <a:accent4>
          <a:srgbClr val="000000"/>
        </a:accent4>
        <a:accent5>
          <a:srgbClr val="B1B0C5"/>
        </a:accent5>
        <a:accent6>
          <a:srgbClr val="1B5C56"/>
        </a:accent6>
        <a:hlink>
          <a:srgbClr val="224B73"/>
        </a:hlink>
        <a:folHlink>
          <a:srgbClr val="5839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3622E"/>
        </a:accent1>
        <a:accent2>
          <a:srgbClr val="265380"/>
        </a:accent2>
        <a:accent3>
          <a:srgbClr val="FFFFFF"/>
        </a:accent3>
        <a:accent4>
          <a:srgbClr val="000000"/>
        </a:accent4>
        <a:accent5>
          <a:srgbClr val="BCB7AD"/>
        </a:accent5>
        <a:accent6>
          <a:srgbClr val="214A73"/>
        </a:accent6>
        <a:hlink>
          <a:srgbClr val="6E3921"/>
        </a:hlink>
        <a:folHlink>
          <a:srgbClr val="661F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525E1C"/>
        </a:accent1>
        <a:accent2>
          <a:srgbClr val="734F22"/>
        </a:accent2>
        <a:accent3>
          <a:srgbClr val="FFFFFF"/>
        </a:accent3>
        <a:accent4>
          <a:srgbClr val="000000"/>
        </a:accent4>
        <a:accent5>
          <a:srgbClr val="B3B6AB"/>
        </a:accent5>
        <a:accent6>
          <a:srgbClr val="68471E"/>
        </a:accent6>
        <a:hlink>
          <a:srgbClr val="661F54"/>
        </a:hlink>
        <a:folHlink>
          <a:srgbClr val="224B7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freeppt_1147_slide</Template>
  <TotalTime>709</TotalTime>
  <Words>712</Words>
  <Application>Microsoft Office PowerPoint</Application>
  <PresentationFormat>On-screen Show (4:3)</PresentationFormat>
  <Paragraphs>161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freeppt_1147_slide</vt:lpstr>
      <vt:lpstr>1_Default Design</vt:lpstr>
      <vt:lpstr>Concourse</vt:lpstr>
      <vt:lpstr>1_Concourse</vt:lpstr>
      <vt:lpstr>Portfolio Presentation Residency Requirements   </vt:lpstr>
      <vt:lpstr>Overview</vt:lpstr>
      <vt:lpstr>Committee Members –Thank You…</vt:lpstr>
      <vt:lpstr>Goals of Portfolio Plan</vt:lpstr>
      <vt:lpstr>Portfolio Activities</vt:lpstr>
      <vt:lpstr>Portfolio Activities (ct’d)</vt:lpstr>
      <vt:lpstr>Portfolio Activities (ct’d)</vt:lpstr>
      <vt:lpstr>Other Professional Development activities from 2009-12</vt:lpstr>
      <vt:lpstr>Other Professional Development activities from 2009-12</vt:lpstr>
      <vt:lpstr>Personal Framework – Reflective…</vt:lpstr>
      <vt:lpstr>Conclusions</vt:lpstr>
      <vt:lpstr>Next Steps</vt:lpstr>
      <vt:lpstr>References</vt:lpstr>
      <vt:lpstr>Thank You…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Yaun, John</dc:creator>
  <cp:lastModifiedBy>Thomas, Edna</cp:lastModifiedBy>
  <cp:revision>172</cp:revision>
  <cp:lastPrinted>2012-04-20T17:04:03Z</cp:lastPrinted>
  <dcterms:created xsi:type="dcterms:W3CDTF">2012-04-04T13:17:25Z</dcterms:created>
  <dcterms:modified xsi:type="dcterms:W3CDTF">2012-04-27T19:47:49Z</dcterms:modified>
</cp:coreProperties>
</file>