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5"/>
  </p:notesMasterIdLst>
  <p:handoutMasterIdLst>
    <p:handoutMasterId r:id="rId16"/>
  </p:handoutMasterIdLst>
  <p:sldIdLst>
    <p:sldId id="273" r:id="rId2"/>
    <p:sldId id="300" r:id="rId3"/>
    <p:sldId id="305" r:id="rId4"/>
    <p:sldId id="306" r:id="rId5"/>
    <p:sldId id="303" r:id="rId6"/>
    <p:sldId id="286" r:id="rId7"/>
    <p:sldId id="274" r:id="rId8"/>
    <p:sldId id="295" r:id="rId9"/>
    <p:sldId id="302" r:id="rId10"/>
    <p:sldId id="291" r:id="rId11"/>
    <p:sldId id="294" r:id="rId12"/>
    <p:sldId id="292" r:id="rId13"/>
    <p:sldId id="296" r:id="rId14"/>
  </p:sldIdLst>
  <p:sldSz cx="12188825" cy="6858000"/>
  <p:notesSz cx="7077075" cy="9363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45">
          <p15:clr>
            <a:srgbClr val="A4A3A4"/>
          </p15:clr>
        </p15:guide>
        <p15:guide id="3" orient="horz" pos="3888">
          <p15:clr>
            <a:srgbClr val="A4A3A4"/>
          </p15:clr>
        </p15:guide>
        <p15:guide id="4" orient="horz" pos="192">
          <p15:clr>
            <a:srgbClr val="A4A3A4"/>
          </p15:clr>
        </p15:guide>
        <p15:guide id="5" orient="horz" pos="1072">
          <p15:clr>
            <a:srgbClr val="A4A3A4"/>
          </p15:clr>
        </p15:guide>
        <p15:guide id="6" pos="3839">
          <p15:clr>
            <a:srgbClr val="A4A3A4"/>
          </p15:clr>
        </p15:guide>
        <p15:guide id="7" pos="704">
          <p15:clr>
            <a:srgbClr val="A4A3A4"/>
          </p15:clr>
        </p15:guide>
        <p15:guide id="8" pos="710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 userDrawn="1">
          <p15:clr>
            <a:srgbClr val="A4A3A4"/>
          </p15:clr>
        </p15:guide>
        <p15:guide id="2" pos="2229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FB5F00-1BDA-436A-A847-94C3A8DC360A}" v="58" dt="2023-08-07T17:37:35.352"/>
  </p1510:revLst>
</p1510:revInfo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21" autoAdjust="0"/>
    <p:restoredTop sz="96357" autoAdjust="0"/>
  </p:normalViewPr>
  <p:slideViewPr>
    <p:cSldViewPr showGuides="1">
      <p:cViewPr varScale="1">
        <p:scale>
          <a:sx n="103" d="100"/>
          <a:sy n="103" d="100"/>
        </p:scale>
        <p:origin x="150" y="180"/>
      </p:cViewPr>
      <p:guideLst>
        <p:guide orient="horz" pos="2160"/>
        <p:guide orient="horz" pos="945"/>
        <p:guide orient="horz" pos="3888"/>
        <p:guide orient="horz" pos="192"/>
        <p:guide orient="horz" pos="1072"/>
        <p:guide pos="3839"/>
        <p:guide pos="704"/>
        <p:guide pos="7102"/>
      </p:guideLst>
    </p:cSldViewPr>
  </p:slideViewPr>
  <p:outlineViewPr>
    <p:cViewPr>
      <p:scale>
        <a:sx n="33" d="100"/>
        <a:sy n="33" d="100"/>
      </p:scale>
      <p:origin x="0" y="-2886"/>
    </p:cViewPr>
  </p:outlin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66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Enrollment Academic Year (AY) 2019-2023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C1-4C9A-8BC7-36FBCC72E9E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C1-4C9A-8BC7-36FBCC72E9E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0C1-4C9A-8BC7-36FBCC72E9E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0C1-4C9A-8BC7-36FBCC72E9E5}"/>
              </c:ext>
            </c:extLst>
          </c:dPt>
          <c:dLbls>
            <c:dLbl>
              <c:idx val="0"/>
              <c:layout>
                <c:manualLayout>
                  <c:x val="-6.67345347804882E-2"/>
                  <c:y val="0.171060614921741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21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A0C1-4C9A-8BC7-36FBCC72E9E5}"/>
                </c:ext>
              </c:extLst>
            </c:dLbl>
            <c:dLbl>
              <c:idx val="1"/>
              <c:layout>
                <c:manualLayout>
                  <c:x val="-7.7645334875959732E-2"/>
                  <c:y val="-0.11059563764657265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26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A0C1-4C9A-8BC7-36FBCC72E9E5}"/>
                </c:ext>
              </c:extLst>
            </c:dLbl>
            <c:dLbl>
              <c:idx val="2"/>
              <c:layout>
                <c:manualLayout>
                  <c:x val="4.9654625545944395E-2"/>
                  <c:y val="-0.1390719468073294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22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5-A0C1-4C9A-8BC7-36FBCC72E9E5}"/>
                </c:ext>
              </c:extLst>
            </c:dLbl>
            <c:dLbl>
              <c:idx val="3"/>
              <c:layout>
                <c:manualLayout>
                  <c:x val="7.1554078562927545E-2"/>
                  <c:y val="0.16429765573935626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25</a:t>
                    </a:r>
                  </a:p>
                </c:rich>
              </c:tx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7-A0C1-4C9A-8BC7-36FBCC72E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AY 2019-2020</c:v>
                </c:pt>
                <c:pt idx="1">
                  <c:v>AY 2020-2021</c:v>
                </c:pt>
                <c:pt idx="2">
                  <c:v>AY 2021-2022</c:v>
                </c:pt>
                <c:pt idx="3">
                  <c:v>AY 2022-2023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</c:v>
                </c:pt>
                <c:pt idx="1">
                  <c:v>22</c:v>
                </c:pt>
                <c:pt idx="2">
                  <c:v>22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D0-4D58-95F2-386C1C7AEA8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MPH Graduates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AY 2019-2020</c:v>
                </c:pt>
                <c:pt idx="1">
                  <c:v>AY 2020-2021</c:v>
                </c:pt>
                <c:pt idx="2">
                  <c:v>AY 2021-2022</c:v>
                </c:pt>
                <c:pt idx="3">
                  <c:v>AY 2022-2023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6</c:v>
                </c:pt>
                <c:pt idx="3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7C-4F42-B4AB-4CD5B4AEB00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89579599"/>
        <c:axId val="712999055"/>
      </c:barChart>
      <c:catAx>
        <c:axId val="589579599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12999055"/>
        <c:crosses val="autoZero"/>
        <c:auto val="1"/>
        <c:lblAlgn val="ctr"/>
        <c:lblOffset val="100"/>
        <c:noMultiLvlLbl val="0"/>
      </c:catAx>
      <c:valAx>
        <c:axId val="71299905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589579599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Enrollment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tint val="96000"/>
                    <a:lumMod val="100000"/>
                  </a:schemeClr>
                </a:gs>
                <a:gs pos="78000">
                  <a:schemeClr val="accent1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25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ADF-488F-AD93-41CB388334B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SPRING 2022</c:v>
                </c:pt>
                <c:pt idx="1">
                  <c:v>FALL 2022</c:v>
                </c:pt>
                <c:pt idx="2">
                  <c:v>SPRING 2023</c:v>
                </c:pt>
                <c:pt idx="3">
                  <c:v>FALL 2023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FA-4A3A-A094-A7DDD23C95B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Graduate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96000"/>
                    <a:lumMod val="100000"/>
                  </a:schemeClr>
                </a:gs>
                <a:gs pos="78000">
                  <a:schemeClr val="accent2">
                    <a:shade val="94000"/>
                    <a:lumMod val="94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/>
            </a:scene3d>
            <a:sp3d prstMaterial="plastic">
              <a:bevelT w="0" h="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SPRING 2022</c:v>
                </c:pt>
                <c:pt idx="1">
                  <c:v>FALL 2022</c:v>
                </c:pt>
                <c:pt idx="2">
                  <c:v>SPRING 2023</c:v>
                </c:pt>
                <c:pt idx="3">
                  <c:v>FALL 2023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0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FA-4A3A-A094-A7DDD23C95B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192823663"/>
        <c:axId val="1245522735"/>
      </c:barChart>
      <c:catAx>
        <c:axId val="1192823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245522735"/>
        <c:crosses val="autoZero"/>
        <c:auto val="1"/>
        <c:lblAlgn val="ctr"/>
        <c:lblOffset val="100"/>
        <c:noMultiLvlLbl val="0"/>
      </c:catAx>
      <c:valAx>
        <c:axId val="1245522735"/>
        <c:scaling>
          <c:orientation val="minMax"/>
        </c:scaling>
        <c:delete val="0"/>
        <c:axPos val="l"/>
        <c:title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197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192823663"/>
        <c:crosses val="autoZero"/>
        <c:crossBetween val="between"/>
      </c:val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dTable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E11FA6-082E-4362-B219-980266EC2E5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CF151AC-F80F-4BAB-9593-2199205D52B7}">
      <dgm:prSet phldrT="[Text]"/>
      <dgm:spPr/>
      <dgm:t>
        <a:bodyPr/>
        <a:lstStyle/>
        <a:p>
          <a:r>
            <a:rPr lang="en-US" dirty="0">
              <a:solidFill>
                <a:schemeClr val="bg1"/>
              </a:solidFill>
            </a:rPr>
            <a:t>Marshall University Department of Public Health</a:t>
          </a:r>
        </a:p>
      </dgm:t>
    </dgm:pt>
    <dgm:pt modelId="{354679D5-3F47-4477-8553-C220C710ED96}" type="parTrans" cxnId="{8EDA8091-AA56-4D22-B345-AA906A087BDB}">
      <dgm:prSet/>
      <dgm:spPr/>
      <dgm:t>
        <a:bodyPr/>
        <a:lstStyle/>
        <a:p>
          <a:endParaRPr lang="en-US"/>
        </a:p>
      </dgm:t>
    </dgm:pt>
    <dgm:pt modelId="{1006A765-BD46-4841-9497-DD6AF108760B}" type="sibTrans" cxnId="{8EDA8091-AA56-4D22-B345-AA906A087BDB}">
      <dgm:prSet/>
      <dgm:spPr/>
      <dgm:t>
        <a:bodyPr/>
        <a:lstStyle/>
        <a:p>
          <a:endParaRPr lang="en-US"/>
        </a:p>
      </dgm:t>
    </dgm:pt>
    <dgm:pt modelId="{7455A392-EFFB-423C-9FEB-2552E51AD2B6}">
      <dgm:prSet phldrT="[Text]"/>
      <dgm:spPr/>
      <dgm:t>
        <a:bodyPr/>
        <a:lstStyle/>
        <a:p>
          <a:r>
            <a:rPr lang="en-US" dirty="0"/>
            <a:t>MU MPH Program</a:t>
          </a:r>
        </a:p>
      </dgm:t>
    </dgm:pt>
    <dgm:pt modelId="{88AF1C70-04D6-426E-A864-1EDE5A06ABC0}" type="parTrans" cxnId="{79D972D5-A033-4D22-A28C-830DB085F2B4}">
      <dgm:prSet/>
      <dgm:spPr/>
      <dgm:t>
        <a:bodyPr/>
        <a:lstStyle/>
        <a:p>
          <a:endParaRPr lang="en-US"/>
        </a:p>
      </dgm:t>
    </dgm:pt>
    <dgm:pt modelId="{25374745-A733-4936-8C21-E71F538E7729}" type="sibTrans" cxnId="{79D972D5-A033-4D22-A28C-830DB085F2B4}">
      <dgm:prSet/>
      <dgm:spPr/>
      <dgm:t>
        <a:bodyPr/>
        <a:lstStyle/>
        <a:p>
          <a:endParaRPr lang="en-US"/>
        </a:p>
      </dgm:t>
    </dgm:pt>
    <dgm:pt modelId="{050E1DB6-E24F-4C7C-868B-1A0213B6AE44}">
      <dgm:prSet phldrT="[Text]"/>
      <dgm:spPr/>
      <dgm:t>
        <a:bodyPr/>
        <a:lstStyle/>
        <a:p>
          <a:r>
            <a:rPr lang="en-US" dirty="0"/>
            <a:t>MU Minority Health Institute</a:t>
          </a:r>
        </a:p>
      </dgm:t>
    </dgm:pt>
    <dgm:pt modelId="{5A6CDB5F-00EB-4368-A645-CD9E6DD7FB7E}" type="sibTrans" cxnId="{307A7577-FC41-4EEE-AF2E-2C9DEE35D753}">
      <dgm:prSet/>
      <dgm:spPr/>
      <dgm:t>
        <a:bodyPr/>
        <a:lstStyle/>
        <a:p>
          <a:endParaRPr lang="en-US"/>
        </a:p>
      </dgm:t>
    </dgm:pt>
    <dgm:pt modelId="{99D13761-6D70-4464-A5A9-E4E0A72FFE08}" type="parTrans" cxnId="{307A7577-FC41-4EEE-AF2E-2C9DEE35D753}">
      <dgm:prSet/>
      <dgm:spPr/>
      <dgm:t>
        <a:bodyPr/>
        <a:lstStyle/>
        <a:p>
          <a:endParaRPr lang="en-US"/>
        </a:p>
      </dgm:t>
    </dgm:pt>
    <dgm:pt modelId="{E27DFDAD-F3FF-4F51-A561-67CAC2CD2EEF}" type="pres">
      <dgm:prSet presAssocID="{7EE11FA6-082E-4362-B219-980266EC2E5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6FCB2B19-327A-465A-823A-15168BBF43B1}" type="pres">
      <dgm:prSet presAssocID="{0CF151AC-F80F-4BAB-9593-2199205D52B7}" presName="hierRoot1" presStyleCnt="0">
        <dgm:presLayoutVars>
          <dgm:hierBranch val="init"/>
        </dgm:presLayoutVars>
      </dgm:prSet>
      <dgm:spPr/>
    </dgm:pt>
    <dgm:pt modelId="{499F5205-3F4B-406A-84E9-792D0E7D5E35}" type="pres">
      <dgm:prSet presAssocID="{0CF151AC-F80F-4BAB-9593-2199205D52B7}" presName="rootComposite1" presStyleCnt="0"/>
      <dgm:spPr/>
    </dgm:pt>
    <dgm:pt modelId="{1AF4DC24-B238-4317-8B8E-BBF1B86BD19C}" type="pres">
      <dgm:prSet presAssocID="{0CF151AC-F80F-4BAB-9593-2199205D52B7}" presName="rootText1" presStyleLbl="node0" presStyleIdx="0" presStyleCnt="1" custLinFactNeighborY="-24">
        <dgm:presLayoutVars>
          <dgm:chPref val="3"/>
        </dgm:presLayoutVars>
      </dgm:prSet>
      <dgm:spPr/>
    </dgm:pt>
    <dgm:pt modelId="{2781B35E-9EBA-47A5-9838-295BFFAE464A}" type="pres">
      <dgm:prSet presAssocID="{0CF151AC-F80F-4BAB-9593-2199205D52B7}" presName="rootConnector1" presStyleLbl="node1" presStyleIdx="0" presStyleCnt="0"/>
      <dgm:spPr/>
    </dgm:pt>
    <dgm:pt modelId="{E59AB2FC-DAC5-44E5-A88F-1020CAB45B6E}" type="pres">
      <dgm:prSet presAssocID="{0CF151AC-F80F-4BAB-9593-2199205D52B7}" presName="hierChild2" presStyleCnt="0"/>
      <dgm:spPr/>
    </dgm:pt>
    <dgm:pt modelId="{F712EABE-ABAC-4300-8948-3A7314BF0561}" type="pres">
      <dgm:prSet presAssocID="{88AF1C70-04D6-426E-A864-1EDE5A06ABC0}" presName="Name37" presStyleLbl="parChTrans1D2" presStyleIdx="0" presStyleCnt="2"/>
      <dgm:spPr/>
    </dgm:pt>
    <dgm:pt modelId="{B95F67FE-F1D3-448A-80E0-57571722FBDD}" type="pres">
      <dgm:prSet presAssocID="{7455A392-EFFB-423C-9FEB-2552E51AD2B6}" presName="hierRoot2" presStyleCnt="0">
        <dgm:presLayoutVars>
          <dgm:hierBranch val="init"/>
        </dgm:presLayoutVars>
      </dgm:prSet>
      <dgm:spPr/>
    </dgm:pt>
    <dgm:pt modelId="{D45581A5-7CA9-4B5D-82FF-ED1FE55573A1}" type="pres">
      <dgm:prSet presAssocID="{7455A392-EFFB-423C-9FEB-2552E51AD2B6}" presName="rootComposite" presStyleCnt="0"/>
      <dgm:spPr/>
    </dgm:pt>
    <dgm:pt modelId="{688A31A0-D40F-4EC2-9982-5CFFCBF7C0EE}" type="pres">
      <dgm:prSet presAssocID="{7455A392-EFFB-423C-9FEB-2552E51AD2B6}" presName="rootText" presStyleLbl="node2" presStyleIdx="0" presStyleCnt="2">
        <dgm:presLayoutVars>
          <dgm:chPref val="3"/>
        </dgm:presLayoutVars>
      </dgm:prSet>
      <dgm:spPr/>
    </dgm:pt>
    <dgm:pt modelId="{BE2D0179-A244-4A50-B848-6F3E9BB7C670}" type="pres">
      <dgm:prSet presAssocID="{7455A392-EFFB-423C-9FEB-2552E51AD2B6}" presName="rootConnector" presStyleLbl="node2" presStyleIdx="0" presStyleCnt="2"/>
      <dgm:spPr/>
    </dgm:pt>
    <dgm:pt modelId="{2FD4CE27-9866-4F87-8690-975082AC4BC8}" type="pres">
      <dgm:prSet presAssocID="{7455A392-EFFB-423C-9FEB-2552E51AD2B6}" presName="hierChild4" presStyleCnt="0"/>
      <dgm:spPr/>
    </dgm:pt>
    <dgm:pt modelId="{4A3F8259-EEBD-405F-8090-E51AF513BB9D}" type="pres">
      <dgm:prSet presAssocID="{7455A392-EFFB-423C-9FEB-2552E51AD2B6}" presName="hierChild5" presStyleCnt="0"/>
      <dgm:spPr/>
    </dgm:pt>
    <dgm:pt modelId="{3247FE0A-810E-4B67-B8BA-A6262C711113}" type="pres">
      <dgm:prSet presAssocID="{99D13761-6D70-4464-A5A9-E4E0A72FFE08}" presName="Name37" presStyleLbl="parChTrans1D2" presStyleIdx="1" presStyleCnt="2"/>
      <dgm:spPr/>
    </dgm:pt>
    <dgm:pt modelId="{977A2CEE-256B-435E-8557-0D70C02F8AF5}" type="pres">
      <dgm:prSet presAssocID="{050E1DB6-E24F-4C7C-868B-1A0213B6AE44}" presName="hierRoot2" presStyleCnt="0">
        <dgm:presLayoutVars>
          <dgm:hierBranch val="init"/>
        </dgm:presLayoutVars>
      </dgm:prSet>
      <dgm:spPr/>
    </dgm:pt>
    <dgm:pt modelId="{DCC5A023-9449-4A48-A7AA-8E4776AF1DB6}" type="pres">
      <dgm:prSet presAssocID="{050E1DB6-E24F-4C7C-868B-1A0213B6AE44}" presName="rootComposite" presStyleCnt="0"/>
      <dgm:spPr/>
    </dgm:pt>
    <dgm:pt modelId="{45D80FCE-289D-4BF6-8DC6-06A490FCD8F9}" type="pres">
      <dgm:prSet presAssocID="{050E1DB6-E24F-4C7C-868B-1A0213B6AE44}" presName="rootText" presStyleLbl="node2" presStyleIdx="1" presStyleCnt="2" custScaleX="114508">
        <dgm:presLayoutVars>
          <dgm:chPref val="3"/>
        </dgm:presLayoutVars>
      </dgm:prSet>
      <dgm:spPr/>
    </dgm:pt>
    <dgm:pt modelId="{864C1CD9-282F-49F8-91FA-8E1E5DA9B7DA}" type="pres">
      <dgm:prSet presAssocID="{050E1DB6-E24F-4C7C-868B-1A0213B6AE44}" presName="rootConnector" presStyleLbl="node2" presStyleIdx="1" presStyleCnt="2"/>
      <dgm:spPr/>
    </dgm:pt>
    <dgm:pt modelId="{80767426-91AF-45C1-A2A0-4C99D8806158}" type="pres">
      <dgm:prSet presAssocID="{050E1DB6-E24F-4C7C-868B-1A0213B6AE44}" presName="hierChild4" presStyleCnt="0"/>
      <dgm:spPr/>
    </dgm:pt>
    <dgm:pt modelId="{0FC107FE-4B05-4E7D-8186-57FE77FF8538}" type="pres">
      <dgm:prSet presAssocID="{050E1DB6-E24F-4C7C-868B-1A0213B6AE44}" presName="hierChild5" presStyleCnt="0"/>
      <dgm:spPr/>
    </dgm:pt>
    <dgm:pt modelId="{D357FA6C-7C55-4235-8DDE-A7AFD072966E}" type="pres">
      <dgm:prSet presAssocID="{0CF151AC-F80F-4BAB-9593-2199205D52B7}" presName="hierChild3" presStyleCnt="0"/>
      <dgm:spPr/>
    </dgm:pt>
  </dgm:ptLst>
  <dgm:cxnLst>
    <dgm:cxn modelId="{BFC75B01-C4F7-4AD5-898A-088FA70B8E6C}" type="presOf" srcId="{050E1DB6-E24F-4C7C-868B-1A0213B6AE44}" destId="{864C1CD9-282F-49F8-91FA-8E1E5DA9B7DA}" srcOrd="1" destOrd="0" presId="urn:microsoft.com/office/officeart/2005/8/layout/orgChart1"/>
    <dgm:cxn modelId="{F3C63005-0419-413A-AA22-F3DCD7276632}" type="presOf" srcId="{88AF1C70-04D6-426E-A864-1EDE5A06ABC0}" destId="{F712EABE-ABAC-4300-8948-3A7314BF0561}" srcOrd="0" destOrd="0" presId="urn:microsoft.com/office/officeart/2005/8/layout/orgChart1"/>
    <dgm:cxn modelId="{F1EF900A-3A18-4AB8-B63C-25C3D38D6E55}" type="presOf" srcId="{0CF151AC-F80F-4BAB-9593-2199205D52B7}" destId="{2781B35E-9EBA-47A5-9838-295BFFAE464A}" srcOrd="1" destOrd="0" presId="urn:microsoft.com/office/officeart/2005/8/layout/orgChart1"/>
    <dgm:cxn modelId="{88FB1F13-B47B-4702-9973-04928BF03BF1}" type="presOf" srcId="{7455A392-EFFB-423C-9FEB-2552E51AD2B6}" destId="{688A31A0-D40F-4EC2-9982-5CFFCBF7C0EE}" srcOrd="0" destOrd="0" presId="urn:microsoft.com/office/officeart/2005/8/layout/orgChart1"/>
    <dgm:cxn modelId="{A2869927-74BC-4A7C-9BF1-E2C577E1296D}" type="presOf" srcId="{99D13761-6D70-4464-A5A9-E4E0A72FFE08}" destId="{3247FE0A-810E-4B67-B8BA-A6262C711113}" srcOrd="0" destOrd="0" presId="urn:microsoft.com/office/officeart/2005/8/layout/orgChart1"/>
    <dgm:cxn modelId="{0AB1356F-C4AE-487B-B7B5-539A41091222}" type="presOf" srcId="{7EE11FA6-082E-4362-B219-980266EC2E5E}" destId="{E27DFDAD-F3FF-4F51-A561-67CAC2CD2EEF}" srcOrd="0" destOrd="0" presId="urn:microsoft.com/office/officeart/2005/8/layout/orgChart1"/>
    <dgm:cxn modelId="{307A7577-FC41-4EEE-AF2E-2C9DEE35D753}" srcId="{0CF151AC-F80F-4BAB-9593-2199205D52B7}" destId="{050E1DB6-E24F-4C7C-868B-1A0213B6AE44}" srcOrd="1" destOrd="0" parTransId="{99D13761-6D70-4464-A5A9-E4E0A72FFE08}" sibTransId="{5A6CDB5F-00EB-4368-A645-CD9E6DD7FB7E}"/>
    <dgm:cxn modelId="{8EDA8091-AA56-4D22-B345-AA906A087BDB}" srcId="{7EE11FA6-082E-4362-B219-980266EC2E5E}" destId="{0CF151AC-F80F-4BAB-9593-2199205D52B7}" srcOrd="0" destOrd="0" parTransId="{354679D5-3F47-4477-8553-C220C710ED96}" sibTransId="{1006A765-BD46-4841-9497-DD6AF108760B}"/>
    <dgm:cxn modelId="{EAE0EE91-7578-4145-8C24-545667365BA1}" type="presOf" srcId="{0CF151AC-F80F-4BAB-9593-2199205D52B7}" destId="{1AF4DC24-B238-4317-8B8E-BBF1B86BD19C}" srcOrd="0" destOrd="0" presId="urn:microsoft.com/office/officeart/2005/8/layout/orgChart1"/>
    <dgm:cxn modelId="{C9BB3FB3-601D-4E1E-9701-2B6DACB27A35}" type="presOf" srcId="{050E1DB6-E24F-4C7C-868B-1A0213B6AE44}" destId="{45D80FCE-289D-4BF6-8DC6-06A490FCD8F9}" srcOrd="0" destOrd="0" presId="urn:microsoft.com/office/officeart/2005/8/layout/orgChart1"/>
    <dgm:cxn modelId="{101E23CD-EE3F-4546-B793-E815E8130C19}" type="presOf" srcId="{7455A392-EFFB-423C-9FEB-2552E51AD2B6}" destId="{BE2D0179-A244-4A50-B848-6F3E9BB7C670}" srcOrd="1" destOrd="0" presId="urn:microsoft.com/office/officeart/2005/8/layout/orgChart1"/>
    <dgm:cxn modelId="{79D972D5-A033-4D22-A28C-830DB085F2B4}" srcId="{0CF151AC-F80F-4BAB-9593-2199205D52B7}" destId="{7455A392-EFFB-423C-9FEB-2552E51AD2B6}" srcOrd="0" destOrd="0" parTransId="{88AF1C70-04D6-426E-A864-1EDE5A06ABC0}" sibTransId="{25374745-A733-4936-8C21-E71F538E7729}"/>
    <dgm:cxn modelId="{1B98C35F-2696-45D4-B623-EAB713B8039F}" type="presParOf" srcId="{E27DFDAD-F3FF-4F51-A561-67CAC2CD2EEF}" destId="{6FCB2B19-327A-465A-823A-15168BBF43B1}" srcOrd="0" destOrd="0" presId="urn:microsoft.com/office/officeart/2005/8/layout/orgChart1"/>
    <dgm:cxn modelId="{B9782446-E63F-4352-A601-B84DA9DF870A}" type="presParOf" srcId="{6FCB2B19-327A-465A-823A-15168BBF43B1}" destId="{499F5205-3F4B-406A-84E9-792D0E7D5E35}" srcOrd="0" destOrd="0" presId="urn:microsoft.com/office/officeart/2005/8/layout/orgChart1"/>
    <dgm:cxn modelId="{75A58BEC-32EF-4D75-BBE0-FD661F5B208F}" type="presParOf" srcId="{499F5205-3F4B-406A-84E9-792D0E7D5E35}" destId="{1AF4DC24-B238-4317-8B8E-BBF1B86BD19C}" srcOrd="0" destOrd="0" presId="urn:microsoft.com/office/officeart/2005/8/layout/orgChart1"/>
    <dgm:cxn modelId="{87AF38D4-3153-4D6B-9D49-B4B154A0B2FD}" type="presParOf" srcId="{499F5205-3F4B-406A-84E9-792D0E7D5E35}" destId="{2781B35E-9EBA-47A5-9838-295BFFAE464A}" srcOrd="1" destOrd="0" presId="urn:microsoft.com/office/officeart/2005/8/layout/orgChart1"/>
    <dgm:cxn modelId="{362C5676-0E37-4D90-B457-6E2123F2E447}" type="presParOf" srcId="{6FCB2B19-327A-465A-823A-15168BBF43B1}" destId="{E59AB2FC-DAC5-44E5-A88F-1020CAB45B6E}" srcOrd="1" destOrd="0" presId="urn:microsoft.com/office/officeart/2005/8/layout/orgChart1"/>
    <dgm:cxn modelId="{41AC48B8-3686-4717-BD24-94A508183E0E}" type="presParOf" srcId="{E59AB2FC-DAC5-44E5-A88F-1020CAB45B6E}" destId="{F712EABE-ABAC-4300-8948-3A7314BF0561}" srcOrd="0" destOrd="0" presId="urn:microsoft.com/office/officeart/2005/8/layout/orgChart1"/>
    <dgm:cxn modelId="{84D8A9EE-96F2-4D38-A468-1C9917E6FE8E}" type="presParOf" srcId="{E59AB2FC-DAC5-44E5-A88F-1020CAB45B6E}" destId="{B95F67FE-F1D3-448A-80E0-57571722FBDD}" srcOrd="1" destOrd="0" presId="urn:microsoft.com/office/officeart/2005/8/layout/orgChart1"/>
    <dgm:cxn modelId="{D26A5BC8-57C7-42B9-A2D4-8AED911DC561}" type="presParOf" srcId="{B95F67FE-F1D3-448A-80E0-57571722FBDD}" destId="{D45581A5-7CA9-4B5D-82FF-ED1FE55573A1}" srcOrd="0" destOrd="0" presId="urn:microsoft.com/office/officeart/2005/8/layout/orgChart1"/>
    <dgm:cxn modelId="{3C0CA018-01D4-462C-9A8B-F6CF9B7FA649}" type="presParOf" srcId="{D45581A5-7CA9-4B5D-82FF-ED1FE55573A1}" destId="{688A31A0-D40F-4EC2-9982-5CFFCBF7C0EE}" srcOrd="0" destOrd="0" presId="urn:microsoft.com/office/officeart/2005/8/layout/orgChart1"/>
    <dgm:cxn modelId="{FACA9BF9-792A-4777-B70D-0888AA1B2A2E}" type="presParOf" srcId="{D45581A5-7CA9-4B5D-82FF-ED1FE55573A1}" destId="{BE2D0179-A244-4A50-B848-6F3E9BB7C670}" srcOrd="1" destOrd="0" presId="urn:microsoft.com/office/officeart/2005/8/layout/orgChart1"/>
    <dgm:cxn modelId="{0E517298-BCB7-40BB-A259-BD4EDD8B33AD}" type="presParOf" srcId="{B95F67FE-F1D3-448A-80E0-57571722FBDD}" destId="{2FD4CE27-9866-4F87-8690-975082AC4BC8}" srcOrd="1" destOrd="0" presId="urn:microsoft.com/office/officeart/2005/8/layout/orgChart1"/>
    <dgm:cxn modelId="{EDB5487F-071A-4EC8-992C-527A50D317F8}" type="presParOf" srcId="{B95F67FE-F1D3-448A-80E0-57571722FBDD}" destId="{4A3F8259-EEBD-405F-8090-E51AF513BB9D}" srcOrd="2" destOrd="0" presId="urn:microsoft.com/office/officeart/2005/8/layout/orgChart1"/>
    <dgm:cxn modelId="{AF97DDDD-994C-4B88-9607-0D82BB4EDC29}" type="presParOf" srcId="{E59AB2FC-DAC5-44E5-A88F-1020CAB45B6E}" destId="{3247FE0A-810E-4B67-B8BA-A6262C711113}" srcOrd="2" destOrd="0" presId="urn:microsoft.com/office/officeart/2005/8/layout/orgChart1"/>
    <dgm:cxn modelId="{DAAD8BB5-C044-4653-B8F0-F4B2847BCF49}" type="presParOf" srcId="{E59AB2FC-DAC5-44E5-A88F-1020CAB45B6E}" destId="{977A2CEE-256B-435E-8557-0D70C02F8AF5}" srcOrd="3" destOrd="0" presId="urn:microsoft.com/office/officeart/2005/8/layout/orgChart1"/>
    <dgm:cxn modelId="{C9D71504-BEEA-4B5B-9274-916A8F8B1E8A}" type="presParOf" srcId="{977A2CEE-256B-435E-8557-0D70C02F8AF5}" destId="{DCC5A023-9449-4A48-A7AA-8E4776AF1DB6}" srcOrd="0" destOrd="0" presId="urn:microsoft.com/office/officeart/2005/8/layout/orgChart1"/>
    <dgm:cxn modelId="{36AA5405-05FA-4796-B41D-CBEEB771C02C}" type="presParOf" srcId="{DCC5A023-9449-4A48-A7AA-8E4776AF1DB6}" destId="{45D80FCE-289D-4BF6-8DC6-06A490FCD8F9}" srcOrd="0" destOrd="0" presId="urn:microsoft.com/office/officeart/2005/8/layout/orgChart1"/>
    <dgm:cxn modelId="{2D7C739B-6452-4FAA-99B0-A8753781E1D9}" type="presParOf" srcId="{DCC5A023-9449-4A48-A7AA-8E4776AF1DB6}" destId="{864C1CD9-282F-49F8-91FA-8E1E5DA9B7DA}" srcOrd="1" destOrd="0" presId="urn:microsoft.com/office/officeart/2005/8/layout/orgChart1"/>
    <dgm:cxn modelId="{1507A01F-BAAE-4829-B959-6D468897C2D1}" type="presParOf" srcId="{977A2CEE-256B-435E-8557-0D70C02F8AF5}" destId="{80767426-91AF-45C1-A2A0-4C99D8806158}" srcOrd="1" destOrd="0" presId="urn:microsoft.com/office/officeart/2005/8/layout/orgChart1"/>
    <dgm:cxn modelId="{EFDBDA5A-BE07-48B5-88F5-EF1ABBDF4A57}" type="presParOf" srcId="{977A2CEE-256B-435E-8557-0D70C02F8AF5}" destId="{0FC107FE-4B05-4E7D-8186-57FE77FF8538}" srcOrd="2" destOrd="0" presId="urn:microsoft.com/office/officeart/2005/8/layout/orgChart1"/>
    <dgm:cxn modelId="{83FFD839-494D-42E7-9BE4-A0B17E7855FE}" type="presParOf" srcId="{6FCB2B19-327A-465A-823A-15168BBF43B1}" destId="{D357FA6C-7C55-4235-8DDE-A7AFD072966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47FE0A-810E-4B67-B8BA-A6262C711113}">
      <dsp:nvSpPr>
        <dsp:cNvPr id="0" name=""/>
        <dsp:cNvSpPr/>
      </dsp:nvSpPr>
      <dsp:spPr>
        <a:xfrm>
          <a:off x="4076700" y="1554164"/>
          <a:ext cx="1878705" cy="6524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26429"/>
              </a:lnTo>
              <a:lnTo>
                <a:pt x="1878705" y="326429"/>
              </a:lnTo>
              <a:lnTo>
                <a:pt x="1878705" y="65248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712EABE-ABAC-4300-8948-3A7314BF0561}">
      <dsp:nvSpPr>
        <dsp:cNvPr id="0" name=""/>
        <dsp:cNvSpPr/>
      </dsp:nvSpPr>
      <dsp:spPr>
        <a:xfrm>
          <a:off x="1972735" y="1554164"/>
          <a:ext cx="2103964" cy="652485"/>
        </a:xfrm>
        <a:custGeom>
          <a:avLst/>
          <a:gdLst/>
          <a:ahLst/>
          <a:cxnLst/>
          <a:rect l="0" t="0" r="0" b="0"/>
          <a:pathLst>
            <a:path>
              <a:moveTo>
                <a:pt x="2103964" y="0"/>
              </a:moveTo>
              <a:lnTo>
                <a:pt x="2103964" y="326429"/>
              </a:lnTo>
              <a:lnTo>
                <a:pt x="0" y="326429"/>
              </a:lnTo>
              <a:lnTo>
                <a:pt x="0" y="652485"/>
              </a:lnTo>
            </a:path>
          </a:pathLst>
        </a:custGeom>
        <a:noFill/>
        <a:ln w="19050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AF4DC24-B238-4317-8B8E-BBF1B86BD19C}">
      <dsp:nvSpPr>
        <dsp:cNvPr id="0" name=""/>
        <dsp:cNvSpPr/>
      </dsp:nvSpPr>
      <dsp:spPr>
        <a:xfrm>
          <a:off x="2524050" y="1515"/>
          <a:ext cx="3105298" cy="1552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solidFill>
                <a:schemeClr val="bg1"/>
              </a:solidFill>
            </a:rPr>
            <a:t>Marshall University Department of Public Health</a:t>
          </a:r>
        </a:p>
      </dsp:txBody>
      <dsp:txXfrm>
        <a:off x="2524050" y="1515"/>
        <a:ext cx="3105298" cy="1552649"/>
      </dsp:txXfrm>
    </dsp:sp>
    <dsp:sp modelId="{688A31A0-D40F-4EC2-9982-5CFFCBF7C0EE}">
      <dsp:nvSpPr>
        <dsp:cNvPr id="0" name=""/>
        <dsp:cNvSpPr/>
      </dsp:nvSpPr>
      <dsp:spPr>
        <a:xfrm>
          <a:off x="420086" y="2206650"/>
          <a:ext cx="3105298" cy="1552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MU MPH Program</a:t>
          </a:r>
        </a:p>
      </dsp:txBody>
      <dsp:txXfrm>
        <a:off x="420086" y="2206650"/>
        <a:ext cx="3105298" cy="1552649"/>
      </dsp:txXfrm>
    </dsp:sp>
    <dsp:sp modelId="{45D80FCE-289D-4BF6-8DC6-06A490FCD8F9}">
      <dsp:nvSpPr>
        <dsp:cNvPr id="0" name=""/>
        <dsp:cNvSpPr/>
      </dsp:nvSpPr>
      <dsp:spPr>
        <a:xfrm>
          <a:off x="4177497" y="2206650"/>
          <a:ext cx="3555815" cy="155264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MU Minority Health Institute</a:t>
          </a:r>
        </a:p>
      </dsp:txBody>
      <dsp:txXfrm>
        <a:off x="4177497" y="2206650"/>
        <a:ext cx="3555815" cy="15526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E973C59C-4E16-4A64-A766-34DB213E11B3}" type="datetimeFigureOut">
              <a:rPr lang="en-US">
                <a:solidFill>
                  <a:schemeClr val="tx2"/>
                </a:solidFill>
              </a:rPr>
              <a:t>8/9/2023</a:t>
            </a:fld>
            <a:endParaRPr>
              <a:solidFill>
                <a:schemeClr val="tx2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>
              <a:solidFill>
                <a:schemeClr val="tx2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FD77566-CD65-4859-9FA1-43956DC85B8C}" type="slidenum">
              <a:rPr>
                <a:solidFill>
                  <a:schemeClr val="tx2"/>
                </a:solidFill>
              </a:rPr>
              <a:t>‹#›</a:t>
            </a:fld>
            <a:endParaRPr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87983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F95CF31C-F757-429C-A789-86504F04C3BE}" type="datetimeFigureOut">
              <a:rPr lang="en-US"/>
              <a:pPr/>
              <a:t>8/9/2023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17513" y="701675"/>
            <a:ext cx="6242050" cy="3511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447461"/>
            <a:ext cx="5661660" cy="4213384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6"/>
            <a:ext cx="3066733" cy="468154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8796F01-7154-41E0-B48B-A6921757531A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07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1pPr>
    <a:lvl2pPr marL="60949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2pPr>
    <a:lvl3pPr marL="1218987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3pPr>
    <a:lvl4pPr marL="1828480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4pPr>
    <a:lvl5pPr marL="2437973" algn="l" defTabSz="1218987" rtl="0" eaLnBrk="1" latinLnBrk="0" hangingPunct="1">
      <a:defRPr sz="1600" kern="1200">
        <a:solidFill>
          <a:schemeClr val="tx2"/>
        </a:solidFill>
        <a:latin typeface="+mn-lt"/>
        <a:ea typeface="+mn-ea"/>
        <a:cs typeface="+mn-cs"/>
      </a:defRPr>
    </a:lvl5pPr>
    <a:lvl6pPr marL="304746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6960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453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5947" algn="l" defTabSz="1218987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6675" y="2404534"/>
            <a:ext cx="7764913" cy="1646302"/>
          </a:xfrm>
        </p:spPr>
        <p:txBody>
          <a:bodyPr anchor="b">
            <a:noAutofit/>
          </a:bodyPr>
          <a:lstStyle>
            <a:lvl1pPr algn="r">
              <a:defRPr sz="5398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6675" y="4050834"/>
            <a:ext cx="7764913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1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3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65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3C847-D284-421D-B330-2D43513B0F9C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8" name="Group 17" descr="Stack of books">
            <a:extLst>
              <a:ext uri="{FF2B5EF4-FFF2-40B4-BE49-F238E27FC236}">
                <a16:creationId xmlns:a16="http://schemas.microsoft.com/office/drawing/2014/main" id="{00A24D48-8584-4A56-8ABE-396B79DEA2B9}"/>
              </a:ext>
            </a:extLst>
          </p:cNvPr>
          <p:cNvGrpSpPr/>
          <p:nvPr userDrawn="1"/>
        </p:nvGrpSpPr>
        <p:grpSpPr>
          <a:xfrm>
            <a:off x="0" y="0"/>
            <a:ext cx="12190572" cy="6858000"/>
            <a:chOff x="0" y="0"/>
            <a:chExt cx="12190572" cy="6858000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BFFD01AC-607F-42A3-95E6-4269DF0F806C}"/>
                </a:ext>
              </a:extLst>
            </p:cNvPr>
            <p:cNvSpPr/>
            <p:nvPr/>
          </p:nvSpPr>
          <p:spPr>
            <a:xfrm>
              <a:off x="1620" y="0"/>
              <a:ext cx="12188952" cy="685800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50000"/>
                  </a:schemeClr>
                </a:gs>
                <a:gs pos="58000">
                  <a:schemeClr val="accent1">
                    <a:lumMod val="40000"/>
                    <a:lumOff val="6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899" tIns="60949" rIns="121899" bIns="60949" rtlCol="0" anchor="ctr"/>
            <a:lstStyle/>
            <a:p>
              <a:pPr algn="ctr"/>
              <a:endParaRPr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A87627D-126E-4D68-A25B-B0A7F5D1AAF5}"/>
                </a:ext>
              </a:extLst>
            </p:cNvPr>
            <p:cNvGrpSpPr/>
            <p:nvPr/>
          </p:nvGrpSpPr>
          <p:grpSpPr>
            <a:xfrm>
              <a:off x="0" y="0"/>
              <a:ext cx="4726044" cy="6858000"/>
              <a:chOff x="0" y="0"/>
              <a:chExt cx="4726044" cy="6858000"/>
            </a:xfrm>
          </p:grpSpPr>
          <p:pic>
            <p:nvPicPr>
              <p:cNvPr id="23" name="Picture 22" descr="Stack of books">
                <a:extLst>
                  <a:ext uri="{FF2B5EF4-FFF2-40B4-BE49-F238E27FC236}">
                    <a16:creationId xmlns:a16="http://schemas.microsoft.com/office/drawing/2014/main" id="{E78B0957-5701-428B-958B-0B08AEFBE1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0" y="0"/>
                <a:ext cx="4591594" cy="6858000"/>
              </a:xfrm>
              <a:prstGeom prst="rect">
                <a:avLst/>
              </a:prstGeom>
            </p:spPr>
          </p:pic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C740EC92-07D1-47E4-A3D1-B7A06567D057}"/>
                  </a:ext>
                </a:extLst>
              </p:cNvPr>
              <p:cNvSpPr/>
              <p:nvPr/>
            </p:nvSpPr>
            <p:spPr>
              <a:xfrm>
                <a:off x="4588884" y="0"/>
                <a:ext cx="137160" cy="6858000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78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5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85147-19A6-4970-A04E-ED9B1D83C0F1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60BA0E-20D0-4E7C-B286-26C960A678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388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2700868"/>
            <a:ext cx="8594429" cy="1826581"/>
          </a:xfrm>
        </p:spPr>
        <p:txBody>
          <a:bodyPr anchor="b"/>
          <a:lstStyle>
            <a:lvl1pPr algn="l">
              <a:defRPr sz="39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860400"/>
          </a:xfrm>
        </p:spPr>
        <p:txBody>
          <a:bodyPr anchor="t"/>
          <a:lstStyle>
            <a:lvl1pPr marL="0" indent="0" algn="l">
              <a:buNone/>
              <a:defRPr sz="19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41008-E89D-49CD-9BF4-E6F3FE09F7AC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39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158" y="2160589"/>
            <a:ext cx="418294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8645" y="2160590"/>
            <a:ext cx="418294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E199F-4583-41EB-929F-5865E95EECAA}" type="datetime1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06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570" y="2160983"/>
            <a:ext cx="4184533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570" y="2737246"/>
            <a:ext cx="418453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7058" y="2160983"/>
            <a:ext cx="4184528" cy="576262"/>
          </a:xfrm>
        </p:spPr>
        <p:txBody>
          <a:bodyPr anchor="b">
            <a:noAutofit/>
          </a:bodyPr>
          <a:lstStyle>
            <a:lvl1pPr marL="0" indent="0">
              <a:buNone/>
              <a:defRPr sz="2399" b="0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7059" y="2737246"/>
            <a:ext cx="418452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E652EB-356C-4482-B27C-7C8E08F5D88F}" type="datetime1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02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0895E-43C3-4560-B59A-90049317E860}" type="datetime1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49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778C32-B81D-4A68-A851-5185C690F024}" type="datetime1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6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1498604"/>
            <a:ext cx="3853524" cy="1278466"/>
          </a:xfrm>
        </p:spPr>
        <p:txBody>
          <a:bodyPr anchor="b">
            <a:normAutofit/>
          </a:bodyPr>
          <a:lstStyle>
            <a:lvl1pPr>
              <a:defRPr sz="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9222" y="514925"/>
            <a:ext cx="4512366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2777069"/>
            <a:ext cx="3853524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6926" indent="0">
              <a:buNone/>
              <a:defRPr sz="1400"/>
            </a:lvl2pPr>
            <a:lvl3pPr marL="913852" indent="0">
              <a:buNone/>
              <a:defRPr sz="1200"/>
            </a:lvl3pPr>
            <a:lvl4pPr marL="1370778" indent="0">
              <a:buNone/>
              <a:defRPr sz="1000"/>
            </a:lvl4pPr>
            <a:lvl5pPr marL="1827703" indent="0">
              <a:buNone/>
              <a:defRPr sz="1000"/>
            </a:lvl5pPr>
            <a:lvl6pPr marL="2284628" indent="0">
              <a:buNone/>
              <a:defRPr sz="1000"/>
            </a:lvl6pPr>
            <a:lvl7pPr marL="2741554" indent="0">
              <a:buNone/>
              <a:defRPr sz="1000"/>
            </a:lvl7pPr>
            <a:lvl8pPr marL="3198480" indent="0">
              <a:buNone/>
              <a:defRPr sz="1000"/>
            </a:lvl8pPr>
            <a:lvl9pPr marL="3655406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765D79-EF31-4E8F-A1BE-AF31805C2859}" type="datetime1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8" y="4800600"/>
            <a:ext cx="8594428" cy="566738"/>
          </a:xfrm>
        </p:spPr>
        <p:txBody>
          <a:bodyPr anchor="b">
            <a:normAutofit/>
          </a:bodyPr>
          <a:lstStyle>
            <a:lvl1pPr algn="l">
              <a:defRPr sz="2399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158" y="609600"/>
            <a:ext cx="8594429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063" indent="0">
              <a:buNone/>
              <a:defRPr sz="1600"/>
            </a:lvl2pPr>
            <a:lvl3pPr marL="914126" indent="0">
              <a:buNone/>
              <a:defRPr sz="1600"/>
            </a:lvl3pPr>
            <a:lvl4pPr marL="1371189" indent="0">
              <a:buNone/>
              <a:defRPr sz="1600"/>
            </a:lvl4pPr>
            <a:lvl5pPr marL="1828251" indent="0">
              <a:buNone/>
              <a:defRPr sz="1600"/>
            </a:lvl5pPr>
            <a:lvl6pPr marL="2285314" indent="0">
              <a:buNone/>
              <a:defRPr sz="1600"/>
            </a:lvl6pPr>
            <a:lvl7pPr marL="2742377" indent="0">
              <a:buNone/>
              <a:defRPr sz="1600"/>
            </a:lvl7pPr>
            <a:lvl8pPr marL="3199440" indent="0">
              <a:buNone/>
              <a:defRPr sz="1600"/>
            </a:lvl8pPr>
            <a:lvl9pPr marL="3656503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158" y="5367338"/>
            <a:ext cx="8594428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2FBA3B-941F-4778-A0CB-865223FDAE69}" type="datetime1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BB78A-01B4-41F2-96B0-677A4A2828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12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609600"/>
            <a:ext cx="8594429" cy="3403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4008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5783" y="3632200"/>
            <a:ext cx="7222643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470400"/>
            <a:ext cx="8594429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2399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0151221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159" y="1931988"/>
            <a:ext cx="8594429" cy="2595460"/>
          </a:xfrm>
        </p:spPr>
        <p:txBody>
          <a:bodyPr anchor="b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700121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092" y="609600"/>
            <a:ext cx="809202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729" y="790378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0695" y="2886556"/>
            <a:ext cx="609441" cy="584776"/>
          </a:xfrm>
          <a:prstGeom prst="rect">
            <a:avLst/>
          </a:prstGeom>
        </p:spPr>
        <p:txBody>
          <a:bodyPr vert="horz" lIns="91416" tIns="45708" rIns="91416" bIns="45708" rtlCol="0" anchor="ctr">
            <a:noAutofit/>
          </a:bodyPr>
          <a:lstStyle/>
          <a:p>
            <a:pPr lvl="0"/>
            <a:r>
              <a:rPr lang="en-US" sz="799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6881265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621" y="609600"/>
            <a:ext cx="8585966" cy="3022600"/>
          </a:xfrm>
        </p:spPr>
        <p:txBody>
          <a:bodyPr anchor="ctr">
            <a:normAutofit/>
          </a:bodyPr>
          <a:lstStyle>
            <a:lvl1pPr algn="l">
              <a:defRPr sz="4399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156" y="4013200"/>
            <a:ext cx="8594430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399">
                <a:solidFill>
                  <a:schemeClr val="accent1"/>
                </a:solidFill>
              </a:defRPr>
            </a:lvl1pPr>
            <a:lvl2pPr marL="457063" indent="0">
              <a:buFontTx/>
              <a:buNone/>
              <a:defRPr/>
            </a:lvl2pPr>
            <a:lvl3pPr marL="914126" indent="0">
              <a:buFontTx/>
              <a:buNone/>
              <a:defRPr/>
            </a:lvl3pPr>
            <a:lvl4pPr marL="1371189" indent="0">
              <a:buFontTx/>
              <a:buNone/>
              <a:defRPr/>
            </a:lvl4pPr>
            <a:lvl5pPr marL="1828251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9" y="4527448"/>
            <a:ext cx="8594429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799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37601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987518-40ED-4895-8580-DE2A722FC423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34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5599" y="609600"/>
            <a:ext cx="130440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159" y="609600"/>
            <a:ext cx="705831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D9F34-BDBC-4273-B9BC-22458F940BE7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1C5AD9-787D-40FA-8A4D-16A055B9AF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26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88825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158" y="2160590"/>
            <a:ext cx="8594429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3257" y="6041363"/>
            <a:ext cx="9117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EBFD46-0FD3-4428-ADEC-1DFD6489930D}" type="datetime1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158" y="6041363"/>
            <a:ext cx="62959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8426" y="6041363"/>
            <a:ext cx="68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EB37DED6-D4C7-42EE-AB49-D2E39E64FD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517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  <p:sldLayoutId id="2147483730" r:id="rId14"/>
    <p:sldLayoutId id="2147483731" r:id="rId15"/>
    <p:sldLayoutId id="2147483732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457063" rtl="0" eaLnBrk="1" latinLnBrk="0" hangingPunct="1">
        <a:spcBef>
          <a:spcPct val="0"/>
        </a:spcBef>
        <a:buNone/>
        <a:defRPr sz="3599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797" indent="-342797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99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727" indent="-285664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657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599720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6783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3846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0908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7971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5034" indent="-228531" algn="l" defTabSz="457063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45706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be.com/clip/Ugkx3FyM74c3tBuyv5scVE3yIaJ27ODXwIMn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E1777FA-C8BD-4E45-9DC8-5ACD2C9986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68424528"/>
              </p:ext>
            </p:extLst>
          </p:nvPr>
        </p:nvGraphicFramePr>
        <p:xfrm>
          <a:off x="1636679" y="685800"/>
          <a:ext cx="8153400" cy="3761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F4052DE-DCFC-4513-92DF-E9010A2321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2346" y="5791200"/>
            <a:ext cx="762066" cy="50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9601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>
            <a:extLst>
              <a:ext uri="{FF2B5EF4-FFF2-40B4-BE49-F238E27FC236}">
                <a16:creationId xmlns:a16="http://schemas.microsoft.com/office/drawing/2014/main" id="{88C9B83F-64CD-41C1-925F-A08801FFD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E1655065-0BD7-4422-BEC0-4401E99809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4DDD90AC-ABEC-4A76-9C9C-AD0A5F8FC7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Rectangle 23">
              <a:extLst>
                <a:ext uri="{FF2B5EF4-FFF2-40B4-BE49-F238E27FC236}">
                  <a16:creationId xmlns:a16="http://schemas.microsoft.com/office/drawing/2014/main" id="{21A8AFEF-EC50-4C0B-9C64-814B76C820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6" name="Rectangle 25">
              <a:extLst>
                <a:ext uri="{FF2B5EF4-FFF2-40B4-BE49-F238E27FC236}">
                  <a16:creationId xmlns:a16="http://schemas.microsoft.com/office/drawing/2014/main" id="{CAFAA800-E117-4357-84E4-56B63EA03E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8DDFC9F4-3B45-402D-8AD7-60B3F08ED7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Rectangle 27">
              <a:extLst>
                <a:ext uri="{FF2B5EF4-FFF2-40B4-BE49-F238E27FC236}">
                  <a16:creationId xmlns:a16="http://schemas.microsoft.com/office/drawing/2014/main" id="{F26A0854-FBE4-4587-B349-06BE192BD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8">
              <a:extLst>
                <a:ext uri="{FF2B5EF4-FFF2-40B4-BE49-F238E27FC236}">
                  <a16:creationId xmlns:a16="http://schemas.microsoft.com/office/drawing/2014/main" id="{54A9C4C6-FF7D-470E-BFCA-CE4F60A1F0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9">
              <a:extLst>
                <a:ext uri="{FF2B5EF4-FFF2-40B4-BE49-F238E27FC236}">
                  <a16:creationId xmlns:a16="http://schemas.microsoft.com/office/drawing/2014/main" id="{B1721EA8-4871-45D4-B78F-AE805A3004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Isosceles Triangle 50">
              <a:extLst>
                <a:ext uri="{FF2B5EF4-FFF2-40B4-BE49-F238E27FC236}">
                  <a16:creationId xmlns:a16="http://schemas.microsoft.com/office/drawing/2014/main" id="{E5763971-E3A3-45C6-9BA8-2E032C7A55E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32752E94-0E01-4AF5-A43A-F2FAD8737C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EF94E578-8C50-42F8-5622-595DE786A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560" r="7361" b="9091"/>
          <a:stretch/>
        </p:blipFill>
        <p:spPr>
          <a:xfrm>
            <a:off x="4268742" y="-1"/>
            <a:ext cx="7920083" cy="6858001"/>
          </a:xfrm>
          <a:custGeom>
            <a:avLst/>
            <a:gdLst/>
            <a:ahLst/>
            <a:cxnLst/>
            <a:rect l="l" t="t" r="r" b="b"/>
            <a:pathLst>
              <a:path w="7922146" h="6858001">
                <a:moveTo>
                  <a:pt x="379987" y="0"/>
                </a:moveTo>
                <a:lnTo>
                  <a:pt x="5304971" y="0"/>
                </a:lnTo>
                <a:lnTo>
                  <a:pt x="7065281" y="0"/>
                </a:lnTo>
                <a:lnTo>
                  <a:pt x="7397540" y="0"/>
                </a:lnTo>
                <a:lnTo>
                  <a:pt x="7397540" y="1"/>
                </a:lnTo>
                <a:lnTo>
                  <a:pt x="7922146" y="1"/>
                </a:lnTo>
                <a:lnTo>
                  <a:pt x="7922146" y="6858001"/>
                </a:lnTo>
                <a:lnTo>
                  <a:pt x="7065281" y="6858001"/>
                </a:lnTo>
                <a:lnTo>
                  <a:pt x="7065281" y="6858000"/>
                </a:lnTo>
                <a:lnTo>
                  <a:pt x="5932989" y="6858000"/>
                </a:lnTo>
                <a:lnTo>
                  <a:pt x="5932989" y="6858001"/>
                </a:lnTo>
                <a:lnTo>
                  <a:pt x="27809" y="6858001"/>
                </a:lnTo>
                <a:lnTo>
                  <a:pt x="1803228" y="4521201"/>
                </a:lnTo>
                <a:close/>
                <a:moveTo>
                  <a:pt x="0" y="0"/>
                </a:moveTo>
                <a:lnTo>
                  <a:pt x="379987" y="0"/>
                </a:lnTo>
                <a:lnTo>
                  <a:pt x="0" y="407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3E908E4-030E-0770-B05B-2E51A0BD60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8692" y="1678666"/>
            <a:ext cx="4087126" cy="236909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457200"/>
            <a:r>
              <a:rPr lang="en-US" sz="4800"/>
              <a:t>MPH Hooding Ceremony</a:t>
            </a:r>
            <a:br>
              <a:rPr lang="en-US" sz="4800"/>
            </a:br>
            <a:r>
              <a:rPr lang="en-US" sz="4800"/>
              <a:t>April 24, 2023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E3106-2814-F5EE-4C53-E76C40B298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158" y="4050831"/>
            <a:ext cx="4078659" cy="109690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 defTabSz="457200">
              <a:buNone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hlinkClick r:id="rId3"/>
              </a:rPr>
              <a:t>https://youtube.com/clip/Ugkx3FyM74c3tBuyv5scVE3yIaJ27ODXwIMn</a:t>
            </a: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A57C1A16-B8AB-4D99-A195-A38F556A6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68571" y="0"/>
            <a:ext cx="1218883" cy="685800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F8A9B20B-D1DD-4573-B5EC-5580295192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7423333" y="3681413"/>
            <a:ext cx="4762317" cy="3176587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23">
            <a:extLst>
              <a:ext uri="{FF2B5EF4-FFF2-40B4-BE49-F238E27FC236}">
                <a16:creationId xmlns:a16="http://schemas.microsoft.com/office/drawing/2014/main" id="{66D61E08-70C3-48D8-BEA0-787111DC3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179084" y="-8467"/>
            <a:ext cx="3006566" cy="6866467"/>
          </a:xfrm>
          <a:custGeom>
            <a:avLst/>
            <a:gdLst/>
            <a:ahLst/>
            <a:cxnLst/>
            <a:rect l="l" t="t" r="r" b="b"/>
            <a:pathLst>
              <a:path w="3007349" h="6866467">
                <a:moveTo>
                  <a:pt x="2045532" y="0"/>
                </a:moveTo>
                <a:lnTo>
                  <a:pt x="3007349" y="0"/>
                </a:lnTo>
                <a:lnTo>
                  <a:pt x="3007349" y="6866467"/>
                </a:lnTo>
                <a:lnTo>
                  <a:pt x="0" y="6866467"/>
                </a:lnTo>
                <a:lnTo>
                  <a:pt x="2045532" y="0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0" name="Rectangle 25">
            <a:extLst>
              <a:ext uri="{FF2B5EF4-FFF2-40B4-BE49-F238E27FC236}">
                <a16:creationId xmlns:a16="http://schemas.microsoft.com/office/drawing/2014/main" id="{FC55298F-0AE5-478E-AD2B-03C2614C58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00941" y="-8467"/>
            <a:ext cx="2587884" cy="6866467"/>
          </a:xfrm>
          <a:custGeom>
            <a:avLst/>
            <a:gdLst/>
            <a:ahLst/>
            <a:cxnLst/>
            <a:rect l="l" t="t" r="r" b="b"/>
            <a:pathLst>
              <a:path w="2573311" h="6866467">
                <a:moveTo>
                  <a:pt x="0" y="0"/>
                </a:moveTo>
                <a:lnTo>
                  <a:pt x="2573311" y="0"/>
                </a:lnTo>
                <a:lnTo>
                  <a:pt x="2573311" y="6866467"/>
                </a:lnTo>
                <a:lnTo>
                  <a:pt x="1202336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2" name="Isosceles Triangle 24">
            <a:extLst>
              <a:ext uri="{FF2B5EF4-FFF2-40B4-BE49-F238E27FC236}">
                <a16:creationId xmlns:a16="http://schemas.microsoft.com/office/drawing/2014/main" id="{C180E4EA-0B63-4779-A895-7E90E71088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30006" y="3048000"/>
            <a:ext cx="3258819" cy="3810000"/>
          </a:xfrm>
          <a:prstGeom prst="triangle">
            <a:avLst>
              <a:gd name="adj" fmla="val 100000"/>
            </a:avLst>
          </a:prstGeom>
          <a:solidFill>
            <a:schemeClr val="accent2">
              <a:alpha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4" name="Rectangle 27">
            <a:extLst>
              <a:ext uri="{FF2B5EF4-FFF2-40B4-BE49-F238E27FC236}">
                <a16:creationId xmlns:a16="http://schemas.microsoft.com/office/drawing/2014/main" id="{CEE01D9D-3DE8-4EED-B0D3-8F3C79CC7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32069" y="-8467"/>
            <a:ext cx="2853582" cy="6866467"/>
          </a:xfrm>
          <a:custGeom>
            <a:avLst/>
            <a:gdLst/>
            <a:ahLst/>
            <a:cxnLst/>
            <a:rect l="l" t="t" r="r" b="b"/>
            <a:pathLst>
              <a:path w="2858013" h="6866467">
                <a:moveTo>
                  <a:pt x="0" y="0"/>
                </a:moveTo>
                <a:lnTo>
                  <a:pt x="2858013" y="0"/>
                </a:lnTo>
                <a:lnTo>
                  <a:pt x="2858013" y="6866467"/>
                </a:lnTo>
                <a:lnTo>
                  <a:pt x="2473942" y="686646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6" name="Rectangle 28">
            <a:extLst>
              <a:ext uri="{FF2B5EF4-FFF2-40B4-BE49-F238E27FC236}">
                <a16:creationId xmlns:a16="http://schemas.microsoft.com/office/drawing/2014/main" id="{89AF5CE9-607F-43F4-8983-DCD6DA4051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95891" y="-8467"/>
            <a:ext cx="1289758" cy="6866467"/>
          </a:xfrm>
          <a:custGeom>
            <a:avLst/>
            <a:gdLst/>
            <a:ahLst/>
            <a:cxnLst/>
            <a:rect l="l" t="t" r="r" b="b"/>
            <a:pathLst>
              <a:path w="1290094" h="6858000">
                <a:moveTo>
                  <a:pt x="1019735" y="0"/>
                </a:moveTo>
                <a:lnTo>
                  <a:pt x="1290094" y="0"/>
                </a:lnTo>
                <a:lnTo>
                  <a:pt x="1290094" y="6858000"/>
                </a:lnTo>
                <a:lnTo>
                  <a:pt x="0" y="6858000"/>
                </a:lnTo>
                <a:lnTo>
                  <a:pt x="1019735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68" name="Rectangle 29">
            <a:extLst>
              <a:ext uri="{FF2B5EF4-FFF2-40B4-BE49-F238E27FC236}">
                <a16:creationId xmlns:a16="http://schemas.microsoft.com/office/drawing/2014/main" id="{6EEA2DBD-9E1E-4521-8C01-F32AD18A89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36150" y="-8467"/>
            <a:ext cx="1249499" cy="6866467"/>
          </a:xfrm>
          <a:custGeom>
            <a:avLst/>
            <a:gdLst/>
            <a:ahLst/>
            <a:cxnLst/>
            <a:rect l="l" t="t" r="r" b="b"/>
            <a:pathLst>
              <a:path w="1249825" h="6858000">
                <a:moveTo>
                  <a:pt x="0" y="0"/>
                </a:moveTo>
                <a:lnTo>
                  <a:pt x="1249825" y="0"/>
                </a:lnTo>
                <a:lnTo>
                  <a:pt x="1249825" y="6858000"/>
                </a:lnTo>
                <a:lnTo>
                  <a:pt x="1109382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6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70" name="Isosceles Triangle 29">
            <a:extLst>
              <a:ext uri="{FF2B5EF4-FFF2-40B4-BE49-F238E27FC236}">
                <a16:creationId xmlns:a16="http://schemas.microsoft.com/office/drawing/2014/main" id="{15BBD2C1-BA9B-46A9-A27A-33498B169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368965" y="3589867"/>
            <a:ext cx="1816685" cy="3268133"/>
          </a:xfrm>
          <a:prstGeom prst="triangle">
            <a:avLst>
              <a:gd name="adj" fmla="val 100000"/>
            </a:avLst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889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09EAAE-0063-FD82-B7D2-6B3586F6D9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158" y="609600"/>
            <a:ext cx="8594429" cy="14478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Department of Public Health </a:t>
            </a:r>
            <a:br>
              <a:rPr lang="en-US" dirty="0"/>
            </a:br>
            <a:r>
              <a:rPr lang="en-US" dirty="0"/>
              <a:t>MPH Program</a:t>
            </a:r>
            <a:br>
              <a:rPr lang="en-US" dirty="0"/>
            </a:br>
            <a:r>
              <a:rPr lang="en-US" dirty="0"/>
              <a:t>2019/2023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961CA38-9CCC-4AE9-C764-570849B1C67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7513093"/>
              </p:ext>
            </p:extLst>
          </p:nvPr>
        </p:nvGraphicFramePr>
        <p:xfrm>
          <a:off x="677863" y="2160588"/>
          <a:ext cx="859313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9949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228A4-EB8E-0944-6A48-AA08A564A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MPH Graduation History</a:t>
            </a:r>
            <a:br>
              <a:rPr lang="en-US" dirty="0"/>
            </a:br>
            <a:r>
              <a:rPr lang="en-US" dirty="0"/>
              <a:t>2019-2023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87093832-1026-091C-D224-EC8113FFD0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21375575"/>
              </p:ext>
            </p:extLst>
          </p:nvPr>
        </p:nvGraphicFramePr>
        <p:xfrm>
          <a:off x="677863" y="2160588"/>
          <a:ext cx="859313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6921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58ECEC-859B-5F3A-1123-8C47FECB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Enrollment &amp; Graduates 2021/2022</a:t>
            </a:r>
            <a:br>
              <a:rPr lang="en-US" dirty="0"/>
            </a:br>
            <a:r>
              <a:rPr lang="en-US" dirty="0"/>
              <a:t>MPH Program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084B0148-6EE2-FCC0-2B0B-8E9BF4000FD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81348174"/>
              </p:ext>
            </p:extLst>
          </p:nvPr>
        </p:nvGraphicFramePr>
        <p:xfrm>
          <a:off x="677863" y="2160588"/>
          <a:ext cx="8593137" cy="3881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48132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roup 129">
            <a:extLst>
              <a:ext uri="{FF2B5EF4-FFF2-40B4-BE49-F238E27FC236}">
                <a16:creationId xmlns:a16="http://schemas.microsoft.com/office/drawing/2014/main" id="{4098A4C6-4FFB-4EF4-8317-8110224DB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131" name="Straight Connector 130">
              <a:extLst>
                <a:ext uri="{FF2B5EF4-FFF2-40B4-BE49-F238E27FC236}">
                  <a16:creationId xmlns:a16="http://schemas.microsoft.com/office/drawing/2014/main" id="{4A415072-93F3-4FDA-96B8-7DFD2874C5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>
              <a:extLst>
                <a:ext uri="{FF2B5EF4-FFF2-40B4-BE49-F238E27FC236}">
                  <a16:creationId xmlns:a16="http://schemas.microsoft.com/office/drawing/2014/main" id="{D8C2D828-7FBF-4467-B527-793E0E978C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7" name="Rectangle 23">
              <a:extLst>
                <a:ext uri="{FF2B5EF4-FFF2-40B4-BE49-F238E27FC236}">
                  <a16:creationId xmlns:a16="http://schemas.microsoft.com/office/drawing/2014/main" id="{B9D10F1D-AB99-42AD-8720-CDF3499591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8" name="Rectangle 25">
              <a:extLst>
                <a:ext uri="{FF2B5EF4-FFF2-40B4-BE49-F238E27FC236}">
                  <a16:creationId xmlns:a16="http://schemas.microsoft.com/office/drawing/2014/main" id="{5BF01F05-8464-452A-A278-4A40757B65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29" name="Isosceles Triangle 134">
              <a:extLst>
                <a:ext uri="{FF2B5EF4-FFF2-40B4-BE49-F238E27FC236}">
                  <a16:creationId xmlns:a16="http://schemas.microsoft.com/office/drawing/2014/main" id="{FBCC0363-6CA5-4B64-A66F-4787325575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1" name="Rectangle 27">
              <a:extLst>
                <a:ext uri="{FF2B5EF4-FFF2-40B4-BE49-F238E27FC236}">
                  <a16:creationId xmlns:a16="http://schemas.microsoft.com/office/drawing/2014/main" id="{CBACBAB2-7577-4339-B610-7245E449D37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3" name="Rectangle 28">
              <a:extLst>
                <a:ext uri="{FF2B5EF4-FFF2-40B4-BE49-F238E27FC236}">
                  <a16:creationId xmlns:a16="http://schemas.microsoft.com/office/drawing/2014/main" id="{DFCB19D4-D4D4-4AFD-9ECC-A6D0E4AE2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5" name="Rectangle 29">
              <a:extLst>
                <a:ext uri="{FF2B5EF4-FFF2-40B4-BE49-F238E27FC236}">
                  <a16:creationId xmlns:a16="http://schemas.microsoft.com/office/drawing/2014/main" id="{3B32E423-85B7-4B28-B5C3-AB63224A46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6" name="Isosceles Triangle 138">
              <a:extLst>
                <a:ext uri="{FF2B5EF4-FFF2-40B4-BE49-F238E27FC236}">
                  <a16:creationId xmlns:a16="http://schemas.microsoft.com/office/drawing/2014/main" id="{3DC38A14-94ED-496F-851A-CA6A98898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47" name="Isosceles Triangle 139">
              <a:extLst>
                <a:ext uri="{FF2B5EF4-FFF2-40B4-BE49-F238E27FC236}">
                  <a16:creationId xmlns:a16="http://schemas.microsoft.com/office/drawing/2014/main" id="{14E862E4-F307-4A50-A3A9-0A79FD36D0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 useBgFill="1">
        <p:nvSpPr>
          <p:cNvPr id="142" name="Rectangle 141">
            <a:extLst>
              <a:ext uri="{FF2B5EF4-FFF2-40B4-BE49-F238E27FC236}">
                <a16:creationId xmlns:a16="http://schemas.microsoft.com/office/drawing/2014/main" id="{D82A9BC7-EEAF-49AD-B91B-FB498202B8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Freeform: Shape 143">
            <a:extLst>
              <a:ext uri="{FF2B5EF4-FFF2-40B4-BE49-F238E27FC236}">
                <a16:creationId xmlns:a16="http://schemas.microsoft.com/office/drawing/2014/main" id="{B4D7A11D-7A08-4A91-B386-CCE5F20E3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65037"/>
            <a:ext cx="5910800" cy="2882670"/>
          </a:xfrm>
          <a:custGeom>
            <a:avLst/>
            <a:gdLst>
              <a:gd name="connsiteX0" fmla="*/ 0 w 5912339"/>
              <a:gd name="connsiteY0" fmla="*/ 0 h 2882670"/>
              <a:gd name="connsiteX1" fmla="*/ 5912339 w 5912339"/>
              <a:gd name="connsiteY1" fmla="*/ 0 h 2882670"/>
              <a:gd name="connsiteX2" fmla="*/ 5055350 w 5912339"/>
              <a:gd name="connsiteY2" fmla="*/ 2882670 h 2882670"/>
              <a:gd name="connsiteX3" fmla="*/ 0 w 5912339"/>
              <a:gd name="connsiteY3" fmla="*/ 2882670 h 28826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912339" h="2882670">
                <a:moveTo>
                  <a:pt x="0" y="0"/>
                </a:moveTo>
                <a:lnTo>
                  <a:pt x="5912339" y="0"/>
                </a:lnTo>
                <a:lnTo>
                  <a:pt x="5055350" y="2882670"/>
                </a:lnTo>
                <a:lnTo>
                  <a:pt x="0" y="2882670"/>
                </a:lnTo>
                <a:close/>
              </a:path>
            </a:pathLst>
          </a:cu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30F0D8-F1A9-22D6-0C78-A1BC360D7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81" y="2796505"/>
            <a:ext cx="4589466" cy="1256522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3200" dirty="0"/>
              <a:t>MPH Hooding Ceremony  April 24, 2023 </a:t>
            </a:r>
          </a:p>
        </p:txBody>
      </p:sp>
      <p:pic>
        <p:nvPicPr>
          <p:cNvPr id="9" name="Picture 8" descr="A group of people in graduation gowns and caps">
            <a:extLst>
              <a:ext uri="{FF2B5EF4-FFF2-40B4-BE49-F238E27FC236}">
                <a16:creationId xmlns:a16="http://schemas.microsoft.com/office/drawing/2014/main" id="{58C3C22F-98CC-1745-7F2C-64FAED774B6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" b="603"/>
          <a:stretch/>
        </p:blipFill>
        <p:spPr>
          <a:xfrm>
            <a:off x="7449343" y="34671"/>
            <a:ext cx="4693444" cy="3428990"/>
          </a:xfrm>
          <a:prstGeom prst="rect">
            <a:avLst/>
          </a:prstGeom>
        </p:spPr>
      </p:pic>
      <p:pic>
        <p:nvPicPr>
          <p:cNvPr id="13" name="Picture 12" descr="A group of people in graduation gowns">
            <a:extLst>
              <a:ext uri="{FF2B5EF4-FFF2-40B4-BE49-F238E27FC236}">
                <a16:creationId xmlns:a16="http://schemas.microsoft.com/office/drawing/2014/main" id="{D04F935F-992A-53EF-B556-BF70C470E12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1" r="16041" b="-3"/>
          <a:stretch/>
        </p:blipFill>
        <p:spPr>
          <a:xfrm>
            <a:off x="7495380" y="3429000"/>
            <a:ext cx="4689650" cy="3429000"/>
          </a:xfrm>
          <a:prstGeom prst="rect">
            <a:avLst/>
          </a:prstGeom>
        </p:spPr>
      </p:pic>
      <p:pic>
        <p:nvPicPr>
          <p:cNvPr id="6" name="Content Placeholder 5" descr="A group of people in graduation gowns&#10;&#10;Description automatically generated">
            <a:extLst>
              <a:ext uri="{FF2B5EF4-FFF2-40B4-BE49-F238E27FC236}">
                <a16:creationId xmlns:a16="http://schemas.microsoft.com/office/drawing/2014/main" id="{2924D929-383B-987D-4C0A-6E78B7F8CE6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25" r="9425" b="1"/>
          <a:stretch/>
        </p:blipFill>
        <p:spPr>
          <a:xfrm>
            <a:off x="-108047" y="-14684"/>
            <a:ext cx="7495360" cy="6857990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538C65F-2394-E37D-41A2-32CC5095C89B}"/>
              </a:ext>
            </a:extLst>
          </p:cNvPr>
          <p:cNvSpPr/>
          <p:nvPr/>
        </p:nvSpPr>
        <p:spPr>
          <a:xfrm>
            <a:off x="2245077" y="5269706"/>
            <a:ext cx="3612614" cy="938701"/>
          </a:xfrm>
          <a:prstGeom prst="round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1B325E-C097-CFC1-DA70-9A3ED0711967}"/>
              </a:ext>
            </a:extLst>
          </p:cNvPr>
          <p:cNvSpPr txBox="1"/>
          <p:nvPr/>
        </p:nvSpPr>
        <p:spPr>
          <a:xfrm>
            <a:off x="2379782" y="5342988"/>
            <a:ext cx="3493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MU MPH Hooding Ceremony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April 24, 2023</a:t>
            </a:r>
          </a:p>
        </p:txBody>
      </p:sp>
    </p:spTree>
    <p:extLst>
      <p:ext uri="{BB962C8B-B14F-4D97-AF65-F5344CB8AC3E}">
        <p14:creationId xmlns:p14="http://schemas.microsoft.com/office/powerpoint/2010/main" val="38224796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5014A-1023-420B-BF29-25DD99734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9038" y="314234"/>
            <a:ext cx="8594429" cy="904966"/>
          </a:xfrm>
        </p:spPr>
        <p:txBody>
          <a:bodyPr/>
          <a:lstStyle/>
          <a:p>
            <a:pPr algn="ctr"/>
            <a:r>
              <a:rPr lang="en-US" dirty="0"/>
              <a:t>MU Minority Health Institute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C11F12-33D5-4750-84C7-ECC9E4816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9037" y="957216"/>
            <a:ext cx="8594429" cy="558654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u="sng" dirty="0"/>
              <a:t>Goal</a:t>
            </a:r>
          </a:p>
          <a:p>
            <a:r>
              <a:rPr lang="en-US" dirty="0"/>
              <a:t>The goal is to serve as a resource and collaborative partner to community organizations, health care providers, and government agencies in efforts to decrease mortality in minority populations.</a:t>
            </a:r>
          </a:p>
          <a:p>
            <a:pPr marL="0" indent="0">
              <a:buNone/>
            </a:pPr>
            <a:r>
              <a:rPr lang="en-US" u="sng" dirty="0"/>
              <a:t>Mission</a:t>
            </a:r>
          </a:p>
          <a:p>
            <a:r>
              <a:rPr lang="en-US" dirty="0"/>
              <a:t>The mission of the West Virginia Minority Health Institute/Office of Minority Health (OMH) is to improve and protect the health and well-being of racial and ethnic minorities through the development of programs, policies, and practices to eliminate health disparities.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u="sng" dirty="0"/>
              <a:t>Staff</a:t>
            </a:r>
          </a:p>
          <a:p>
            <a:r>
              <a:rPr lang="en-US" dirty="0"/>
              <a:t>Dr. Anthony T. </a:t>
            </a:r>
            <a:r>
              <a:rPr lang="en-US" dirty="0" err="1"/>
              <a:t>Woart</a:t>
            </a:r>
            <a:r>
              <a:rPr lang="en-US" dirty="0"/>
              <a:t>, Principal Investigator</a:t>
            </a:r>
          </a:p>
          <a:p>
            <a:r>
              <a:rPr lang="en-US" dirty="0"/>
              <a:t>Dr. Michael Prewitt-Co-Principal Investigator</a:t>
            </a:r>
          </a:p>
          <a:p>
            <a:r>
              <a:rPr lang="en-US" dirty="0"/>
              <a:t>LaDawna Walker Dean, ABD, MSW, BSW, West Virginia Minority Health Initiative Program Coordinator</a:t>
            </a:r>
          </a:p>
          <a:p>
            <a:r>
              <a:rPr lang="en-US" dirty="0"/>
              <a:t>Vanessa </a:t>
            </a:r>
            <a:r>
              <a:rPr lang="en-US" dirty="0" err="1"/>
              <a:t>Alagah</a:t>
            </a:r>
            <a:r>
              <a:rPr lang="en-US" dirty="0"/>
              <a:t>, BS, MPH, Health Education Specialist</a:t>
            </a:r>
          </a:p>
          <a:p>
            <a:r>
              <a:rPr lang="en-US" dirty="0"/>
              <a:t>Jonathan Lung, BS, MPH Candidate, Health Education Specialist</a:t>
            </a:r>
          </a:p>
          <a:p>
            <a:r>
              <a:rPr lang="en-US" dirty="0" err="1"/>
              <a:t>Kazi</a:t>
            </a:r>
            <a:r>
              <a:rPr lang="en-US" dirty="0"/>
              <a:t> Sayed, BS, MPH Candidate, Outreach Worker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u="sng" dirty="0"/>
              <a:t>Research Associates</a:t>
            </a:r>
          </a:p>
          <a:p>
            <a:r>
              <a:rPr lang="en-US" dirty="0"/>
              <a:t>Dr. Georgiana Logan	</a:t>
            </a:r>
          </a:p>
          <a:p>
            <a:r>
              <a:rPr lang="en-US" dirty="0"/>
              <a:t>Dr. Clinton Brown</a:t>
            </a:r>
          </a:p>
          <a:p>
            <a:r>
              <a:rPr lang="en-US" dirty="0"/>
              <a:t>Dr. Jerica Wesley</a:t>
            </a:r>
          </a:p>
          <a:p>
            <a:r>
              <a:rPr lang="en-US" dirty="0"/>
              <a:t>Dr. Nandini Manne</a:t>
            </a:r>
          </a:p>
          <a:p>
            <a:r>
              <a:rPr lang="en-US" dirty="0"/>
              <a:t>Dr. Boniface </a:t>
            </a:r>
            <a:r>
              <a:rPr lang="en-US" dirty="0" err="1"/>
              <a:t>Noyongoyo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9388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4C26-D850-7834-8C94-F97E1784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52" y="228600"/>
            <a:ext cx="8594429" cy="838200"/>
          </a:xfrm>
        </p:spPr>
        <p:txBody>
          <a:bodyPr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Project Funded 2021/2024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6D9EDA-8C47-6210-3DB6-581F58B328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5320711"/>
              </p:ext>
            </p:extLst>
          </p:nvPr>
        </p:nvGraphicFramePr>
        <p:xfrm>
          <a:off x="608012" y="809375"/>
          <a:ext cx="10134600" cy="590856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026920">
                  <a:extLst>
                    <a:ext uri="{9D8B030D-6E8A-4147-A177-3AD203B41FA5}">
                      <a16:colId xmlns:a16="http://schemas.microsoft.com/office/drawing/2014/main" val="2628262929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20687621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956204045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1804803838"/>
                    </a:ext>
                  </a:extLst>
                </a:gridCol>
                <a:gridCol w="2026920">
                  <a:extLst>
                    <a:ext uri="{9D8B030D-6E8A-4147-A177-3AD203B41FA5}">
                      <a16:colId xmlns:a16="http://schemas.microsoft.com/office/drawing/2014/main" val="684125860"/>
                    </a:ext>
                  </a:extLst>
                </a:gridCol>
              </a:tblGrid>
              <a:tr h="513603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Funding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877830"/>
                  </a:ext>
                </a:extLst>
              </a:tr>
              <a:tr h="775122">
                <a:tc>
                  <a:txBody>
                    <a:bodyPr/>
                    <a:lstStyle/>
                    <a:p>
                      <a:r>
                        <a:rPr lang="en-US" sz="1200" dirty="0"/>
                        <a:t>02/01/2023-12/31/2023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Addressing COVID-19 Health Disparities Among Racial and Ethnic Minorities in WV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$71,235.00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CDC/WV DHHR Bureau for Public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37501"/>
                  </a:ext>
                </a:extLst>
              </a:tr>
              <a:tr h="916052">
                <a:tc>
                  <a:txBody>
                    <a:bodyPr/>
                    <a:lstStyle/>
                    <a:p>
                      <a:r>
                        <a:rPr lang="en-US" sz="1200" dirty="0"/>
                        <a:t>02/01/2023-06/30/2024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2021 COVID-19 Vaccination Equity and Prioritizing Populations Disproportionately Affected by COVID-19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$199,935. 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06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CDC/WV DHHR Bureau for Public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84082"/>
                  </a:ext>
                </a:extLst>
              </a:tr>
              <a:tr h="414537">
                <a:tc>
                  <a:txBody>
                    <a:bodyPr/>
                    <a:lstStyle/>
                    <a:p>
                      <a:r>
                        <a:rPr lang="en-US" sz="1200" dirty="0"/>
                        <a:t>10/-01/2022-09/30/2023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Preventative Block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$100,000.00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DHHR, Bureau for Public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312927"/>
                  </a:ext>
                </a:extLst>
              </a:tr>
              <a:tr h="634191">
                <a:tc>
                  <a:txBody>
                    <a:bodyPr/>
                    <a:lstStyle/>
                    <a:p>
                      <a:r>
                        <a:rPr lang="en-US" sz="1200" dirty="0"/>
                        <a:t>07/01/2023-06/30/2024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Unicare/MU Minority Health Institute Community Investment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$456, 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Unicare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40587"/>
                  </a:ext>
                </a:extLst>
              </a:tr>
              <a:tr h="580352">
                <a:tc>
                  <a:txBody>
                    <a:bodyPr/>
                    <a:lstStyle/>
                    <a:p>
                      <a:r>
                        <a:rPr lang="en-US" sz="1200" dirty="0"/>
                        <a:t>07/01/2023-06/30/2024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HEAT Capacity Building Grant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$40,000.00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DHHR Bureau for Public Health/State Rural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89615"/>
                  </a:ext>
                </a:extLst>
              </a:tr>
              <a:tr h="1101016">
                <a:tc>
                  <a:txBody>
                    <a:bodyPr/>
                    <a:lstStyle/>
                    <a:p>
                      <a:r>
                        <a:rPr lang="en-US" sz="1200" dirty="0"/>
                        <a:t>07/01/2023-06/30/2024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Breast/Cervical Cancer Screening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$160,000.00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DHHR Division of Women's and Family Health                                    </a:t>
                      </a:r>
                    </a:p>
                    <a:p>
                      <a:endParaRPr lang="en-US" sz="1200" dirty="0"/>
                    </a:p>
                    <a:p>
                      <a:r>
                        <a:rPr lang="en-US" sz="1200" dirty="0"/>
                        <a:t>Office of Maternal, Child and Family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58475"/>
                  </a:ext>
                </a:extLst>
              </a:tr>
              <a:tr h="580352">
                <a:tc>
                  <a:txBody>
                    <a:bodyPr/>
                    <a:lstStyle/>
                    <a:p>
                      <a:r>
                        <a:rPr lang="en-US" sz="1200" dirty="0"/>
                        <a:t>10/-01/2023-09/30/2029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WISEWOMAN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$29,000.00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DHHR Division of Women’s and Family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Awarded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0865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073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344C26-D850-7834-8C94-F97E17841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452" y="228600"/>
            <a:ext cx="8594429" cy="838200"/>
          </a:xfrm>
        </p:spPr>
        <p:txBody>
          <a:bodyPr/>
          <a:lstStyle/>
          <a:p>
            <a:pPr algn="ctr"/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0C226"/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Project Funded 2021/2024</a:t>
            </a:r>
            <a:endParaRPr lang="en-US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46D9EDA-8C47-6210-3DB6-581F58B328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9666455"/>
              </p:ext>
            </p:extLst>
          </p:nvPr>
        </p:nvGraphicFramePr>
        <p:xfrm>
          <a:off x="678452" y="762000"/>
          <a:ext cx="8921160" cy="4513108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84232">
                  <a:extLst>
                    <a:ext uri="{9D8B030D-6E8A-4147-A177-3AD203B41FA5}">
                      <a16:colId xmlns:a16="http://schemas.microsoft.com/office/drawing/2014/main" val="2628262929"/>
                    </a:ext>
                  </a:extLst>
                </a:gridCol>
                <a:gridCol w="1784232">
                  <a:extLst>
                    <a:ext uri="{9D8B030D-6E8A-4147-A177-3AD203B41FA5}">
                      <a16:colId xmlns:a16="http://schemas.microsoft.com/office/drawing/2014/main" val="20687621"/>
                    </a:ext>
                  </a:extLst>
                </a:gridCol>
                <a:gridCol w="1784232">
                  <a:extLst>
                    <a:ext uri="{9D8B030D-6E8A-4147-A177-3AD203B41FA5}">
                      <a16:colId xmlns:a16="http://schemas.microsoft.com/office/drawing/2014/main" val="1956204045"/>
                    </a:ext>
                  </a:extLst>
                </a:gridCol>
                <a:gridCol w="1784232">
                  <a:extLst>
                    <a:ext uri="{9D8B030D-6E8A-4147-A177-3AD203B41FA5}">
                      <a16:colId xmlns:a16="http://schemas.microsoft.com/office/drawing/2014/main" val="1804803838"/>
                    </a:ext>
                  </a:extLst>
                </a:gridCol>
                <a:gridCol w="1784232">
                  <a:extLst>
                    <a:ext uri="{9D8B030D-6E8A-4147-A177-3AD203B41FA5}">
                      <a16:colId xmlns:a16="http://schemas.microsoft.com/office/drawing/2014/main" val="684125860"/>
                    </a:ext>
                  </a:extLst>
                </a:gridCol>
              </a:tblGrid>
              <a:tr h="614238">
                <a:tc>
                  <a:txBody>
                    <a:bodyPr/>
                    <a:lstStyle/>
                    <a:p>
                      <a:r>
                        <a:rPr lang="en-US" dirty="0"/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Funding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877830"/>
                  </a:ext>
                </a:extLst>
              </a:tr>
              <a:tr h="790048">
                <a:tc>
                  <a:txBody>
                    <a:bodyPr/>
                    <a:lstStyle/>
                    <a:p>
                      <a:r>
                        <a:rPr lang="en-US" sz="1200" dirty="0"/>
                        <a:t>07/01/2023-06/30/2024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Minority Health Initiative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$81,000.00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WV DHHR, Bureau for Public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640587"/>
                  </a:ext>
                </a:extLst>
              </a:tr>
              <a:tr h="614481">
                <a:tc>
                  <a:txBody>
                    <a:bodyPr/>
                    <a:lstStyle/>
                    <a:p>
                      <a:r>
                        <a:rPr lang="en-US" sz="1200" dirty="0"/>
                        <a:t>10/01/2023-08/31/2025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Substance Abuse Prevention Program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$1, 107, 273.00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SAMHSA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accent5"/>
                          </a:solidFill>
                        </a:rPr>
                        <a:t>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489615"/>
                  </a:ext>
                </a:extLst>
              </a:tr>
              <a:tr h="356009">
                <a:tc>
                  <a:txBody>
                    <a:bodyPr/>
                    <a:lstStyle/>
                    <a:p>
                      <a:r>
                        <a:rPr lang="en-US" sz="1200" dirty="0"/>
                        <a:t>10/01/2023-09/30/2029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MARSHALL UNIVERSITY MINORITY HEALTH INSTITUTE COMMUNITY-BASED PARTNERSHIP TO ADDRESS HEALTH DISPARITIES AMONG AFRICAN-AMERICANS AND HISPANIC AMERICANS IN WEST VIRGINIA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$6, 500,000.00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/>
                        <a:t>CDC/WV DHHR Bureau for Public 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FF0000"/>
                          </a:solidFill>
                        </a:rPr>
                        <a:t>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775180"/>
                  </a:ext>
                </a:extLst>
              </a:tr>
              <a:tr h="356009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>
                        <a:highlight>
                          <a:srgbClr val="FFFF00"/>
                        </a:highlight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5958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928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307110-8A09-4551-13C6-71F58AC0F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46" y="161328"/>
            <a:ext cx="10456184" cy="1210271"/>
          </a:xfrm>
        </p:spPr>
        <p:txBody>
          <a:bodyPr/>
          <a:lstStyle/>
          <a:p>
            <a:pPr algn="ctr"/>
            <a:r>
              <a:rPr lang="en-US" dirty="0"/>
              <a:t>West Virginia Annual Minority Health Fair 2023</a:t>
            </a:r>
          </a:p>
        </p:txBody>
      </p:sp>
      <p:pic>
        <p:nvPicPr>
          <p:cNvPr id="12" name="Content Placeholder 11" descr="A poster for a health event&#10;&#10;Description automatically generated">
            <a:extLst>
              <a:ext uri="{FF2B5EF4-FFF2-40B4-BE49-F238E27FC236}">
                <a16:creationId xmlns:a16="http://schemas.microsoft.com/office/drawing/2014/main" id="{913E58A6-C912-F73C-923E-F3A6FF2AE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8" y="766464"/>
            <a:ext cx="4833651" cy="2718929"/>
          </a:xfrm>
        </p:spPr>
      </p:pic>
      <p:pic>
        <p:nvPicPr>
          <p:cNvPr id="16" name="Picture 15" descr="A group of men standing together outside">
            <a:extLst>
              <a:ext uri="{FF2B5EF4-FFF2-40B4-BE49-F238E27FC236}">
                <a16:creationId xmlns:a16="http://schemas.microsoft.com/office/drawing/2014/main" id="{EF28594E-00E5-D7D8-347D-25F3FC2848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212" y="3810000"/>
            <a:ext cx="2098150" cy="2807670"/>
          </a:xfrm>
          <a:prstGeom prst="rect">
            <a:avLst/>
          </a:prstGeom>
        </p:spPr>
      </p:pic>
      <p:pic>
        <p:nvPicPr>
          <p:cNvPr id="18" name="Picture 17" descr="A table with balloons and tents">
            <a:extLst>
              <a:ext uri="{FF2B5EF4-FFF2-40B4-BE49-F238E27FC236}">
                <a16:creationId xmlns:a16="http://schemas.microsoft.com/office/drawing/2014/main" id="{EE580FF2-5D7B-A1BD-8542-4DCFE3287A0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9812" y="3820137"/>
            <a:ext cx="2098150" cy="2797533"/>
          </a:xfrm>
          <a:prstGeom prst="rect">
            <a:avLst/>
          </a:prstGeom>
        </p:spPr>
      </p:pic>
      <p:pic>
        <p:nvPicPr>
          <p:cNvPr id="20" name="Picture 19" descr="A group of men standing in a parking lot">
            <a:extLst>
              <a:ext uri="{FF2B5EF4-FFF2-40B4-BE49-F238E27FC236}">
                <a16:creationId xmlns:a16="http://schemas.microsoft.com/office/drawing/2014/main" id="{AE6D1BC4-0CE3-8F01-F334-35126DA3A2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4812" y="818584"/>
            <a:ext cx="2196570" cy="2610416"/>
          </a:xfrm>
          <a:prstGeom prst="rect">
            <a:avLst/>
          </a:prstGeom>
        </p:spPr>
      </p:pic>
      <p:pic>
        <p:nvPicPr>
          <p:cNvPr id="22" name="Picture 21" descr="A group of people at a market">
            <a:extLst>
              <a:ext uri="{FF2B5EF4-FFF2-40B4-BE49-F238E27FC236}">
                <a16:creationId xmlns:a16="http://schemas.microsoft.com/office/drawing/2014/main" id="{A6003C5D-CE0B-496D-715F-384E4470D15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3040" y="3865518"/>
            <a:ext cx="2166499" cy="2791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911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42">
            <a:extLst>
              <a:ext uri="{FF2B5EF4-FFF2-40B4-BE49-F238E27FC236}">
                <a16:creationId xmlns:a16="http://schemas.microsoft.com/office/drawing/2014/main" id="{90A61547-2555-4DE2-A37F-A53E549174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C2447E0-8F0D-479C-94E4-82BC8EB68C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1F943397-DCDD-44CB-BBA9-9510B7698D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Rectangle 23">
              <a:extLst>
                <a:ext uri="{FF2B5EF4-FFF2-40B4-BE49-F238E27FC236}">
                  <a16:creationId xmlns:a16="http://schemas.microsoft.com/office/drawing/2014/main" id="{E2630ADC-31DB-4C48-AC4A-DAAE5A7B8E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7" name="Rectangle 25">
              <a:extLst>
                <a:ext uri="{FF2B5EF4-FFF2-40B4-BE49-F238E27FC236}">
                  <a16:creationId xmlns:a16="http://schemas.microsoft.com/office/drawing/2014/main" id="{2CA5C44E-F54E-47E0-8989-4D8686B33C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8" name="Isosceles Triangle 47">
              <a:extLst>
                <a:ext uri="{FF2B5EF4-FFF2-40B4-BE49-F238E27FC236}">
                  <a16:creationId xmlns:a16="http://schemas.microsoft.com/office/drawing/2014/main" id="{FF54E15E-830B-4375-A239-4C51954DEA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9" name="Rectangle 27">
              <a:extLst>
                <a:ext uri="{FF2B5EF4-FFF2-40B4-BE49-F238E27FC236}">
                  <a16:creationId xmlns:a16="http://schemas.microsoft.com/office/drawing/2014/main" id="{CB37E322-FF7E-4872-BD6B-50A48CBEA5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0" name="Rectangle 28">
              <a:extLst>
                <a:ext uri="{FF2B5EF4-FFF2-40B4-BE49-F238E27FC236}">
                  <a16:creationId xmlns:a16="http://schemas.microsoft.com/office/drawing/2014/main" id="{710D0C1E-D2F8-45B2-AE14-1AC8E976F7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1" name="Rectangle 29">
              <a:extLst>
                <a:ext uri="{FF2B5EF4-FFF2-40B4-BE49-F238E27FC236}">
                  <a16:creationId xmlns:a16="http://schemas.microsoft.com/office/drawing/2014/main" id="{3216331B-17D0-4167-ABD2-B2198058C2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2" name="Isosceles Triangle 51">
              <a:extLst>
                <a:ext uri="{FF2B5EF4-FFF2-40B4-BE49-F238E27FC236}">
                  <a16:creationId xmlns:a16="http://schemas.microsoft.com/office/drawing/2014/main" id="{A53A7A96-3806-4BB3-91DE-6EED48AC787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53" name="Isosceles Triangle 52">
              <a:extLst>
                <a:ext uri="{FF2B5EF4-FFF2-40B4-BE49-F238E27FC236}">
                  <a16:creationId xmlns:a16="http://schemas.microsoft.com/office/drawing/2014/main" id="{F8C2B86C-EE71-466E-8991-503F9C9C1B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BDF3CC-DE5B-B638-7DAB-43FAD21E3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5711" y="4473225"/>
            <a:ext cx="8285876" cy="109505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defTabSz="457200"/>
            <a:r>
              <a:rPr lang="en-US" sz="4800" u="sng" dirty="0"/>
              <a:t>Community Outreach</a:t>
            </a:r>
          </a:p>
        </p:txBody>
      </p:sp>
      <p:pic>
        <p:nvPicPr>
          <p:cNvPr id="7" name="Picture 6" descr="A picture containing person, outdoor, people, crowd&#10;&#10;Description automatically generated">
            <a:extLst>
              <a:ext uri="{FF2B5EF4-FFF2-40B4-BE49-F238E27FC236}">
                <a16:creationId xmlns:a16="http://schemas.microsoft.com/office/drawing/2014/main" id="{FE06BAAE-03BB-1299-7993-25D785D7C1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47308"/>
          <a:stretch/>
        </p:blipFill>
        <p:spPr>
          <a:xfrm>
            <a:off x="780785" y="1177925"/>
            <a:ext cx="4028667" cy="2830323"/>
          </a:xfrm>
          <a:prstGeom prst="rect">
            <a:avLst/>
          </a:prstGeom>
        </p:spPr>
      </p:pic>
      <p:pic>
        <p:nvPicPr>
          <p:cNvPr id="5" name="Content Placeholder 4" descr="A person standing under a tent&#10;&#10;Description automatically generated with low confidence">
            <a:extLst>
              <a:ext uri="{FF2B5EF4-FFF2-40B4-BE49-F238E27FC236}">
                <a16:creationId xmlns:a16="http://schemas.microsoft.com/office/drawing/2014/main" id="{A5A4C146-F1AB-9CB4-8515-E7526D4111B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" b="9659"/>
          <a:stretch/>
        </p:blipFill>
        <p:spPr>
          <a:xfrm>
            <a:off x="5437840" y="1228302"/>
            <a:ext cx="4028667" cy="2779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404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5EA39187-0197-4C1D-BE4A-06B353C7B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9E0FD730-D6BC-440A-89CF-7AA0C22C2F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31382DE6-64CB-4577-89E8-47941290A9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23">
              <a:extLst>
                <a:ext uri="{FF2B5EF4-FFF2-40B4-BE49-F238E27FC236}">
                  <a16:creationId xmlns:a16="http://schemas.microsoft.com/office/drawing/2014/main" id="{3ABD17EF-A676-4770-A8C8-E83BA02300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6" name="Rectangle 25">
              <a:extLst>
                <a:ext uri="{FF2B5EF4-FFF2-40B4-BE49-F238E27FC236}">
                  <a16:creationId xmlns:a16="http://schemas.microsoft.com/office/drawing/2014/main" id="{380D4582-A9DE-4A6E-8537-EFC4F860C3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7" name="Isosceles Triangle 16">
              <a:extLst>
                <a:ext uri="{FF2B5EF4-FFF2-40B4-BE49-F238E27FC236}">
                  <a16:creationId xmlns:a16="http://schemas.microsoft.com/office/drawing/2014/main" id="{D66B8CF3-0959-4E8D-8F3A-AF62F21D99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8" name="Rectangle 27">
              <a:extLst>
                <a:ext uri="{FF2B5EF4-FFF2-40B4-BE49-F238E27FC236}">
                  <a16:creationId xmlns:a16="http://schemas.microsoft.com/office/drawing/2014/main" id="{97D4D559-2783-4E84-BB73-7F51D0235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19" name="Rectangle 28">
              <a:extLst>
                <a:ext uri="{FF2B5EF4-FFF2-40B4-BE49-F238E27FC236}">
                  <a16:creationId xmlns:a16="http://schemas.microsoft.com/office/drawing/2014/main" id="{8834FE36-E841-40B5-9465-1CFC99ED55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0" name="Rectangle 29">
              <a:extLst>
                <a:ext uri="{FF2B5EF4-FFF2-40B4-BE49-F238E27FC236}">
                  <a16:creationId xmlns:a16="http://schemas.microsoft.com/office/drawing/2014/main" id="{1A4197A1-AE79-4DC1-9E3A-845B40BA80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1" name="Isosceles Triangle 20">
              <a:extLst>
                <a:ext uri="{FF2B5EF4-FFF2-40B4-BE49-F238E27FC236}">
                  <a16:creationId xmlns:a16="http://schemas.microsoft.com/office/drawing/2014/main" id="{326F6688-CBD0-42EE-9B90-25100FE89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2" name="Isosceles Triangle 21">
              <a:extLst>
                <a:ext uri="{FF2B5EF4-FFF2-40B4-BE49-F238E27FC236}">
                  <a16:creationId xmlns:a16="http://schemas.microsoft.com/office/drawing/2014/main" id="{EF23F9BB-FC2E-48BA-8E63-A4436C28DA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4408E7C-4125-CBEB-70FD-99809C8B7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9161" y="2404534"/>
            <a:ext cx="3892425" cy="1646302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 defTabSz="457200">
              <a:lnSpc>
                <a:spcPct val="90000"/>
              </a:lnSpc>
            </a:pPr>
            <a:r>
              <a:rPr lang="en-US" sz="3400"/>
              <a:t>Unicare Community Investment Grant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333816-C41C-20A8-1C5D-6DB8AE6F7C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9161" y="4050833"/>
            <a:ext cx="3892425" cy="109689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 defTabSz="457200">
              <a:buNone/>
            </a:pP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The Livable Housing Project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6DCC50-B14F-B079-DF4C-89F9C130F1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662" r="-3" b="-3"/>
          <a:stretch/>
        </p:blipFill>
        <p:spPr>
          <a:xfrm>
            <a:off x="332593" y="-1"/>
            <a:ext cx="5060962" cy="3429000"/>
          </a:xfrm>
          <a:custGeom>
            <a:avLst/>
            <a:gdLst/>
            <a:ahLst/>
            <a:cxnLst/>
            <a:rect l="l" t="t" r="r" b="b"/>
            <a:pathLst>
              <a:path w="5062280" h="3429000">
                <a:moveTo>
                  <a:pt x="509916" y="0"/>
                </a:moveTo>
                <a:lnTo>
                  <a:pt x="5062280" y="0"/>
                </a:lnTo>
                <a:lnTo>
                  <a:pt x="5062280" y="21851"/>
                </a:lnTo>
                <a:lnTo>
                  <a:pt x="4549416" y="3429000"/>
                </a:lnTo>
                <a:lnTo>
                  <a:pt x="0" y="342900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DCCE568-4C69-F56E-9509-3679E89DC7C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09" b="3218"/>
          <a:stretch/>
        </p:blipFill>
        <p:spPr>
          <a:xfrm>
            <a:off x="20" y="3428999"/>
            <a:ext cx="4880804" cy="3429001"/>
          </a:xfrm>
          <a:custGeom>
            <a:avLst/>
            <a:gdLst/>
            <a:ahLst/>
            <a:cxnLst/>
            <a:rect l="l" t="t" r="r" b="b"/>
            <a:pathLst>
              <a:path w="4882096" h="3429001">
                <a:moveTo>
                  <a:pt x="332680" y="0"/>
                </a:moveTo>
                <a:lnTo>
                  <a:pt x="4882096" y="0"/>
                </a:lnTo>
                <a:lnTo>
                  <a:pt x="4365943" y="3429001"/>
                </a:lnTo>
                <a:lnTo>
                  <a:pt x="0" y="3429001"/>
                </a:lnTo>
                <a:lnTo>
                  <a:pt x="0" y="2237155"/>
                </a:lnTo>
                <a:close/>
              </a:path>
            </a:pathLst>
          </a:custGeom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EC607CC-319E-425D-8A0C-EC6E84F6C3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1925" y="3433493"/>
            <a:ext cx="45482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645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B4DE830A-B531-4A3B-96F6-0ECE88B085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8467"/>
            <a:ext cx="12188828" cy="6866467"/>
            <a:chOff x="0" y="-8467"/>
            <a:chExt cx="12192000" cy="6866467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813DF2C-461A-4A8F-9679-A172790D1F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54CD3A85-C039-4249-86E4-1EB9318B5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23">
              <a:extLst>
                <a:ext uri="{FF2B5EF4-FFF2-40B4-BE49-F238E27FC236}">
                  <a16:creationId xmlns:a16="http://schemas.microsoft.com/office/drawing/2014/main" id="{887EA6D2-2883-42C2-993D-094CA6D65DA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5" name="Rectangle 25">
              <a:extLst>
                <a:ext uri="{FF2B5EF4-FFF2-40B4-BE49-F238E27FC236}">
                  <a16:creationId xmlns:a16="http://schemas.microsoft.com/office/drawing/2014/main" id="{3B895046-636F-4D1B-ACA4-29AA0CB332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C6B0CDE3-E054-4EDD-A43B-F96843D8BF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7" name="Rectangle 27">
              <a:extLst>
                <a:ext uri="{FF2B5EF4-FFF2-40B4-BE49-F238E27FC236}">
                  <a16:creationId xmlns:a16="http://schemas.microsoft.com/office/drawing/2014/main" id="{3B66B1A2-F145-4C9B-85CC-4BF30D58CB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8" name="Rectangle 28">
              <a:extLst>
                <a:ext uri="{FF2B5EF4-FFF2-40B4-BE49-F238E27FC236}">
                  <a16:creationId xmlns:a16="http://schemas.microsoft.com/office/drawing/2014/main" id="{5D4FC972-94B3-4035-8D31-E668C132B4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39" name="Rectangle 29">
              <a:extLst>
                <a:ext uri="{FF2B5EF4-FFF2-40B4-BE49-F238E27FC236}">
                  <a16:creationId xmlns:a16="http://schemas.microsoft.com/office/drawing/2014/main" id="{374B9941-AFBE-4A77-A50E-B6EA04A746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27A982C5-2C38-4CE9-BC18-94697AD657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41" name="Isosceles Triangle 40">
              <a:extLst>
                <a:ext uri="{FF2B5EF4-FFF2-40B4-BE49-F238E27FC236}">
                  <a16:creationId xmlns:a16="http://schemas.microsoft.com/office/drawing/2014/main" id="{0060D8D1-7BB1-498F-AFBB-ADAC130A9E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5F4631A-92C6-6076-5937-05CA6682F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3041" y="1265314"/>
            <a:ext cx="4298546" cy="3249131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457200"/>
            <a:r>
              <a:rPr lang="en-US" sz="5400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43" name="Isosceles Triangle 42">
            <a:extLst>
              <a:ext uri="{FF2B5EF4-FFF2-40B4-BE49-F238E27FC236}">
                <a16:creationId xmlns:a16="http://schemas.microsoft.com/office/drawing/2014/main" id="{5A7802B6-FF37-40CF-A7E2-6F2A0D9A9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173" y="12700"/>
            <a:ext cx="84237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70AA32E-0923-B02F-5018-E253CD23CD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372" y="1719830"/>
            <a:ext cx="3764711" cy="3426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3082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Green Yellow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EE7B08"/>
      </a:hlink>
      <a:folHlink>
        <a:srgbClr val="977B2D"/>
      </a:folHlink>
    </a:clrScheme>
    <a:fontScheme name="Century Gothic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4955</TotalTime>
  <Words>489</Words>
  <Application>Microsoft Office PowerPoint</Application>
  <PresentationFormat>Custom</PresentationFormat>
  <Paragraphs>110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Century Gothic</vt:lpstr>
      <vt:lpstr>Trebuchet MS</vt:lpstr>
      <vt:lpstr>Wingdings 3</vt:lpstr>
      <vt:lpstr>Facet</vt:lpstr>
      <vt:lpstr>PowerPoint Presentation</vt:lpstr>
      <vt:lpstr>MPH Hooding Ceremony April 24, 2023</vt:lpstr>
      <vt:lpstr>Department of Public Health  MPH Program 2019/2023</vt:lpstr>
      <vt:lpstr>MPH Graduation History 2019-2023</vt:lpstr>
      <vt:lpstr>Enrollment &amp; Graduates 2021/2022 MPH Program</vt:lpstr>
      <vt:lpstr>MPH Hooding Ceremony  April 24, 2023 </vt:lpstr>
      <vt:lpstr>MU Minority Health Institute</vt:lpstr>
      <vt:lpstr>Project Funded 2021/2024</vt:lpstr>
      <vt:lpstr>Project Funded 2021/2024</vt:lpstr>
      <vt:lpstr>West Virginia Annual Minority Health Fair 2023</vt:lpstr>
      <vt:lpstr>Community Outreach</vt:lpstr>
      <vt:lpstr>Unicare Community Investment Grant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Marshall University  Department of Public Health MPH Program College of Health Professions</dc:title>
  <dc:creator>Walker, LaDawna</dc:creator>
  <cp:lastModifiedBy>Walker, LaDawna</cp:lastModifiedBy>
  <cp:revision>15</cp:revision>
  <cp:lastPrinted>2023-08-07T16:55:29Z</cp:lastPrinted>
  <dcterms:created xsi:type="dcterms:W3CDTF">2021-05-01T04:26:45Z</dcterms:created>
  <dcterms:modified xsi:type="dcterms:W3CDTF">2023-08-09T16:55:45Z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Order">
    <vt:r8>74068100</vt:r8>
  </property>
  <property fmtid="{D5CDD505-2E9C-101B-9397-08002B2CF9AE}" pid="4" name="HiddenCategoryTags">
    <vt:lpwstr/>
  </property>
  <property fmtid="{D5CDD505-2E9C-101B-9397-08002B2CF9AE}" pid="5" name="InternalTags">
    <vt:lpwstr/>
  </property>
  <property fmtid="{D5CDD505-2E9C-101B-9397-08002B2CF9AE}" pid="6" name="FeatureTags">
    <vt:lpwstr/>
  </property>
  <property fmtid="{D5CDD505-2E9C-101B-9397-08002B2CF9AE}" pid="7" name="LocalizationTags">
    <vt:lpwstr/>
  </property>
  <property fmtid="{D5CDD505-2E9C-101B-9397-08002B2CF9AE}" pid="8" name="CategoryTags">
    <vt:lpwstr/>
  </property>
  <property fmtid="{D5CDD505-2E9C-101B-9397-08002B2CF9AE}" pid="9" name="Applications">
    <vt:lpwstr/>
  </property>
  <property fmtid="{D5CDD505-2E9C-101B-9397-08002B2CF9AE}" pid="10" name="CampaignTags">
    <vt:lpwstr/>
  </property>
  <property fmtid="{D5CDD505-2E9C-101B-9397-08002B2CF9AE}" pid="11" name="ScenarioTags">
    <vt:lpwstr/>
  </property>
</Properties>
</file>