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0"/>
  </p:notesMasterIdLst>
  <p:sldIdLst>
    <p:sldId id="256" r:id="rId2"/>
    <p:sldId id="259" r:id="rId3"/>
    <p:sldId id="260" r:id="rId4"/>
    <p:sldId id="261" r:id="rId5"/>
    <p:sldId id="262" r:id="rId6"/>
    <p:sldId id="263" r:id="rId7"/>
    <p:sldId id="264" r:id="rId8"/>
    <p:sldId id="265" r:id="rId9"/>
    <p:sldId id="266" r:id="rId10"/>
    <p:sldId id="267" r:id="rId11"/>
    <p:sldId id="269" r:id="rId12"/>
    <p:sldId id="270" r:id="rId13"/>
    <p:sldId id="271" r:id="rId14"/>
    <p:sldId id="272" r:id="rId15"/>
    <p:sldId id="273" r:id="rId16"/>
    <p:sldId id="274" r:id="rId17"/>
    <p:sldId id="275" r:id="rId18"/>
    <p:sldId id="276" r:id="rId19"/>
    <p:sldId id="277" r:id="rId20"/>
    <p:sldId id="278" r:id="rId21"/>
    <p:sldId id="280" r:id="rId22"/>
    <p:sldId id="288" r:id="rId23"/>
    <p:sldId id="281" r:id="rId24"/>
    <p:sldId id="282" r:id="rId25"/>
    <p:sldId id="283" r:id="rId26"/>
    <p:sldId id="284" r:id="rId27"/>
    <p:sldId id="285" r:id="rId28"/>
    <p:sldId id="28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9" d="100"/>
          <a:sy n="69" d="100"/>
        </p:scale>
        <p:origin x="564"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6661C0-0DF2-42CA-861D-9C722C84C7E9}" type="datetimeFigureOut">
              <a:rPr lang="en-US" smtClean="0"/>
              <a:t>10/17/2022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CFC489-A8EE-4600-BD1F-210ACBCD6351}" type="slidenum">
              <a:rPr lang="en-US" smtClean="0"/>
              <a:t>‹#›</a:t>
            </a:fld>
            <a:endParaRPr lang="en-US"/>
          </a:p>
        </p:txBody>
      </p:sp>
    </p:spTree>
    <p:extLst>
      <p:ext uri="{BB962C8B-B14F-4D97-AF65-F5344CB8AC3E}">
        <p14:creationId xmlns:p14="http://schemas.microsoft.com/office/powerpoint/2010/main" val="169262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endParaRPr lang="en-US">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A692ECB-45E3-4966-8CA6-F9E3BC670408}" type="slidenum">
              <a:rPr lang="en-US" smtClean="0"/>
              <a:t>21</a:t>
            </a:fld>
            <a:endParaRPr lang="en-US"/>
          </a:p>
        </p:txBody>
      </p:sp>
    </p:spTree>
    <p:extLst>
      <p:ext uri="{BB962C8B-B14F-4D97-AF65-F5344CB8AC3E}">
        <p14:creationId xmlns:p14="http://schemas.microsoft.com/office/powerpoint/2010/main" val="3662665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Because we are not the language police. There is a time and place for all of our chosen identifiers. When I am with my support group, I identify accordingly. And when it comes to sharing stories in the 12 step community, of which I am a member, I rely on the cultural shortcuts of language to relay an identifiable cultural experience. In fact, some of the research indicates that within our small, personal recovery circles, the same language that is viewed negatively by the public, can engender a sense of regard and kinship, likely due to the phenomena of group psychology and sociology. The verdict is still out on how that all fits together. </a:t>
            </a:r>
          </a:p>
          <a:p>
            <a:endParaRPr lang="en-US"/>
          </a:p>
          <a:p>
            <a:r>
              <a:rPr lang="en-US"/>
              <a:t>Suffice it to say, when I am working, or speaking in a public manner, I use different language. This graphic by Ashford, Brown, and Curtis, (2018) can quickly help us determine the best use of language.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Again, from Ashford, Brown, and Curtis (2018) and building upon the </a:t>
            </a:r>
            <a:r>
              <a:rPr lang="en-US" err="1"/>
              <a:t>Addictionary</a:t>
            </a:r>
            <a:r>
              <a:rPr lang="en-US"/>
              <a:t>. </a:t>
            </a:r>
          </a:p>
          <a:p>
            <a:endParaRPr lang="en-US"/>
          </a:p>
          <a:p>
            <a:endParaRPr lang="en-US"/>
          </a:p>
        </p:txBody>
      </p:sp>
      <p:sp>
        <p:nvSpPr>
          <p:cNvPr id="4" name="Slide Number Placeholder 3"/>
          <p:cNvSpPr>
            <a:spLocks noGrp="1"/>
          </p:cNvSpPr>
          <p:nvPr>
            <p:ph type="sldNum" sz="quarter" idx="5"/>
          </p:nvPr>
        </p:nvSpPr>
        <p:spPr/>
        <p:txBody>
          <a:bodyPr/>
          <a:lstStyle/>
          <a:p>
            <a:fld id="{3A692ECB-45E3-4966-8CA6-F9E3BC670408}" type="slidenum">
              <a:rPr lang="en-US" smtClean="0"/>
              <a:t>22</a:t>
            </a:fld>
            <a:endParaRPr lang="en-US"/>
          </a:p>
        </p:txBody>
      </p:sp>
    </p:spTree>
    <p:extLst>
      <p:ext uri="{BB962C8B-B14F-4D97-AF65-F5344CB8AC3E}">
        <p14:creationId xmlns:p14="http://schemas.microsoft.com/office/powerpoint/2010/main" val="3914924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10/17/2022</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10/17/2022</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10/17/2022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10/17/2022</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10/17/2022</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10/17/2022</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Recovery Support </a:t>
            </a:r>
            <a:endParaRPr lang="en-US" dirty="0"/>
          </a:p>
        </p:txBody>
      </p:sp>
      <p:sp>
        <p:nvSpPr>
          <p:cNvPr id="3" name="Subtitle 2"/>
          <p:cNvSpPr>
            <a:spLocks noGrp="1"/>
          </p:cNvSpPr>
          <p:nvPr>
            <p:ph type="subTitle" idx="1"/>
          </p:nvPr>
        </p:nvSpPr>
        <p:spPr/>
        <p:txBody>
          <a:bodyPr/>
          <a:lstStyle/>
          <a:p>
            <a:r>
              <a:rPr lang="en-US" dirty="0" smtClean="0"/>
              <a:t>How to support others </a:t>
            </a:r>
            <a:endParaRPr lang="en-US" dirty="0"/>
          </a:p>
        </p:txBody>
      </p:sp>
    </p:spTree>
    <p:extLst>
      <p:ext uri="{BB962C8B-B14F-4D97-AF65-F5344CB8AC3E}">
        <p14:creationId xmlns:p14="http://schemas.microsoft.com/office/powerpoint/2010/main" val="1818630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the Problem </a:t>
            </a:r>
            <a:endParaRPr lang="en-US" dirty="0"/>
          </a:p>
        </p:txBody>
      </p:sp>
      <p:sp>
        <p:nvSpPr>
          <p:cNvPr id="3" name="Rectangle 2"/>
          <p:cNvSpPr/>
          <p:nvPr/>
        </p:nvSpPr>
        <p:spPr>
          <a:xfrm>
            <a:off x="3048000" y="2413338"/>
            <a:ext cx="6096000" cy="4401205"/>
          </a:xfrm>
          <a:prstGeom prst="rect">
            <a:avLst/>
          </a:prstGeom>
        </p:spPr>
        <p:txBody>
          <a:bodyPr>
            <a:spAutoFit/>
          </a:bodyPr>
          <a:lstStyle/>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23.5 million (10%) of American adults report being in “recovery” from a substance use disorder.</a:t>
            </a:r>
          </a:p>
          <a:p>
            <a:pPr marL="342900" indent="-3429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In light of the current epidemic and the explosion of technology, it would be a missed opportunity not to capitalize on technology to promote treatment and recovery successes.</a:t>
            </a:r>
          </a:p>
        </p:txBody>
      </p:sp>
    </p:spTree>
    <p:extLst>
      <p:ext uri="{BB962C8B-B14F-4D97-AF65-F5344CB8AC3E}">
        <p14:creationId xmlns:p14="http://schemas.microsoft.com/office/powerpoint/2010/main" val="4197804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and Recovery Barriers </a:t>
            </a:r>
            <a:endParaRPr lang="en-US" dirty="0"/>
          </a:p>
        </p:txBody>
      </p:sp>
      <p:sp>
        <p:nvSpPr>
          <p:cNvPr id="3" name="Rectangle 2"/>
          <p:cNvSpPr/>
          <p:nvPr/>
        </p:nvSpPr>
        <p:spPr>
          <a:xfrm>
            <a:off x="2889288" y="2169671"/>
            <a:ext cx="6254712" cy="4524315"/>
          </a:xfrm>
          <a:prstGeom prst="rect">
            <a:avLst/>
          </a:prstGeom>
        </p:spPr>
        <p:txBody>
          <a:bodyPr wrap="square">
            <a:spAutoFit/>
          </a:bodyPr>
          <a:lstStyle/>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Reasons for not entering treatment:</a:t>
            </a:r>
          </a:p>
          <a:p>
            <a:endParaRPr lang="en-US" sz="2400" dirty="0">
              <a:latin typeface="Arial" panose="020B0604020202020204" pitchFamily="34" charset="0"/>
              <a:cs typeface="Arial" panose="020B0604020202020204" pitchFamily="34" charset="0"/>
            </a:endParaRPr>
          </a:p>
          <a:p>
            <a:pPr marL="685800" lvl="2"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Not ready to stop using   40.3%</a:t>
            </a:r>
          </a:p>
          <a:p>
            <a:pPr marL="685800" lvl="2"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No health coverage  31.4%</a:t>
            </a:r>
          </a:p>
          <a:p>
            <a:pPr marL="685800" lvl="2"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Possible negative effect on job  10.7</a:t>
            </a:r>
          </a:p>
          <a:p>
            <a:pPr marL="685800" lvl="2"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Concern that getting treatment might cause other to have negative opinions  10.1%</a:t>
            </a:r>
          </a:p>
          <a:p>
            <a:pPr marL="685800" lvl="2"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Not knowing where to go for treatment  9.2%</a:t>
            </a:r>
          </a:p>
          <a:p>
            <a:pPr marL="685800" lvl="2"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No program have type of treatment  8.0%</a:t>
            </a:r>
          </a:p>
        </p:txBody>
      </p:sp>
    </p:spTree>
    <p:extLst>
      <p:ext uri="{BB962C8B-B14F-4D97-AF65-F5344CB8AC3E}">
        <p14:creationId xmlns:p14="http://schemas.microsoft.com/office/powerpoint/2010/main" val="226968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Barriers </a:t>
            </a:r>
            <a:endParaRPr lang="en-US" dirty="0"/>
          </a:p>
        </p:txBody>
      </p:sp>
      <p:sp>
        <p:nvSpPr>
          <p:cNvPr id="3" name="Rectangle 2"/>
          <p:cNvSpPr/>
          <p:nvPr/>
        </p:nvSpPr>
        <p:spPr>
          <a:xfrm>
            <a:off x="3048000" y="2067089"/>
            <a:ext cx="6096000" cy="4524315"/>
          </a:xfrm>
          <a:prstGeom prst="rect">
            <a:avLst/>
          </a:prstGeom>
        </p:spPr>
        <p:txBody>
          <a:bodyPr>
            <a:spAutoFit/>
          </a:bodyPr>
          <a:lstStyle/>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Lack of awareness of the problem</a:t>
            </a:r>
          </a:p>
          <a:p>
            <a:pPr marL="171450" indent="-1714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Fear of entering treatment services</a:t>
            </a:r>
          </a:p>
          <a:p>
            <a:pPr marL="171450" indent="-1714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Time conflicts</a:t>
            </a:r>
          </a:p>
          <a:p>
            <a:pPr marL="171450" indent="-1714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Admission difficulty – waiting list </a:t>
            </a:r>
          </a:p>
          <a:p>
            <a:pPr marL="171450" indent="-1714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Location of services – co-location</a:t>
            </a:r>
          </a:p>
          <a:p>
            <a:pPr marL="171450" indent="-1714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Co-occurring illness and trauma</a:t>
            </a: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Stigma</a:t>
            </a:r>
          </a:p>
        </p:txBody>
      </p:sp>
    </p:spTree>
    <p:extLst>
      <p:ext uri="{BB962C8B-B14F-4D97-AF65-F5344CB8AC3E}">
        <p14:creationId xmlns:p14="http://schemas.microsoft.com/office/powerpoint/2010/main" val="3084337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Relapse Rates </a:t>
            </a:r>
            <a:endParaRPr lang="en-US" dirty="0"/>
          </a:p>
        </p:txBody>
      </p:sp>
      <p:sp>
        <p:nvSpPr>
          <p:cNvPr id="3" name="Rectangle 2"/>
          <p:cNvSpPr/>
          <p:nvPr/>
        </p:nvSpPr>
        <p:spPr>
          <a:xfrm>
            <a:off x="2312152" y="2088897"/>
            <a:ext cx="6096000" cy="4524315"/>
          </a:xfrm>
          <a:prstGeom prst="rect">
            <a:avLst/>
          </a:prstGeom>
        </p:spPr>
        <p:txBody>
          <a:bodyPr>
            <a:spAutoFit/>
          </a:bodyPr>
          <a:lstStyle/>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Studies show that more than 85% of patients receiving services relapse and return to substance use within 1 year.</a:t>
            </a:r>
          </a:p>
          <a:p>
            <a:endParaRPr lang="en-US" sz="2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400" dirty="0">
                <a:latin typeface="Arial" panose="020B0604020202020204" pitchFamily="34" charset="0"/>
                <a:cs typeface="Arial" panose="020B0604020202020204" pitchFamily="34" charset="0"/>
              </a:rPr>
              <a:t>Barriers and relapse rates have driven the addiction treatment and recovery support fields to investigate:</a:t>
            </a:r>
          </a:p>
          <a:p>
            <a:endParaRPr lang="en-US" sz="2400" dirty="0">
              <a:latin typeface="Arial" panose="020B0604020202020204" pitchFamily="34" charset="0"/>
              <a:cs typeface="Arial" panose="020B0604020202020204" pitchFamily="34" charset="0"/>
            </a:endParaRPr>
          </a:p>
          <a:p>
            <a:pPr marL="571500" lvl="2"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Expanding peer-based recovery support service and</a:t>
            </a:r>
          </a:p>
          <a:p>
            <a:pPr marL="571500" lvl="2"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Pioneering new models of post-treatment services.</a:t>
            </a:r>
          </a:p>
        </p:txBody>
      </p:sp>
    </p:spTree>
    <p:extLst>
      <p:ext uri="{BB962C8B-B14F-4D97-AF65-F5344CB8AC3E}">
        <p14:creationId xmlns:p14="http://schemas.microsoft.com/office/powerpoint/2010/main" val="2883141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Consideration </a:t>
            </a:r>
            <a:endParaRPr lang="en-US" dirty="0"/>
          </a:p>
        </p:txBody>
      </p:sp>
      <p:sp>
        <p:nvSpPr>
          <p:cNvPr id="3" name="Rectangle 2"/>
          <p:cNvSpPr/>
          <p:nvPr/>
        </p:nvSpPr>
        <p:spPr>
          <a:xfrm>
            <a:off x="3048000" y="1997839"/>
            <a:ext cx="6096000" cy="3477875"/>
          </a:xfrm>
          <a:prstGeom prst="rect">
            <a:avLst/>
          </a:prstGeom>
        </p:spPr>
        <p:txBody>
          <a:bodyPr>
            <a:spAutoFit/>
          </a:bodyPr>
          <a:lstStyle/>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Peer Support should be fully integrated into all treatment and recovery services and not a self-contained initiative to be abandoned at the moment of discharge.</a:t>
            </a:r>
          </a:p>
          <a:p>
            <a:pPr marL="457200" indent="-4572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The goal is to transform the entire treatment system to a recovery supporting system.</a:t>
            </a:r>
          </a:p>
          <a:p>
            <a:pPr marL="457200" indent="-4572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How do we give treatment providers and peer recovery support specialists greater reach and tools to address these barriers</a:t>
            </a:r>
            <a:endParaRPr lang="en-US" sz="2000" dirty="0"/>
          </a:p>
        </p:txBody>
      </p:sp>
    </p:spTree>
    <p:extLst>
      <p:ext uri="{BB962C8B-B14F-4D97-AF65-F5344CB8AC3E}">
        <p14:creationId xmlns:p14="http://schemas.microsoft.com/office/powerpoint/2010/main" val="48006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Recovery Support can reach Diverse Populations </a:t>
            </a:r>
            <a:endParaRPr lang="en-US" dirty="0"/>
          </a:p>
        </p:txBody>
      </p:sp>
      <p:sp>
        <p:nvSpPr>
          <p:cNvPr id="3" name="Rectangle 2"/>
          <p:cNvSpPr/>
          <p:nvPr/>
        </p:nvSpPr>
        <p:spPr>
          <a:xfrm>
            <a:off x="3048000" y="2413338"/>
            <a:ext cx="6096000" cy="3108543"/>
          </a:xfrm>
          <a:prstGeom prst="rect">
            <a:avLst/>
          </a:prstGeom>
        </p:spPr>
        <p:txBody>
          <a:bodyPr>
            <a:spAutoFit/>
          </a:bodyPr>
          <a:lstStyle/>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Sexual orientation</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Gender identity</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Race/ethnicity</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Co-occurring issues</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Poverty or under-educated</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Youth</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Disabilities</a:t>
            </a:r>
          </a:p>
        </p:txBody>
      </p:sp>
    </p:spTree>
    <p:extLst>
      <p:ext uri="{BB962C8B-B14F-4D97-AF65-F5344CB8AC3E}">
        <p14:creationId xmlns:p14="http://schemas.microsoft.com/office/powerpoint/2010/main" val="3648053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Recovery Support Addresses Unmet Needs </a:t>
            </a:r>
            <a:endParaRPr lang="en-US" dirty="0"/>
          </a:p>
        </p:txBody>
      </p:sp>
      <p:sp>
        <p:nvSpPr>
          <p:cNvPr id="3" name="Rectangle 2"/>
          <p:cNvSpPr/>
          <p:nvPr/>
        </p:nvSpPr>
        <p:spPr>
          <a:xfrm>
            <a:off x="3048000" y="2551837"/>
            <a:ext cx="6096000" cy="3108543"/>
          </a:xfrm>
          <a:prstGeom prst="rect">
            <a:avLst/>
          </a:prstGeom>
        </p:spPr>
        <p:txBody>
          <a:bodyPr>
            <a:spAutoFit/>
          </a:bodyPr>
          <a:lstStyle/>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Adolescents</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Young adults</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Socioeconomically disadvantaged</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Frequent movers</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Latinos and African Americans</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Those engaging in high-risk behaviors.</a:t>
            </a:r>
          </a:p>
        </p:txBody>
      </p:sp>
    </p:spTree>
    <p:extLst>
      <p:ext uri="{BB962C8B-B14F-4D97-AF65-F5344CB8AC3E}">
        <p14:creationId xmlns:p14="http://schemas.microsoft.com/office/powerpoint/2010/main" val="4108880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Maintaining relationship Boundaries </a:t>
            </a:r>
            <a:endParaRPr lang="en-US" dirty="0"/>
          </a:p>
        </p:txBody>
      </p:sp>
      <p:sp>
        <p:nvSpPr>
          <p:cNvPr id="3" name="Rectangle 2"/>
          <p:cNvSpPr/>
          <p:nvPr/>
        </p:nvSpPr>
        <p:spPr>
          <a:xfrm>
            <a:off x="3048000" y="1997839"/>
            <a:ext cx="6096000" cy="3477875"/>
          </a:xfrm>
          <a:prstGeom prst="rect">
            <a:avLst/>
          </a:prstGeom>
        </p:spPr>
        <p:txBody>
          <a:bodyPr>
            <a:spAutoFit/>
          </a:bodyPr>
          <a:lstStyle/>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Avoid “friending” clients on personal Facebook pages.</a:t>
            </a:r>
          </a:p>
          <a:p>
            <a:pPr marL="457200" indent="-4572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Establish protocols for when and how to communicate via technology.</a:t>
            </a:r>
          </a:p>
          <a:p>
            <a:pPr marL="457200" indent="-4572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Do not monitor clients on social networks, online support groups, or other media.</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Come to agreement with clients on the boundaries and expectations for online setting.</a:t>
            </a:r>
          </a:p>
        </p:txBody>
      </p:sp>
    </p:spTree>
    <p:extLst>
      <p:ext uri="{BB962C8B-B14F-4D97-AF65-F5344CB8AC3E}">
        <p14:creationId xmlns:p14="http://schemas.microsoft.com/office/powerpoint/2010/main" val="2421316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Guidelines </a:t>
            </a:r>
            <a:endParaRPr lang="en-US" dirty="0"/>
          </a:p>
        </p:txBody>
      </p:sp>
      <p:sp>
        <p:nvSpPr>
          <p:cNvPr id="3" name="Rectangle 2"/>
          <p:cNvSpPr/>
          <p:nvPr/>
        </p:nvSpPr>
        <p:spPr>
          <a:xfrm>
            <a:off x="3048000" y="1859340"/>
            <a:ext cx="6096000" cy="3477875"/>
          </a:xfrm>
          <a:prstGeom prst="rect">
            <a:avLst/>
          </a:prstGeom>
        </p:spPr>
        <p:txBody>
          <a:bodyPr>
            <a:spAutoFit/>
          </a:bodyPr>
          <a:lstStyle/>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Have a plan for how to get help during a crisis</a:t>
            </a:r>
          </a:p>
          <a:p>
            <a:pPr marL="457200" indent="-4572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If someone is harassing or threatening you, remove them from your friends list, block them or report them to the site administrator.</a:t>
            </a:r>
          </a:p>
          <a:p>
            <a:pPr marL="457200" indent="-4572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Watch out for triggers and think about how to avoid them.</a:t>
            </a:r>
          </a:p>
          <a:p>
            <a:pPr marL="457200" indent="-4572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Consider unintended consequences, such as increased feelings of isolation.</a:t>
            </a:r>
          </a:p>
        </p:txBody>
      </p:sp>
    </p:spTree>
    <p:extLst>
      <p:ext uri="{BB962C8B-B14F-4D97-AF65-F5344CB8AC3E}">
        <p14:creationId xmlns:p14="http://schemas.microsoft.com/office/powerpoint/2010/main" val="914262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Resources on campuses </a:t>
            </a:r>
            <a:endParaRPr lang="en-US" dirty="0"/>
          </a:p>
        </p:txBody>
      </p:sp>
      <p:sp>
        <p:nvSpPr>
          <p:cNvPr id="3" name="TextBox 2"/>
          <p:cNvSpPr txBox="1"/>
          <p:nvPr/>
        </p:nvSpPr>
        <p:spPr>
          <a:xfrm>
            <a:off x="730438" y="2423972"/>
            <a:ext cx="10377628" cy="313932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Counseling Center </a:t>
            </a:r>
          </a:p>
          <a:p>
            <a:pPr marL="285750" indent="-285750">
              <a:buFont typeface="Arial" panose="020B0604020202020204" pitchFamily="34" charset="0"/>
              <a:buChar char="•"/>
            </a:pPr>
            <a:r>
              <a:rPr lang="en-US" dirty="0" smtClean="0"/>
              <a:t>Student Support Services</a:t>
            </a:r>
          </a:p>
          <a:p>
            <a:pPr marL="285750" indent="-285750">
              <a:buFont typeface="Arial" panose="020B0604020202020204" pitchFamily="34" charset="0"/>
              <a:buChar char="•"/>
            </a:pPr>
            <a:r>
              <a:rPr lang="en-US" dirty="0" smtClean="0"/>
              <a:t>Veteran Affair Services </a:t>
            </a:r>
          </a:p>
          <a:p>
            <a:pPr marL="285750" indent="-285750">
              <a:buFont typeface="Arial" panose="020B0604020202020204" pitchFamily="34" charset="0"/>
              <a:buChar char="•"/>
            </a:pPr>
            <a:r>
              <a:rPr lang="en-US" dirty="0" smtClean="0"/>
              <a:t>Student Health &amp; Wellness Center </a:t>
            </a:r>
          </a:p>
          <a:p>
            <a:pPr marL="285750" indent="-285750">
              <a:buFont typeface="Arial" panose="020B0604020202020204" pitchFamily="34" charset="0"/>
              <a:buChar char="•"/>
            </a:pPr>
            <a:r>
              <a:rPr lang="en-US" dirty="0" smtClean="0"/>
              <a:t>Disability Services  </a:t>
            </a:r>
          </a:p>
          <a:p>
            <a:pPr marL="285750" indent="-285750">
              <a:buFont typeface="Arial" panose="020B0604020202020204" pitchFamily="34" charset="0"/>
              <a:buChar char="•"/>
            </a:pPr>
            <a:r>
              <a:rPr lang="en-US" dirty="0" smtClean="0"/>
              <a:t>Office of Multicultural Affairs </a:t>
            </a:r>
          </a:p>
          <a:p>
            <a:pPr marL="285750" indent="-285750">
              <a:buFont typeface="Arial" panose="020B0604020202020204" pitchFamily="34" charset="0"/>
              <a:buChar char="•"/>
            </a:pPr>
            <a:r>
              <a:rPr lang="en-US" dirty="0" smtClean="0"/>
              <a:t>Collegiate Recovery Program </a:t>
            </a:r>
          </a:p>
          <a:p>
            <a:pPr marL="285750" indent="-285750">
              <a:buFont typeface="Arial" panose="020B0604020202020204" pitchFamily="34" charset="0"/>
              <a:buChar char="•"/>
            </a:pPr>
            <a:r>
              <a:rPr lang="en-US" dirty="0" smtClean="0"/>
              <a:t>Public Safety Office </a:t>
            </a:r>
          </a:p>
          <a:p>
            <a:pPr marL="285750" indent="-285750">
              <a:buFont typeface="Arial" panose="020B0604020202020204" pitchFamily="34" charset="0"/>
              <a:buChar char="•"/>
            </a:pPr>
            <a:r>
              <a:rPr lang="en-US" dirty="0" smtClean="0"/>
              <a:t>Student Health &amp; Medical Center </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027221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Mutual Groups and resources </a:t>
            </a:r>
            <a:endParaRPr lang="en-US" dirty="0"/>
          </a:p>
        </p:txBody>
      </p:sp>
      <p:sp>
        <p:nvSpPr>
          <p:cNvPr id="3" name="TextBox 2"/>
          <p:cNvSpPr txBox="1"/>
          <p:nvPr/>
        </p:nvSpPr>
        <p:spPr>
          <a:xfrm>
            <a:off x="503191" y="2175082"/>
            <a:ext cx="11059370" cy="369331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Alcoholics Anonymous</a:t>
            </a:r>
          </a:p>
          <a:p>
            <a:pPr marL="285750" indent="-285750">
              <a:buFont typeface="Arial" panose="020B0604020202020204" pitchFamily="34" charset="0"/>
              <a:buChar char="•"/>
            </a:pPr>
            <a:r>
              <a:rPr lang="en-US" dirty="0" smtClean="0"/>
              <a:t>Narcotics Anonymous</a:t>
            </a:r>
          </a:p>
          <a:p>
            <a:pPr marL="285750" indent="-285750">
              <a:buFont typeface="Arial" panose="020B0604020202020204" pitchFamily="34" charset="0"/>
              <a:buChar char="•"/>
            </a:pPr>
            <a:r>
              <a:rPr lang="en-US" dirty="0" smtClean="0"/>
              <a:t>Smart Recovery </a:t>
            </a:r>
          </a:p>
          <a:p>
            <a:pPr marL="285750" indent="-285750">
              <a:buFont typeface="Arial" panose="020B0604020202020204" pitchFamily="34" charset="0"/>
              <a:buChar char="•"/>
            </a:pPr>
            <a:r>
              <a:rPr lang="en-US" dirty="0" smtClean="0"/>
              <a:t>Celebrate Recovery </a:t>
            </a:r>
          </a:p>
          <a:p>
            <a:pPr marL="285750" indent="-285750">
              <a:buFont typeface="Arial" panose="020B0604020202020204" pitchFamily="34" charset="0"/>
              <a:buChar char="•"/>
            </a:pPr>
            <a:r>
              <a:rPr lang="en-US" dirty="0" smtClean="0"/>
              <a:t>Depression and Bipolar Support Alliance</a:t>
            </a:r>
          </a:p>
          <a:p>
            <a:pPr marL="285750" indent="-285750">
              <a:buFont typeface="Arial" panose="020B0604020202020204" pitchFamily="34" charset="0"/>
              <a:buChar char="•"/>
            </a:pPr>
            <a:r>
              <a:rPr lang="en-US" dirty="0" smtClean="0"/>
              <a:t>Wellness Recovery Action Planning </a:t>
            </a:r>
          </a:p>
          <a:p>
            <a:pPr marL="285750" indent="-285750">
              <a:buFont typeface="Arial" panose="020B0604020202020204" pitchFamily="34" charset="0"/>
              <a:buChar char="•"/>
            </a:pPr>
            <a:r>
              <a:rPr lang="en-US" dirty="0" smtClean="0"/>
              <a:t> Active Minds </a:t>
            </a:r>
          </a:p>
          <a:p>
            <a:pPr marL="285750" indent="-285750">
              <a:buFont typeface="Arial" panose="020B0604020202020204" pitchFamily="34" charset="0"/>
              <a:buChar char="•"/>
            </a:pPr>
            <a:r>
              <a:rPr lang="en-US" dirty="0"/>
              <a:t>Adult Children of </a:t>
            </a:r>
            <a:r>
              <a:rPr lang="en-US" dirty="0" smtClean="0"/>
              <a:t>Alcoholics</a:t>
            </a:r>
          </a:p>
          <a:p>
            <a:pPr marL="285750" indent="-285750">
              <a:buFont typeface="Arial" panose="020B0604020202020204" pitchFamily="34" charset="0"/>
              <a:buChar char="•"/>
            </a:pPr>
            <a:r>
              <a:rPr lang="en-US" dirty="0" smtClean="0"/>
              <a:t>Al-Anon</a:t>
            </a:r>
          </a:p>
          <a:p>
            <a:pPr marL="285750" indent="-285750">
              <a:buFont typeface="Arial" panose="020B0604020202020204" pitchFamily="34" charset="0"/>
              <a:buChar char="•"/>
            </a:pPr>
            <a:r>
              <a:rPr lang="en-US" dirty="0"/>
              <a:t>Cocaine Anonymous </a:t>
            </a:r>
            <a:endParaRPr lang="en-US" dirty="0" smtClean="0"/>
          </a:p>
          <a:p>
            <a:pPr marL="285750" indent="-285750">
              <a:buFont typeface="Arial" panose="020B0604020202020204" pitchFamily="34" charset="0"/>
              <a:buChar char="•"/>
            </a:pPr>
            <a:r>
              <a:rPr lang="en-US" dirty="0"/>
              <a:t>Dual Recovery </a:t>
            </a:r>
            <a:r>
              <a:rPr lang="en-US" dirty="0" smtClean="0"/>
              <a:t>Anonymous</a:t>
            </a:r>
          </a:p>
          <a:p>
            <a:pPr marL="285750" indent="-285750">
              <a:buFont typeface="Arial" panose="020B0604020202020204" pitchFamily="34" charset="0"/>
              <a:buChar char="•"/>
            </a:pPr>
            <a:r>
              <a:rPr lang="en-US" dirty="0"/>
              <a:t>Gamblers </a:t>
            </a:r>
            <a:r>
              <a:rPr lang="en-US" dirty="0" smtClean="0"/>
              <a:t>Anonymous</a:t>
            </a:r>
          </a:p>
          <a:p>
            <a:pPr marL="285750" indent="-285750">
              <a:buFont typeface="Arial" panose="020B0604020202020204" pitchFamily="34" charset="0"/>
              <a:buChar char="•"/>
            </a:pPr>
            <a:r>
              <a:rPr lang="en-US" dirty="0"/>
              <a:t>National Alliance on Mental Illness (NAMI) </a:t>
            </a:r>
          </a:p>
        </p:txBody>
      </p:sp>
    </p:spTree>
    <p:extLst>
      <p:ext uri="{BB962C8B-B14F-4D97-AF65-F5344CB8AC3E}">
        <p14:creationId xmlns:p14="http://schemas.microsoft.com/office/powerpoint/2010/main" val="3378647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Recovery language </a:t>
            </a:r>
            <a:endParaRPr lang="en-US" dirty="0"/>
          </a:p>
        </p:txBody>
      </p:sp>
      <p:sp>
        <p:nvSpPr>
          <p:cNvPr id="3" name="Rectangle 2"/>
          <p:cNvSpPr/>
          <p:nvPr/>
        </p:nvSpPr>
        <p:spPr>
          <a:xfrm>
            <a:off x="1680881" y="3244334"/>
            <a:ext cx="8830238" cy="584775"/>
          </a:xfrm>
          <a:prstGeom prst="rect">
            <a:avLst/>
          </a:prstGeom>
        </p:spPr>
        <p:txBody>
          <a:bodyPr wrap="none">
            <a:spAutoFit/>
          </a:bodyPr>
          <a:lstStyle/>
          <a:p>
            <a:pPr algn="ctr"/>
            <a:r>
              <a:rPr lang="en-US" sz="3200" dirty="0">
                <a:latin typeface="Arial" panose="020B0604020202020204" pitchFamily="34" charset="0"/>
                <a:cs typeface="Arial" panose="020B0604020202020204" pitchFamily="34" charset="0"/>
              </a:rPr>
              <a:t>Words Matter: Language and Stigma Reduction</a:t>
            </a:r>
          </a:p>
        </p:txBody>
      </p:sp>
    </p:spTree>
    <p:extLst>
      <p:ext uri="{BB962C8B-B14F-4D97-AF65-F5344CB8AC3E}">
        <p14:creationId xmlns:p14="http://schemas.microsoft.com/office/powerpoint/2010/main" val="3920948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Stigma </a:t>
            </a:r>
            <a:endParaRPr lang="en-US" dirty="0"/>
          </a:p>
        </p:txBody>
      </p:sp>
      <p:sp>
        <p:nvSpPr>
          <p:cNvPr id="3" name="Rectangle 2"/>
          <p:cNvSpPr/>
          <p:nvPr/>
        </p:nvSpPr>
        <p:spPr>
          <a:xfrm>
            <a:off x="3048000" y="2482587"/>
            <a:ext cx="6096000" cy="2793842"/>
          </a:xfrm>
          <a:prstGeom prst="rect">
            <a:avLst/>
          </a:prstGeom>
        </p:spPr>
        <p:txBody>
          <a:bodyPr>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a relationship between an attribute and a stereotype that assigns undesirable labels to a person</a:t>
            </a:r>
          </a:p>
          <a:p>
            <a:pPr marL="342900"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discredits a person or a group</a:t>
            </a:r>
          </a:p>
          <a:p>
            <a:pPr marL="342900"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marginalizes affected individuals</a:t>
            </a:r>
          </a:p>
          <a:p>
            <a:pPr marL="342900" indent="-342900">
              <a:lnSpc>
                <a:spcPct val="150000"/>
              </a:lnSpc>
              <a:buFont typeface="Arial" panose="020B0604020202020204" pitchFamily="34" charset="0"/>
              <a:buChar char="•"/>
            </a:pPr>
            <a:r>
              <a:rPr lang="en-US" sz="2400" dirty="0">
                <a:latin typeface="Arial" panose="020B0604020202020204" pitchFamily="34" charset="0"/>
                <a:cs typeface="Arial" panose="020B0604020202020204" pitchFamily="34" charset="0"/>
              </a:rPr>
              <a:t>diminishes achieving full potential</a:t>
            </a:r>
          </a:p>
        </p:txBody>
      </p:sp>
    </p:spTree>
    <p:extLst>
      <p:ext uri="{BB962C8B-B14F-4D97-AF65-F5344CB8AC3E}">
        <p14:creationId xmlns:p14="http://schemas.microsoft.com/office/powerpoint/2010/main" val="1971825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Stigma is Visible and Invisible</a:t>
            </a:r>
            <a:br>
              <a:rPr lang="en-US" dirty="0">
                <a:latin typeface="Arial" panose="020B0604020202020204" pitchFamily="34" charset="0"/>
                <a:cs typeface="Arial" panose="020B0604020202020204" pitchFamily="34" charset="0"/>
              </a:rPr>
            </a:br>
            <a:endParaRPr lang="en-US" dirty="0"/>
          </a:p>
        </p:txBody>
      </p:sp>
      <p:sp>
        <p:nvSpPr>
          <p:cNvPr id="3" name="Rectangle 2"/>
          <p:cNvSpPr/>
          <p:nvPr/>
        </p:nvSpPr>
        <p:spPr>
          <a:xfrm>
            <a:off x="2928966" y="2195570"/>
            <a:ext cx="6096000" cy="4154984"/>
          </a:xfrm>
          <a:prstGeom prst="rect">
            <a:avLst/>
          </a:prstGeom>
        </p:spPr>
        <p:txBody>
          <a:bodyPr>
            <a:spAutoFit/>
          </a:bodyPr>
          <a:lstStyle/>
          <a:p>
            <a:r>
              <a:rPr lang="en-US" sz="2400" dirty="0">
                <a:latin typeface="Arial" panose="020B0604020202020204" pitchFamily="34" charset="0"/>
                <a:cs typeface="Arial" panose="020B0604020202020204" pitchFamily="34" charset="0"/>
              </a:rPr>
              <a:t>From within</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Blame self, feel hopeless</a:t>
            </a:r>
          </a:p>
          <a:p>
            <a:pPr marL="800100" lvl="1"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Recovery community</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Medications vs Abstinence</a:t>
            </a:r>
          </a:p>
          <a:p>
            <a:pPr marL="800100" lvl="1"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Clinicians &amp; medical providers</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Treatment is ineffective</a:t>
            </a:r>
          </a:p>
          <a:p>
            <a:pPr marL="800100" lvl="1"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From general public</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Choice/moral failing vs disease</a:t>
            </a:r>
          </a:p>
        </p:txBody>
      </p:sp>
    </p:spTree>
    <p:extLst>
      <p:ext uri="{BB962C8B-B14F-4D97-AF65-F5344CB8AC3E}">
        <p14:creationId xmlns:p14="http://schemas.microsoft.com/office/powerpoint/2010/main" val="3691263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Types of Stigma</a:t>
            </a:r>
            <a:br>
              <a:rPr lang="en-US" dirty="0">
                <a:latin typeface="Arial" panose="020B0604020202020204" pitchFamily="34" charset="0"/>
                <a:cs typeface="Arial" panose="020B0604020202020204" pitchFamily="34" charset="0"/>
              </a:rPr>
            </a:br>
            <a:endParaRPr lang="en-US" dirty="0"/>
          </a:p>
        </p:txBody>
      </p:sp>
      <p:sp>
        <p:nvSpPr>
          <p:cNvPr id="3" name="Rectangle 2"/>
          <p:cNvSpPr/>
          <p:nvPr/>
        </p:nvSpPr>
        <p:spPr>
          <a:xfrm>
            <a:off x="2523167" y="2223326"/>
            <a:ext cx="6096000" cy="3416320"/>
          </a:xfrm>
          <a:prstGeom prst="rect">
            <a:avLst/>
          </a:prstGeom>
        </p:spPr>
        <p:txBody>
          <a:bodyPr>
            <a:spAutoFit/>
          </a:bodyPr>
          <a:lstStyle/>
          <a:p>
            <a:r>
              <a:rPr lang="en-US" sz="2400" dirty="0">
                <a:latin typeface="Arial" panose="020B0604020202020204" pitchFamily="34" charset="0"/>
                <a:cs typeface="Arial" panose="020B0604020202020204" pitchFamily="34" charset="0"/>
              </a:rPr>
              <a:t>Public</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Attitudes and feelings </a:t>
            </a:r>
            <a:r>
              <a:rPr lang="en-US" sz="2400" dirty="0" smtClean="0">
                <a:latin typeface="Arial" panose="020B0604020202020204" pitchFamily="34" charset="0"/>
                <a:cs typeface="Arial" panose="020B0604020202020204" pitchFamily="34" charset="0"/>
              </a:rPr>
              <a:t>towards SUD</a:t>
            </a:r>
            <a:endParaRPr lang="en-US" sz="24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Institutional</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Policies, practices, and cultures of orgs, systems</a:t>
            </a:r>
          </a:p>
          <a:p>
            <a:pPr marL="800100" lvl="1"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Self</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Internalization</a:t>
            </a:r>
          </a:p>
        </p:txBody>
      </p:sp>
    </p:spTree>
    <p:extLst>
      <p:ext uri="{BB962C8B-B14F-4D97-AF65-F5344CB8AC3E}">
        <p14:creationId xmlns:p14="http://schemas.microsoft.com/office/powerpoint/2010/main" val="1591846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Looking Ahead</a:t>
            </a:r>
            <a:br>
              <a:rPr lang="en-US" dirty="0">
                <a:latin typeface="Arial" panose="020B0604020202020204" pitchFamily="34" charset="0"/>
                <a:cs typeface="Arial" panose="020B0604020202020204" pitchFamily="34" charset="0"/>
              </a:rPr>
            </a:br>
            <a:endParaRPr lang="en-US" dirty="0"/>
          </a:p>
        </p:txBody>
      </p:sp>
      <p:sp>
        <p:nvSpPr>
          <p:cNvPr id="3" name="Rectangle 2"/>
          <p:cNvSpPr/>
          <p:nvPr/>
        </p:nvSpPr>
        <p:spPr>
          <a:xfrm>
            <a:off x="3048000" y="2551837"/>
            <a:ext cx="6096000" cy="3046988"/>
          </a:xfrm>
          <a:prstGeom prst="rect">
            <a:avLst/>
          </a:prstGeom>
        </p:spPr>
        <p:txBody>
          <a:bodyPr>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Be mindful of stigma and discrimination, long before people look for recovery support services</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Engage with dignified language across the spectrum, including PWUD health, prevention, public health, and harm reduction settings</a:t>
            </a:r>
          </a:p>
        </p:txBody>
      </p:sp>
    </p:spTree>
    <p:extLst>
      <p:ext uri="{BB962C8B-B14F-4D97-AF65-F5344CB8AC3E}">
        <p14:creationId xmlns:p14="http://schemas.microsoft.com/office/powerpoint/2010/main" val="1772357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The Words We Use Are Critical</a:t>
            </a:r>
            <a:br>
              <a:rPr lang="en-US" dirty="0">
                <a:latin typeface="Arial" panose="020B0604020202020204" pitchFamily="34" charset="0"/>
                <a:cs typeface="Arial" panose="020B0604020202020204" pitchFamily="34" charset="0"/>
              </a:rPr>
            </a:br>
            <a:endParaRPr lang="en-US" dirty="0"/>
          </a:p>
        </p:txBody>
      </p:sp>
      <p:sp>
        <p:nvSpPr>
          <p:cNvPr id="3" name="Rectangle 2"/>
          <p:cNvSpPr/>
          <p:nvPr/>
        </p:nvSpPr>
        <p:spPr>
          <a:xfrm>
            <a:off x="694367" y="2247719"/>
            <a:ext cx="6096000" cy="923330"/>
          </a:xfrm>
          <a:prstGeom prst="rect">
            <a:avLst/>
          </a:prstGeom>
        </p:spPr>
        <p:txBody>
          <a:bodyPr>
            <a:spAutoFit/>
          </a:bodyPr>
          <a:lstStyle/>
          <a:p>
            <a:r>
              <a:rPr lang="en-US" dirty="0"/>
              <a:t>“Words are important. If you want to care for something, you call it a ‘flower;’ if you want to kill something, you call it a ‘weed.’”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5429" y="3627434"/>
            <a:ext cx="4011168" cy="2699185"/>
          </a:xfrm>
          <a:prstGeom prst="rect">
            <a:avLst/>
          </a:prstGeom>
        </p:spPr>
      </p:pic>
    </p:spTree>
    <p:extLst>
      <p:ext uri="{BB962C8B-B14F-4D97-AF65-F5344CB8AC3E}">
        <p14:creationId xmlns:p14="http://schemas.microsoft.com/office/powerpoint/2010/main" val="3129183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Science of Language</a:t>
            </a:r>
            <a:br>
              <a:rPr lang="en-US" dirty="0">
                <a:latin typeface="Arial" panose="020B0604020202020204" pitchFamily="34" charset="0"/>
                <a:cs typeface="Arial" panose="020B0604020202020204" pitchFamily="34" charset="0"/>
              </a:rPr>
            </a:br>
            <a:endParaRPr lang="en-US" dirty="0"/>
          </a:p>
        </p:txBody>
      </p:sp>
      <p:sp>
        <p:nvSpPr>
          <p:cNvPr id="3" name="Rectangle 2"/>
          <p:cNvSpPr/>
          <p:nvPr/>
        </p:nvSpPr>
        <p:spPr>
          <a:xfrm>
            <a:off x="1403162" y="2258672"/>
            <a:ext cx="6096000" cy="3693319"/>
          </a:xfrm>
          <a:prstGeom prst="rect">
            <a:avLst/>
          </a:prstGeom>
        </p:spPr>
        <p:txBody>
          <a:bodyPr>
            <a:spAutoFit/>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In a study, individuals read </a:t>
            </a:r>
            <a:r>
              <a:rPr lang="en-US" b="1" dirty="0">
                <a:latin typeface="Arial" panose="020B0604020202020204" pitchFamily="34" charset="0"/>
                <a:cs typeface="Arial" panose="020B0604020202020204" pitchFamily="34" charset="0"/>
              </a:rPr>
              <a:t>similar case studies </a:t>
            </a:r>
            <a:r>
              <a:rPr lang="en-US" dirty="0">
                <a:latin typeface="Arial" panose="020B0604020202020204" pitchFamily="34" charset="0"/>
                <a:cs typeface="Arial" panose="020B0604020202020204" pitchFamily="34" charset="0"/>
              </a:rPr>
              <a:t>that used </a:t>
            </a:r>
            <a:r>
              <a:rPr lang="en-US" i="1" dirty="0">
                <a:latin typeface="Arial" panose="020B0604020202020204" pitchFamily="34" charset="0"/>
                <a:cs typeface="Arial" panose="020B0604020202020204" pitchFamily="34" charset="0"/>
              </a:rPr>
              <a:t>different language </a:t>
            </a:r>
            <a:r>
              <a:rPr lang="en-US" dirty="0">
                <a:latin typeface="Arial" panose="020B0604020202020204" pitchFamily="34" charset="0"/>
                <a:cs typeface="Arial" panose="020B0604020202020204" pitchFamily="34" charset="0"/>
              </a:rPr>
              <a:t>to make recommendations of care</a:t>
            </a:r>
          </a:p>
          <a:p>
            <a:pPr marL="342900" indent="-34290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600" dirty="0">
                <a:latin typeface="Arial" panose="020B0604020202020204" pitchFamily="34" charset="0"/>
                <a:cs typeface="Arial" panose="020B0604020202020204" pitchFamily="34" charset="0"/>
              </a:rPr>
              <a:t>When the subject was described as a ‘</a:t>
            </a:r>
            <a:r>
              <a:rPr lang="en-US" sz="1600" u="sng" dirty="0">
                <a:latin typeface="Arial" panose="020B0604020202020204" pitchFamily="34" charset="0"/>
                <a:cs typeface="Arial" panose="020B0604020202020204" pitchFamily="34" charset="0"/>
              </a:rPr>
              <a:t>substance </a:t>
            </a:r>
            <a:r>
              <a:rPr lang="en-US" u="sng" dirty="0">
                <a:latin typeface="Arial" panose="020B0604020202020204" pitchFamily="34" charset="0"/>
                <a:cs typeface="Arial" panose="020B0604020202020204" pitchFamily="34" charset="0"/>
              </a:rPr>
              <a:t>abuser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punitive action </a:t>
            </a:r>
            <a:r>
              <a:rPr lang="en-US" dirty="0">
                <a:latin typeface="Arial" panose="020B0604020202020204" pitchFamily="34" charset="0"/>
                <a:cs typeface="Arial" panose="020B0604020202020204" pitchFamily="34" charset="0"/>
              </a:rPr>
              <a:t>was recommended </a:t>
            </a: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When described as a person ‘</a:t>
            </a:r>
            <a:r>
              <a:rPr lang="en-US" u="sng" dirty="0">
                <a:latin typeface="Arial" panose="020B0604020202020204" pitchFamily="34" charset="0"/>
                <a:cs typeface="Arial" panose="020B0604020202020204" pitchFamily="34" charset="0"/>
              </a:rPr>
              <a:t>having a substance use disorder</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therapeutic action </a:t>
            </a:r>
            <a:r>
              <a:rPr lang="en-US" dirty="0">
                <a:latin typeface="Arial" panose="020B0604020202020204" pitchFamily="34" charset="0"/>
                <a:cs typeface="Arial" panose="020B0604020202020204" pitchFamily="34" charset="0"/>
              </a:rPr>
              <a:t>was recommended </a:t>
            </a: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This study was replicated with clinicians at two different mental health conferences. Results were the same. </a:t>
            </a:r>
          </a:p>
        </p:txBody>
      </p:sp>
      <p:sp>
        <p:nvSpPr>
          <p:cNvPr id="4" name="Rectangle 3"/>
          <p:cNvSpPr/>
          <p:nvPr/>
        </p:nvSpPr>
        <p:spPr>
          <a:xfrm>
            <a:off x="7544874" y="5951991"/>
            <a:ext cx="2815899" cy="369332"/>
          </a:xfrm>
          <a:prstGeom prst="rect">
            <a:avLst/>
          </a:prstGeom>
        </p:spPr>
        <p:txBody>
          <a:bodyPr wrap="none">
            <a:spAutoFit/>
          </a:bodyPr>
          <a:lstStyle/>
          <a:p>
            <a:pPr defTabSz="914400">
              <a:defRPr/>
            </a:pPr>
            <a:r>
              <a:rPr lang="en-US" dirty="0">
                <a:solidFill>
                  <a:srgbClr val="575862"/>
                </a:solidFill>
                <a:latin typeface="Calibri" panose="020F0502020204030204"/>
              </a:rPr>
              <a:t>(Kelly, J.F., </a:t>
            </a:r>
            <a:r>
              <a:rPr lang="en-US" dirty="0" err="1">
                <a:solidFill>
                  <a:srgbClr val="575862"/>
                </a:solidFill>
                <a:latin typeface="Calibri" panose="020F0502020204030204"/>
              </a:rPr>
              <a:t>Westerhoff</a:t>
            </a:r>
            <a:r>
              <a:rPr lang="en-US" dirty="0">
                <a:solidFill>
                  <a:srgbClr val="575862"/>
                </a:solidFill>
                <a:latin typeface="Calibri" panose="020F0502020204030204"/>
              </a:rPr>
              <a:t> 2010)</a:t>
            </a:r>
          </a:p>
        </p:txBody>
      </p:sp>
    </p:spTree>
    <p:extLst>
      <p:ext uri="{BB962C8B-B14F-4D97-AF65-F5344CB8AC3E}">
        <p14:creationId xmlns:p14="http://schemas.microsoft.com/office/powerpoint/2010/main" val="667086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Science of Language</a:t>
            </a:r>
            <a:br>
              <a:rPr lang="en-US" dirty="0">
                <a:latin typeface="Arial" panose="020B0604020202020204" pitchFamily="34" charset="0"/>
                <a:cs typeface="Arial" panose="020B0604020202020204" pitchFamily="34" charset="0"/>
              </a:rPr>
            </a:br>
            <a:endParaRPr lang="en-US" dirty="0"/>
          </a:p>
        </p:txBody>
      </p:sp>
      <p:sp>
        <p:nvSpPr>
          <p:cNvPr id="3" name="Rectangle 2"/>
          <p:cNvSpPr/>
          <p:nvPr/>
        </p:nvSpPr>
        <p:spPr>
          <a:xfrm>
            <a:off x="851275" y="1964353"/>
            <a:ext cx="10181041" cy="3785652"/>
          </a:xfrm>
          <a:prstGeom prst="rect">
            <a:avLst/>
          </a:prstGeom>
        </p:spPr>
        <p:txBody>
          <a:bodyPr wrap="square">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General public polled for biases towards PWUD/SUD</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Bias for people described as</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Addict</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Alcoholic</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Medication-assisted treatment</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Relapse</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Positive association toward people described using</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Long-term recovery</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Pharmacotherapy</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Medication-assisted recovery</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Recurrence of </a:t>
            </a:r>
            <a:r>
              <a:rPr lang="en-US" sz="2000" dirty="0" smtClean="0">
                <a:latin typeface="Arial" panose="020B0604020202020204" pitchFamily="34" charset="0"/>
                <a:cs typeface="Arial" panose="020B0604020202020204" pitchFamily="34" charset="0"/>
              </a:rPr>
              <a:t>use                                           </a:t>
            </a:r>
            <a:r>
              <a:rPr lang="en-US" sz="2000" dirty="0" smtClean="0">
                <a:solidFill>
                  <a:srgbClr val="575862"/>
                </a:solidFill>
                <a:latin typeface="Verdana" panose="020B0604030504040204" pitchFamily="34" charset="0"/>
                <a:ea typeface="Verdana" panose="020B0604030504040204" pitchFamily="34" charset="0"/>
                <a:cs typeface="Verdana" panose="020B0604030504040204" pitchFamily="34" charset="0"/>
              </a:rPr>
              <a:t>(</a:t>
            </a:r>
            <a:r>
              <a:rPr lang="en-US" sz="2000" dirty="0">
                <a:solidFill>
                  <a:srgbClr val="575862"/>
                </a:solidFill>
                <a:latin typeface="Verdana" panose="020B0604030504040204" pitchFamily="34" charset="0"/>
                <a:ea typeface="Verdana" panose="020B0604030504040204" pitchFamily="34" charset="0"/>
                <a:cs typeface="Verdana" panose="020B0604030504040204" pitchFamily="34" charset="0"/>
              </a:rPr>
              <a:t>Ashford, R.D., </a:t>
            </a:r>
            <a:r>
              <a:rPr lang="en-US" sz="2000" i="1" dirty="0">
                <a:solidFill>
                  <a:srgbClr val="575862"/>
                </a:solidFill>
                <a:latin typeface="Verdana" panose="020B0604030504040204" pitchFamily="34" charset="0"/>
                <a:ea typeface="Verdana" panose="020B0604030504040204" pitchFamily="34" charset="0"/>
                <a:cs typeface="Verdana" panose="020B0604030504040204" pitchFamily="34" charset="0"/>
              </a:rPr>
              <a:t>et al</a:t>
            </a:r>
            <a:r>
              <a:rPr lang="en-US" sz="2000" dirty="0">
                <a:solidFill>
                  <a:srgbClr val="575862"/>
                </a:solidFill>
                <a:latin typeface="Verdana" panose="020B0604030504040204" pitchFamily="34" charset="0"/>
                <a:ea typeface="Verdana" panose="020B0604030504040204" pitchFamily="34" charset="0"/>
                <a:cs typeface="Verdana" panose="020B0604030504040204" pitchFamily="34" charset="0"/>
              </a:rPr>
              <a:t> 2018)</a:t>
            </a:r>
          </a:p>
          <a:p>
            <a:pPr marL="800100" lvl="1"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5816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058135" y="1828801"/>
            <a:ext cx="7639238" cy="356423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2400">
              <a:latin typeface="Arial" panose="020B0604020202020204" pitchFamily="34" charset="0"/>
              <a:cs typeface="Arial" panose="020B0604020202020204" pitchFamily="34" charset="0"/>
            </a:endParaRPr>
          </a:p>
          <a:p>
            <a:pPr algn="l"/>
            <a:endParaRPr lang="en-US" sz="2400">
              <a:latin typeface="Arial" panose="020B0604020202020204" pitchFamily="34" charset="0"/>
              <a:cs typeface="Arial" panose="020B0604020202020204" pitchFamily="34" charset="0"/>
            </a:endParaRPr>
          </a:p>
        </p:txBody>
      </p:sp>
      <p:sp>
        <p:nvSpPr>
          <p:cNvPr id="8" name="Title 3">
            <a:extLst>
              <a:ext uri="{FF2B5EF4-FFF2-40B4-BE49-F238E27FC236}">
                <a16:creationId xmlns:a16="http://schemas.microsoft.com/office/drawing/2014/main" id="{536A7F75-8874-B04E-9BCE-0407EA318754}"/>
              </a:ext>
            </a:extLst>
          </p:cNvPr>
          <p:cNvSpPr txBox="1">
            <a:spLocks/>
          </p:cNvSpPr>
          <p:nvPr/>
        </p:nvSpPr>
        <p:spPr>
          <a:xfrm>
            <a:off x="-1372093" y="373335"/>
            <a:ext cx="8277447" cy="122821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When is it appropriate?</a:t>
            </a:r>
          </a:p>
          <a:p>
            <a:endParaRPr lang="en-US" sz="36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4B3F290A-2AC8-D64A-AB33-2D233D7DD9FC}"/>
              </a:ext>
            </a:extLst>
          </p:cNvPr>
          <p:cNvPicPr>
            <a:picLocks noChangeAspect="1"/>
          </p:cNvPicPr>
          <p:nvPr/>
        </p:nvPicPr>
        <p:blipFill rotWithShape="1">
          <a:blip r:embed="rId3">
            <a:extLst>
              <a:ext uri="{28A0092B-C50C-407E-A947-70E740481C1C}">
                <a14:useLocalDpi xmlns:a14="http://schemas.microsoft.com/office/drawing/2010/main" val="0"/>
              </a:ext>
            </a:extLst>
          </a:blip>
          <a:srcRect t="94303" b="223"/>
          <a:stretch/>
        </p:blipFill>
        <p:spPr>
          <a:xfrm>
            <a:off x="342510" y="5966954"/>
            <a:ext cx="10807627" cy="648073"/>
          </a:xfrm>
          <a:prstGeom prst="rect">
            <a:avLst/>
          </a:prstGeom>
        </p:spPr>
      </p:pic>
      <p:pic>
        <p:nvPicPr>
          <p:cNvPr id="13" name="Picture 12">
            <a:extLst>
              <a:ext uri="{FF2B5EF4-FFF2-40B4-BE49-F238E27FC236}">
                <a16:creationId xmlns:a16="http://schemas.microsoft.com/office/drawing/2014/main" id="{AC346753-C67F-1347-94B7-1EBC66E641A8}"/>
              </a:ext>
            </a:extLst>
          </p:cNvPr>
          <p:cNvPicPr>
            <a:picLocks noChangeAspect="1"/>
          </p:cNvPicPr>
          <p:nvPr/>
        </p:nvPicPr>
        <p:blipFill rotWithShape="1">
          <a:blip r:embed="rId3">
            <a:extLst>
              <a:ext uri="{28A0092B-C50C-407E-A947-70E740481C1C}">
                <a14:useLocalDpi xmlns:a14="http://schemas.microsoft.com/office/drawing/2010/main" val="0"/>
              </a:ext>
            </a:extLst>
          </a:blip>
          <a:srcRect t="1142" b="54427"/>
          <a:stretch/>
        </p:blipFill>
        <p:spPr>
          <a:xfrm>
            <a:off x="342510" y="1149587"/>
            <a:ext cx="10807627" cy="4697031"/>
          </a:xfrm>
          <a:prstGeom prst="rect">
            <a:avLst/>
          </a:prstGeom>
        </p:spPr>
      </p:pic>
    </p:spTree>
    <p:extLst>
      <p:ext uri="{BB962C8B-B14F-4D97-AF65-F5344CB8AC3E}">
        <p14:creationId xmlns:p14="http://schemas.microsoft.com/office/powerpoint/2010/main" val="2977740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058135" y="1828801"/>
            <a:ext cx="7639238" cy="356423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2400">
              <a:latin typeface="Arial" panose="020B0604020202020204" pitchFamily="34" charset="0"/>
              <a:cs typeface="Arial" panose="020B0604020202020204" pitchFamily="34" charset="0"/>
            </a:endParaRPr>
          </a:p>
          <a:p>
            <a:pPr algn="l"/>
            <a:endParaRPr lang="en-US" sz="2400">
              <a:latin typeface="Arial" panose="020B0604020202020204" pitchFamily="34" charset="0"/>
              <a:cs typeface="Arial" panose="020B0604020202020204" pitchFamily="34" charset="0"/>
            </a:endParaRPr>
          </a:p>
        </p:txBody>
      </p:sp>
      <p:sp>
        <p:nvSpPr>
          <p:cNvPr id="8" name="Title 3">
            <a:extLst>
              <a:ext uri="{FF2B5EF4-FFF2-40B4-BE49-F238E27FC236}">
                <a16:creationId xmlns:a16="http://schemas.microsoft.com/office/drawing/2014/main" id="{536A7F75-8874-B04E-9BCE-0407EA318754}"/>
              </a:ext>
            </a:extLst>
          </p:cNvPr>
          <p:cNvSpPr txBox="1">
            <a:spLocks/>
          </p:cNvSpPr>
          <p:nvPr/>
        </p:nvSpPr>
        <p:spPr>
          <a:xfrm>
            <a:off x="1739030" y="436865"/>
            <a:ext cx="8277447" cy="85542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latin typeface="Arial" panose="020B0604020202020204" pitchFamily="34" charset="0"/>
                <a:cs typeface="Arial" panose="020B0604020202020204" pitchFamily="34" charset="0"/>
              </a:rPr>
              <a:t>Language Matters</a:t>
            </a:r>
          </a:p>
        </p:txBody>
      </p:sp>
      <p:pic>
        <p:nvPicPr>
          <p:cNvPr id="3" name="Picture 2">
            <a:extLst>
              <a:ext uri="{FF2B5EF4-FFF2-40B4-BE49-F238E27FC236}">
                <a16:creationId xmlns:a16="http://schemas.microsoft.com/office/drawing/2014/main" id="{995D4489-E517-6143-B3D5-F786E5658CA6}"/>
              </a:ext>
            </a:extLst>
          </p:cNvPr>
          <p:cNvPicPr>
            <a:picLocks noChangeAspect="1"/>
          </p:cNvPicPr>
          <p:nvPr/>
        </p:nvPicPr>
        <p:blipFill rotWithShape="1">
          <a:blip r:embed="rId3">
            <a:extLst>
              <a:ext uri="{28A0092B-C50C-407E-A947-70E740481C1C}">
                <a14:useLocalDpi xmlns:a14="http://schemas.microsoft.com/office/drawing/2010/main" val="0"/>
              </a:ext>
            </a:extLst>
          </a:blip>
          <a:srcRect t="7309" b="10270"/>
          <a:stretch/>
        </p:blipFill>
        <p:spPr>
          <a:xfrm>
            <a:off x="397885" y="1411161"/>
            <a:ext cx="11348637" cy="5016692"/>
          </a:xfrm>
          <a:prstGeom prst="rect">
            <a:avLst/>
          </a:prstGeom>
        </p:spPr>
      </p:pic>
    </p:spTree>
    <p:extLst>
      <p:ext uri="{BB962C8B-B14F-4D97-AF65-F5344CB8AC3E}">
        <p14:creationId xmlns:p14="http://schemas.microsoft.com/office/powerpoint/2010/main" val="2517758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The Power of Positive Language</a:t>
            </a:r>
            <a:br>
              <a:rPr lang="en-US" dirty="0">
                <a:latin typeface="Arial" panose="020B0604020202020204" pitchFamily="34" charset="0"/>
                <a:cs typeface="Arial" panose="020B0604020202020204" pitchFamily="34" charset="0"/>
              </a:rPr>
            </a:br>
            <a:endParaRPr lang="en-US" dirty="0"/>
          </a:p>
        </p:txBody>
      </p:sp>
      <p:sp>
        <p:nvSpPr>
          <p:cNvPr id="3" name="Content Placeholder 2"/>
          <p:cNvSpPr>
            <a:spLocks noGrp="1"/>
          </p:cNvSpPr>
          <p:nvPr>
            <p:ph idx="1"/>
          </p:nvPr>
        </p:nvSpPr>
        <p:spPr/>
        <p:txBody>
          <a:bodyPr>
            <a:normAutofit fontScale="92500" lnSpcReduction="10000"/>
          </a:bodyPr>
          <a:lstStyle/>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Using positive language increases public support for:</a:t>
            </a:r>
          </a:p>
          <a:p>
            <a:pPr marL="342900" indent="-342900">
              <a:buFont typeface="Arial" panose="020B0604020202020204" pitchFamily="34" charset="0"/>
              <a:buChar char="•"/>
            </a:pPr>
            <a:endParaRPr lang="en-US" sz="2400" dirty="0">
              <a:solidFill>
                <a:schemeClr val="tx1"/>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Effective substance use and mental health disorder policies</a:t>
            </a:r>
          </a:p>
          <a:p>
            <a:pPr marL="800100" lvl="1"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Additional funding for substance use and mental health disorder services</a:t>
            </a:r>
          </a:p>
          <a:p>
            <a:pPr marL="800100" lvl="1" indent="-342900">
              <a:buFont typeface="Arial" panose="020B0604020202020204" pitchFamily="34" charset="0"/>
              <a:buChar char="•"/>
            </a:pPr>
            <a:endParaRPr lang="en-US" sz="2400" dirty="0">
              <a:solidFill>
                <a:schemeClr val="tx1"/>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Interactions and engagements with those who are affected by substance use and mental health disorders</a:t>
            </a:r>
          </a:p>
          <a:p>
            <a:endParaRPr lang="en-US" dirty="0"/>
          </a:p>
        </p:txBody>
      </p:sp>
    </p:spTree>
    <p:extLst>
      <p:ext uri="{BB962C8B-B14F-4D97-AF65-F5344CB8AC3E}">
        <p14:creationId xmlns:p14="http://schemas.microsoft.com/office/powerpoint/2010/main" val="3072212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Evidence Based Interventions</a:t>
            </a:r>
            <a:br>
              <a:rPr lang="en-US" dirty="0">
                <a:latin typeface="Arial" panose="020B0604020202020204" pitchFamily="34" charset="0"/>
                <a:cs typeface="Arial" panose="020B0604020202020204" pitchFamily="34" charset="0"/>
              </a:rPr>
            </a:br>
            <a:endParaRPr lang="en-US" dirty="0"/>
          </a:p>
        </p:txBody>
      </p:sp>
      <p:sp>
        <p:nvSpPr>
          <p:cNvPr id="3" name="Content Placeholder 2"/>
          <p:cNvSpPr>
            <a:spLocks noGrp="1"/>
          </p:cNvSpPr>
          <p:nvPr>
            <p:ph idx="1"/>
          </p:nvPr>
        </p:nvSpPr>
        <p:spPr/>
        <p:txBody>
          <a:bodyPr>
            <a:normAutofit fontScale="62500" lnSpcReduction="20000"/>
          </a:bodyPr>
          <a:lstStyle/>
          <a:p>
            <a:pPr marL="342900" indent="-342900">
              <a:buFont typeface="Arial" panose="020B0604020202020204" pitchFamily="34" charset="0"/>
              <a:buChar char="•"/>
            </a:pPr>
            <a:r>
              <a:rPr lang="en-US" sz="2400" dirty="0">
                <a:solidFill>
                  <a:schemeClr val="tx1">
                    <a:lumMod val="50000"/>
                  </a:schemeClr>
                </a:solidFill>
                <a:latin typeface="Arial" panose="020B0604020202020204" pitchFamily="34" charset="0"/>
                <a:cs typeface="Arial" panose="020B0604020202020204" pitchFamily="34" charset="0"/>
              </a:rPr>
              <a:t>Through Contact </a:t>
            </a:r>
          </a:p>
          <a:p>
            <a:pPr marL="974407" lvl="1" indent="-461645">
              <a:buFont typeface="Arial" panose="020B0604020202020204" pitchFamily="34" charset="0"/>
              <a:buChar char="•"/>
            </a:pPr>
            <a:r>
              <a:rPr lang="en-US" sz="2400" dirty="0">
                <a:solidFill>
                  <a:schemeClr val="tx1">
                    <a:lumMod val="50000"/>
                  </a:schemeClr>
                </a:solidFill>
                <a:latin typeface="Arial" panose="020B0604020202020204" pitchFamily="34" charset="0"/>
                <a:cs typeface="Arial" panose="020B0604020202020204" pitchFamily="34" charset="0"/>
              </a:rPr>
              <a:t>Peer storytelling</a:t>
            </a:r>
          </a:p>
          <a:p>
            <a:pPr marL="974407" lvl="1" indent="-461645">
              <a:buFont typeface="Arial" panose="020B0604020202020204" pitchFamily="34" charset="0"/>
              <a:buChar char="•"/>
            </a:pPr>
            <a:r>
              <a:rPr lang="en-US" sz="2400" dirty="0">
                <a:solidFill>
                  <a:schemeClr val="tx1">
                    <a:lumMod val="50000"/>
                  </a:schemeClr>
                </a:solidFill>
                <a:latin typeface="Arial" panose="020B0604020202020204" pitchFamily="34" charset="0"/>
                <a:cs typeface="Arial" panose="020B0604020202020204" pitchFamily="34" charset="0"/>
              </a:rPr>
              <a:t>Role modeling</a:t>
            </a:r>
          </a:p>
          <a:p>
            <a:pPr marL="974407" lvl="1" indent="-461645">
              <a:buFont typeface="Arial" panose="020B0604020202020204" pitchFamily="34" charset="0"/>
              <a:buChar char="•"/>
            </a:pPr>
            <a:endParaRPr lang="en-US" sz="2400" dirty="0">
              <a:solidFill>
                <a:schemeClr val="tx1">
                  <a:lumMod val="50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tx1">
                    <a:lumMod val="50000"/>
                  </a:schemeClr>
                </a:solidFill>
                <a:latin typeface="Arial" panose="020B0604020202020204" pitchFamily="34" charset="0"/>
                <a:cs typeface="Arial" panose="020B0604020202020204" pitchFamily="34" charset="0"/>
              </a:rPr>
              <a:t>Through Education</a:t>
            </a:r>
          </a:p>
          <a:p>
            <a:pPr marL="974407" lvl="1" indent="-461645">
              <a:buFont typeface="Arial" panose="020B0604020202020204" pitchFamily="34" charset="0"/>
              <a:buChar char="•"/>
            </a:pPr>
            <a:r>
              <a:rPr lang="en-US" sz="2400" dirty="0">
                <a:solidFill>
                  <a:schemeClr val="tx1">
                    <a:lumMod val="50000"/>
                  </a:schemeClr>
                </a:solidFill>
                <a:latin typeface="Arial" panose="020B0604020202020204" pitchFamily="34" charset="0"/>
                <a:cs typeface="Arial" panose="020B0604020202020204" pitchFamily="34" charset="0"/>
              </a:rPr>
              <a:t>Science of addiction &amp; recovery</a:t>
            </a:r>
          </a:p>
          <a:p>
            <a:pPr marL="974407" lvl="1" indent="-461645">
              <a:buFont typeface="Arial" panose="020B0604020202020204" pitchFamily="34" charset="0"/>
              <a:buChar char="•"/>
            </a:pPr>
            <a:r>
              <a:rPr lang="en-US" sz="2400" dirty="0">
                <a:solidFill>
                  <a:schemeClr val="tx1">
                    <a:lumMod val="50000"/>
                  </a:schemeClr>
                </a:solidFill>
                <a:latin typeface="Arial" panose="020B0604020202020204" pitchFamily="34" charset="0"/>
                <a:cs typeface="Arial" panose="020B0604020202020204" pitchFamily="34" charset="0"/>
              </a:rPr>
              <a:t>To peers, families, stakeholders &amp; the community</a:t>
            </a:r>
          </a:p>
          <a:p>
            <a:pPr marL="974407" lvl="1" indent="-461645">
              <a:buFont typeface="Arial" panose="020B0604020202020204" pitchFamily="34" charset="0"/>
              <a:buChar char="•"/>
            </a:pPr>
            <a:endParaRPr lang="en-US" sz="2400" dirty="0">
              <a:solidFill>
                <a:schemeClr val="tx1">
                  <a:lumMod val="50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tx1">
                    <a:lumMod val="50000"/>
                  </a:schemeClr>
                </a:solidFill>
                <a:latin typeface="Arial" panose="020B0604020202020204" pitchFamily="34" charset="0"/>
                <a:cs typeface="Arial" panose="020B0604020202020204" pitchFamily="34" charset="0"/>
              </a:rPr>
              <a:t>Through Language </a:t>
            </a:r>
          </a:p>
          <a:p>
            <a:pPr marL="974407" lvl="1" indent="-461645">
              <a:buFont typeface="Arial" panose="020B0604020202020204" pitchFamily="34" charset="0"/>
              <a:buChar char="•"/>
            </a:pPr>
            <a:r>
              <a:rPr lang="en-US" sz="2400" dirty="0">
                <a:solidFill>
                  <a:schemeClr val="tx1">
                    <a:lumMod val="50000"/>
                  </a:schemeClr>
                </a:solidFill>
                <a:latin typeface="Arial" panose="020B0604020202020204" pitchFamily="34" charset="0"/>
                <a:cs typeface="Arial" panose="020B0604020202020204" pitchFamily="34" charset="0"/>
              </a:rPr>
              <a:t>Use non-stigmatizing &amp; recovery-oriented language</a:t>
            </a:r>
          </a:p>
          <a:p>
            <a:pPr marL="974407" lvl="1" indent="-461645">
              <a:buFont typeface="Arial" panose="020B0604020202020204" pitchFamily="34" charset="0"/>
              <a:buChar char="•"/>
            </a:pPr>
            <a:r>
              <a:rPr lang="en-US" sz="2400" dirty="0">
                <a:solidFill>
                  <a:schemeClr val="tx1">
                    <a:lumMod val="50000"/>
                  </a:schemeClr>
                </a:solidFill>
                <a:latin typeface="Arial" panose="020B0604020202020204" pitchFamily="34" charset="0"/>
                <a:cs typeface="Arial" panose="020B0604020202020204" pitchFamily="34" charset="0"/>
              </a:rPr>
              <a:t>Hold each other accountable with teachable moments</a:t>
            </a:r>
            <a:endParaRPr lang="en-US" dirty="0"/>
          </a:p>
          <a:p>
            <a:endParaRPr lang="en-US" dirty="0"/>
          </a:p>
        </p:txBody>
      </p:sp>
    </p:spTree>
    <p:extLst>
      <p:ext uri="{BB962C8B-B14F-4D97-AF65-F5344CB8AC3E}">
        <p14:creationId xmlns:p14="http://schemas.microsoft.com/office/powerpoint/2010/main" val="2309410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When to Use Recovery Messaging</a:t>
            </a:r>
            <a:br>
              <a:rPr lang="en-US" dirty="0">
                <a:latin typeface="Arial" panose="020B0604020202020204" pitchFamily="34" charset="0"/>
                <a:cs typeface="Arial" panose="020B0604020202020204" pitchFamily="34" charset="0"/>
              </a:rPr>
            </a:br>
            <a:endParaRPr lang="en-US" dirty="0"/>
          </a:p>
        </p:txBody>
      </p:sp>
      <p:sp>
        <p:nvSpPr>
          <p:cNvPr id="3" name="Content Placeholder 2"/>
          <p:cNvSpPr>
            <a:spLocks noGrp="1"/>
          </p:cNvSpPr>
          <p:nvPr>
            <p:ph idx="1"/>
          </p:nvPr>
        </p:nvSpPr>
        <p:spPr/>
        <p:txBody>
          <a:bodyPr>
            <a:normAutofit fontScale="55000" lnSpcReduction="20000"/>
          </a:bodyPr>
          <a:lstStyle/>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When speaking to</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Family</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Friends</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Neighbors</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General public</a:t>
            </a:r>
          </a:p>
          <a:p>
            <a:pPr marL="800100" lvl="1"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When writing</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Articles</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Newsletters</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Blogging</a:t>
            </a:r>
          </a:p>
          <a:p>
            <a:pPr marL="800100" lvl="1" indent="-342900">
              <a:buFont typeface="Arial" panose="020B0604020202020204" pitchFamily="34" charset="0"/>
              <a:buChar char="•"/>
            </a:pPr>
            <a:endParaRPr lang="en-US" sz="24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During media interview</a:t>
            </a:r>
          </a:p>
          <a:p>
            <a:endParaRPr lang="en-US" dirty="0"/>
          </a:p>
        </p:txBody>
      </p:sp>
    </p:spTree>
    <p:extLst>
      <p:ext uri="{BB962C8B-B14F-4D97-AF65-F5344CB8AC3E}">
        <p14:creationId xmlns:p14="http://schemas.microsoft.com/office/powerpoint/2010/main" val="1948710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How to Use Recovery Messaging</a:t>
            </a:r>
            <a:br>
              <a:rPr lang="en-US" dirty="0">
                <a:latin typeface="Arial" panose="020B0604020202020204" pitchFamily="34" charset="0"/>
                <a:cs typeface="Arial" panose="020B0604020202020204" pitchFamily="34" charset="0"/>
              </a:rPr>
            </a:br>
            <a:endParaRPr lang="en-US" dirty="0"/>
          </a:p>
        </p:txBody>
      </p:sp>
      <p:sp>
        <p:nvSpPr>
          <p:cNvPr id="3" name="Content Placeholder 2"/>
          <p:cNvSpPr>
            <a:spLocks noGrp="1"/>
          </p:cNvSpPr>
          <p:nvPr>
            <p:ph idx="1"/>
          </p:nvPr>
        </p:nvSpPr>
        <p:spPr/>
        <p:txBody>
          <a:bodyPr>
            <a:normAutofit fontScale="62500" lnSpcReduction="20000"/>
          </a:bodyPr>
          <a:lstStyle/>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Make it personal</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Adds credibility</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Breaks down negative perceptions</a:t>
            </a:r>
          </a:p>
          <a:p>
            <a:pPr marL="800100" lvl="1" indent="-342900">
              <a:buFont typeface="Arial" panose="020B0604020202020204" pitchFamily="34" charset="0"/>
              <a:buChar char="•"/>
            </a:pPr>
            <a:endParaRPr lang="en-US" sz="24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Speak with one voice</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Personal stories</a:t>
            </a:r>
          </a:p>
          <a:p>
            <a:pPr marL="800100" lvl="1"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Consistent messaging</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Maximum impact</a:t>
            </a:r>
          </a:p>
          <a:p>
            <a:pPr marL="800100" lvl="1"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Focus on recovery</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Not the disorder</a:t>
            </a:r>
            <a:endParaRPr lang="en-US" sz="2400" dirty="0">
              <a:solidFill>
                <a:schemeClr val="tx1"/>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693440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Components of Messaging Introductions</a:t>
            </a:r>
            <a:br>
              <a:rPr lang="en-US" dirty="0">
                <a:latin typeface="Arial" panose="020B0604020202020204" pitchFamily="34" charset="0"/>
                <a:cs typeface="Arial" panose="020B0604020202020204" pitchFamily="34" charset="0"/>
              </a:rPr>
            </a:br>
            <a:endParaRPr lang="en-US" dirty="0"/>
          </a:p>
        </p:txBody>
      </p:sp>
      <p:sp>
        <p:nvSpPr>
          <p:cNvPr id="3" name="Content Placeholder 2"/>
          <p:cNvSpPr>
            <a:spLocks noGrp="1"/>
          </p:cNvSpPr>
          <p:nvPr>
            <p:ph idx="1"/>
          </p:nvPr>
        </p:nvSpPr>
        <p:spPr/>
        <p:txBody>
          <a:bodyPr>
            <a:normAutofit fontScale="92500" lnSpcReduction="10000"/>
          </a:bodyPr>
          <a:lstStyle/>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Identify yourself</a:t>
            </a:r>
          </a:p>
          <a:p>
            <a:pPr marL="342900" indent="-342900">
              <a:buFont typeface="Arial" panose="020B0604020202020204" pitchFamily="34" charset="0"/>
              <a:buChar char="•"/>
            </a:pPr>
            <a:endParaRPr lang="en-US" sz="24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Your relationship to recovery</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Self, family, ally</a:t>
            </a:r>
          </a:p>
          <a:p>
            <a:pPr marL="800100" lvl="1"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What recovery means to you</a:t>
            </a:r>
          </a:p>
          <a:p>
            <a:pPr marL="342900" indent="-342900">
              <a:buFont typeface="Arial" panose="020B0604020202020204" pitchFamily="34" charset="0"/>
              <a:buChar char="•"/>
            </a:pPr>
            <a:endParaRPr lang="en-US" sz="240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Why you are sharing your recovery</a:t>
            </a:r>
          </a:p>
          <a:p>
            <a:endParaRPr lang="en-US" dirty="0"/>
          </a:p>
        </p:txBody>
      </p:sp>
    </p:spTree>
    <p:extLst>
      <p:ext uri="{BB962C8B-B14F-4D97-AF65-F5344CB8AC3E}">
        <p14:creationId xmlns:p14="http://schemas.microsoft.com/office/powerpoint/2010/main" val="2020193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Operationalizing Recovery</a:t>
            </a:r>
            <a:br>
              <a:rPr lang="en-US" dirty="0">
                <a:latin typeface="Arial" panose="020B0604020202020204" pitchFamily="34" charset="0"/>
                <a:cs typeface="Arial" panose="020B0604020202020204" pitchFamily="34" charset="0"/>
              </a:rPr>
            </a:br>
            <a:endParaRPr lang="en-US"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Abstinence is not a valid measure</a:t>
            </a:r>
          </a:p>
          <a:p>
            <a:pPr marL="342900" indent="-3429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Length of time is not an adequate descriptor</a:t>
            </a:r>
          </a:p>
          <a:p>
            <a:pPr marL="342900" indent="-3429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Recovery is not linear </a:t>
            </a:r>
          </a:p>
          <a:p>
            <a:pPr marL="342900" indent="-3429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Exclusive affiliation with a type of recovery is not an accurate reflection of the varieties of recovery experience </a:t>
            </a:r>
          </a:p>
          <a:p>
            <a:pPr marL="342900" indent="-3429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Discerning between remission and recovery</a:t>
            </a:r>
          </a:p>
          <a:p>
            <a:endParaRPr lang="en-US" dirty="0"/>
          </a:p>
        </p:txBody>
      </p:sp>
    </p:spTree>
    <p:extLst>
      <p:ext uri="{BB962C8B-B14F-4D97-AF65-F5344CB8AC3E}">
        <p14:creationId xmlns:p14="http://schemas.microsoft.com/office/powerpoint/2010/main" val="2719419585"/>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169</TotalTime>
  <Words>1204</Words>
  <Application>Microsoft Office PowerPoint</Application>
  <PresentationFormat>Widescreen</PresentationFormat>
  <Paragraphs>219</Paragraphs>
  <Slides>28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Gill Sans MT</vt:lpstr>
      <vt:lpstr>Verdana</vt:lpstr>
      <vt:lpstr>Wingdings 2</vt:lpstr>
      <vt:lpstr>Dividend</vt:lpstr>
      <vt:lpstr>Recovery Support </vt:lpstr>
      <vt:lpstr>Scope of the Problem </vt:lpstr>
      <vt:lpstr>Treatment and Recovery Barriers </vt:lpstr>
      <vt:lpstr>Other Barriers </vt:lpstr>
      <vt:lpstr>Relapse Rates </vt:lpstr>
      <vt:lpstr>Policy Consideration </vt:lpstr>
      <vt:lpstr>Recovery Support can reach Diverse Populations </vt:lpstr>
      <vt:lpstr>Recovery Support Addresses Unmet Needs </vt:lpstr>
      <vt:lpstr>Maintaining relationship Boundaries </vt:lpstr>
      <vt:lpstr>Safety Guidelines </vt:lpstr>
      <vt:lpstr> Resources on campuses </vt:lpstr>
      <vt:lpstr>Mutual Groups and resources </vt:lpstr>
      <vt:lpstr>Recovery language </vt:lpstr>
      <vt:lpstr>Stigma </vt:lpstr>
      <vt:lpstr>Stigma is Visible and Invisible </vt:lpstr>
      <vt:lpstr>Types of Stigma </vt:lpstr>
      <vt:lpstr>Looking Ahead </vt:lpstr>
      <vt:lpstr>The Words We Use Are Critical </vt:lpstr>
      <vt:lpstr>Science of Language </vt:lpstr>
      <vt:lpstr>Science of Language </vt:lpstr>
      <vt:lpstr>PowerPoint Presentation</vt:lpstr>
      <vt:lpstr>PowerPoint Presentation</vt:lpstr>
      <vt:lpstr>The Power of Positive Language </vt:lpstr>
      <vt:lpstr>Evidence Based Interventions </vt:lpstr>
      <vt:lpstr>When to Use Recovery Messaging </vt:lpstr>
      <vt:lpstr>How to Use Recovery Messaging </vt:lpstr>
      <vt:lpstr>Components of Messaging Introductions </vt:lpstr>
      <vt:lpstr>Operationalizing Recovery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Recovery Support</dc:title>
  <dc:creator>Brandon Whitehouse</dc:creator>
  <cp:lastModifiedBy>Brandon Whitehouse</cp:lastModifiedBy>
  <cp:revision>12</cp:revision>
  <dcterms:created xsi:type="dcterms:W3CDTF">2022-09-16T12:18:52Z</dcterms:created>
  <dcterms:modified xsi:type="dcterms:W3CDTF">2022-10-17T22:31:25Z</dcterms:modified>
</cp:coreProperties>
</file>