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94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Opening prompt: name one activity you would gladly delegate and one you would want to keep doing. Suggested 45-minute facilitation: slides 1–6, 7 minutes; slides 7–12, 9 minutes; slides 13–25, 23 minutes including discussion; slides 26–27, 6 minutes. Slide 28 lists readings. Slides 29–30 are optional technical appendices. No prior machine-learning or advanced-mathematics background required.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aim is to understand enough of the technology to make thoughtful choices. The main emphasis is appropriate use, ethics, and human purpose. No one needs to memorize equations. Invite students to revise their opening answers as the discussion unfolds.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AI is a broad field including rules, search, and learning. The Dartmouth proposal dates to 1955 and the workshop to 1956. Generative AI creates outputs such as text, while an agent combines a model with tools and a process for taking actions. These approaches overlap and still coexist. Avoid suggesting that every AI system is a language model.</a:t>
            </a:r>
          </a:p>
          <a:p>
            <a:endParaRPr/>
          </a:p>
          <a:p>
            <a:r>
              <a:t>Sources</a:t>
            </a:r>
          </a:p>
          <a:p>
            <a:r>
              <a:t>https://www-formal.stanford.edu/jmc/history/dartmouth/dartmouth.html</a:t>
            </a:r>
          </a:p>
          <a:p>
            <a:r>
              <a:t>https://www.anthropic.com/engineering/building-effective-agents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token is a small piece of text. The model represents tokens numerically and uses learned patterns to score possible next tokens. It selects a continuation and repeats. This explains text generation at a high level without claiming that next-token prediction describes every capability or every AI architecture. All examples are illustrative.</a:t>
            </a:r>
          </a:p>
          <a:p>
            <a:endParaRPr/>
          </a:p>
          <a:p>
            <a:r>
              <a:t>Sources</a:t>
            </a:r>
          </a:p>
          <a:p>
            <a:r>
              <a:t>https://huggingface.co/learn/llm-course/en/chapter2/4</a:t>
            </a:r>
          </a:p>
          <a:p>
            <a:r>
              <a:t>https://arxiv.org/abs/1706.03762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adjustable knobs as a limited analogy for weights. During training, optimization adjusts many numerical parameters based on examples and an objective. During ordinary use, the system applies learned weights to the prompt and context. Retrieval can add new information without retraining. Neural networks combine these transformations in layers. Analogy only: the system does not study or experience meaning as a person does.</a:t>
            </a:r>
          </a:p>
          <a:p>
            <a:endParaRPr/>
          </a:p>
          <a:p>
            <a:r>
              <a:t>Sources</a:t>
            </a:r>
          </a:p>
          <a:p>
            <a:r>
              <a:t>https://huggingface.co/learn/llm-course/en/chapter2/4</a:t>
            </a:r>
          </a:p>
          <a:p>
            <a:r>
              <a:t>https://en.d2l.ai/chapter_multilayer-perceptrons/mlp.html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hallucination without assigning human intention: the model can produce unsupported content, including plausible but nonexistent citations. Tool use and retrieval can improve grounding but still require checking. A generated explanation is not proof that a claim is true. Ask students what they would check first in a plausible scientific summary.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chatbot may provide an answer. An agent can use tools, inspect results, and decide another step within an application. Autonomy varies. The model does not gain authorization merely because it can propose an action. Ask how the stakes change between drafting an email and actually sending it.</a:t>
            </a:r>
          </a:p>
          <a:p>
            <a:endParaRPr/>
          </a:p>
          <a:p>
            <a:r>
              <a:t>Sources</a:t>
            </a:r>
          </a:p>
          <a:p>
            <a:r>
              <a:t>https://www.anthropic.com/engineering/building-effective-agents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lab equipment purchase crosses a research group, procurement, finance, and an approver. Business processes specify handoffs and responsibilities. RPA means robotic process automation: software following predefined steps in applications. Agents can help with ambiguous information, while routine steps may remain deterministic. This example is illustrative, not an institutional purchasing rule.</a:t>
            </a:r>
          </a:p>
          <a:p>
            <a:endParaRPr/>
          </a:p>
          <a:p>
            <a:r>
              <a:t>Sources</a:t>
            </a:r>
          </a:p>
          <a:p>
            <a:r>
              <a:t>https://www.anthropic.com/engineering/building-effective-agents</a:t>
            </a:r>
          </a:p>
          <a:p>
            <a:r>
              <a:t>https://www.uipath.com/rpa/robotic-process-automation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Revisit the source lecture’s central framework. Instructions define the assigned behavior. Knowledge supplies evidence. The model processes context and proposes an answer or action. Tools and access controls sit around these ingredients. A prompt alone does not enforce organizational authority.</a:t>
            </a:r>
          </a:p>
          <a:p>
            <a:endParaRPr/>
          </a:p>
          <a:p>
            <a:r>
              <a:t>Sources</a:t>
            </a:r>
          </a:p>
          <a:p>
            <a:r>
              <a:t>https://www.anthropic.com/engineering/building-effective-agents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proposed purchase-assistant design. Contrast writing an instruction with enforcing it. The application should limit accessible tools, not merely ask the model to behave. Missing policy or a failed tool should trigger a stop or escalation. The content of a vendor quotation is evidence to evaluate, not a new command for the assistant.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Selected historical examples through July 31, 2026, retained from the earlier lecture. These are not rankings. Model names, access, and pricing change. A task comparison should hold documents and tools constant and measure useful results, costs, and failures. Product names do not settle whether a use is appropriate.</a:t>
            </a:r>
          </a:p>
          <a:p>
            <a:endParaRPr/>
          </a:p>
          <a:p>
            <a:r>
              <a:t>Sources</a:t>
            </a:r>
          </a:p>
          <a:p>
            <a:r>
              <a:t>https://openai.com/index/gpt-5-6/</a:t>
            </a:r>
          </a:p>
          <a:p>
            <a:r>
              <a:t>https://www.anthropic.com/news/redeploying-fable-5</a:t>
            </a:r>
          </a:p>
          <a:p>
            <a:r>
              <a:t>https://blog.google/products-and-platforms/products/gemini/gemini-drop-july-2026/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suggested uses, subject to project and course rules. Students remain responsible for evidence, authorship, and data handling. AI can also improve accessibility through alternative explanations and language assistance. Ask students to choose a task where errors would be visible and reversible.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proposed decision test is a teaching framework, not a statement of law or an institutional policy. An activity can be useful yet inappropriate in a particular assessment or sensitive setting. The ability to review is important: asking a novice to approve an expert-level answer does not automatically make it safe.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Allow 2 minutes of paired discussion. Separate producing an artifact from learning the underlying skill. Ask when AI explanation, hints, or testing would support learning and when it would replace the practice the assignment is meant to develop. Do not assume all AI assistance is cheating. Course and project rules matter. Proposed activity inspired by the human-agency emphasis in UNESCO guidance.</a:t>
            </a:r>
          </a:p>
          <a:p>
            <a:endParaRPr/>
          </a:p>
          <a:p>
            <a:r>
              <a:t>Sources</a:t>
            </a:r>
          </a:p>
          <a:p>
            <a:r>
              <a:t>https://www.unesco.org/en/articles/guidance-generative-ai-education-and-research</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suggested research practices. They do not substitute for the grant, institution, supervisor, journal, or course rules. Distinguish an idea generated by AI from empirical evidence. A plausible story about data cannot replace the actual analysis. Encourage reproducibility and honest accounts of uncertainty.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 hypothetical internship-ranking system. Similar treatment is not automatically fair if the data reflect unequal opportunities. Discuss who defines merit, which groups might be overlooked, and how someone could challenge the result. This slide presents ethical questions rather than a claim that every model has the same bias.</a:t>
            </a:r>
          </a:p>
          <a:p>
            <a:endParaRPr/>
          </a:p>
          <a:p>
            <a:r>
              <a:t>Sources</a:t>
            </a:r>
          </a:p>
          <a:p>
            <a:r>
              <a:t>https://airc.nist.gov/airmf-resources/airmf/5-sec-core/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Imagine uploading interview transcripts from a research project. Even if a student finds the task useful, participants may not have agreed to that form of processing. Removing names may not remove all identifying details. Use approved systems and data practices. This is a scenario for discussion, not legal advice or a claim about a particular provider’s retention terms.</a:t>
            </a:r>
          </a:p>
          <a:p>
            <a:endParaRPr/>
          </a:p>
          <a:p>
            <a:r>
              <a:t>Sources</a:t>
            </a:r>
          </a:p>
          <a:p>
            <a:r>
              <a:t>https://www.unesco.org/en/articles/guidance-generative-ai-education-and-research</a:t>
            </a:r>
          </a:p>
          <a:p>
            <a:r>
              <a:t>https://airc.nist.gov/airmf-resources/airmf/5-sec-core/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Human agency means having a real ability to choose and influence what happens. A review step is weak if the person lacks time, context, expertise, or authority. This is a proposed checklist for real control. Discuss whether an approval button offers a genuine choice or simply encourages rubber-stamping.</a:t>
            </a:r>
          </a:p>
          <a:p>
            <a:endParaRPr/>
          </a:p>
          <a:p>
            <a:r>
              <a:t>Sources</a:t>
            </a:r>
          </a:p>
          <a:p>
            <a:r>
              <a:t>https://airc.nist.gov/airmf-resources/airmf/5-sec-core/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ILO’s 2025 analysis concerns occupational exposure to generative AI. Exposure is not a prediction of job losses, and it does not settle the future of fully agentic systems. The ILO describes task transformation as more likely than complete replacement for most occupations. The examples and questions here are possible pathways. Avoid either promising universal liberation or predicting inevitable mass unemployment.</a:t>
            </a:r>
          </a:p>
          <a:p>
            <a:endParaRPr/>
          </a:p>
          <a:p>
            <a:r>
              <a:t>Sources</a:t>
            </a:r>
          </a:p>
          <a:p>
            <a:r>
              <a:t>https://www.ilo.org/publications/generative-ai-and-jobs-2025-update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Allow 3 minutes. This is a thought experiment, not a prediction that work will disappear. Invite multiple answers: relationships, care, discovery, creativity, service, mastery, play, and belonging. Also invite dissent: work can provide identity, structure, and material security. Ask what institutions would need to change for people to have real choices. There is no single technical answer to the question of human purpose.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 these as perspectives to explore, not scientific conclusions about capacities machines can never acquire. Human worth need not depend on outperforming machines. Purpose and economic security are related but distinct. A society can value care while still failing to support the people who provide it. Ask students which forms of contribution their community currently rewards.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AI communication support can reduce barriers, help people express themselves, and make services easier to access. It can also change expectations of authenticity and create dependency. These are possible tensions, not evidence that every user experiences harm. Avoid making unsupported claims about model consciousness. Ask whether people should know when another person delegated a personal exchange.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IEA establishes that AI depends on physical infrastructure and electricity. This slide does not assign a fixed environmental cost to one prompt. Ownership, access, and distribution of benefits are ethical and governance questions. Ask students to identify an affected group outside the direct user: workers, data contributors, communities, or people represented in training data.</a:t>
            </a:r>
          </a:p>
          <a:p>
            <a:endParaRPr/>
          </a:p>
          <a:p>
            <a:r>
              <a:t>Sources</a:t>
            </a:r>
          </a:p>
          <a:p>
            <a:r>
              <a:t>https://www.iea.org/reports/energy-and-ai</a:t>
            </a:r>
          </a:p>
          <a:p>
            <a:r>
              <a:t>https://airc.nist.gov/airmf-resources/airmf/5-sec-core/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Allow 3 minutes in pairs. Ask students to identify a legitimate benefit, a likely harm, an affected person, and a checkpoint. Consider whether using AI to organize applications differs from ranking people or sending consequential messages. Require students to explain what evidence could change their answer. This is a hypothetical activity, not a claim about an actual research program.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Guardrails are specific controls around data, tools, and actions. Governance determines who sets those controls, accepts remaining risk, monitors behavior, and handles incidents. Software can restrict tools and budgets even if a model proposes an unsafe action. Instructions alone are not enforcement. The suggested practices align with the themes of NIST AI RMF and OWASP guidance without claiming that these frameworks guarantee safety.</a:t>
            </a:r>
          </a:p>
          <a:p>
            <a:endParaRPr/>
          </a:p>
          <a:p>
            <a:r>
              <a:t>Sources</a:t>
            </a:r>
          </a:p>
          <a:p>
            <a:r>
              <a:t>https://airc.nist.gov/airmf-resources/airmf/5-sec-core/</a:t>
            </a:r>
          </a:p>
          <a:p>
            <a:r>
              <a:t>https://genai.owasp.org/llmrisk/llm01-prompt-injection/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proposed development approach. Begin with a limited, useful problem and a baseline. Use human-reviewed assistance before allowing consequential actions. Evaluate quality and harm, not just speed or benchmark results. Expand only with evidence and a responsible owner. Review whenever instructions, knowledge, model, or tools change.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opening answers. Ask each student to name one task they would delegate, one activity they would preserve for themselves or other people, and one boundary they would require. Close by acknowledging uncertainty. The aim is thoughtful participation in designing AI systems and institutions, rather than either automatic adoption or automatic rejection.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links for factual claims also appear in the relevant slide notes. Future scenarios and classroom examples are explicitly hypothetical. Proposed boundaries and development practices are recommendations for discussion, not statements of an institution’s approved policies.</a:t>
            </a:r>
          </a:p>
          <a:p>
            <a:endParaRPr/>
          </a:p>
          <a:p>
            <a:r>
              <a:t>Sources</a:t>
            </a:r>
          </a:p>
          <a:p>
            <a:r>
              <a:t>https://www.unesco.org/en/articles/guidance-generative-ai-education-and-research</a:t>
            </a:r>
          </a:p>
          <a:p>
            <a:r>
              <a:t>https://www.ilo.org/publications/generative-ai-and-jobs-2025-update</a:t>
            </a:r>
          </a:p>
          <a:p>
            <a:r>
              <a:t>https://airc.nist.gov/airmf-resources/airmf/5-sec-core/</a:t>
            </a:r>
          </a:p>
          <a:p>
            <a:r>
              <a:t>https://www.iea.org/reports/energy-and-ai</a:t>
            </a:r>
          </a:p>
          <a:p>
            <a:r>
              <a:t>https://www.anthropic.com/engineering/building-effective-agents</a:t>
            </a:r>
          </a:p>
          <a:p>
            <a:r>
              <a:t>https://arxiv.org/abs/1706.03762</a:t>
            </a:r>
          </a:p>
          <a:p>
            <a:r>
              <a:t>https://huggingface.co/learn/llm-course/en/chapter2/4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appendix. A neuron forms a weighted sum plus a bias, then applies a nonlinear activation. ReLU returns the larger of zero and its input. ReLU does not format weights, and many modern language models use different nonlinearities. A vector is a list of numbers, a matrix is a grid, and a tensor generalizes arrays to more dimensions. This detail is optional for the main discussion.</a:t>
            </a:r>
          </a:p>
          <a:p>
            <a:endParaRPr/>
          </a:p>
          <a:p>
            <a:r>
              <a:t>Sources</a:t>
            </a:r>
          </a:p>
          <a:p>
            <a:r>
              <a:t>https://en.d2l.ai/chapter_multilayer-perceptrons/mlp.html</a:t>
            </a:r>
          </a:p>
          <a:p>
            <a:r>
              <a:t>https://arxiv.org/abs/1706.03762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appendix. Attention uses input-dependent scores to mix information across token representations. These scores differ from fixed trained projection weights. Reasoning can involve multiple generated steps and tool use. A fluent explanation does not guarantee a correct conclusion or faithfully reveal the computation. External checks provide additional evidence. Sources are provided for students who want the deeper technical material.</a:t>
            </a:r>
          </a:p>
          <a:p>
            <a:endParaRPr/>
          </a:p>
          <a:p>
            <a:r>
              <a:t>Sources</a:t>
            </a:r>
          </a:p>
          <a:p>
            <a:r>
              <a:t>https://arxiv.org/abs/1706.03762</a:t>
            </a:r>
          </a:p>
          <a:p>
            <a:r>
              <a:t>https://huggingface.co/learn/llm-course/en/chapter2/4</a:t>
            </a:r>
          </a:p>
          <a:p>
            <a:r>
              <a:t>https://www.anthropic.com/engineering/building-effective-agents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3B3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CAA12B-14BC-4336-BE05-A385F28A15CE}"/>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F5F3EC"/>
                </a:solidFill>
                <a:latin typeface="Arial"/>
                <a:ea typeface="Arial"/>
                <a:cs typeface="Arial"/>
              </a:defRPr>
            </a:pPr>
            <a:r>
              <a:rPr sz="3300" b="1">
                <a:solidFill>
                  <a:srgbClr val="F5F3EC"/>
                </a:solidFill>
                <a:latin typeface="Arial"/>
                <a:ea typeface="Arial"/>
                <a:cs typeface="Arial"/>
              </a:rPr>
              <a:t>AI agents and the human role</a:t>
            </a:r>
          </a:p>
        </p:txBody>
      </p:sp>
      <p:sp>
        <p:nvSpPr>
          <p:cNvPr id="2" name="Rectangle 1">
            <a:extLst>
              <a:ext uri="{FF2B5EF4-FFF2-40B4-BE49-F238E27FC236}">
                <a16:creationId xmlns:a16="http://schemas.microsoft.com/office/drawing/2014/main" id="{6699C993-A9CC-4B12-B3F4-0991D5A131B7}"/>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B2DECA"/>
                </a:solidFill>
                <a:latin typeface="Arial"/>
                <a:ea typeface="Arial"/>
                <a:cs typeface="Arial"/>
              </a:defRPr>
            </a:pPr>
            <a:r>
              <a:rPr sz="1200" b="0">
                <a:solidFill>
                  <a:srgbClr val="B2DECA"/>
                </a:solidFill>
                <a:latin typeface="Arial"/>
                <a:ea typeface="Arial"/>
                <a:cs typeface="Arial"/>
              </a:rPr>
              <a:t>01</a:t>
            </a:r>
          </a:p>
        </p:txBody>
      </p:sp>
      <p:sp>
        <p:nvSpPr>
          <p:cNvPr id="3" name="Rectangle 2">
            <a:extLst>
              <a:ext uri="{FF2B5EF4-FFF2-40B4-BE49-F238E27FC236}">
                <a16:creationId xmlns:a16="http://schemas.microsoft.com/office/drawing/2014/main" id="{A825A675-57C8-437F-8265-6A586E2CA759}"/>
              </a:ext>
            </a:extLst>
          </p:cNvPr>
          <p:cNvSpPr>
            <a:spLocks noGrp="1"/>
          </p:cNvSpPr>
          <p:nvPr/>
        </p:nvSpPr>
        <p:spPr>
          <a:xfrm>
            <a:off x="647700" y="2038350"/>
            <a:ext cx="10668000" cy="1752600"/>
          </a:xfrm>
          <a:prstGeom prst="rect">
            <a:avLst/>
          </a:prstGeom>
          <a:noFill/>
          <a:ln w="0">
            <a:noFill/>
          </a:ln>
        </p:spPr>
        <p:txBody>
          <a:bodyPr>
            <a:noAutofit/>
          </a:bodyPr>
          <a:lstStyle/>
          <a:p>
            <a:pPr>
              <a:defRPr sz="4200" b="1">
                <a:solidFill>
                  <a:srgbClr val="F5F3EC"/>
                </a:solidFill>
                <a:latin typeface="Arial"/>
                <a:ea typeface="Arial"/>
                <a:cs typeface="Arial"/>
              </a:defRPr>
            </a:pPr>
            <a:r>
              <a:rPr sz="4200" b="1">
                <a:solidFill>
                  <a:srgbClr val="F5F3EC"/>
                </a:solidFill>
                <a:latin typeface="Arial"/>
                <a:ea typeface="Arial"/>
                <a:cs typeface="Arial"/>
              </a:rPr>
              <a:t>What can we delegate?</a:t>
            </a:r>
          </a:p>
          <a:p>
            <a:pPr>
              <a:defRPr sz="4200" b="1">
                <a:solidFill>
                  <a:srgbClr val="F5F3EC"/>
                </a:solidFill>
                <a:latin typeface="Arial"/>
                <a:ea typeface="Arial"/>
                <a:cs typeface="Arial"/>
              </a:defRPr>
            </a:pPr>
            <a:r>
              <a:rPr sz="4200" b="1">
                <a:solidFill>
                  <a:srgbClr val="F5F3EC"/>
                </a:solidFill>
                <a:latin typeface="Arial"/>
                <a:ea typeface="Arial"/>
                <a:cs typeface="Arial"/>
              </a:rPr>
              <a:t>What should we preserve?</a:t>
            </a:r>
          </a:p>
        </p:txBody>
      </p:sp>
      <p:sp>
        <p:nvSpPr>
          <p:cNvPr id="4" name="Rectangle 3">
            <a:extLst>
              <a:ext uri="{FF2B5EF4-FFF2-40B4-BE49-F238E27FC236}">
                <a16:creationId xmlns:a16="http://schemas.microsoft.com/office/drawing/2014/main" id="{22A5AB94-4A14-4FDA-91F3-9F21597AA7B7}"/>
              </a:ext>
            </a:extLst>
          </p:cNvPr>
          <p:cNvSpPr>
            <a:spLocks noGrp="1"/>
          </p:cNvSpPr>
          <p:nvPr/>
        </p:nvSpPr>
        <p:spPr>
          <a:xfrm>
            <a:off x="647700" y="4438650"/>
            <a:ext cx="10572750" cy="438150"/>
          </a:xfrm>
          <a:prstGeom prst="rect">
            <a:avLst/>
          </a:prstGeom>
          <a:noFill/>
          <a:ln w="0">
            <a:noFill/>
          </a:ln>
        </p:spPr>
        <p:txBody>
          <a:bodyPr>
            <a:noAutofit/>
          </a:bodyPr>
          <a:lstStyle/>
          <a:p>
            <a:pPr>
              <a:defRPr sz="2250" b="0">
                <a:solidFill>
                  <a:srgbClr val="B2DECA"/>
                </a:solidFill>
                <a:latin typeface="Arial"/>
                <a:ea typeface="Arial"/>
                <a:cs typeface="Arial"/>
              </a:defRPr>
            </a:pPr>
            <a:r>
              <a:rPr sz="2250" b="0">
                <a:solidFill>
                  <a:srgbClr val="B2DECA"/>
                </a:solidFill>
                <a:latin typeface="Arial"/>
                <a:ea typeface="Arial"/>
                <a:cs typeface="Arial"/>
              </a:rPr>
              <a:t>A conversation for NSF REU students</a:t>
            </a:r>
          </a:p>
        </p:txBody>
      </p:sp>
      <p:sp>
        <p:nvSpPr>
          <p:cNvPr id="5" name="Rectangle 4">
            <a:extLst>
              <a:ext uri="{FF2B5EF4-FFF2-40B4-BE49-F238E27FC236}">
                <a16:creationId xmlns:a16="http://schemas.microsoft.com/office/drawing/2014/main" id="{F577429C-06D4-42D9-84B3-B51E969AE14C}"/>
              </a:ext>
            </a:extLst>
          </p:cNvPr>
          <p:cNvSpPr>
            <a:spLocks noGrp="1"/>
          </p:cNvSpPr>
          <p:nvPr/>
        </p:nvSpPr>
        <p:spPr>
          <a:xfrm>
            <a:off x="647700" y="5219700"/>
            <a:ext cx="10572750" cy="381000"/>
          </a:xfrm>
          <a:prstGeom prst="rect">
            <a:avLst/>
          </a:prstGeom>
          <a:noFill/>
          <a:ln w="0">
            <a:noFill/>
          </a:ln>
        </p:spPr>
        <p:txBody>
          <a:bodyPr>
            <a:noAutofit/>
          </a:bodyPr>
          <a:lstStyle/>
          <a:p>
            <a:pPr>
              <a:defRPr sz="1875" b="0">
                <a:solidFill>
                  <a:srgbClr val="F5F3EC"/>
                </a:solidFill>
                <a:latin typeface="Arial"/>
                <a:ea typeface="Arial"/>
                <a:cs typeface="Arial"/>
              </a:defRPr>
            </a:pPr>
            <a:r>
              <a:rPr sz="1875" b="0" dirty="0">
                <a:solidFill>
                  <a:srgbClr val="F5F3EC"/>
                </a:solidFill>
                <a:latin typeface="Arial"/>
                <a:ea typeface="Arial"/>
                <a:cs typeface="Arial"/>
              </a:rPr>
              <a:t>Kev Bryant</a:t>
            </a:r>
            <a:r>
              <a:rPr lang="en-US" sz="1875" b="0" dirty="0">
                <a:solidFill>
                  <a:srgbClr val="F5F3EC"/>
                </a:solidFill>
                <a:latin typeface="Arial"/>
                <a:ea typeface="Arial"/>
                <a:cs typeface="Arial"/>
              </a:rPr>
              <a:t>, MBA Candidate</a:t>
            </a:r>
          </a:p>
          <a:p>
            <a:pPr>
              <a:defRPr sz="1875" b="0">
                <a:solidFill>
                  <a:srgbClr val="F5F3EC"/>
                </a:solidFill>
                <a:latin typeface="Arial"/>
                <a:ea typeface="Arial"/>
                <a:cs typeface="Arial"/>
              </a:defRPr>
            </a:pPr>
            <a:r>
              <a:rPr lang="en-US" sz="1875" b="0" dirty="0">
                <a:solidFill>
                  <a:srgbClr val="F5F3EC"/>
                </a:solidFill>
                <a:latin typeface="Arial"/>
                <a:ea typeface="Arial"/>
                <a:cs typeface="Arial"/>
              </a:rPr>
              <a:t>Client Services Specialist</a:t>
            </a:r>
            <a:br>
              <a:rPr lang="en-US" sz="1875" b="0" dirty="0">
                <a:solidFill>
                  <a:srgbClr val="F5F3EC"/>
                </a:solidFill>
                <a:latin typeface="Arial"/>
                <a:ea typeface="Arial"/>
                <a:cs typeface="Arial"/>
              </a:rPr>
            </a:br>
            <a:r>
              <a:rPr lang="en-US" sz="1875" b="0" dirty="0">
                <a:solidFill>
                  <a:srgbClr val="F5F3EC"/>
                </a:solidFill>
                <a:latin typeface="Arial"/>
                <a:ea typeface="Arial"/>
                <a:cs typeface="Arial"/>
              </a:rPr>
              <a:t>Marshall University Information Technology</a:t>
            </a:r>
            <a:endParaRPr sz="1875" b="0" dirty="0">
              <a:solidFill>
                <a:srgbClr val="F5F3EC"/>
              </a:solidFill>
              <a:latin typeface="Arial"/>
              <a:ea typeface="Arial"/>
              <a:cs typeface="Arial"/>
            </a:endParaRPr>
          </a:p>
        </p:txBody>
      </p:sp>
    </p:spTree>
    <p:extLst>
      <p:ext uri="{BB962C8B-B14F-4D97-AF65-F5344CB8AC3E}">
        <p14:creationId xmlns:p14="http://schemas.microsoft.com/office/powerpoint/2010/main" val="262065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2596C00-D617-4033-B072-32DE9708B69D}"/>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Today’s conversation</a:t>
            </a:r>
          </a:p>
        </p:txBody>
      </p:sp>
      <p:sp>
        <p:nvSpPr>
          <p:cNvPr id="2" name="Rectangle 1">
            <a:extLst>
              <a:ext uri="{FF2B5EF4-FFF2-40B4-BE49-F238E27FC236}">
                <a16:creationId xmlns:a16="http://schemas.microsoft.com/office/drawing/2014/main" id="{A4090333-9E7E-44FE-9E62-2A165DFE8D8C}"/>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02</a:t>
            </a:r>
          </a:p>
        </p:txBody>
      </p:sp>
      <p:sp>
        <p:nvSpPr>
          <p:cNvPr id="3" name="Rectangle 2">
            <a:extLst>
              <a:ext uri="{FF2B5EF4-FFF2-40B4-BE49-F238E27FC236}">
                <a16:creationId xmlns:a16="http://schemas.microsoft.com/office/drawing/2014/main" id="{991B1FA3-2B6E-43FE-8898-5010949DAC92}"/>
              </a:ext>
            </a:extLst>
          </p:cNvPr>
          <p:cNvSpPr>
            <a:spLocks noGrp="1"/>
          </p:cNvSpPr>
          <p:nvPr/>
        </p:nvSpPr>
        <p:spPr>
          <a:xfrm>
            <a:off x="609600" y="2362200"/>
            <a:ext cx="3238500" cy="1000125"/>
          </a:xfrm>
          <a:prstGeom prst="rect">
            <a:avLst/>
          </a:prstGeom>
          <a:solidFill>
            <a:srgbClr val="E6ECE5"/>
          </a:solidFill>
          <a:ln w="14288">
            <a:solidFill>
              <a:srgbClr val="247C69"/>
            </a:solidFill>
          </a:ln>
        </p:spPr>
        <p:txBody>
          <a:bodyPr/>
          <a:lstStyle/>
          <a:p>
            <a:endParaRPr lang="en-US"/>
          </a:p>
        </p:txBody>
      </p:sp>
      <p:sp>
        <p:nvSpPr>
          <p:cNvPr id="4" name="Rectangle 3">
            <a:extLst>
              <a:ext uri="{FF2B5EF4-FFF2-40B4-BE49-F238E27FC236}">
                <a16:creationId xmlns:a16="http://schemas.microsoft.com/office/drawing/2014/main" id="{74C7145B-763D-487B-BFD6-F183EB59E4E2}"/>
              </a:ext>
            </a:extLst>
          </p:cNvPr>
          <p:cNvSpPr>
            <a:spLocks noGrp="1"/>
          </p:cNvSpPr>
          <p:nvPr/>
        </p:nvSpPr>
        <p:spPr>
          <a:xfrm>
            <a:off x="70485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Understand AI</a:t>
            </a:r>
          </a:p>
        </p:txBody>
      </p:sp>
      <p:sp>
        <p:nvSpPr>
          <p:cNvPr id="5" name="Rectangle 4">
            <a:extLst>
              <a:ext uri="{FF2B5EF4-FFF2-40B4-BE49-F238E27FC236}">
                <a16:creationId xmlns:a16="http://schemas.microsoft.com/office/drawing/2014/main" id="{D6F6AF64-A9DF-40A2-BCF5-35A46B0F4B76}"/>
              </a:ext>
            </a:extLst>
          </p:cNvPr>
          <p:cNvSpPr>
            <a:spLocks noGrp="1"/>
          </p:cNvSpPr>
          <p:nvPr/>
        </p:nvSpPr>
        <p:spPr>
          <a:xfrm>
            <a:off x="60960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A short explanation</a:t>
            </a:r>
          </a:p>
          <a:p>
            <a:pPr>
              <a:defRPr sz="1875" b="0">
                <a:solidFill>
                  <a:srgbClr val="163B34"/>
                </a:solidFill>
                <a:latin typeface="Arial"/>
                <a:ea typeface="Arial"/>
                <a:cs typeface="Arial"/>
              </a:defRPr>
            </a:pPr>
            <a:r>
              <a:rPr sz="1875" b="0">
                <a:solidFill>
                  <a:srgbClr val="163B34"/>
                </a:solidFill>
                <a:latin typeface="Arial"/>
                <a:ea typeface="Arial"/>
                <a:cs typeface="Arial"/>
              </a:rPr>
              <a:t>Strengths and limits</a:t>
            </a:r>
          </a:p>
        </p:txBody>
      </p:sp>
      <p:sp>
        <p:nvSpPr>
          <p:cNvPr id="6" name="Rectangle 5">
            <a:extLst>
              <a:ext uri="{FF2B5EF4-FFF2-40B4-BE49-F238E27FC236}">
                <a16:creationId xmlns:a16="http://schemas.microsoft.com/office/drawing/2014/main" id="{3C3FA913-EE1E-4EC0-A110-4E3BE03AFBD6}"/>
              </a:ext>
            </a:extLst>
          </p:cNvPr>
          <p:cNvSpPr>
            <a:spLocks noGrp="1"/>
          </p:cNvSpPr>
          <p:nvPr/>
        </p:nvSpPr>
        <p:spPr>
          <a:xfrm>
            <a:off x="4476750" y="2362200"/>
            <a:ext cx="3238500" cy="1000125"/>
          </a:xfrm>
          <a:prstGeom prst="rect">
            <a:avLst/>
          </a:prstGeom>
          <a:solidFill>
            <a:srgbClr val="E6ECE5"/>
          </a:solidFill>
          <a:ln w="14288">
            <a:solidFill>
              <a:srgbClr val="247C69"/>
            </a:solidFill>
          </a:ln>
        </p:spPr>
        <p:txBody>
          <a:bodyPr/>
          <a:lstStyle/>
          <a:p>
            <a:endParaRPr lang="en-US"/>
          </a:p>
        </p:txBody>
      </p:sp>
      <p:sp>
        <p:nvSpPr>
          <p:cNvPr id="7" name="Rectangle 6">
            <a:extLst>
              <a:ext uri="{FF2B5EF4-FFF2-40B4-BE49-F238E27FC236}">
                <a16:creationId xmlns:a16="http://schemas.microsoft.com/office/drawing/2014/main" id="{34FD6B08-3BEE-4F58-85FF-14A1CC299E7B}"/>
              </a:ext>
            </a:extLst>
          </p:cNvPr>
          <p:cNvSpPr>
            <a:spLocks noGrp="1"/>
          </p:cNvSpPr>
          <p:nvPr/>
        </p:nvSpPr>
        <p:spPr>
          <a:xfrm>
            <a:off x="457200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Choose its role</a:t>
            </a:r>
          </a:p>
        </p:txBody>
      </p:sp>
      <p:sp>
        <p:nvSpPr>
          <p:cNvPr id="8" name="Rectangle 7">
            <a:extLst>
              <a:ext uri="{FF2B5EF4-FFF2-40B4-BE49-F238E27FC236}">
                <a16:creationId xmlns:a16="http://schemas.microsoft.com/office/drawing/2014/main" id="{F660BCC1-0D6B-4518-BA48-495C456F86ED}"/>
              </a:ext>
            </a:extLst>
          </p:cNvPr>
          <p:cNvSpPr>
            <a:spLocks noGrp="1"/>
          </p:cNvSpPr>
          <p:nvPr/>
        </p:nvSpPr>
        <p:spPr>
          <a:xfrm>
            <a:off x="447675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Useful tasks</a:t>
            </a:r>
          </a:p>
          <a:p>
            <a:pPr>
              <a:defRPr sz="1875" b="0">
                <a:solidFill>
                  <a:srgbClr val="163B34"/>
                </a:solidFill>
                <a:latin typeface="Arial"/>
                <a:ea typeface="Arial"/>
                <a:cs typeface="Arial"/>
              </a:defRPr>
            </a:pPr>
            <a:r>
              <a:rPr sz="1875" b="0">
                <a:solidFill>
                  <a:srgbClr val="163B34"/>
                </a:solidFill>
                <a:latin typeface="Arial"/>
                <a:ea typeface="Arial"/>
                <a:cs typeface="Arial"/>
              </a:rPr>
              <a:t>Human decisions</a:t>
            </a:r>
          </a:p>
        </p:txBody>
      </p:sp>
      <p:sp>
        <p:nvSpPr>
          <p:cNvPr id="9" name="Rectangle 8">
            <a:extLst>
              <a:ext uri="{FF2B5EF4-FFF2-40B4-BE49-F238E27FC236}">
                <a16:creationId xmlns:a16="http://schemas.microsoft.com/office/drawing/2014/main" id="{08AFA392-1C2A-4114-BCC1-604480CCA007}"/>
              </a:ext>
            </a:extLst>
          </p:cNvPr>
          <p:cNvSpPr>
            <a:spLocks noGrp="1"/>
          </p:cNvSpPr>
          <p:nvPr/>
        </p:nvSpPr>
        <p:spPr>
          <a:xfrm>
            <a:off x="8343900" y="2362200"/>
            <a:ext cx="3238500" cy="1000125"/>
          </a:xfrm>
          <a:prstGeom prst="rect">
            <a:avLst/>
          </a:prstGeom>
          <a:solidFill>
            <a:srgbClr val="E6ECE5"/>
          </a:solidFill>
          <a:ln w="14288">
            <a:solidFill>
              <a:srgbClr val="247C69"/>
            </a:solidFill>
          </a:ln>
        </p:spPr>
        <p:txBody>
          <a:bodyPr/>
          <a:lstStyle/>
          <a:p>
            <a:endParaRPr lang="en-US"/>
          </a:p>
        </p:txBody>
      </p:sp>
      <p:sp>
        <p:nvSpPr>
          <p:cNvPr id="10" name="Rectangle 9">
            <a:extLst>
              <a:ext uri="{FF2B5EF4-FFF2-40B4-BE49-F238E27FC236}">
                <a16:creationId xmlns:a16="http://schemas.microsoft.com/office/drawing/2014/main" id="{8D135AA9-30D2-4315-A3F9-B87F731B058D}"/>
              </a:ext>
            </a:extLst>
          </p:cNvPr>
          <p:cNvSpPr>
            <a:spLocks noGrp="1"/>
          </p:cNvSpPr>
          <p:nvPr/>
        </p:nvSpPr>
        <p:spPr>
          <a:xfrm>
            <a:off x="843915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Consider the future</a:t>
            </a:r>
          </a:p>
        </p:txBody>
      </p:sp>
      <p:sp>
        <p:nvSpPr>
          <p:cNvPr id="11" name="Rectangle 10">
            <a:extLst>
              <a:ext uri="{FF2B5EF4-FFF2-40B4-BE49-F238E27FC236}">
                <a16:creationId xmlns:a16="http://schemas.microsoft.com/office/drawing/2014/main" id="{E7E03FA4-8F19-46FD-8D17-5B31E99771B5}"/>
              </a:ext>
            </a:extLst>
          </p:cNvPr>
          <p:cNvSpPr>
            <a:spLocks noGrp="1"/>
          </p:cNvSpPr>
          <p:nvPr/>
        </p:nvSpPr>
        <p:spPr>
          <a:xfrm>
            <a:off x="834390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Learning and work</a:t>
            </a:r>
          </a:p>
          <a:p>
            <a:pPr>
              <a:defRPr sz="1875" b="0">
                <a:solidFill>
                  <a:srgbClr val="163B34"/>
                </a:solidFill>
                <a:latin typeface="Arial"/>
                <a:ea typeface="Arial"/>
                <a:cs typeface="Arial"/>
              </a:defRPr>
            </a:pPr>
            <a:r>
              <a:rPr sz="1875" b="0">
                <a:solidFill>
                  <a:srgbClr val="163B34"/>
                </a:solidFill>
                <a:latin typeface="Arial"/>
                <a:ea typeface="Arial"/>
                <a:cs typeface="Arial"/>
              </a:rPr>
              <a:t>Purpose and responsibility</a:t>
            </a:r>
          </a:p>
        </p:txBody>
      </p:sp>
      <p:cxnSp>
        <p:nvCxnSpPr>
          <p:cNvPr id="26" name="Straight Arrow Connector 25"/>
          <p:cNvCxnSpPr>
            <a:stCxn id="3" idx="3"/>
            <a:endCxn id="6" idx="1"/>
          </p:cNvCxnSpPr>
          <p:nvPr/>
        </p:nvCxnSpPr>
        <p:spPr>
          <a:xfrm>
            <a:off x="3848100" y="2862263"/>
            <a:ext cx="628650" cy="0"/>
          </a:xfrm>
          <a:prstGeom prst="straightConnector1">
            <a:avLst/>
          </a:prstGeom>
          <a:ln w="19050">
            <a:solidFill>
              <a:srgbClr val="247C69"/>
            </a:solidFill>
            <a:tailEnd type="triangle" w="med" len="med"/>
          </a:ln>
        </p:spPr>
      </p:cxnSp>
      <p:cxnSp>
        <p:nvCxnSpPr>
          <p:cNvPr id="27" name="Straight Arrow Connector 26"/>
          <p:cNvCxnSpPr>
            <a:stCxn id="6" idx="3"/>
            <a:endCxn id="9" idx="1"/>
          </p:cNvCxnSpPr>
          <p:nvPr/>
        </p:nvCxnSpPr>
        <p:spPr>
          <a:xfrm>
            <a:off x="7715250" y="2862263"/>
            <a:ext cx="628650" cy="0"/>
          </a:xfrm>
          <a:prstGeom prst="straightConnector1">
            <a:avLst/>
          </a:prstGeom>
          <a:ln w="19050">
            <a:solidFill>
              <a:srgbClr val="247C69"/>
            </a:solidFill>
            <a:tailEnd type="triangle" w="med" len="med"/>
          </a:ln>
        </p:spPr>
      </p:cxnSp>
      <p:sp>
        <p:nvSpPr>
          <p:cNvPr id="14" name="Rectangle 13">
            <a:extLst>
              <a:ext uri="{FF2B5EF4-FFF2-40B4-BE49-F238E27FC236}">
                <a16:creationId xmlns:a16="http://schemas.microsoft.com/office/drawing/2014/main" id="{51AD9623-1C3C-4765-B1C9-98B6C6308088}"/>
              </a:ext>
            </a:extLst>
          </p:cNvPr>
          <p:cNvSpPr>
            <a:spLocks noGrp="1"/>
          </p:cNvSpPr>
          <p:nvPr/>
        </p:nvSpPr>
        <p:spPr>
          <a:xfrm>
            <a:off x="647700" y="5734050"/>
            <a:ext cx="10763250" cy="523875"/>
          </a:xfrm>
          <a:prstGeom prst="rect">
            <a:avLst/>
          </a:prstGeom>
          <a:noFill/>
          <a:ln w="0">
            <a:noFill/>
          </a:ln>
        </p:spPr>
        <p:txBody>
          <a:bodyPr>
            <a:noAutofit/>
          </a:bodyPr>
          <a:lstStyle/>
          <a:p>
            <a:pPr>
              <a:defRPr sz="1725" b="0">
                <a:solidFill>
                  <a:srgbClr val="526B63"/>
                </a:solidFill>
                <a:latin typeface="Arial"/>
                <a:ea typeface="Arial"/>
                <a:cs typeface="Arial"/>
              </a:defRPr>
            </a:pPr>
            <a:r>
              <a:rPr sz="1725" b="0">
                <a:solidFill>
                  <a:srgbClr val="526B63"/>
                </a:solidFill>
                <a:latin typeface="Arial"/>
                <a:ea typeface="Arial"/>
                <a:cs typeface="Arial"/>
              </a:rPr>
              <a:t>The technical details support the conversation. Our choices shape the outcome.</a:t>
            </a:r>
          </a:p>
        </p:txBody>
      </p:sp>
    </p:spTree>
    <p:extLst>
      <p:ext uri="{BB962C8B-B14F-4D97-AF65-F5344CB8AC3E}">
        <p14:creationId xmlns:p14="http://schemas.microsoft.com/office/powerpoint/2010/main" val="1352382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F991B5-ECC7-4D2D-B731-3F67814CC1FF}"/>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AI has a longer history than chatbots</a:t>
            </a:r>
          </a:p>
        </p:txBody>
      </p:sp>
      <p:sp>
        <p:nvSpPr>
          <p:cNvPr id="2" name="Rectangle 1">
            <a:extLst>
              <a:ext uri="{FF2B5EF4-FFF2-40B4-BE49-F238E27FC236}">
                <a16:creationId xmlns:a16="http://schemas.microsoft.com/office/drawing/2014/main" id="{A7D6365F-A709-4479-9EB9-6A8418BE3441}"/>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03</a:t>
            </a:r>
          </a:p>
        </p:txBody>
      </p:sp>
      <p:sp>
        <p:nvSpPr>
          <p:cNvPr id="3" name="Rectangle 2">
            <a:extLst>
              <a:ext uri="{FF2B5EF4-FFF2-40B4-BE49-F238E27FC236}">
                <a16:creationId xmlns:a16="http://schemas.microsoft.com/office/drawing/2014/main" id="{E9EB6E69-649D-4A5C-9E51-193AB6FF8B17}"/>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Early AI</a:t>
            </a:r>
          </a:p>
        </p:txBody>
      </p:sp>
      <p:sp>
        <p:nvSpPr>
          <p:cNvPr id="4" name="Rectangle 3">
            <a:extLst>
              <a:ext uri="{FF2B5EF4-FFF2-40B4-BE49-F238E27FC236}">
                <a16:creationId xmlns:a16="http://schemas.microsoft.com/office/drawing/2014/main" id="{AB99020A-D60D-414B-A436-94EC23A16413}"/>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People wrote rules for computers to follow.</a:t>
            </a:r>
          </a:p>
        </p:txBody>
      </p:sp>
      <p:sp>
        <p:nvSpPr>
          <p:cNvPr id="5" name="Rectangle 4">
            <a:extLst>
              <a:ext uri="{FF2B5EF4-FFF2-40B4-BE49-F238E27FC236}">
                <a16:creationId xmlns:a16="http://schemas.microsoft.com/office/drawing/2014/main" id="{337CFFAF-C2B2-4F63-863F-C70B60E906D0}"/>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Machine learning</a:t>
            </a:r>
          </a:p>
        </p:txBody>
      </p:sp>
      <p:sp>
        <p:nvSpPr>
          <p:cNvPr id="6" name="Rectangle 5">
            <a:extLst>
              <a:ext uri="{FF2B5EF4-FFF2-40B4-BE49-F238E27FC236}">
                <a16:creationId xmlns:a16="http://schemas.microsoft.com/office/drawing/2014/main" id="{AE3316FC-18D5-475A-8789-9232171873F0}"/>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Computers learned patterns from examples.</a:t>
            </a:r>
          </a:p>
        </p:txBody>
      </p:sp>
      <p:sp>
        <p:nvSpPr>
          <p:cNvPr id="7" name="Rectangle 6">
            <a:extLst>
              <a:ext uri="{FF2B5EF4-FFF2-40B4-BE49-F238E27FC236}">
                <a16:creationId xmlns:a16="http://schemas.microsoft.com/office/drawing/2014/main" id="{A09462F4-3F15-481E-9086-DBCD2D52C37F}"/>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Generative AI and agents</a:t>
            </a:r>
          </a:p>
        </p:txBody>
      </p:sp>
      <p:sp>
        <p:nvSpPr>
          <p:cNvPr id="8" name="Rectangle 7">
            <a:extLst>
              <a:ext uri="{FF2B5EF4-FFF2-40B4-BE49-F238E27FC236}">
                <a16:creationId xmlns:a16="http://schemas.microsoft.com/office/drawing/2014/main" id="{C315F6EE-10A4-4ECB-8795-E23705D48C3F}"/>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Systems create content and can use tools to carry out tasks.</a:t>
            </a:r>
          </a:p>
        </p:txBody>
      </p:sp>
    </p:spTree>
    <p:extLst>
      <p:ext uri="{BB962C8B-B14F-4D97-AF65-F5344CB8AC3E}">
        <p14:creationId xmlns:p14="http://schemas.microsoft.com/office/powerpoint/2010/main" val="1943936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FB90E21-9324-4AC5-A9DA-FB70E5FF7DFC}"/>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How a language model produces an answer</a:t>
            </a:r>
          </a:p>
        </p:txBody>
      </p:sp>
      <p:sp>
        <p:nvSpPr>
          <p:cNvPr id="2" name="Rectangle 1">
            <a:extLst>
              <a:ext uri="{FF2B5EF4-FFF2-40B4-BE49-F238E27FC236}">
                <a16:creationId xmlns:a16="http://schemas.microsoft.com/office/drawing/2014/main" id="{92286F63-9842-4A6B-A9BA-3DFBE64924BA}"/>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04</a:t>
            </a:r>
          </a:p>
        </p:txBody>
      </p:sp>
      <p:sp>
        <p:nvSpPr>
          <p:cNvPr id="3" name="Rectangle 2">
            <a:extLst>
              <a:ext uri="{FF2B5EF4-FFF2-40B4-BE49-F238E27FC236}">
                <a16:creationId xmlns:a16="http://schemas.microsoft.com/office/drawing/2014/main" id="{83436518-5589-4501-8133-2B5F168624F2}"/>
              </a:ext>
            </a:extLst>
          </p:cNvPr>
          <p:cNvSpPr>
            <a:spLocks noGrp="1"/>
          </p:cNvSpPr>
          <p:nvPr/>
        </p:nvSpPr>
        <p:spPr>
          <a:xfrm>
            <a:off x="609600" y="2362200"/>
            <a:ext cx="3238500" cy="1000125"/>
          </a:xfrm>
          <a:prstGeom prst="rect">
            <a:avLst/>
          </a:prstGeom>
          <a:solidFill>
            <a:srgbClr val="E6ECE5"/>
          </a:solidFill>
          <a:ln w="14288">
            <a:solidFill>
              <a:srgbClr val="247C69"/>
            </a:solidFill>
          </a:ln>
        </p:spPr>
        <p:txBody>
          <a:bodyPr/>
          <a:lstStyle/>
          <a:p>
            <a:endParaRPr lang="en-US"/>
          </a:p>
        </p:txBody>
      </p:sp>
      <p:sp>
        <p:nvSpPr>
          <p:cNvPr id="4" name="Rectangle 3">
            <a:extLst>
              <a:ext uri="{FF2B5EF4-FFF2-40B4-BE49-F238E27FC236}">
                <a16:creationId xmlns:a16="http://schemas.microsoft.com/office/drawing/2014/main" id="{13361C23-4448-48E7-B3B5-F378492AA76C}"/>
              </a:ext>
            </a:extLst>
          </p:cNvPr>
          <p:cNvSpPr>
            <a:spLocks noGrp="1"/>
          </p:cNvSpPr>
          <p:nvPr/>
        </p:nvSpPr>
        <p:spPr>
          <a:xfrm>
            <a:off x="70485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Your words</a:t>
            </a:r>
          </a:p>
        </p:txBody>
      </p:sp>
      <p:sp>
        <p:nvSpPr>
          <p:cNvPr id="5" name="Rectangle 4">
            <a:extLst>
              <a:ext uri="{FF2B5EF4-FFF2-40B4-BE49-F238E27FC236}">
                <a16:creationId xmlns:a16="http://schemas.microsoft.com/office/drawing/2014/main" id="{5EA5C22F-FE38-4F0C-A4B2-21C33BCC3665}"/>
              </a:ext>
            </a:extLst>
          </p:cNvPr>
          <p:cNvSpPr>
            <a:spLocks noGrp="1"/>
          </p:cNvSpPr>
          <p:nvPr/>
        </p:nvSpPr>
        <p:spPr>
          <a:xfrm>
            <a:off x="60960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Text splits into small</a:t>
            </a:r>
          </a:p>
          <a:p>
            <a:pPr>
              <a:defRPr sz="1875" b="0">
                <a:solidFill>
                  <a:srgbClr val="163B34"/>
                </a:solidFill>
                <a:latin typeface="Arial"/>
                <a:ea typeface="Arial"/>
                <a:cs typeface="Arial"/>
              </a:defRPr>
            </a:pPr>
            <a:r>
              <a:rPr sz="1875" b="0">
                <a:solidFill>
                  <a:srgbClr val="163B34"/>
                </a:solidFill>
                <a:latin typeface="Arial"/>
                <a:ea typeface="Arial"/>
                <a:cs typeface="Arial"/>
              </a:rPr>
              <a:t>pieces called tokens.</a:t>
            </a:r>
          </a:p>
        </p:txBody>
      </p:sp>
      <p:sp>
        <p:nvSpPr>
          <p:cNvPr id="6" name="Rectangle 5">
            <a:extLst>
              <a:ext uri="{FF2B5EF4-FFF2-40B4-BE49-F238E27FC236}">
                <a16:creationId xmlns:a16="http://schemas.microsoft.com/office/drawing/2014/main" id="{3C611EC2-0B20-40AE-8003-9685EE095E6F}"/>
              </a:ext>
            </a:extLst>
          </p:cNvPr>
          <p:cNvSpPr>
            <a:spLocks noGrp="1"/>
          </p:cNvSpPr>
          <p:nvPr/>
        </p:nvSpPr>
        <p:spPr>
          <a:xfrm>
            <a:off x="4476750" y="2362200"/>
            <a:ext cx="3238500" cy="1000125"/>
          </a:xfrm>
          <a:prstGeom prst="rect">
            <a:avLst/>
          </a:prstGeom>
          <a:solidFill>
            <a:srgbClr val="E6ECE5"/>
          </a:solidFill>
          <a:ln w="14288">
            <a:solidFill>
              <a:srgbClr val="247C69"/>
            </a:solidFill>
          </a:ln>
        </p:spPr>
        <p:txBody>
          <a:bodyPr/>
          <a:lstStyle/>
          <a:p>
            <a:endParaRPr lang="en-US"/>
          </a:p>
        </p:txBody>
      </p:sp>
      <p:sp>
        <p:nvSpPr>
          <p:cNvPr id="7" name="Rectangle 6">
            <a:extLst>
              <a:ext uri="{FF2B5EF4-FFF2-40B4-BE49-F238E27FC236}">
                <a16:creationId xmlns:a16="http://schemas.microsoft.com/office/drawing/2014/main" id="{6A9C4682-F776-4996-9157-F6ED83489B68}"/>
              </a:ext>
            </a:extLst>
          </p:cNvPr>
          <p:cNvSpPr>
            <a:spLocks noGrp="1"/>
          </p:cNvSpPr>
          <p:nvPr/>
        </p:nvSpPr>
        <p:spPr>
          <a:xfrm>
            <a:off x="457200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Numerical patterns</a:t>
            </a:r>
          </a:p>
        </p:txBody>
      </p:sp>
      <p:sp>
        <p:nvSpPr>
          <p:cNvPr id="8" name="Rectangle 7">
            <a:extLst>
              <a:ext uri="{FF2B5EF4-FFF2-40B4-BE49-F238E27FC236}">
                <a16:creationId xmlns:a16="http://schemas.microsoft.com/office/drawing/2014/main" id="{898FDC9F-8BBD-4B47-AF55-96CE48EC7639}"/>
              </a:ext>
            </a:extLst>
          </p:cNvPr>
          <p:cNvSpPr>
            <a:spLocks noGrp="1"/>
          </p:cNvSpPr>
          <p:nvPr/>
        </p:nvSpPr>
        <p:spPr>
          <a:xfrm>
            <a:off x="447675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A neural network uses</a:t>
            </a:r>
          </a:p>
          <a:p>
            <a:pPr>
              <a:defRPr sz="1875" b="0">
                <a:solidFill>
                  <a:srgbClr val="163B34"/>
                </a:solidFill>
                <a:latin typeface="Arial"/>
                <a:ea typeface="Arial"/>
                <a:cs typeface="Arial"/>
              </a:defRPr>
            </a:pPr>
            <a:r>
              <a:rPr sz="1875" b="0">
                <a:solidFill>
                  <a:srgbClr val="163B34"/>
                </a:solidFill>
                <a:latin typeface="Arial"/>
                <a:ea typeface="Arial"/>
                <a:cs typeface="Arial"/>
              </a:rPr>
              <a:t>context to score options.</a:t>
            </a:r>
          </a:p>
        </p:txBody>
      </p:sp>
      <p:sp>
        <p:nvSpPr>
          <p:cNvPr id="9" name="Rectangle 8">
            <a:extLst>
              <a:ext uri="{FF2B5EF4-FFF2-40B4-BE49-F238E27FC236}">
                <a16:creationId xmlns:a16="http://schemas.microsoft.com/office/drawing/2014/main" id="{A0037951-6769-4678-BB3B-42562BF79B0D}"/>
              </a:ext>
            </a:extLst>
          </p:cNvPr>
          <p:cNvSpPr>
            <a:spLocks noGrp="1"/>
          </p:cNvSpPr>
          <p:nvPr/>
        </p:nvSpPr>
        <p:spPr>
          <a:xfrm>
            <a:off x="8343900" y="2362200"/>
            <a:ext cx="3238500" cy="1000125"/>
          </a:xfrm>
          <a:prstGeom prst="rect">
            <a:avLst/>
          </a:prstGeom>
          <a:solidFill>
            <a:srgbClr val="E6ECE5"/>
          </a:solidFill>
          <a:ln w="14288">
            <a:solidFill>
              <a:srgbClr val="247C69"/>
            </a:solidFill>
          </a:ln>
        </p:spPr>
        <p:txBody>
          <a:bodyPr/>
          <a:lstStyle/>
          <a:p>
            <a:endParaRPr lang="en-US"/>
          </a:p>
        </p:txBody>
      </p:sp>
      <p:sp>
        <p:nvSpPr>
          <p:cNvPr id="10" name="Rectangle 9">
            <a:extLst>
              <a:ext uri="{FF2B5EF4-FFF2-40B4-BE49-F238E27FC236}">
                <a16:creationId xmlns:a16="http://schemas.microsoft.com/office/drawing/2014/main" id="{B1AEE8E3-B72D-4FEC-A9C4-9D538ADCCEAC}"/>
              </a:ext>
            </a:extLst>
          </p:cNvPr>
          <p:cNvSpPr>
            <a:spLocks noGrp="1"/>
          </p:cNvSpPr>
          <p:nvPr/>
        </p:nvSpPr>
        <p:spPr>
          <a:xfrm>
            <a:off x="843915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A response</a:t>
            </a:r>
          </a:p>
        </p:txBody>
      </p:sp>
      <p:sp>
        <p:nvSpPr>
          <p:cNvPr id="11" name="Rectangle 10">
            <a:extLst>
              <a:ext uri="{FF2B5EF4-FFF2-40B4-BE49-F238E27FC236}">
                <a16:creationId xmlns:a16="http://schemas.microsoft.com/office/drawing/2014/main" id="{37DEF0C8-BF08-4C95-B39C-9608615DC389}"/>
              </a:ext>
            </a:extLst>
          </p:cNvPr>
          <p:cNvSpPr>
            <a:spLocks noGrp="1"/>
          </p:cNvSpPr>
          <p:nvPr/>
        </p:nvSpPr>
        <p:spPr>
          <a:xfrm>
            <a:off x="834390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The model adds text</a:t>
            </a:r>
          </a:p>
          <a:p>
            <a:pPr>
              <a:defRPr sz="1875" b="0">
                <a:solidFill>
                  <a:srgbClr val="163B34"/>
                </a:solidFill>
                <a:latin typeface="Arial"/>
                <a:ea typeface="Arial"/>
                <a:cs typeface="Arial"/>
              </a:defRPr>
            </a:pPr>
            <a:r>
              <a:rPr sz="1875" b="0">
                <a:solidFill>
                  <a:srgbClr val="163B34"/>
                </a:solidFill>
                <a:latin typeface="Arial"/>
                <a:ea typeface="Arial"/>
                <a:cs typeface="Arial"/>
              </a:rPr>
              <a:t>one token at a time.</a:t>
            </a:r>
          </a:p>
        </p:txBody>
      </p:sp>
      <p:cxnSp>
        <p:nvCxnSpPr>
          <p:cNvPr id="26" name="Straight Arrow Connector 25"/>
          <p:cNvCxnSpPr>
            <a:stCxn id="3" idx="3"/>
            <a:endCxn id="6" idx="1"/>
          </p:cNvCxnSpPr>
          <p:nvPr/>
        </p:nvCxnSpPr>
        <p:spPr>
          <a:xfrm>
            <a:off x="3848100" y="2862263"/>
            <a:ext cx="628650" cy="0"/>
          </a:xfrm>
          <a:prstGeom prst="straightConnector1">
            <a:avLst/>
          </a:prstGeom>
          <a:ln w="19050">
            <a:solidFill>
              <a:srgbClr val="247C69"/>
            </a:solidFill>
            <a:tailEnd type="triangle" w="med" len="med"/>
          </a:ln>
        </p:spPr>
      </p:cxnSp>
      <p:cxnSp>
        <p:nvCxnSpPr>
          <p:cNvPr id="27" name="Straight Arrow Connector 26"/>
          <p:cNvCxnSpPr>
            <a:stCxn id="6" idx="3"/>
            <a:endCxn id="9" idx="1"/>
          </p:cNvCxnSpPr>
          <p:nvPr/>
        </p:nvCxnSpPr>
        <p:spPr>
          <a:xfrm>
            <a:off x="7715250" y="2862263"/>
            <a:ext cx="628650" cy="0"/>
          </a:xfrm>
          <a:prstGeom prst="straightConnector1">
            <a:avLst/>
          </a:prstGeom>
          <a:ln w="19050">
            <a:solidFill>
              <a:srgbClr val="247C69"/>
            </a:solidFill>
            <a:tailEnd type="triangle" w="med" len="med"/>
          </a:ln>
        </p:spPr>
      </p:cxnSp>
      <p:sp>
        <p:nvSpPr>
          <p:cNvPr id="14" name="Rectangle 13">
            <a:extLst>
              <a:ext uri="{FF2B5EF4-FFF2-40B4-BE49-F238E27FC236}">
                <a16:creationId xmlns:a16="http://schemas.microsoft.com/office/drawing/2014/main" id="{71BD5DCC-0C53-4478-AC1F-0CA5D7700E12}"/>
              </a:ext>
            </a:extLst>
          </p:cNvPr>
          <p:cNvSpPr>
            <a:spLocks noGrp="1"/>
          </p:cNvSpPr>
          <p:nvPr/>
        </p:nvSpPr>
        <p:spPr>
          <a:xfrm>
            <a:off x="647700" y="5734050"/>
            <a:ext cx="10763250" cy="523875"/>
          </a:xfrm>
          <a:prstGeom prst="rect">
            <a:avLst/>
          </a:prstGeom>
          <a:noFill/>
          <a:ln w="0">
            <a:noFill/>
          </a:ln>
        </p:spPr>
        <p:txBody>
          <a:bodyPr>
            <a:noAutofit/>
          </a:bodyPr>
          <a:lstStyle/>
          <a:p>
            <a:pPr>
              <a:defRPr sz="1725" b="0">
                <a:solidFill>
                  <a:srgbClr val="526B63"/>
                </a:solidFill>
                <a:latin typeface="Arial"/>
                <a:ea typeface="Arial"/>
                <a:cs typeface="Arial"/>
              </a:defRPr>
            </a:pPr>
            <a:r>
              <a:rPr sz="1725" b="0">
                <a:solidFill>
                  <a:srgbClr val="526B63"/>
                </a:solidFill>
                <a:latin typeface="Arial"/>
                <a:ea typeface="Arial"/>
                <a:cs typeface="Arial"/>
              </a:rPr>
              <a:t>Example: “Once upon a” might continue with “time.” The model repeats this process.</a:t>
            </a:r>
          </a:p>
        </p:txBody>
      </p:sp>
    </p:spTree>
    <p:extLst>
      <p:ext uri="{BB962C8B-B14F-4D97-AF65-F5344CB8AC3E}">
        <p14:creationId xmlns:p14="http://schemas.microsoft.com/office/powerpoint/2010/main" val="1657463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1FCF700-320C-49B1-A65A-B5F53D725EC4}"/>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Learning patterns and using them</a:t>
            </a:r>
          </a:p>
        </p:txBody>
      </p:sp>
      <p:sp>
        <p:nvSpPr>
          <p:cNvPr id="2" name="Rectangle 1">
            <a:extLst>
              <a:ext uri="{FF2B5EF4-FFF2-40B4-BE49-F238E27FC236}">
                <a16:creationId xmlns:a16="http://schemas.microsoft.com/office/drawing/2014/main" id="{260D8F97-7418-406D-8751-F7DCC65E7C0D}"/>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05</a:t>
            </a:r>
          </a:p>
        </p:txBody>
      </p:sp>
      <p:sp>
        <p:nvSpPr>
          <p:cNvPr id="3" name="Rectangle 2">
            <a:extLst>
              <a:ext uri="{FF2B5EF4-FFF2-40B4-BE49-F238E27FC236}">
                <a16:creationId xmlns:a16="http://schemas.microsoft.com/office/drawing/2014/main" id="{5F3514F6-12A8-4F64-B118-AF3F1BDC8D62}"/>
              </a:ext>
            </a:extLst>
          </p:cNvPr>
          <p:cNvSpPr>
            <a:spLocks noGrp="1"/>
          </p:cNvSpPr>
          <p:nvPr/>
        </p:nvSpPr>
        <p:spPr>
          <a:xfrm>
            <a:off x="6477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During training</a:t>
            </a:r>
          </a:p>
        </p:txBody>
      </p:sp>
      <p:sp>
        <p:nvSpPr>
          <p:cNvPr id="4" name="Rectangle 3">
            <a:extLst>
              <a:ext uri="{FF2B5EF4-FFF2-40B4-BE49-F238E27FC236}">
                <a16:creationId xmlns:a16="http://schemas.microsoft.com/office/drawing/2014/main" id="{829FFF5D-E749-4A50-9CEE-89A7F566122C}"/>
              </a:ext>
            </a:extLst>
          </p:cNvPr>
          <p:cNvSpPr>
            <a:spLocks noGrp="1"/>
          </p:cNvSpPr>
          <p:nvPr/>
        </p:nvSpPr>
        <p:spPr>
          <a:xfrm>
            <a:off x="6477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Examples help adjust the model’s numerical settings.</a:t>
            </a:r>
          </a:p>
        </p:txBody>
      </p:sp>
      <p:sp>
        <p:nvSpPr>
          <p:cNvPr id="5" name="Rectangle 4">
            <a:extLst>
              <a:ext uri="{FF2B5EF4-FFF2-40B4-BE49-F238E27FC236}">
                <a16:creationId xmlns:a16="http://schemas.microsoft.com/office/drawing/2014/main" id="{562B4E5C-E3D0-4478-AA11-AF8CA04B5592}"/>
              </a:ext>
            </a:extLst>
          </p:cNvPr>
          <p:cNvSpPr>
            <a:spLocks noGrp="1"/>
          </p:cNvSpPr>
          <p:nvPr/>
        </p:nvSpPr>
        <p:spPr>
          <a:xfrm>
            <a:off x="6477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 useful analogy</a:t>
            </a:r>
          </a:p>
        </p:txBody>
      </p:sp>
      <p:sp>
        <p:nvSpPr>
          <p:cNvPr id="6" name="Rectangle 5">
            <a:extLst>
              <a:ext uri="{FF2B5EF4-FFF2-40B4-BE49-F238E27FC236}">
                <a16:creationId xmlns:a16="http://schemas.microsoft.com/office/drawing/2014/main" id="{4BFE6DCF-3D90-49AB-B8BB-03C77C3954E7}"/>
              </a:ext>
            </a:extLst>
          </p:cNvPr>
          <p:cNvSpPr>
            <a:spLocks noGrp="1"/>
          </p:cNvSpPr>
          <p:nvPr/>
        </p:nvSpPr>
        <p:spPr>
          <a:xfrm>
            <a:off x="6477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Many adjustable knobs influence which patterns the model notices.</a:t>
            </a:r>
          </a:p>
        </p:txBody>
      </p:sp>
      <p:sp>
        <p:nvSpPr>
          <p:cNvPr id="7" name="Rectangle 6">
            <a:extLst>
              <a:ext uri="{FF2B5EF4-FFF2-40B4-BE49-F238E27FC236}">
                <a16:creationId xmlns:a16="http://schemas.microsoft.com/office/drawing/2014/main" id="{5740B675-6DAC-4766-837C-C0C31C429C3A}"/>
              </a:ext>
            </a:extLst>
          </p:cNvPr>
          <p:cNvSpPr>
            <a:spLocks noGrp="1"/>
          </p:cNvSpPr>
          <p:nvPr/>
        </p:nvSpPr>
        <p:spPr>
          <a:xfrm>
            <a:off x="64770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During use</a:t>
            </a:r>
          </a:p>
        </p:txBody>
      </p:sp>
      <p:sp>
        <p:nvSpPr>
          <p:cNvPr id="8" name="Rectangle 7">
            <a:extLst>
              <a:ext uri="{FF2B5EF4-FFF2-40B4-BE49-F238E27FC236}">
                <a16:creationId xmlns:a16="http://schemas.microsoft.com/office/drawing/2014/main" id="{1A1F3033-4BA7-468D-A414-357888E6BA45}"/>
              </a:ext>
            </a:extLst>
          </p:cNvPr>
          <p:cNvSpPr>
            <a:spLocks noGrp="1"/>
          </p:cNvSpPr>
          <p:nvPr/>
        </p:nvSpPr>
        <p:spPr>
          <a:xfrm>
            <a:off x="64770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The model applies those settings to your request and its context.</a:t>
            </a:r>
          </a:p>
        </p:txBody>
      </p:sp>
      <p:sp>
        <p:nvSpPr>
          <p:cNvPr id="9" name="Rectangle 8">
            <a:extLst>
              <a:ext uri="{FF2B5EF4-FFF2-40B4-BE49-F238E27FC236}">
                <a16:creationId xmlns:a16="http://schemas.microsoft.com/office/drawing/2014/main" id="{285368B1-FDCE-4571-998A-0A317024ECB5}"/>
              </a:ext>
            </a:extLst>
          </p:cNvPr>
          <p:cNvSpPr>
            <a:spLocks noGrp="1"/>
          </p:cNvSpPr>
          <p:nvPr/>
        </p:nvSpPr>
        <p:spPr>
          <a:xfrm>
            <a:off x="64770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New information</a:t>
            </a:r>
          </a:p>
        </p:txBody>
      </p:sp>
      <p:sp>
        <p:nvSpPr>
          <p:cNvPr id="10" name="Rectangle 9">
            <a:extLst>
              <a:ext uri="{FF2B5EF4-FFF2-40B4-BE49-F238E27FC236}">
                <a16:creationId xmlns:a16="http://schemas.microsoft.com/office/drawing/2014/main" id="{D292D2B2-FDEB-44DE-B36A-145BA4675D8E}"/>
              </a:ext>
            </a:extLst>
          </p:cNvPr>
          <p:cNvSpPr>
            <a:spLocks noGrp="1"/>
          </p:cNvSpPr>
          <p:nvPr/>
        </p:nvSpPr>
        <p:spPr>
          <a:xfrm>
            <a:off x="64770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An application can provide documents or search results to help it answer.</a:t>
            </a:r>
          </a:p>
        </p:txBody>
      </p:sp>
      <p:sp>
        <p:nvSpPr>
          <p:cNvPr id="11" name="Rectangle 10">
            <a:extLst>
              <a:ext uri="{FF2B5EF4-FFF2-40B4-BE49-F238E27FC236}">
                <a16:creationId xmlns:a16="http://schemas.microsoft.com/office/drawing/2014/main" id="{0C0BECEE-C2B7-41D2-8015-2C7B0ADF3513}"/>
              </a:ext>
            </a:extLst>
          </p:cNvPr>
          <p:cNvSpPr>
            <a:spLocks noGrp="1"/>
          </p:cNvSpPr>
          <p:nvPr/>
        </p:nvSpPr>
        <p:spPr>
          <a:xfrm>
            <a:off x="647700" y="5734050"/>
            <a:ext cx="10763250" cy="523875"/>
          </a:xfrm>
          <a:prstGeom prst="rect">
            <a:avLst/>
          </a:prstGeom>
          <a:noFill/>
          <a:ln w="0">
            <a:noFill/>
          </a:ln>
        </p:spPr>
        <p:txBody>
          <a:bodyPr>
            <a:noAutofit/>
          </a:bodyPr>
          <a:lstStyle/>
          <a:p>
            <a:pPr>
              <a:defRPr sz="1725" b="0">
                <a:solidFill>
                  <a:srgbClr val="526B63"/>
                </a:solidFill>
                <a:latin typeface="Arial"/>
                <a:ea typeface="Arial"/>
                <a:cs typeface="Arial"/>
              </a:defRPr>
            </a:pPr>
            <a:r>
              <a:rPr sz="1725" b="0">
                <a:solidFill>
                  <a:srgbClr val="526B63"/>
                </a:solidFill>
                <a:latin typeface="Arial"/>
                <a:ea typeface="Arial"/>
                <a:cs typeface="Arial"/>
              </a:rPr>
              <a:t>You do not need to understand every calculation to question the result.</a:t>
            </a:r>
          </a:p>
        </p:txBody>
      </p:sp>
    </p:spTree>
    <p:extLst>
      <p:ext uri="{BB962C8B-B14F-4D97-AF65-F5344CB8AC3E}">
        <p14:creationId xmlns:p14="http://schemas.microsoft.com/office/powerpoint/2010/main" val="144869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D85E6C3-388C-4A79-B843-E8CAC1F22B47}"/>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A convincing answer can still be wrong</a:t>
            </a:r>
          </a:p>
        </p:txBody>
      </p:sp>
      <p:sp>
        <p:nvSpPr>
          <p:cNvPr id="2" name="Rectangle 1">
            <a:extLst>
              <a:ext uri="{FF2B5EF4-FFF2-40B4-BE49-F238E27FC236}">
                <a16:creationId xmlns:a16="http://schemas.microsoft.com/office/drawing/2014/main" id="{6CC50E50-29F2-4D5F-9842-60890FD71144}"/>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06</a:t>
            </a:r>
          </a:p>
        </p:txBody>
      </p:sp>
      <p:sp>
        <p:nvSpPr>
          <p:cNvPr id="3" name="Rectangle 2">
            <a:extLst>
              <a:ext uri="{FF2B5EF4-FFF2-40B4-BE49-F238E27FC236}">
                <a16:creationId xmlns:a16="http://schemas.microsoft.com/office/drawing/2014/main" id="{90E2EA1E-F9ED-4022-8EA1-A28E812603A1}"/>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It can fill gaps with plausible text</a:t>
            </a:r>
          </a:p>
        </p:txBody>
      </p:sp>
      <p:sp>
        <p:nvSpPr>
          <p:cNvPr id="4" name="Rectangle 3">
            <a:extLst>
              <a:ext uri="{FF2B5EF4-FFF2-40B4-BE49-F238E27FC236}">
                <a16:creationId xmlns:a16="http://schemas.microsoft.com/office/drawing/2014/main" id="{510C863A-1C0E-47DF-BA6E-0E30C9CDEA32}"/>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Missing information may become an invented fact or citation.</a:t>
            </a:r>
          </a:p>
        </p:txBody>
      </p:sp>
      <p:sp>
        <p:nvSpPr>
          <p:cNvPr id="5" name="Rectangle 4">
            <a:extLst>
              <a:ext uri="{FF2B5EF4-FFF2-40B4-BE49-F238E27FC236}">
                <a16:creationId xmlns:a16="http://schemas.microsoft.com/office/drawing/2014/main" id="{CBF03A33-A76F-40DF-A4D6-24460455B4AF}"/>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It depends on the available context</a:t>
            </a:r>
          </a:p>
        </p:txBody>
      </p:sp>
      <p:sp>
        <p:nvSpPr>
          <p:cNvPr id="6" name="Rectangle 5">
            <a:extLst>
              <a:ext uri="{FF2B5EF4-FFF2-40B4-BE49-F238E27FC236}">
                <a16:creationId xmlns:a16="http://schemas.microsoft.com/office/drawing/2014/main" id="{DA7753F9-4BA7-4DF3-8983-2F1A4CE36485}"/>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Incomplete, outdated, or misleading inputs can shape the answer.</a:t>
            </a:r>
          </a:p>
        </p:txBody>
      </p:sp>
      <p:sp>
        <p:nvSpPr>
          <p:cNvPr id="7" name="Rectangle 6">
            <a:extLst>
              <a:ext uri="{FF2B5EF4-FFF2-40B4-BE49-F238E27FC236}">
                <a16:creationId xmlns:a16="http://schemas.microsoft.com/office/drawing/2014/main" id="{D003D7A1-09DF-4268-B0D2-6066E7701FAB}"/>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We need ways to check</a:t>
            </a:r>
          </a:p>
        </p:txBody>
      </p:sp>
      <p:sp>
        <p:nvSpPr>
          <p:cNvPr id="8" name="Rectangle 7">
            <a:extLst>
              <a:ext uri="{FF2B5EF4-FFF2-40B4-BE49-F238E27FC236}">
                <a16:creationId xmlns:a16="http://schemas.microsoft.com/office/drawing/2014/main" id="{782FF8D0-243F-4EA7-9282-38A6458F0B9B}"/>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Use original sources, tests, calculations, and knowledgeable reviewers.</a:t>
            </a:r>
          </a:p>
        </p:txBody>
      </p:sp>
    </p:spTree>
    <p:extLst>
      <p:ext uri="{BB962C8B-B14F-4D97-AF65-F5344CB8AC3E}">
        <p14:creationId xmlns:p14="http://schemas.microsoft.com/office/powerpoint/2010/main" val="1211877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411E422-B440-4EFE-80BF-85499DC2B1C5}"/>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An agent can take steps toward a goal</a:t>
            </a:r>
          </a:p>
        </p:txBody>
      </p:sp>
      <p:sp>
        <p:nvSpPr>
          <p:cNvPr id="2" name="Rectangle 1">
            <a:extLst>
              <a:ext uri="{FF2B5EF4-FFF2-40B4-BE49-F238E27FC236}">
                <a16:creationId xmlns:a16="http://schemas.microsoft.com/office/drawing/2014/main" id="{FA4EC128-26FD-45DE-B779-E18A4DA6B9E1}"/>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07</a:t>
            </a:r>
          </a:p>
        </p:txBody>
      </p:sp>
      <p:sp>
        <p:nvSpPr>
          <p:cNvPr id="3" name="Rectangle 2">
            <a:extLst>
              <a:ext uri="{FF2B5EF4-FFF2-40B4-BE49-F238E27FC236}">
                <a16:creationId xmlns:a16="http://schemas.microsoft.com/office/drawing/2014/main" id="{9A55B865-A1BB-406E-AFAC-A1BF8BBB2659}"/>
              </a:ext>
            </a:extLst>
          </p:cNvPr>
          <p:cNvSpPr>
            <a:spLocks noGrp="1"/>
          </p:cNvSpPr>
          <p:nvPr/>
        </p:nvSpPr>
        <p:spPr>
          <a:xfrm>
            <a:off x="609600" y="2362200"/>
            <a:ext cx="3238500" cy="1000125"/>
          </a:xfrm>
          <a:prstGeom prst="rect">
            <a:avLst/>
          </a:prstGeom>
          <a:solidFill>
            <a:srgbClr val="E6ECE5"/>
          </a:solidFill>
          <a:ln w="14288">
            <a:solidFill>
              <a:srgbClr val="247C69"/>
            </a:solidFill>
          </a:ln>
        </p:spPr>
        <p:txBody>
          <a:bodyPr/>
          <a:lstStyle/>
          <a:p>
            <a:endParaRPr lang="en-US"/>
          </a:p>
        </p:txBody>
      </p:sp>
      <p:sp>
        <p:nvSpPr>
          <p:cNvPr id="4" name="Rectangle 3">
            <a:extLst>
              <a:ext uri="{FF2B5EF4-FFF2-40B4-BE49-F238E27FC236}">
                <a16:creationId xmlns:a16="http://schemas.microsoft.com/office/drawing/2014/main" id="{80F0FFE5-AC89-4889-80E9-A8D20C825F90}"/>
              </a:ext>
            </a:extLst>
          </p:cNvPr>
          <p:cNvSpPr>
            <a:spLocks noGrp="1"/>
          </p:cNvSpPr>
          <p:nvPr/>
        </p:nvSpPr>
        <p:spPr>
          <a:xfrm>
            <a:off x="70485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Receive a task</a:t>
            </a:r>
          </a:p>
        </p:txBody>
      </p:sp>
      <p:sp>
        <p:nvSpPr>
          <p:cNvPr id="5" name="Rectangle 4">
            <a:extLst>
              <a:ext uri="{FF2B5EF4-FFF2-40B4-BE49-F238E27FC236}">
                <a16:creationId xmlns:a16="http://schemas.microsoft.com/office/drawing/2014/main" id="{21C12C96-84EE-480C-AA7C-A693F824E1B7}"/>
              </a:ext>
            </a:extLst>
          </p:cNvPr>
          <p:cNvSpPr>
            <a:spLocks noGrp="1"/>
          </p:cNvSpPr>
          <p:nvPr/>
        </p:nvSpPr>
        <p:spPr>
          <a:xfrm>
            <a:off x="60960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“Prepare a purchase</a:t>
            </a:r>
          </a:p>
          <a:p>
            <a:pPr>
              <a:defRPr sz="1875" b="0">
                <a:solidFill>
                  <a:srgbClr val="163B34"/>
                </a:solidFill>
                <a:latin typeface="Arial"/>
                <a:ea typeface="Arial"/>
                <a:cs typeface="Arial"/>
              </a:defRPr>
            </a:pPr>
            <a:r>
              <a:rPr sz="1875" b="0">
                <a:solidFill>
                  <a:srgbClr val="163B34"/>
                </a:solidFill>
                <a:latin typeface="Arial"/>
                <a:ea typeface="Arial"/>
                <a:cs typeface="Arial"/>
              </a:rPr>
              <a:t>recommendation.”</a:t>
            </a:r>
          </a:p>
        </p:txBody>
      </p:sp>
      <p:sp>
        <p:nvSpPr>
          <p:cNvPr id="6" name="Rectangle 5">
            <a:extLst>
              <a:ext uri="{FF2B5EF4-FFF2-40B4-BE49-F238E27FC236}">
                <a16:creationId xmlns:a16="http://schemas.microsoft.com/office/drawing/2014/main" id="{9B2F4322-C178-4710-B804-632972FB3066}"/>
              </a:ext>
            </a:extLst>
          </p:cNvPr>
          <p:cNvSpPr>
            <a:spLocks noGrp="1"/>
          </p:cNvSpPr>
          <p:nvPr/>
        </p:nvSpPr>
        <p:spPr>
          <a:xfrm>
            <a:off x="4476750" y="2362200"/>
            <a:ext cx="3238500" cy="1000125"/>
          </a:xfrm>
          <a:prstGeom prst="rect">
            <a:avLst/>
          </a:prstGeom>
          <a:solidFill>
            <a:srgbClr val="E6ECE5"/>
          </a:solidFill>
          <a:ln w="14288">
            <a:solidFill>
              <a:srgbClr val="247C69"/>
            </a:solidFill>
          </a:ln>
        </p:spPr>
        <p:txBody>
          <a:bodyPr/>
          <a:lstStyle/>
          <a:p>
            <a:endParaRPr lang="en-US"/>
          </a:p>
        </p:txBody>
      </p:sp>
      <p:sp>
        <p:nvSpPr>
          <p:cNvPr id="7" name="Rectangle 6">
            <a:extLst>
              <a:ext uri="{FF2B5EF4-FFF2-40B4-BE49-F238E27FC236}">
                <a16:creationId xmlns:a16="http://schemas.microsoft.com/office/drawing/2014/main" id="{3A5E7775-E4C9-4E5E-8B10-72C237AC17DD}"/>
              </a:ext>
            </a:extLst>
          </p:cNvPr>
          <p:cNvSpPr>
            <a:spLocks noGrp="1"/>
          </p:cNvSpPr>
          <p:nvPr/>
        </p:nvSpPr>
        <p:spPr>
          <a:xfrm>
            <a:off x="457200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Use allowed tools</a:t>
            </a:r>
          </a:p>
        </p:txBody>
      </p:sp>
      <p:sp>
        <p:nvSpPr>
          <p:cNvPr id="8" name="Rectangle 7">
            <a:extLst>
              <a:ext uri="{FF2B5EF4-FFF2-40B4-BE49-F238E27FC236}">
                <a16:creationId xmlns:a16="http://schemas.microsoft.com/office/drawing/2014/main" id="{A41FC567-AC43-4066-B6C0-F129B7FF5773}"/>
              </a:ext>
            </a:extLst>
          </p:cNvPr>
          <p:cNvSpPr>
            <a:spLocks noGrp="1"/>
          </p:cNvSpPr>
          <p:nvPr/>
        </p:nvSpPr>
        <p:spPr>
          <a:xfrm>
            <a:off x="447675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Search policies and</a:t>
            </a:r>
          </a:p>
          <a:p>
            <a:pPr>
              <a:defRPr sz="1875" b="0">
                <a:solidFill>
                  <a:srgbClr val="163B34"/>
                </a:solidFill>
                <a:latin typeface="Arial"/>
                <a:ea typeface="Arial"/>
                <a:cs typeface="Arial"/>
              </a:defRPr>
            </a:pPr>
            <a:r>
              <a:rPr sz="1875" b="0">
                <a:solidFill>
                  <a:srgbClr val="163B34"/>
                </a:solidFill>
                <a:latin typeface="Arial"/>
                <a:ea typeface="Arial"/>
                <a:cs typeface="Arial"/>
              </a:rPr>
              <a:t>compare quotations.</a:t>
            </a:r>
          </a:p>
        </p:txBody>
      </p:sp>
      <p:sp>
        <p:nvSpPr>
          <p:cNvPr id="9" name="Rectangle 8">
            <a:extLst>
              <a:ext uri="{FF2B5EF4-FFF2-40B4-BE49-F238E27FC236}">
                <a16:creationId xmlns:a16="http://schemas.microsoft.com/office/drawing/2014/main" id="{4FC85CF0-2026-4F75-AD5D-B1986D22B8ED}"/>
              </a:ext>
            </a:extLst>
          </p:cNvPr>
          <p:cNvSpPr>
            <a:spLocks noGrp="1"/>
          </p:cNvSpPr>
          <p:nvPr/>
        </p:nvSpPr>
        <p:spPr>
          <a:xfrm>
            <a:off x="8343900" y="2362200"/>
            <a:ext cx="3238500" cy="1000125"/>
          </a:xfrm>
          <a:prstGeom prst="rect">
            <a:avLst/>
          </a:prstGeom>
          <a:solidFill>
            <a:srgbClr val="E6ECE5"/>
          </a:solidFill>
          <a:ln w="14288">
            <a:solidFill>
              <a:srgbClr val="247C69"/>
            </a:solidFill>
          </a:ln>
        </p:spPr>
        <p:txBody>
          <a:bodyPr/>
          <a:lstStyle/>
          <a:p>
            <a:endParaRPr lang="en-US"/>
          </a:p>
        </p:txBody>
      </p:sp>
      <p:sp>
        <p:nvSpPr>
          <p:cNvPr id="10" name="Rectangle 9">
            <a:extLst>
              <a:ext uri="{FF2B5EF4-FFF2-40B4-BE49-F238E27FC236}">
                <a16:creationId xmlns:a16="http://schemas.microsoft.com/office/drawing/2014/main" id="{4FDD595E-FFB1-4F0B-88F2-0C0D9D78640B}"/>
              </a:ext>
            </a:extLst>
          </p:cNvPr>
          <p:cNvSpPr>
            <a:spLocks noGrp="1"/>
          </p:cNvSpPr>
          <p:nvPr/>
        </p:nvSpPr>
        <p:spPr>
          <a:xfrm>
            <a:off x="8439150" y="2600325"/>
            <a:ext cx="3048000" cy="647700"/>
          </a:xfrm>
          <a:prstGeom prst="rect">
            <a:avLst/>
          </a:prstGeom>
          <a:noFill/>
          <a:ln w="0">
            <a:noFill/>
          </a:ln>
        </p:spPr>
        <p:txBody>
          <a:bodyPr>
            <a:noAutofit/>
          </a:bodyPr>
          <a:lstStyle/>
          <a:p>
            <a:pPr>
              <a:defRPr sz="2025" b="1">
                <a:solidFill>
                  <a:srgbClr val="163B34"/>
                </a:solidFill>
                <a:latin typeface="Arial"/>
                <a:ea typeface="Arial"/>
                <a:cs typeface="Arial"/>
              </a:defRPr>
            </a:pPr>
            <a:r>
              <a:rPr sz="2025" b="1">
                <a:solidFill>
                  <a:srgbClr val="163B34"/>
                </a:solidFill>
                <a:latin typeface="Arial"/>
                <a:ea typeface="Arial"/>
                <a:cs typeface="Arial"/>
              </a:rPr>
              <a:t>Check the result</a:t>
            </a:r>
          </a:p>
        </p:txBody>
      </p:sp>
      <p:sp>
        <p:nvSpPr>
          <p:cNvPr id="11" name="Rectangle 10">
            <a:extLst>
              <a:ext uri="{FF2B5EF4-FFF2-40B4-BE49-F238E27FC236}">
                <a16:creationId xmlns:a16="http://schemas.microsoft.com/office/drawing/2014/main" id="{48C0441D-0210-4C85-9FB5-18092BB1903F}"/>
              </a:ext>
            </a:extLst>
          </p:cNvPr>
          <p:cNvSpPr>
            <a:spLocks noGrp="1"/>
          </p:cNvSpPr>
          <p:nvPr/>
        </p:nvSpPr>
        <p:spPr>
          <a:xfrm>
            <a:off x="8343900" y="3705225"/>
            <a:ext cx="3238500" cy="1371600"/>
          </a:xfrm>
          <a:prstGeom prst="rect">
            <a:avLst/>
          </a:prstGeom>
          <a:noFill/>
          <a:ln w="0">
            <a:noFill/>
          </a:ln>
        </p:spPr>
        <p:txBody>
          <a:bodyPr>
            <a:noAutofit/>
          </a:bodyPr>
          <a:lstStyle/>
          <a:p>
            <a:pPr>
              <a:defRPr sz="1875" b="0">
                <a:solidFill>
                  <a:srgbClr val="163B34"/>
                </a:solidFill>
                <a:latin typeface="Arial"/>
                <a:ea typeface="Arial"/>
                <a:cs typeface="Arial"/>
              </a:defRPr>
            </a:pPr>
            <a:r>
              <a:rPr sz="1875" b="0">
                <a:solidFill>
                  <a:srgbClr val="163B34"/>
                </a:solidFill>
                <a:latin typeface="Arial"/>
                <a:ea typeface="Arial"/>
                <a:cs typeface="Arial"/>
              </a:rPr>
              <a:t>Draft the packet or</a:t>
            </a:r>
          </a:p>
          <a:p>
            <a:pPr>
              <a:defRPr sz="1875" b="0">
                <a:solidFill>
                  <a:srgbClr val="163B34"/>
                </a:solidFill>
                <a:latin typeface="Arial"/>
                <a:ea typeface="Arial"/>
                <a:cs typeface="Arial"/>
              </a:defRPr>
            </a:pPr>
            <a:r>
              <a:rPr sz="1875" b="0">
                <a:solidFill>
                  <a:srgbClr val="163B34"/>
                </a:solidFill>
                <a:latin typeface="Arial"/>
                <a:ea typeface="Arial"/>
                <a:cs typeface="Arial"/>
              </a:rPr>
              <a:t>ask a person for help.</a:t>
            </a:r>
          </a:p>
        </p:txBody>
      </p:sp>
      <p:cxnSp>
        <p:nvCxnSpPr>
          <p:cNvPr id="26" name="Straight Arrow Connector 25"/>
          <p:cNvCxnSpPr>
            <a:stCxn id="3" idx="3"/>
            <a:endCxn id="6" idx="1"/>
          </p:cNvCxnSpPr>
          <p:nvPr/>
        </p:nvCxnSpPr>
        <p:spPr>
          <a:xfrm>
            <a:off x="3848100" y="2862263"/>
            <a:ext cx="628650" cy="0"/>
          </a:xfrm>
          <a:prstGeom prst="straightConnector1">
            <a:avLst/>
          </a:prstGeom>
          <a:ln w="19050">
            <a:solidFill>
              <a:srgbClr val="247C69"/>
            </a:solidFill>
            <a:tailEnd type="triangle" w="med" len="med"/>
          </a:ln>
        </p:spPr>
      </p:cxnSp>
      <p:cxnSp>
        <p:nvCxnSpPr>
          <p:cNvPr id="27" name="Straight Arrow Connector 26"/>
          <p:cNvCxnSpPr>
            <a:stCxn id="6" idx="3"/>
            <a:endCxn id="9" idx="1"/>
          </p:cNvCxnSpPr>
          <p:nvPr/>
        </p:nvCxnSpPr>
        <p:spPr>
          <a:xfrm>
            <a:off x="7715250" y="2862263"/>
            <a:ext cx="628650" cy="0"/>
          </a:xfrm>
          <a:prstGeom prst="straightConnector1">
            <a:avLst/>
          </a:prstGeom>
          <a:ln w="19050">
            <a:solidFill>
              <a:srgbClr val="247C69"/>
            </a:solidFill>
            <a:tailEnd type="triangle" w="med" len="med"/>
          </a:ln>
        </p:spPr>
      </p:cxnSp>
      <p:sp>
        <p:nvSpPr>
          <p:cNvPr id="14" name="Rectangle 13">
            <a:extLst>
              <a:ext uri="{FF2B5EF4-FFF2-40B4-BE49-F238E27FC236}">
                <a16:creationId xmlns:a16="http://schemas.microsoft.com/office/drawing/2014/main" id="{6200AFE7-19F9-42D4-99E4-3CA5EA0947CE}"/>
              </a:ext>
            </a:extLst>
          </p:cNvPr>
          <p:cNvSpPr>
            <a:spLocks noGrp="1"/>
          </p:cNvSpPr>
          <p:nvPr/>
        </p:nvSpPr>
        <p:spPr>
          <a:xfrm>
            <a:off x="647700" y="5734050"/>
            <a:ext cx="10763250" cy="523875"/>
          </a:xfrm>
          <a:prstGeom prst="rect">
            <a:avLst/>
          </a:prstGeom>
          <a:noFill/>
          <a:ln w="0">
            <a:noFill/>
          </a:ln>
        </p:spPr>
        <p:txBody>
          <a:bodyPr>
            <a:noAutofit/>
          </a:bodyPr>
          <a:lstStyle/>
          <a:p>
            <a:pPr>
              <a:defRPr sz="1725" b="0">
                <a:solidFill>
                  <a:srgbClr val="526B63"/>
                </a:solidFill>
                <a:latin typeface="Arial"/>
                <a:ea typeface="Arial"/>
                <a:cs typeface="Arial"/>
              </a:defRPr>
            </a:pPr>
            <a:r>
              <a:rPr sz="1725" b="0">
                <a:solidFill>
                  <a:srgbClr val="526B63"/>
                </a:solidFill>
                <a:latin typeface="Arial"/>
                <a:ea typeface="Arial"/>
                <a:cs typeface="Arial"/>
              </a:rPr>
              <a:t>The difference matters when an output can change something outside the conversation.</a:t>
            </a:r>
          </a:p>
        </p:txBody>
      </p:sp>
    </p:spTree>
    <p:extLst>
      <p:ext uri="{BB962C8B-B14F-4D97-AF65-F5344CB8AC3E}">
        <p14:creationId xmlns:p14="http://schemas.microsoft.com/office/powerpoint/2010/main" val="2081212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08F7AE-DCFD-420E-B0FD-BE33D035794D}"/>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Agents enter an existing organization</a:t>
            </a:r>
          </a:p>
        </p:txBody>
      </p:sp>
      <p:sp>
        <p:nvSpPr>
          <p:cNvPr id="2" name="Rectangle 1">
            <a:extLst>
              <a:ext uri="{FF2B5EF4-FFF2-40B4-BE49-F238E27FC236}">
                <a16:creationId xmlns:a16="http://schemas.microsoft.com/office/drawing/2014/main" id="{02C7617C-F8C2-4748-96E7-DCD4F4030230}"/>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08</a:t>
            </a:r>
          </a:p>
        </p:txBody>
      </p:sp>
      <p:graphicFrame>
        <p:nvGraphicFramePr>
          <p:cNvPr id="6" name="Table 5"/>
          <p:cNvGraphicFramePr/>
          <p:nvPr/>
        </p:nvGraphicFramePr>
        <p:xfrm>
          <a:off x="609600" y="1762125"/>
          <a:ext cx="10972800" cy="3524250"/>
        </p:xfrm>
        <a:graphic>
          <a:graphicData uri="http://schemas.openxmlformats.org/drawingml/2006/table">
            <a:tbl>
              <a:tblPr/>
              <a:tblGrid>
                <a:gridCol w="4000500">
                  <a:extLst>
                    <a:ext uri="{9D8B030D-6E8A-4147-A177-3AD203B41FA5}">
                      <a16:colId xmlns:a16="http://schemas.microsoft.com/office/drawing/2014/main" val="20000"/>
                    </a:ext>
                  </a:extLst>
                </a:gridCol>
                <a:gridCol w="6972300">
                  <a:extLst>
                    <a:ext uri="{9D8B030D-6E8A-4147-A177-3AD203B41FA5}">
                      <a16:colId xmlns:a16="http://schemas.microsoft.com/office/drawing/2014/main" val="20001"/>
                    </a:ext>
                  </a:extLst>
                </a:gridCol>
              </a:tblGrid>
              <a:tr h="704850">
                <a:tc>
                  <a:txBody>
                    <a:bodyPr/>
                    <a:lstStyle/>
                    <a:p>
                      <a:r>
                        <a:rPr sz="1875" b="1">
                          <a:solidFill>
                            <a:srgbClr val="FFFFFF"/>
                          </a:solidFill>
                          <a:latin typeface="Arial"/>
                          <a:ea typeface="Arial"/>
                          <a:cs typeface="Arial"/>
                        </a:rPr>
                        <a:t>Part of the process</a:t>
                      </a:r>
                    </a:p>
                  </a:txBody>
                  <a:tcPr>
                    <a:solidFill>
                      <a:srgbClr val="163B34"/>
                    </a:solidFill>
                  </a:tcPr>
                </a:tc>
                <a:tc>
                  <a:txBody>
                    <a:bodyPr/>
                    <a:lstStyle/>
                    <a:p>
                      <a:r>
                        <a:rPr sz="1875" b="1">
                          <a:solidFill>
                            <a:srgbClr val="FFFFFF"/>
                          </a:solidFill>
                          <a:latin typeface="Arial"/>
                          <a:ea typeface="Arial"/>
                          <a:cs typeface="Arial"/>
                        </a:rPr>
                        <a:t>Example role</a:t>
                      </a:r>
                    </a:p>
                  </a:txBody>
                  <a:tcPr>
                    <a:solidFill>
                      <a:srgbClr val="163B34"/>
                    </a:solidFill>
                  </a:tcPr>
                </a:tc>
                <a:extLst>
                  <a:ext uri="{0D108BD9-81ED-4DB2-BD59-A6C34878D82A}">
                    <a16:rowId xmlns:a16="http://schemas.microsoft.com/office/drawing/2014/main" val="10000"/>
                  </a:ext>
                </a:extLst>
              </a:tr>
              <a:tr h="704850">
                <a:tc>
                  <a:txBody>
                    <a:bodyPr/>
                    <a:lstStyle/>
                    <a:p>
                      <a:r>
                        <a:rPr sz="1875" b="0">
                          <a:solidFill>
                            <a:srgbClr val="163B34"/>
                          </a:solidFill>
                          <a:latin typeface="Arial"/>
                          <a:ea typeface="Arial"/>
                          <a:cs typeface="Arial"/>
                        </a:rPr>
                        <a:t>People and organizational units</a:t>
                      </a:r>
                    </a:p>
                  </a:txBody>
                  <a:tcPr>
                    <a:solidFill>
                      <a:srgbClr val="E6ECE5"/>
                    </a:solidFill>
                  </a:tcPr>
                </a:tc>
                <a:tc>
                  <a:txBody>
                    <a:bodyPr/>
                    <a:lstStyle/>
                    <a:p>
                      <a:r>
                        <a:rPr sz="1875" b="0">
                          <a:solidFill>
                            <a:srgbClr val="163B34"/>
                          </a:solidFill>
                          <a:latin typeface="Arial"/>
                          <a:ea typeface="Arial"/>
                          <a:cs typeface="Arial"/>
                        </a:rPr>
                        <a:t>Define needs, budgets, and authority</a:t>
                      </a:r>
                    </a:p>
                  </a:txBody>
                  <a:tcPr>
                    <a:solidFill>
                      <a:srgbClr val="E6ECE5"/>
                    </a:solidFill>
                  </a:tcPr>
                </a:tc>
                <a:extLst>
                  <a:ext uri="{0D108BD9-81ED-4DB2-BD59-A6C34878D82A}">
                    <a16:rowId xmlns:a16="http://schemas.microsoft.com/office/drawing/2014/main" val="10001"/>
                  </a:ext>
                </a:extLst>
              </a:tr>
              <a:tr h="704850">
                <a:tc>
                  <a:txBody>
                    <a:bodyPr/>
                    <a:lstStyle/>
                    <a:p>
                      <a:r>
                        <a:rPr sz="1875" b="0">
                          <a:solidFill>
                            <a:srgbClr val="163B34"/>
                          </a:solidFill>
                          <a:latin typeface="Arial"/>
                          <a:ea typeface="Arial"/>
                          <a:cs typeface="Arial"/>
                        </a:rPr>
                        <a:t>Workflow or RPA</a:t>
                      </a:r>
                    </a:p>
                  </a:txBody>
                  <a:tcPr>
                    <a:solidFill>
                      <a:srgbClr val="FFFFFF"/>
                    </a:solidFill>
                  </a:tcPr>
                </a:tc>
                <a:tc>
                  <a:txBody>
                    <a:bodyPr/>
                    <a:lstStyle/>
                    <a:p>
                      <a:r>
                        <a:rPr sz="1875" b="0">
                          <a:solidFill>
                            <a:srgbClr val="163B34"/>
                          </a:solidFill>
                          <a:latin typeface="Arial"/>
                          <a:ea typeface="Arial"/>
                          <a:cs typeface="Arial"/>
                        </a:rPr>
                        <a:t>Route forms and copy approved information</a:t>
                      </a:r>
                    </a:p>
                  </a:txBody>
                  <a:tcPr>
                    <a:solidFill>
                      <a:srgbClr val="FFFFFF"/>
                    </a:solidFill>
                  </a:tcPr>
                </a:tc>
                <a:extLst>
                  <a:ext uri="{0D108BD9-81ED-4DB2-BD59-A6C34878D82A}">
                    <a16:rowId xmlns:a16="http://schemas.microsoft.com/office/drawing/2014/main" val="10002"/>
                  </a:ext>
                </a:extLst>
              </a:tr>
              <a:tr h="704850">
                <a:tc>
                  <a:txBody>
                    <a:bodyPr/>
                    <a:lstStyle/>
                    <a:p>
                      <a:r>
                        <a:rPr sz="1875" b="0">
                          <a:solidFill>
                            <a:srgbClr val="163B34"/>
                          </a:solidFill>
                          <a:latin typeface="Arial"/>
                          <a:ea typeface="Arial"/>
                          <a:cs typeface="Arial"/>
                        </a:rPr>
                        <a:t>An AI agent</a:t>
                      </a:r>
                    </a:p>
                  </a:txBody>
                  <a:tcPr>
                    <a:solidFill>
                      <a:srgbClr val="E6ECE5"/>
                    </a:solidFill>
                  </a:tcPr>
                </a:tc>
                <a:tc>
                  <a:txBody>
                    <a:bodyPr/>
                    <a:lstStyle/>
                    <a:p>
                      <a:r>
                        <a:rPr sz="1875" b="0">
                          <a:solidFill>
                            <a:srgbClr val="163B34"/>
                          </a:solidFill>
                          <a:latin typeface="Arial"/>
                          <a:ea typeface="Arial"/>
                          <a:cs typeface="Arial"/>
                        </a:rPr>
                        <a:t>Interpret requests and draft recommendations</a:t>
                      </a:r>
                    </a:p>
                  </a:txBody>
                  <a:tcPr>
                    <a:solidFill>
                      <a:srgbClr val="E6ECE5"/>
                    </a:solidFill>
                  </a:tcPr>
                </a:tc>
                <a:extLst>
                  <a:ext uri="{0D108BD9-81ED-4DB2-BD59-A6C34878D82A}">
                    <a16:rowId xmlns:a16="http://schemas.microsoft.com/office/drawing/2014/main" val="10003"/>
                  </a:ext>
                </a:extLst>
              </a:tr>
              <a:tr h="704850">
                <a:tc>
                  <a:txBody>
                    <a:bodyPr/>
                    <a:lstStyle/>
                    <a:p>
                      <a:r>
                        <a:rPr sz="1875" b="0">
                          <a:solidFill>
                            <a:srgbClr val="163B34"/>
                          </a:solidFill>
                          <a:latin typeface="Arial"/>
                          <a:ea typeface="Arial"/>
                          <a:cs typeface="Arial"/>
                        </a:rPr>
                        <a:t>A responsible person</a:t>
                      </a:r>
                    </a:p>
                  </a:txBody>
                  <a:tcPr>
                    <a:solidFill>
                      <a:srgbClr val="FFFFFF"/>
                    </a:solidFill>
                  </a:tcPr>
                </a:tc>
                <a:tc>
                  <a:txBody>
                    <a:bodyPr/>
                    <a:lstStyle/>
                    <a:p>
                      <a:r>
                        <a:rPr sz="1875" b="0">
                          <a:solidFill>
                            <a:srgbClr val="163B34"/>
                          </a:solidFill>
                          <a:latin typeface="Arial"/>
                          <a:ea typeface="Arial"/>
                          <a:cs typeface="Arial"/>
                        </a:rPr>
                        <a:t>Approve the decision and handle exceptions</a:t>
                      </a:r>
                    </a:p>
                  </a:txBody>
                  <a:tcPr>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57617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29B0A9E-AA78-4A33-A3EA-888459732B50}"/>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Three ingredients shape an agent</a:t>
            </a:r>
          </a:p>
        </p:txBody>
      </p:sp>
      <p:sp>
        <p:nvSpPr>
          <p:cNvPr id="2" name="Rectangle 1">
            <a:extLst>
              <a:ext uri="{FF2B5EF4-FFF2-40B4-BE49-F238E27FC236}">
                <a16:creationId xmlns:a16="http://schemas.microsoft.com/office/drawing/2014/main" id="{7C893B7A-B051-41AF-A2F3-37A1D38F722B}"/>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09</a:t>
            </a:r>
          </a:p>
        </p:txBody>
      </p:sp>
      <p:sp>
        <p:nvSpPr>
          <p:cNvPr id="3" name="Rectangle 2">
            <a:extLst>
              <a:ext uri="{FF2B5EF4-FFF2-40B4-BE49-F238E27FC236}">
                <a16:creationId xmlns:a16="http://schemas.microsoft.com/office/drawing/2014/main" id="{89ACD31E-4565-4133-B069-6C280E239ED6}"/>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Instructions: what is the job?</a:t>
            </a:r>
          </a:p>
        </p:txBody>
      </p:sp>
      <p:sp>
        <p:nvSpPr>
          <p:cNvPr id="4" name="Rectangle 3">
            <a:extLst>
              <a:ext uri="{FF2B5EF4-FFF2-40B4-BE49-F238E27FC236}">
                <a16:creationId xmlns:a16="http://schemas.microsoft.com/office/drawing/2014/main" id="{51691D68-8B6A-4004-82E4-E0A1AC10EA8A}"/>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Goals, boundaries, and when to ask for help.</a:t>
            </a:r>
          </a:p>
        </p:txBody>
      </p:sp>
      <p:sp>
        <p:nvSpPr>
          <p:cNvPr id="5" name="Rectangle 4">
            <a:extLst>
              <a:ext uri="{FF2B5EF4-FFF2-40B4-BE49-F238E27FC236}">
                <a16:creationId xmlns:a16="http://schemas.microsoft.com/office/drawing/2014/main" id="{8B690E37-7C00-46A4-A04D-45A935871D39}"/>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Knowledge: what information can it use?</a:t>
            </a:r>
          </a:p>
        </p:txBody>
      </p:sp>
      <p:sp>
        <p:nvSpPr>
          <p:cNvPr id="6" name="Rectangle 5">
            <a:extLst>
              <a:ext uri="{FF2B5EF4-FFF2-40B4-BE49-F238E27FC236}">
                <a16:creationId xmlns:a16="http://schemas.microsoft.com/office/drawing/2014/main" id="{A354C0C7-2FDF-487E-8512-BDC63C9C0898}"/>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Approved documents, records, and source material.</a:t>
            </a:r>
          </a:p>
        </p:txBody>
      </p:sp>
      <p:sp>
        <p:nvSpPr>
          <p:cNvPr id="7" name="Rectangle 6">
            <a:extLst>
              <a:ext uri="{FF2B5EF4-FFF2-40B4-BE49-F238E27FC236}">
                <a16:creationId xmlns:a16="http://schemas.microsoft.com/office/drawing/2014/main" id="{B5A50892-B700-41C1-9B44-2307EDA11003}"/>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Model: what capabilities does it have?</a:t>
            </a:r>
          </a:p>
        </p:txBody>
      </p:sp>
      <p:sp>
        <p:nvSpPr>
          <p:cNvPr id="8" name="Rectangle 7">
            <a:extLst>
              <a:ext uri="{FF2B5EF4-FFF2-40B4-BE49-F238E27FC236}">
                <a16:creationId xmlns:a16="http://schemas.microsoft.com/office/drawing/2014/main" id="{60CB7A79-CCF4-4E27-83E7-E1218CC5ABD0}"/>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The system that interprets the request and proposes a response.</a:t>
            </a:r>
          </a:p>
        </p:txBody>
      </p:sp>
    </p:spTree>
    <p:extLst>
      <p:ext uri="{BB962C8B-B14F-4D97-AF65-F5344CB8AC3E}">
        <p14:creationId xmlns:p14="http://schemas.microsoft.com/office/powerpoint/2010/main" val="1791381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5C6B50-F88B-4391-9D5A-464CE425EFDC}"/>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A helpful agent still needs boundaries</a:t>
            </a:r>
          </a:p>
        </p:txBody>
      </p:sp>
      <p:sp>
        <p:nvSpPr>
          <p:cNvPr id="2" name="Rectangle 1">
            <a:extLst>
              <a:ext uri="{FF2B5EF4-FFF2-40B4-BE49-F238E27FC236}">
                <a16:creationId xmlns:a16="http://schemas.microsoft.com/office/drawing/2014/main" id="{8D1D8BAC-B055-4D87-A108-90DECE394FB7}"/>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10</a:t>
            </a:r>
          </a:p>
        </p:txBody>
      </p:sp>
      <p:sp>
        <p:nvSpPr>
          <p:cNvPr id="3" name="Rectangle 2">
            <a:extLst>
              <a:ext uri="{FF2B5EF4-FFF2-40B4-BE49-F238E27FC236}">
                <a16:creationId xmlns:a16="http://schemas.microsoft.com/office/drawing/2014/main" id="{A4D0EAE5-73E8-45AC-BD92-A8EAB8F19146}"/>
              </a:ext>
            </a:extLst>
          </p:cNvPr>
          <p:cNvSpPr>
            <a:spLocks noGrp="1"/>
          </p:cNvSpPr>
          <p:nvPr/>
        </p:nvSpPr>
        <p:spPr>
          <a:xfrm>
            <a:off x="6477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Assigned task</a:t>
            </a:r>
          </a:p>
        </p:txBody>
      </p:sp>
      <p:sp>
        <p:nvSpPr>
          <p:cNvPr id="4" name="Rectangle 3">
            <a:extLst>
              <a:ext uri="{FF2B5EF4-FFF2-40B4-BE49-F238E27FC236}">
                <a16:creationId xmlns:a16="http://schemas.microsoft.com/office/drawing/2014/main" id="{ABC472FD-F757-4C41-BC30-A5C7A4BDD327}"/>
              </a:ext>
            </a:extLst>
          </p:cNvPr>
          <p:cNvSpPr>
            <a:spLocks noGrp="1"/>
          </p:cNvSpPr>
          <p:nvPr/>
        </p:nvSpPr>
        <p:spPr>
          <a:xfrm>
            <a:off x="6477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Prepare an equipment-purchase recommendation with sources.</a:t>
            </a:r>
          </a:p>
        </p:txBody>
      </p:sp>
      <p:sp>
        <p:nvSpPr>
          <p:cNvPr id="5" name="Rectangle 4">
            <a:extLst>
              <a:ext uri="{FF2B5EF4-FFF2-40B4-BE49-F238E27FC236}">
                <a16:creationId xmlns:a16="http://schemas.microsoft.com/office/drawing/2014/main" id="{36938FD9-92FC-4368-942D-82EB5258B7AB}"/>
              </a:ext>
            </a:extLst>
          </p:cNvPr>
          <p:cNvSpPr>
            <a:spLocks noGrp="1"/>
          </p:cNvSpPr>
          <p:nvPr/>
        </p:nvSpPr>
        <p:spPr>
          <a:xfrm>
            <a:off x="6477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Available knowledge</a:t>
            </a:r>
          </a:p>
        </p:txBody>
      </p:sp>
      <p:sp>
        <p:nvSpPr>
          <p:cNvPr id="6" name="Rectangle 5">
            <a:extLst>
              <a:ext uri="{FF2B5EF4-FFF2-40B4-BE49-F238E27FC236}">
                <a16:creationId xmlns:a16="http://schemas.microsoft.com/office/drawing/2014/main" id="{CB663A57-29FF-4A4F-946D-F2B853239123}"/>
              </a:ext>
            </a:extLst>
          </p:cNvPr>
          <p:cNvSpPr>
            <a:spLocks noGrp="1"/>
          </p:cNvSpPr>
          <p:nvPr/>
        </p:nvSpPr>
        <p:spPr>
          <a:xfrm>
            <a:off x="6477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Approved policy, vendor quotes, and permitted budget records.</a:t>
            </a:r>
          </a:p>
        </p:txBody>
      </p:sp>
      <p:sp>
        <p:nvSpPr>
          <p:cNvPr id="7" name="Rectangle 6">
            <a:extLst>
              <a:ext uri="{FF2B5EF4-FFF2-40B4-BE49-F238E27FC236}">
                <a16:creationId xmlns:a16="http://schemas.microsoft.com/office/drawing/2014/main" id="{11E9D58E-6A62-48BC-8492-2301B4C08D5E}"/>
              </a:ext>
            </a:extLst>
          </p:cNvPr>
          <p:cNvSpPr>
            <a:spLocks noGrp="1"/>
          </p:cNvSpPr>
          <p:nvPr/>
        </p:nvSpPr>
        <p:spPr>
          <a:xfrm>
            <a:off x="64770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Permitted actions</a:t>
            </a:r>
          </a:p>
        </p:txBody>
      </p:sp>
      <p:sp>
        <p:nvSpPr>
          <p:cNvPr id="8" name="Rectangle 7">
            <a:extLst>
              <a:ext uri="{FF2B5EF4-FFF2-40B4-BE49-F238E27FC236}">
                <a16:creationId xmlns:a16="http://schemas.microsoft.com/office/drawing/2014/main" id="{60198EAC-2F83-42E1-9766-952F960AA2E4}"/>
              </a:ext>
            </a:extLst>
          </p:cNvPr>
          <p:cNvSpPr>
            <a:spLocks noGrp="1"/>
          </p:cNvSpPr>
          <p:nvPr/>
        </p:nvSpPr>
        <p:spPr>
          <a:xfrm>
            <a:off x="64770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Read records, compare options, and draft a packet.</a:t>
            </a:r>
          </a:p>
        </p:txBody>
      </p:sp>
      <p:sp>
        <p:nvSpPr>
          <p:cNvPr id="9" name="Rectangle 8">
            <a:extLst>
              <a:ext uri="{FF2B5EF4-FFF2-40B4-BE49-F238E27FC236}">
                <a16:creationId xmlns:a16="http://schemas.microsoft.com/office/drawing/2014/main" id="{73C272F8-800C-4E8F-8EAC-10FB3EACCA20}"/>
              </a:ext>
            </a:extLst>
          </p:cNvPr>
          <p:cNvSpPr>
            <a:spLocks noGrp="1"/>
          </p:cNvSpPr>
          <p:nvPr/>
        </p:nvSpPr>
        <p:spPr>
          <a:xfrm>
            <a:off x="64770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Human checkpoint</a:t>
            </a:r>
          </a:p>
        </p:txBody>
      </p:sp>
      <p:sp>
        <p:nvSpPr>
          <p:cNvPr id="10" name="Rectangle 9">
            <a:extLst>
              <a:ext uri="{FF2B5EF4-FFF2-40B4-BE49-F238E27FC236}">
                <a16:creationId xmlns:a16="http://schemas.microsoft.com/office/drawing/2014/main" id="{490B5E50-E274-4A32-B292-0C8C3077F031}"/>
              </a:ext>
            </a:extLst>
          </p:cNvPr>
          <p:cNvSpPr>
            <a:spLocks noGrp="1"/>
          </p:cNvSpPr>
          <p:nvPr/>
        </p:nvSpPr>
        <p:spPr>
          <a:xfrm>
            <a:off x="64770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An authorized person reviews and approves any purchase.</a:t>
            </a:r>
          </a:p>
        </p:txBody>
      </p:sp>
    </p:spTree>
    <p:extLst>
      <p:ext uri="{BB962C8B-B14F-4D97-AF65-F5344CB8AC3E}">
        <p14:creationId xmlns:p14="http://schemas.microsoft.com/office/powerpoint/2010/main" val="547238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98BE35E-EC61-4303-8CD9-BEE970AACD94}"/>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Model choice is one design decision</a:t>
            </a:r>
          </a:p>
        </p:txBody>
      </p:sp>
      <p:sp>
        <p:nvSpPr>
          <p:cNvPr id="2" name="Rectangle 1">
            <a:extLst>
              <a:ext uri="{FF2B5EF4-FFF2-40B4-BE49-F238E27FC236}">
                <a16:creationId xmlns:a16="http://schemas.microsoft.com/office/drawing/2014/main" id="{8984C479-4AB4-4984-8C61-34CCEE329AD2}"/>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11</a:t>
            </a:r>
          </a:p>
        </p:txBody>
      </p:sp>
      <p:graphicFrame>
        <p:nvGraphicFramePr>
          <p:cNvPr id="7" name="Table 6"/>
          <p:cNvGraphicFramePr/>
          <p:nvPr/>
        </p:nvGraphicFramePr>
        <p:xfrm>
          <a:off x="609600" y="1762125"/>
          <a:ext cx="10972800" cy="3524252"/>
        </p:xfrm>
        <a:graphic>
          <a:graphicData uri="http://schemas.openxmlformats.org/drawingml/2006/table">
            <a:tbl>
              <a:tblPr/>
              <a:tblGrid>
                <a:gridCol w="3238500">
                  <a:extLst>
                    <a:ext uri="{9D8B030D-6E8A-4147-A177-3AD203B41FA5}">
                      <a16:colId xmlns:a16="http://schemas.microsoft.com/office/drawing/2014/main" val="20000"/>
                    </a:ext>
                  </a:extLst>
                </a:gridCol>
                <a:gridCol w="7734300">
                  <a:extLst>
                    <a:ext uri="{9D8B030D-6E8A-4147-A177-3AD203B41FA5}">
                      <a16:colId xmlns:a16="http://schemas.microsoft.com/office/drawing/2014/main" val="20001"/>
                    </a:ext>
                  </a:extLst>
                </a:gridCol>
              </a:tblGrid>
              <a:tr h="881063">
                <a:tc>
                  <a:txBody>
                    <a:bodyPr/>
                    <a:lstStyle/>
                    <a:p>
                      <a:r>
                        <a:rPr sz="1875" b="1">
                          <a:solidFill>
                            <a:srgbClr val="FFFFFF"/>
                          </a:solidFill>
                          <a:latin typeface="Arial"/>
                          <a:ea typeface="Arial"/>
                          <a:cs typeface="Arial"/>
                        </a:rPr>
                        <a:t>Provider</a:t>
                      </a:r>
                    </a:p>
                  </a:txBody>
                  <a:tcPr>
                    <a:solidFill>
                      <a:srgbClr val="163B34"/>
                    </a:solidFill>
                  </a:tcPr>
                </a:tc>
                <a:tc>
                  <a:txBody>
                    <a:bodyPr/>
                    <a:lstStyle/>
                    <a:p>
                      <a:r>
                        <a:rPr sz="1875" b="1">
                          <a:solidFill>
                            <a:srgbClr val="FFFFFF"/>
                          </a:solidFill>
                          <a:latin typeface="Arial"/>
                          <a:ea typeface="Arial"/>
                          <a:cs typeface="Arial"/>
                        </a:rPr>
                        <a:t>Examples around July 2026</a:t>
                      </a:r>
                    </a:p>
                  </a:txBody>
                  <a:tcPr>
                    <a:solidFill>
                      <a:srgbClr val="163B34"/>
                    </a:solidFill>
                  </a:tcPr>
                </a:tc>
                <a:extLst>
                  <a:ext uri="{0D108BD9-81ED-4DB2-BD59-A6C34878D82A}">
                    <a16:rowId xmlns:a16="http://schemas.microsoft.com/office/drawing/2014/main" val="10000"/>
                  </a:ext>
                </a:extLst>
              </a:tr>
              <a:tr h="881063">
                <a:tc>
                  <a:txBody>
                    <a:bodyPr/>
                    <a:lstStyle/>
                    <a:p>
                      <a:r>
                        <a:rPr sz="1875" b="0">
                          <a:solidFill>
                            <a:srgbClr val="163B34"/>
                          </a:solidFill>
                          <a:latin typeface="Arial"/>
                          <a:ea typeface="Arial"/>
                          <a:cs typeface="Arial"/>
                        </a:rPr>
                        <a:t>OpenAI</a:t>
                      </a:r>
                    </a:p>
                  </a:txBody>
                  <a:tcPr>
                    <a:solidFill>
                      <a:srgbClr val="E6ECE5"/>
                    </a:solidFill>
                  </a:tcPr>
                </a:tc>
                <a:tc>
                  <a:txBody>
                    <a:bodyPr/>
                    <a:lstStyle/>
                    <a:p>
                      <a:r>
                        <a:rPr sz="1875" b="0">
                          <a:solidFill>
                            <a:srgbClr val="163B34"/>
                          </a:solidFill>
                          <a:latin typeface="Arial"/>
                          <a:ea typeface="Arial"/>
                          <a:cs typeface="Arial"/>
                        </a:rPr>
                        <a:t>GPT-5.6 Sol, Terra, and Luna</a:t>
                      </a:r>
                    </a:p>
                  </a:txBody>
                  <a:tcPr>
                    <a:solidFill>
                      <a:srgbClr val="E6ECE5"/>
                    </a:solidFill>
                  </a:tcPr>
                </a:tc>
                <a:extLst>
                  <a:ext uri="{0D108BD9-81ED-4DB2-BD59-A6C34878D82A}">
                    <a16:rowId xmlns:a16="http://schemas.microsoft.com/office/drawing/2014/main" val="10001"/>
                  </a:ext>
                </a:extLst>
              </a:tr>
              <a:tr h="881063">
                <a:tc>
                  <a:txBody>
                    <a:bodyPr/>
                    <a:lstStyle/>
                    <a:p>
                      <a:r>
                        <a:rPr sz="1875" b="0">
                          <a:solidFill>
                            <a:srgbClr val="163B34"/>
                          </a:solidFill>
                          <a:latin typeface="Arial"/>
                          <a:ea typeface="Arial"/>
                          <a:cs typeface="Arial"/>
                        </a:rPr>
                        <a:t>Anthropic</a:t>
                      </a:r>
                    </a:p>
                  </a:txBody>
                  <a:tcPr>
                    <a:solidFill>
                      <a:srgbClr val="FFFFFF"/>
                    </a:solidFill>
                  </a:tcPr>
                </a:tc>
                <a:tc>
                  <a:txBody>
                    <a:bodyPr/>
                    <a:lstStyle/>
                    <a:p>
                      <a:r>
                        <a:rPr sz="1875" b="0">
                          <a:solidFill>
                            <a:srgbClr val="163B34"/>
                          </a:solidFill>
                          <a:latin typeface="Arial"/>
                          <a:ea typeface="Arial"/>
                          <a:cs typeface="Arial"/>
                        </a:rPr>
                        <a:t>Claude Fable 5 and Opus 4.8</a:t>
                      </a:r>
                    </a:p>
                  </a:txBody>
                  <a:tcPr>
                    <a:solidFill>
                      <a:srgbClr val="FFFFFF"/>
                    </a:solidFill>
                  </a:tcPr>
                </a:tc>
                <a:extLst>
                  <a:ext uri="{0D108BD9-81ED-4DB2-BD59-A6C34878D82A}">
                    <a16:rowId xmlns:a16="http://schemas.microsoft.com/office/drawing/2014/main" val="10002"/>
                  </a:ext>
                </a:extLst>
              </a:tr>
              <a:tr h="881063">
                <a:tc>
                  <a:txBody>
                    <a:bodyPr/>
                    <a:lstStyle/>
                    <a:p>
                      <a:r>
                        <a:rPr sz="1875" b="0">
                          <a:solidFill>
                            <a:srgbClr val="163B34"/>
                          </a:solidFill>
                          <a:latin typeface="Arial"/>
                          <a:ea typeface="Arial"/>
                          <a:cs typeface="Arial"/>
                        </a:rPr>
                        <a:t>Google</a:t>
                      </a:r>
                    </a:p>
                  </a:txBody>
                  <a:tcPr>
                    <a:solidFill>
                      <a:srgbClr val="E6ECE5"/>
                    </a:solidFill>
                  </a:tcPr>
                </a:tc>
                <a:tc>
                  <a:txBody>
                    <a:bodyPr/>
                    <a:lstStyle/>
                    <a:p>
                      <a:r>
                        <a:rPr sz="1875" b="0">
                          <a:solidFill>
                            <a:srgbClr val="163B34"/>
                          </a:solidFill>
                          <a:latin typeface="Arial"/>
                          <a:ea typeface="Arial"/>
                          <a:cs typeface="Arial"/>
                        </a:rPr>
                        <a:t>Gemini 3.5, 3.6 Flash, and 3.5 Flash-Lite</a:t>
                      </a:r>
                    </a:p>
                  </a:txBody>
                  <a:tcPr>
                    <a:solidFill>
                      <a:srgbClr val="E6ECE5"/>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54E66281-B4EC-4489-8310-F2BEF39890EB}"/>
              </a:ext>
            </a:extLst>
          </p:cNvPr>
          <p:cNvSpPr>
            <a:spLocks noGrp="1"/>
          </p:cNvSpPr>
          <p:nvPr/>
        </p:nvSpPr>
        <p:spPr>
          <a:xfrm>
            <a:off x="647700" y="5734050"/>
            <a:ext cx="10763250" cy="523875"/>
          </a:xfrm>
          <a:prstGeom prst="rect">
            <a:avLst/>
          </a:prstGeom>
          <a:noFill/>
          <a:ln w="0">
            <a:noFill/>
          </a:ln>
        </p:spPr>
        <p:txBody>
          <a:bodyPr>
            <a:noAutofit/>
          </a:bodyPr>
          <a:lstStyle/>
          <a:p>
            <a:pPr>
              <a:defRPr sz="1725" b="0">
                <a:solidFill>
                  <a:srgbClr val="526B63"/>
                </a:solidFill>
                <a:latin typeface="Arial"/>
                <a:ea typeface="Arial"/>
                <a:cs typeface="Arial"/>
              </a:defRPr>
            </a:pPr>
            <a:r>
              <a:rPr sz="1725" b="0">
                <a:solidFill>
                  <a:srgbClr val="526B63"/>
                </a:solidFill>
                <a:latin typeface="Arial"/>
                <a:ea typeface="Arial"/>
                <a:cs typeface="Arial"/>
              </a:rPr>
              <a:t>Compare the task results and safeguards, as well as speed and cost.</a:t>
            </a:r>
          </a:p>
        </p:txBody>
      </p:sp>
    </p:spTree>
    <p:extLst>
      <p:ext uri="{BB962C8B-B14F-4D97-AF65-F5344CB8AC3E}">
        <p14:creationId xmlns:p14="http://schemas.microsoft.com/office/powerpoint/2010/main" val="383695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E586E2-A8E4-4903-9A92-E3DE86295027}"/>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Useful roles in a student research project</a:t>
            </a:r>
          </a:p>
        </p:txBody>
      </p:sp>
      <p:sp>
        <p:nvSpPr>
          <p:cNvPr id="2" name="Rectangle 1">
            <a:extLst>
              <a:ext uri="{FF2B5EF4-FFF2-40B4-BE49-F238E27FC236}">
                <a16:creationId xmlns:a16="http://schemas.microsoft.com/office/drawing/2014/main" id="{E7B977E3-A3E1-4FD0-B9EF-03EC914A60E0}"/>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12</a:t>
            </a:r>
          </a:p>
        </p:txBody>
      </p:sp>
      <p:graphicFrame>
        <p:nvGraphicFramePr>
          <p:cNvPr id="6" name="Table 5"/>
          <p:cNvGraphicFramePr/>
          <p:nvPr/>
        </p:nvGraphicFramePr>
        <p:xfrm>
          <a:off x="609600" y="1762125"/>
          <a:ext cx="10972800" cy="3524250"/>
        </p:xfrm>
        <a:graphic>
          <a:graphicData uri="http://schemas.openxmlformats.org/drawingml/2006/table">
            <a:tbl>
              <a:tblPr/>
              <a:tblGrid>
                <a:gridCol w="5010150">
                  <a:extLst>
                    <a:ext uri="{9D8B030D-6E8A-4147-A177-3AD203B41FA5}">
                      <a16:colId xmlns:a16="http://schemas.microsoft.com/office/drawing/2014/main" val="20000"/>
                    </a:ext>
                  </a:extLst>
                </a:gridCol>
                <a:gridCol w="5962650">
                  <a:extLst>
                    <a:ext uri="{9D8B030D-6E8A-4147-A177-3AD203B41FA5}">
                      <a16:colId xmlns:a16="http://schemas.microsoft.com/office/drawing/2014/main" val="20001"/>
                    </a:ext>
                  </a:extLst>
                </a:gridCol>
              </a:tblGrid>
              <a:tr h="704850">
                <a:tc>
                  <a:txBody>
                    <a:bodyPr/>
                    <a:lstStyle/>
                    <a:p>
                      <a:r>
                        <a:rPr sz="1875" b="1">
                          <a:solidFill>
                            <a:srgbClr val="FFFFFF"/>
                          </a:solidFill>
                          <a:latin typeface="Arial"/>
                          <a:ea typeface="Arial"/>
                          <a:cs typeface="Arial"/>
                        </a:rPr>
                        <a:t>AI can help with…</a:t>
                      </a:r>
                    </a:p>
                  </a:txBody>
                  <a:tcPr>
                    <a:solidFill>
                      <a:srgbClr val="163B34"/>
                    </a:solidFill>
                  </a:tcPr>
                </a:tc>
                <a:tc>
                  <a:txBody>
                    <a:bodyPr/>
                    <a:lstStyle/>
                    <a:p>
                      <a:r>
                        <a:rPr sz="1875" b="1">
                          <a:solidFill>
                            <a:srgbClr val="FFFFFF"/>
                          </a:solidFill>
                          <a:latin typeface="Arial"/>
                          <a:ea typeface="Arial"/>
                          <a:cs typeface="Arial"/>
                        </a:rPr>
                        <a:t>The student still needs to…</a:t>
                      </a:r>
                    </a:p>
                  </a:txBody>
                  <a:tcPr>
                    <a:solidFill>
                      <a:srgbClr val="163B34"/>
                    </a:solidFill>
                  </a:tcPr>
                </a:tc>
                <a:extLst>
                  <a:ext uri="{0D108BD9-81ED-4DB2-BD59-A6C34878D82A}">
                    <a16:rowId xmlns:a16="http://schemas.microsoft.com/office/drawing/2014/main" val="10000"/>
                  </a:ext>
                </a:extLst>
              </a:tr>
              <a:tr h="704850">
                <a:tc>
                  <a:txBody>
                    <a:bodyPr/>
                    <a:lstStyle/>
                    <a:p>
                      <a:r>
                        <a:rPr sz="1875" b="0">
                          <a:solidFill>
                            <a:srgbClr val="163B34"/>
                          </a:solidFill>
                          <a:latin typeface="Arial"/>
                          <a:ea typeface="Arial"/>
                          <a:cs typeface="Arial"/>
                        </a:rPr>
                        <a:t>Explaining an unfamiliar idea</a:t>
                      </a:r>
                    </a:p>
                  </a:txBody>
                  <a:tcPr>
                    <a:solidFill>
                      <a:srgbClr val="E6ECE5"/>
                    </a:solidFill>
                  </a:tcPr>
                </a:tc>
                <a:tc>
                  <a:txBody>
                    <a:bodyPr/>
                    <a:lstStyle/>
                    <a:p>
                      <a:r>
                        <a:rPr sz="1875" b="0">
                          <a:solidFill>
                            <a:srgbClr val="163B34"/>
                          </a:solidFill>
                          <a:latin typeface="Arial"/>
                          <a:ea typeface="Arial"/>
                          <a:cs typeface="Arial"/>
                        </a:rPr>
                        <a:t>Check understanding with follow-up questions</a:t>
                      </a:r>
                    </a:p>
                  </a:txBody>
                  <a:tcPr>
                    <a:solidFill>
                      <a:srgbClr val="E6ECE5"/>
                    </a:solidFill>
                  </a:tcPr>
                </a:tc>
                <a:extLst>
                  <a:ext uri="{0D108BD9-81ED-4DB2-BD59-A6C34878D82A}">
                    <a16:rowId xmlns:a16="http://schemas.microsoft.com/office/drawing/2014/main" val="10001"/>
                  </a:ext>
                </a:extLst>
              </a:tr>
              <a:tr h="704850">
                <a:tc>
                  <a:txBody>
                    <a:bodyPr/>
                    <a:lstStyle/>
                    <a:p>
                      <a:r>
                        <a:rPr sz="1875" b="0">
                          <a:solidFill>
                            <a:srgbClr val="163B34"/>
                          </a:solidFill>
                          <a:latin typeface="Arial"/>
                          <a:ea typeface="Arial"/>
                          <a:cs typeface="Arial"/>
                        </a:rPr>
                        <a:t>Finding and organizing literature</a:t>
                      </a:r>
                    </a:p>
                  </a:txBody>
                  <a:tcPr>
                    <a:solidFill>
                      <a:srgbClr val="FFFFFF"/>
                    </a:solidFill>
                  </a:tcPr>
                </a:tc>
                <a:tc>
                  <a:txBody>
                    <a:bodyPr/>
                    <a:lstStyle/>
                    <a:p>
                      <a:r>
                        <a:rPr sz="1875" b="0">
                          <a:solidFill>
                            <a:srgbClr val="163B34"/>
                          </a:solidFill>
                          <a:latin typeface="Arial"/>
                          <a:ea typeface="Arial"/>
                          <a:cs typeface="Arial"/>
                        </a:rPr>
                        <a:t>Read papers and verify claims</a:t>
                      </a:r>
                    </a:p>
                  </a:txBody>
                  <a:tcPr>
                    <a:solidFill>
                      <a:srgbClr val="FFFFFF"/>
                    </a:solidFill>
                  </a:tcPr>
                </a:tc>
                <a:extLst>
                  <a:ext uri="{0D108BD9-81ED-4DB2-BD59-A6C34878D82A}">
                    <a16:rowId xmlns:a16="http://schemas.microsoft.com/office/drawing/2014/main" val="10002"/>
                  </a:ext>
                </a:extLst>
              </a:tr>
              <a:tr h="704850">
                <a:tc>
                  <a:txBody>
                    <a:bodyPr/>
                    <a:lstStyle/>
                    <a:p>
                      <a:r>
                        <a:rPr sz="1875" b="0">
                          <a:solidFill>
                            <a:srgbClr val="163B34"/>
                          </a:solidFill>
                          <a:latin typeface="Arial"/>
                          <a:ea typeface="Arial"/>
                          <a:cs typeface="Arial"/>
                        </a:rPr>
                        <a:t>Drafting or debugging code</a:t>
                      </a:r>
                    </a:p>
                  </a:txBody>
                  <a:tcPr>
                    <a:solidFill>
                      <a:srgbClr val="E6ECE5"/>
                    </a:solidFill>
                  </a:tcPr>
                </a:tc>
                <a:tc>
                  <a:txBody>
                    <a:bodyPr/>
                    <a:lstStyle/>
                    <a:p>
                      <a:r>
                        <a:rPr sz="1875" b="0">
                          <a:solidFill>
                            <a:srgbClr val="163B34"/>
                          </a:solidFill>
                          <a:latin typeface="Arial"/>
                          <a:ea typeface="Arial"/>
                          <a:cs typeface="Arial"/>
                        </a:rPr>
                        <a:t>Understand the method and test results</a:t>
                      </a:r>
                    </a:p>
                  </a:txBody>
                  <a:tcPr>
                    <a:solidFill>
                      <a:srgbClr val="E6ECE5"/>
                    </a:solidFill>
                  </a:tcPr>
                </a:tc>
                <a:extLst>
                  <a:ext uri="{0D108BD9-81ED-4DB2-BD59-A6C34878D82A}">
                    <a16:rowId xmlns:a16="http://schemas.microsoft.com/office/drawing/2014/main" val="10003"/>
                  </a:ext>
                </a:extLst>
              </a:tr>
              <a:tr h="704850">
                <a:tc>
                  <a:txBody>
                    <a:bodyPr/>
                    <a:lstStyle/>
                    <a:p>
                      <a:r>
                        <a:rPr sz="1875" b="0">
                          <a:solidFill>
                            <a:srgbClr val="163B34"/>
                          </a:solidFill>
                          <a:latin typeface="Arial"/>
                          <a:ea typeface="Arial"/>
                          <a:cs typeface="Arial"/>
                        </a:rPr>
                        <a:t>Making writing easier to follow</a:t>
                      </a:r>
                    </a:p>
                  </a:txBody>
                  <a:tcPr>
                    <a:solidFill>
                      <a:srgbClr val="FFFFFF"/>
                    </a:solidFill>
                  </a:tcPr>
                </a:tc>
                <a:tc>
                  <a:txBody>
                    <a:bodyPr/>
                    <a:lstStyle/>
                    <a:p>
                      <a:r>
                        <a:rPr sz="1875" b="0">
                          <a:solidFill>
                            <a:srgbClr val="163B34"/>
                          </a:solidFill>
                          <a:latin typeface="Arial"/>
                          <a:ea typeface="Arial"/>
                          <a:cs typeface="Arial"/>
                        </a:rPr>
                        <a:t>Own the argument and follow disclosure rules</a:t>
                      </a:r>
                    </a:p>
                  </a:txBody>
                  <a:tcPr>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07069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20F18F-1823-4FCB-A125-AF032640AB00}"/>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Appropriate use depends on the task</a:t>
            </a:r>
          </a:p>
        </p:txBody>
      </p:sp>
      <p:sp>
        <p:nvSpPr>
          <p:cNvPr id="2" name="Rectangle 1">
            <a:extLst>
              <a:ext uri="{FF2B5EF4-FFF2-40B4-BE49-F238E27FC236}">
                <a16:creationId xmlns:a16="http://schemas.microsoft.com/office/drawing/2014/main" id="{FC9FCC3E-AD31-4DE1-B496-7F231B09BD4D}"/>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13</a:t>
            </a:r>
          </a:p>
        </p:txBody>
      </p:sp>
      <p:sp>
        <p:nvSpPr>
          <p:cNvPr id="3" name="Rectangle 2">
            <a:extLst>
              <a:ext uri="{FF2B5EF4-FFF2-40B4-BE49-F238E27FC236}">
                <a16:creationId xmlns:a16="http://schemas.microsoft.com/office/drawing/2014/main" id="{5E10BE09-994F-4420-ADB5-8B52A48B7E1A}"/>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Can I judge whether the result is good?</a:t>
            </a:r>
          </a:p>
        </p:txBody>
      </p:sp>
      <p:sp>
        <p:nvSpPr>
          <p:cNvPr id="4" name="Rectangle 3">
            <a:extLst>
              <a:ext uri="{FF2B5EF4-FFF2-40B4-BE49-F238E27FC236}">
                <a16:creationId xmlns:a16="http://schemas.microsoft.com/office/drawing/2014/main" id="{B48E03B7-E743-47AA-8BBC-CA1DC4C1ED4F}"/>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If I cannot check it, I may need a qualified reviewer.</a:t>
            </a:r>
          </a:p>
        </p:txBody>
      </p:sp>
      <p:sp>
        <p:nvSpPr>
          <p:cNvPr id="5" name="Rectangle 4">
            <a:extLst>
              <a:ext uri="{FF2B5EF4-FFF2-40B4-BE49-F238E27FC236}">
                <a16:creationId xmlns:a16="http://schemas.microsoft.com/office/drawing/2014/main" id="{A7486EBB-CDE7-4588-A9A4-F04EFC64EBE8}"/>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What happens if it is wrong?</a:t>
            </a:r>
          </a:p>
        </p:txBody>
      </p:sp>
      <p:sp>
        <p:nvSpPr>
          <p:cNvPr id="6" name="Rectangle 5">
            <a:extLst>
              <a:ext uri="{FF2B5EF4-FFF2-40B4-BE49-F238E27FC236}">
                <a16:creationId xmlns:a16="http://schemas.microsoft.com/office/drawing/2014/main" id="{DEF6B226-B8F3-4C29-BA68-9A99CC36DAB1}"/>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 draft study guide and a consequential decision carry different stakes.</a:t>
            </a:r>
          </a:p>
        </p:txBody>
      </p:sp>
      <p:sp>
        <p:nvSpPr>
          <p:cNvPr id="7" name="Rectangle 6">
            <a:extLst>
              <a:ext uri="{FF2B5EF4-FFF2-40B4-BE49-F238E27FC236}">
                <a16:creationId xmlns:a16="http://schemas.microsoft.com/office/drawing/2014/main" id="{88BE134D-917F-4357-B32A-9C86C0E4D43C}"/>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Am I allowed to use this tool and information?</a:t>
            </a:r>
          </a:p>
        </p:txBody>
      </p:sp>
      <p:sp>
        <p:nvSpPr>
          <p:cNvPr id="8" name="Rectangle 7">
            <a:extLst>
              <a:ext uri="{FF2B5EF4-FFF2-40B4-BE49-F238E27FC236}">
                <a16:creationId xmlns:a16="http://schemas.microsoft.com/office/drawing/2014/main" id="{4751ED67-B6D3-47C2-AF0E-B55CEDF44EBF}"/>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Consider course rules, permission, privacy, and affected people.</a:t>
            </a:r>
          </a:p>
        </p:txBody>
      </p:sp>
    </p:spTree>
    <p:extLst>
      <p:ext uri="{BB962C8B-B14F-4D97-AF65-F5344CB8AC3E}">
        <p14:creationId xmlns:p14="http://schemas.microsoft.com/office/powerpoint/2010/main" val="1094618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3B3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23A344D-326B-4093-8E98-8E1216517318}"/>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F5F3EC"/>
                </a:solidFill>
                <a:latin typeface="Arial"/>
                <a:ea typeface="Arial"/>
                <a:cs typeface="Arial"/>
              </a:defRPr>
            </a:pPr>
            <a:r>
              <a:rPr sz="3300" b="1">
                <a:solidFill>
                  <a:srgbClr val="F5F3EC"/>
                </a:solidFill>
                <a:latin typeface="Arial"/>
                <a:ea typeface="Arial"/>
                <a:cs typeface="Arial"/>
              </a:rPr>
              <a:t>Discussion: help with learning</a:t>
            </a:r>
          </a:p>
        </p:txBody>
      </p:sp>
      <p:sp>
        <p:nvSpPr>
          <p:cNvPr id="2" name="Rectangle 1">
            <a:extLst>
              <a:ext uri="{FF2B5EF4-FFF2-40B4-BE49-F238E27FC236}">
                <a16:creationId xmlns:a16="http://schemas.microsoft.com/office/drawing/2014/main" id="{F6F1163D-C20D-4CC8-ADA5-8F70A80D2FAA}"/>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B2DECA"/>
                </a:solidFill>
                <a:latin typeface="Arial"/>
                <a:ea typeface="Arial"/>
                <a:cs typeface="Arial"/>
              </a:defRPr>
            </a:pPr>
            <a:r>
              <a:rPr sz="1200" b="0">
                <a:solidFill>
                  <a:srgbClr val="B2DECA"/>
                </a:solidFill>
                <a:latin typeface="Arial"/>
                <a:ea typeface="Arial"/>
                <a:cs typeface="Arial"/>
              </a:rPr>
              <a:t>14</a:t>
            </a:r>
          </a:p>
        </p:txBody>
      </p:sp>
      <p:sp>
        <p:nvSpPr>
          <p:cNvPr id="3" name="Rectangle 2">
            <a:extLst>
              <a:ext uri="{FF2B5EF4-FFF2-40B4-BE49-F238E27FC236}">
                <a16:creationId xmlns:a16="http://schemas.microsoft.com/office/drawing/2014/main" id="{69B7B5E4-AA30-465D-A021-B981F45B6A1D}"/>
              </a:ext>
            </a:extLst>
          </p:cNvPr>
          <p:cNvSpPr>
            <a:spLocks noGrp="1"/>
          </p:cNvSpPr>
          <p:nvPr/>
        </p:nvSpPr>
        <p:spPr>
          <a:xfrm>
            <a:off x="647700" y="1771650"/>
            <a:ext cx="10668000" cy="1314450"/>
          </a:xfrm>
          <a:prstGeom prst="rect">
            <a:avLst/>
          </a:prstGeom>
          <a:noFill/>
          <a:ln w="0">
            <a:noFill/>
          </a:ln>
        </p:spPr>
        <p:txBody>
          <a:bodyPr>
            <a:noAutofit/>
          </a:bodyPr>
          <a:lstStyle/>
          <a:p>
            <a:pPr>
              <a:defRPr sz="2325" b="0">
                <a:solidFill>
                  <a:srgbClr val="F5F3EC"/>
                </a:solidFill>
                <a:latin typeface="Arial"/>
                <a:ea typeface="Arial"/>
                <a:cs typeface="Arial"/>
              </a:defRPr>
            </a:pPr>
            <a:r>
              <a:rPr sz="2325" b="0">
                <a:solidFill>
                  <a:srgbClr val="F5F3EC"/>
                </a:solidFill>
                <a:latin typeface="Arial"/>
                <a:ea typeface="Arial"/>
                <a:cs typeface="Arial"/>
              </a:rPr>
              <a:t>A student submits working code written by an AI agent.</a:t>
            </a:r>
          </a:p>
          <a:p>
            <a:pPr>
              <a:defRPr sz="2325" b="0">
                <a:solidFill>
                  <a:srgbClr val="F5F3EC"/>
                </a:solidFill>
                <a:latin typeface="Arial"/>
                <a:ea typeface="Arial"/>
                <a:cs typeface="Arial"/>
              </a:defRPr>
            </a:pPr>
            <a:r>
              <a:rPr sz="2325" b="0">
                <a:solidFill>
                  <a:srgbClr val="F5F3EC"/>
                </a:solidFill>
                <a:latin typeface="Arial"/>
                <a:ea typeface="Arial"/>
                <a:cs typeface="Arial"/>
              </a:rPr>
              <a:t>The student cannot explain why the code works.</a:t>
            </a:r>
          </a:p>
        </p:txBody>
      </p:sp>
      <p:sp>
        <p:nvSpPr>
          <p:cNvPr id="4" name="Rectangle 3">
            <a:extLst>
              <a:ext uri="{FF2B5EF4-FFF2-40B4-BE49-F238E27FC236}">
                <a16:creationId xmlns:a16="http://schemas.microsoft.com/office/drawing/2014/main" id="{001DD5B0-72BF-4FEA-8880-5ED18D0CF28C}"/>
              </a:ext>
            </a:extLst>
          </p:cNvPr>
          <p:cNvSpPr>
            <a:spLocks noGrp="1"/>
          </p:cNvSpPr>
          <p:nvPr/>
        </p:nvSpPr>
        <p:spPr>
          <a:xfrm>
            <a:off x="647700" y="3448050"/>
            <a:ext cx="10668000" cy="1962150"/>
          </a:xfrm>
          <a:prstGeom prst="rect">
            <a:avLst/>
          </a:prstGeom>
          <a:noFill/>
          <a:ln w="0">
            <a:noFill/>
          </a:ln>
        </p:spPr>
        <p:txBody>
          <a:bodyPr>
            <a:noAutofit/>
          </a:bodyPr>
          <a:lstStyle/>
          <a:p>
            <a:pPr>
              <a:defRPr sz="3375" b="1">
                <a:solidFill>
                  <a:srgbClr val="B2DECA"/>
                </a:solidFill>
                <a:latin typeface="Arial"/>
                <a:ea typeface="Arial"/>
                <a:cs typeface="Arial"/>
              </a:defRPr>
            </a:pPr>
            <a:r>
              <a:rPr sz="3375" b="1">
                <a:solidFill>
                  <a:srgbClr val="B2DECA"/>
                </a:solidFill>
                <a:latin typeface="Arial"/>
                <a:ea typeface="Arial"/>
                <a:cs typeface="Arial"/>
              </a:rPr>
              <a:t>What has the student accomplished,</a:t>
            </a:r>
          </a:p>
          <a:p>
            <a:pPr>
              <a:defRPr sz="3375" b="1">
                <a:solidFill>
                  <a:srgbClr val="B2DECA"/>
                </a:solidFill>
                <a:latin typeface="Arial"/>
                <a:ea typeface="Arial"/>
                <a:cs typeface="Arial"/>
              </a:defRPr>
            </a:pPr>
            <a:r>
              <a:rPr sz="3375" b="1">
                <a:solidFill>
                  <a:srgbClr val="B2DECA"/>
                </a:solidFill>
                <a:latin typeface="Arial"/>
                <a:ea typeface="Arial"/>
                <a:cs typeface="Arial"/>
              </a:rPr>
              <a:t>and what have they learned?</a:t>
            </a:r>
          </a:p>
        </p:txBody>
      </p:sp>
    </p:spTree>
    <p:extLst>
      <p:ext uri="{BB962C8B-B14F-4D97-AF65-F5344CB8AC3E}">
        <p14:creationId xmlns:p14="http://schemas.microsoft.com/office/powerpoint/2010/main" val="1108215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998F25-BB7D-4F3B-850D-664E466870CA}"/>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Scientific integrity still belongs to us</a:t>
            </a:r>
          </a:p>
        </p:txBody>
      </p:sp>
      <p:sp>
        <p:nvSpPr>
          <p:cNvPr id="2" name="Rectangle 1">
            <a:extLst>
              <a:ext uri="{FF2B5EF4-FFF2-40B4-BE49-F238E27FC236}">
                <a16:creationId xmlns:a16="http://schemas.microsoft.com/office/drawing/2014/main" id="{1875C67A-5143-483E-AB81-7453182A89F0}"/>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15</a:t>
            </a:r>
          </a:p>
        </p:txBody>
      </p:sp>
      <p:sp>
        <p:nvSpPr>
          <p:cNvPr id="3" name="Rectangle 2">
            <a:extLst>
              <a:ext uri="{FF2B5EF4-FFF2-40B4-BE49-F238E27FC236}">
                <a16:creationId xmlns:a16="http://schemas.microsoft.com/office/drawing/2014/main" id="{4E56E357-0367-4C95-8370-8AD7CF20864A}"/>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Evidence</a:t>
            </a:r>
          </a:p>
        </p:txBody>
      </p:sp>
      <p:sp>
        <p:nvSpPr>
          <p:cNvPr id="4" name="Rectangle 3">
            <a:extLst>
              <a:ext uri="{FF2B5EF4-FFF2-40B4-BE49-F238E27FC236}">
                <a16:creationId xmlns:a16="http://schemas.microsoft.com/office/drawing/2014/main" id="{BC46E354-01F7-4108-B6C1-0991CECD46E2}"/>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Verify citations, data, and the claims a source actually supports.</a:t>
            </a:r>
          </a:p>
        </p:txBody>
      </p:sp>
      <p:sp>
        <p:nvSpPr>
          <p:cNvPr id="5" name="Rectangle 4">
            <a:extLst>
              <a:ext uri="{FF2B5EF4-FFF2-40B4-BE49-F238E27FC236}">
                <a16:creationId xmlns:a16="http://schemas.microsoft.com/office/drawing/2014/main" id="{D2873421-C607-4D6F-81D8-66968E9F8A29}"/>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Transparency</a:t>
            </a:r>
          </a:p>
        </p:txBody>
      </p:sp>
      <p:sp>
        <p:nvSpPr>
          <p:cNvPr id="6" name="Rectangle 5">
            <a:extLst>
              <a:ext uri="{FF2B5EF4-FFF2-40B4-BE49-F238E27FC236}">
                <a16:creationId xmlns:a16="http://schemas.microsoft.com/office/drawing/2014/main" id="{082B18E7-990B-47CD-A96C-9F5C473D1AF0}"/>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Record meaningful AI assistance and disclose it when required.</a:t>
            </a:r>
          </a:p>
        </p:txBody>
      </p:sp>
      <p:sp>
        <p:nvSpPr>
          <p:cNvPr id="7" name="Rectangle 6">
            <a:extLst>
              <a:ext uri="{FF2B5EF4-FFF2-40B4-BE49-F238E27FC236}">
                <a16:creationId xmlns:a16="http://schemas.microsoft.com/office/drawing/2014/main" id="{B15C4643-7209-4821-83DE-0C7CCCBDA7E4}"/>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Understanding</a:t>
            </a:r>
          </a:p>
        </p:txBody>
      </p:sp>
      <p:sp>
        <p:nvSpPr>
          <p:cNvPr id="8" name="Rectangle 7">
            <a:extLst>
              <a:ext uri="{FF2B5EF4-FFF2-40B4-BE49-F238E27FC236}">
                <a16:creationId xmlns:a16="http://schemas.microsoft.com/office/drawing/2014/main" id="{4BBAFEBD-7794-49FE-90C1-A203AA984602}"/>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Keep enough command of the method to explain and reproduce the result.</a:t>
            </a:r>
          </a:p>
        </p:txBody>
      </p:sp>
    </p:spTree>
    <p:extLst>
      <p:ext uri="{BB962C8B-B14F-4D97-AF65-F5344CB8AC3E}">
        <p14:creationId xmlns:p14="http://schemas.microsoft.com/office/powerpoint/2010/main" val="118838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AE9A03-06B1-40DA-8722-55D54CF10875}"/>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Fairness asks who benefits and who bears the risk</a:t>
            </a:r>
          </a:p>
        </p:txBody>
      </p:sp>
      <p:sp>
        <p:nvSpPr>
          <p:cNvPr id="2" name="Rectangle 1">
            <a:extLst>
              <a:ext uri="{FF2B5EF4-FFF2-40B4-BE49-F238E27FC236}">
                <a16:creationId xmlns:a16="http://schemas.microsoft.com/office/drawing/2014/main" id="{4984C83E-94BA-428A-AEA9-35F028D2BE9F}"/>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16</a:t>
            </a:r>
          </a:p>
        </p:txBody>
      </p:sp>
      <p:sp>
        <p:nvSpPr>
          <p:cNvPr id="3" name="Rectangle 2">
            <a:extLst>
              <a:ext uri="{FF2B5EF4-FFF2-40B4-BE49-F238E27FC236}">
                <a16:creationId xmlns:a16="http://schemas.microsoft.com/office/drawing/2014/main" id="{DDB006A8-E00F-4EF0-A0F2-2621CA5E8DB8}"/>
              </a:ext>
            </a:extLst>
          </p:cNvPr>
          <p:cNvSpPr>
            <a:spLocks noGrp="1"/>
          </p:cNvSpPr>
          <p:nvPr/>
        </p:nvSpPr>
        <p:spPr>
          <a:xfrm>
            <a:off x="6477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Possible benefit</a:t>
            </a:r>
          </a:p>
        </p:txBody>
      </p:sp>
      <p:sp>
        <p:nvSpPr>
          <p:cNvPr id="4" name="Rectangle 3">
            <a:extLst>
              <a:ext uri="{FF2B5EF4-FFF2-40B4-BE49-F238E27FC236}">
                <a16:creationId xmlns:a16="http://schemas.microsoft.com/office/drawing/2014/main" id="{28592263-8753-4481-871C-060EF5411BBD}"/>
              </a:ext>
            </a:extLst>
          </p:cNvPr>
          <p:cNvSpPr>
            <a:spLocks noGrp="1"/>
          </p:cNvSpPr>
          <p:nvPr/>
        </p:nvSpPr>
        <p:spPr>
          <a:xfrm>
            <a:off x="6477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Consistent assistance could make useful expertise more accessible.</a:t>
            </a:r>
          </a:p>
        </p:txBody>
      </p:sp>
      <p:sp>
        <p:nvSpPr>
          <p:cNvPr id="5" name="Rectangle 4">
            <a:extLst>
              <a:ext uri="{FF2B5EF4-FFF2-40B4-BE49-F238E27FC236}">
                <a16:creationId xmlns:a16="http://schemas.microsoft.com/office/drawing/2014/main" id="{3122F325-4243-4322-B90F-8113067C4CEE}"/>
              </a:ext>
            </a:extLst>
          </p:cNvPr>
          <p:cNvSpPr>
            <a:spLocks noGrp="1"/>
          </p:cNvSpPr>
          <p:nvPr/>
        </p:nvSpPr>
        <p:spPr>
          <a:xfrm>
            <a:off x="6477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Possible harm</a:t>
            </a:r>
          </a:p>
        </p:txBody>
      </p:sp>
      <p:sp>
        <p:nvSpPr>
          <p:cNvPr id="6" name="Rectangle 5">
            <a:extLst>
              <a:ext uri="{FF2B5EF4-FFF2-40B4-BE49-F238E27FC236}">
                <a16:creationId xmlns:a16="http://schemas.microsoft.com/office/drawing/2014/main" id="{7E235633-740F-4722-8D5B-110263C0DA44}"/>
              </a:ext>
            </a:extLst>
          </p:cNvPr>
          <p:cNvSpPr>
            <a:spLocks noGrp="1"/>
          </p:cNvSpPr>
          <p:nvPr/>
        </p:nvSpPr>
        <p:spPr>
          <a:xfrm>
            <a:off x="6477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 system may reproduce biased assumptions or overlook unfamiliar experiences.</a:t>
            </a:r>
          </a:p>
        </p:txBody>
      </p:sp>
      <p:sp>
        <p:nvSpPr>
          <p:cNvPr id="7" name="Rectangle 6">
            <a:extLst>
              <a:ext uri="{FF2B5EF4-FFF2-40B4-BE49-F238E27FC236}">
                <a16:creationId xmlns:a16="http://schemas.microsoft.com/office/drawing/2014/main" id="{280197C2-9327-4CB7-B829-BF948C7B8C60}"/>
              </a:ext>
            </a:extLst>
          </p:cNvPr>
          <p:cNvSpPr>
            <a:spLocks noGrp="1"/>
          </p:cNvSpPr>
          <p:nvPr/>
        </p:nvSpPr>
        <p:spPr>
          <a:xfrm>
            <a:off x="64770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Who gets heard?</a:t>
            </a:r>
          </a:p>
        </p:txBody>
      </p:sp>
      <p:sp>
        <p:nvSpPr>
          <p:cNvPr id="8" name="Rectangle 7">
            <a:extLst>
              <a:ext uri="{FF2B5EF4-FFF2-40B4-BE49-F238E27FC236}">
                <a16:creationId xmlns:a16="http://schemas.microsoft.com/office/drawing/2014/main" id="{82BC99A9-30EA-4DB7-A9D4-F6766F654615}"/>
              </a:ext>
            </a:extLst>
          </p:cNvPr>
          <p:cNvSpPr>
            <a:spLocks noGrp="1"/>
          </p:cNvSpPr>
          <p:nvPr/>
        </p:nvSpPr>
        <p:spPr>
          <a:xfrm>
            <a:off x="64770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People affected by a decision should help shape how we evaluate it.</a:t>
            </a:r>
          </a:p>
        </p:txBody>
      </p:sp>
      <p:sp>
        <p:nvSpPr>
          <p:cNvPr id="9" name="Rectangle 8">
            <a:extLst>
              <a:ext uri="{FF2B5EF4-FFF2-40B4-BE49-F238E27FC236}">
                <a16:creationId xmlns:a16="http://schemas.microsoft.com/office/drawing/2014/main" id="{D40384D1-1036-446F-88F3-BC0B9E378081}"/>
              </a:ext>
            </a:extLst>
          </p:cNvPr>
          <p:cNvSpPr>
            <a:spLocks noGrp="1"/>
          </p:cNvSpPr>
          <p:nvPr/>
        </p:nvSpPr>
        <p:spPr>
          <a:xfrm>
            <a:off x="64770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How can they challenge it?</a:t>
            </a:r>
          </a:p>
        </p:txBody>
      </p:sp>
      <p:sp>
        <p:nvSpPr>
          <p:cNvPr id="10" name="Rectangle 9">
            <a:extLst>
              <a:ext uri="{FF2B5EF4-FFF2-40B4-BE49-F238E27FC236}">
                <a16:creationId xmlns:a16="http://schemas.microsoft.com/office/drawing/2014/main" id="{6F05E390-82BF-4ED9-A871-1510899BE19E}"/>
              </a:ext>
            </a:extLst>
          </p:cNvPr>
          <p:cNvSpPr>
            <a:spLocks noGrp="1"/>
          </p:cNvSpPr>
          <p:nvPr/>
        </p:nvSpPr>
        <p:spPr>
          <a:xfrm>
            <a:off x="64770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 review process should offer a meaningful route to correction.</a:t>
            </a:r>
          </a:p>
        </p:txBody>
      </p:sp>
    </p:spTree>
    <p:extLst>
      <p:ext uri="{BB962C8B-B14F-4D97-AF65-F5344CB8AC3E}">
        <p14:creationId xmlns:p14="http://schemas.microsoft.com/office/powerpoint/2010/main" val="1624815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BA8146-33D6-44D5-9756-FB65B12A38F4}"/>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Privacy and consent extend beyond the user</a:t>
            </a:r>
          </a:p>
        </p:txBody>
      </p:sp>
      <p:sp>
        <p:nvSpPr>
          <p:cNvPr id="2" name="Rectangle 1">
            <a:extLst>
              <a:ext uri="{FF2B5EF4-FFF2-40B4-BE49-F238E27FC236}">
                <a16:creationId xmlns:a16="http://schemas.microsoft.com/office/drawing/2014/main" id="{238C6344-ADEC-450C-9352-1C864B94A05C}"/>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17</a:t>
            </a:r>
          </a:p>
        </p:txBody>
      </p:sp>
      <p:sp>
        <p:nvSpPr>
          <p:cNvPr id="3" name="Rectangle 2">
            <a:extLst>
              <a:ext uri="{FF2B5EF4-FFF2-40B4-BE49-F238E27FC236}">
                <a16:creationId xmlns:a16="http://schemas.microsoft.com/office/drawing/2014/main" id="{B9201A6A-ECE7-4A74-9927-8F8B51A89ADA}"/>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Whose information is this?</a:t>
            </a:r>
          </a:p>
        </p:txBody>
      </p:sp>
      <p:sp>
        <p:nvSpPr>
          <p:cNvPr id="4" name="Rectangle 3">
            <a:extLst>
              <a:ext uri="{FF2B5EF4-FFF2-40B4-BE49-F238E27FC236}">
                <a16:creationId xmlns:a16="http://schemas.microsoft.com/office/drawing/2014/main" id="{E622211B-CFF3-4093-928D-6E25A62315A0}"/>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 document may contain someone else’s personal or unpublished material.</a:t>
            </a:r>
          </a:p>
        </p:txBody>
      </p:sp>
      <p:sp>
        <p:nvSpPr>
          <p:cNvPr id="5" name="Rectangle 4">
            <a:extLst>
              <a:ext uri="{FF2B5EF4-FFF2-40B4-BE49-F238E27FC236}">
                <a16:creationId xmlns:a16="http://schemas.microsoft.com/office/drawing/2014/main" id="{348B2BBE-00C4-415C-A12F-38222A4BB31E}"/>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What permission exists?</a:t>
            </a:r>
          </a:p>
        </p:txBody>
      </p:sp>
      <p:sp>
        <p:nvSpPr>
          <p:cNvPr id="6" name="Rectangle 5">
            <a:extLst>
              <a:ext uri="{FF2B5EF4-FFF2-40B4-BE49-F238E27FC236}">
                <a16:creationId xmlns:a16="http://schemas.microsoft.com/office/drawing/2014/main" id="{6D6CD5B9-2CB3-4BDA-9AD5-75FB29BBF7AF}"/>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Access to information does not automatically authorize every new use.</a:t>
            </a:r>
          </a:p>
        </p:txBody>
      </p:sp>
      <p:sp>
        <p:nvSpPr>
          <p:cNvPr id="7" name="Rectangle 6">
            <a:extLst>
              <a:ext uri="{FF2B5EF4-FFF2-40B4-BE49-F238E27FC236}">
                <a16:creationId xmlns:a16="http://schemas.microsoft.com/office/drawing/2014/main" id="{2EEC512D-0539-42DC-B08E-BE5AF92182F7}"/>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What is the minimum needed?</a:t>
            </a:r>
          </a:p>
        </p:txBody>
      </p:sp>
      <p:sp>
        <p:nvSpPr>
          <p:cNvPr id="8" name="Rectangle 7">
            <a:extLst>
              <a:ext uri="{FF2B5EF4-FFF2-40B4-BE49-F238E27FC236}">
                <a16:creationId xmlns:a16="http://schemas.microsoft.com/office/drawing/2014/main" id="{33E646DC-3E55-4523-8BA4-239A69B60499}"/>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Choose approved tools and avoid sharing unnecessary sensitive data.</a:t>
            </a:r>
          </a:p>
        </p:txBody>
      </p:sp>
    </p:spTree>
    <p:extLst>
      <p:ext uri="{BB962C8B-B14F-4D97-AF65-F5344CB8AC3E}">
        <p14:creationId xmlns:p14="http://schemas.microsoft.com/office/powerpoint/2010/main" val="1247682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23087D-A62B-42EE-B9F1-A47B4637588C}"/>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Meaningful human control</a:t>
            </a:r>
          </a:p>
        </p:txBody>
      </p:sp>
      <p:sp>
        <p:nvSpPr>
          <p:cNvPr id="2" name="Rectangle 1">
            <a:extLst>
              <a:ext uri="{FF2B5EF4-FFF2-40B4-BE49-F238E27FC236}">
                <a16:creationId xmlns:a16="http://schemas.microsoft.com/office/drawing/2014/main" id="{4664953D-033B-4997-913B-F94D4B7AA0C2}"/>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18</a:t>
            </a:r>
          </a:p>
        </p:txBody>
      </p:sp>
      <p:sp>
        <p:nvSpPr>
          <p:cNvPr id="3" name="Rectangle 2">
            <a:extLst>
              <a:ext uri="{FF2B5EF4-FFF2-40B4-BE49-F238E27FC236}">
                <a16:creationId xmlns:a16="http://schemas.microsoft.com/office/drawing/2014/main" id="{353DEAC6-C67D-413B-9A7B-4AE9985CA9A0}"/>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Understanding</a:t>
            </a:r>
          </a:p>
        </p:txBody>
      </p:sp>
      <p:sp>
        <p:nvSpPr>
          <p:cNvPr id="4" name="Rectangle 3">
            <a:extLst>
              <a:ext uri="{FF2B5EF4-FFF2-40B4-BE49-F238E27FC236}">
                <a16:creationId xmlns:a16="http://schemas.microsoft.com/office/drawing/2014/main" id="{791812C4-B51C-4210-B512-B5285E4B7E33}"/>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The reviewer can see the evidence, uncertainty, and proposed action.</a:t>
            </a:r>
          </a:p>
        </p:txBody>
      </p:sp>
      <p:sp>
        <p:nvSpPr>
          <p:cNvPr id="5" name="Rectangle 4">
            <a:extLst>
              <a:ext uri="{FF2B5EF4-FFF2-40B4-BE49-F238E27FC236}">
                <a16:creationId xmlns:a16="http://schemas.microsoft.com/office/drawing/2014/main" id="{B74ED213-8C73-41BA-A11E-E73D7A8BD4F3}"/>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Choice</a:t>
            </a:r>
          </a:p>
        </p:txBody>
      </p:sp>
      <p:sp>
        <p:nvSpPr>
          <p:cNvPr id="6" name="Rectangle 5">
            <a:extLst>
              <a:ext uri="{FF2B5EF4-FFF2-40B4-BE49-F238E27FC236}">
                <a16:creationId xmlns:a16="http://schemas.microsoft.com/office/drawing/2014/main" id="{0ACF4CDC-6C93-4BB2-9732-DCC0C3E15A91}"/>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The person can reject, change, or stop the action.</a:t>
            </a:r>
          </a:p>
        </p:txBody>
      </p:sp>
      <p:sp>
        <p:nvSpPr>
          <p:cNvPr id="7" name="Rectangle 6">
            <a:extLst>
              <a:ext uri="{FF2B5EF4-FFF2-40B4-BE49-F238E27FC236}">
                <a16:creationId xmlns:a16="http://schemas.microsoft.com/office/drawing/2014/main" id="{DE353767-A6F9-4AA6-9BFE-0F114C30A94B}"/>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Authority</a:t>
            </a:r>
          </a:p>
        </p:txBody>
      </p:sp>
      <p:sp>
        <p:nvSpPr>
          <p:cNvPr id="8" name="Rectangle 7">
            <a:extLst>
              <a:ext uri="{FF2B5EF4-FFF2-40B4-BE49-F238E27FC236}">
                <a16:creationId xmlns:a16="http://schemas.microsoft.com/office/drawing/2014/main" id="{B44138DB-91B1-425B-A6F2-9C3ABD4237A9}"/>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Someone has the responsibility and ability to correct a harmful outcome.</a:t>
            </a:r>
          </a:p>
        </p:txBody>
      </p:sp>
    </p:spTree>
    <p:extLst>
      <p:ext uri="{BB962C8B-B14F-4D97-AF65-F5344CB8AC3E}">
        <p14:creationId xmlns:p14="http://schemas.microsoft.com/office/powerpoint/2010/main" val="1702023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11EDE3-0953-4A50-B151-57CF29B56443}"/>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Work may change in several directions</a:t>
            </a:r>
          </a:p>
        </p:txBody>
      </p:sp>
      <p:sp>
        <p:nvSpPr>
          <p:cNvPr id="2" name="Rectangle 1">
            <a:extLst>
              <a:ext uri="{FF2B5EF4-FFF2-40B4-BE49-F238E27FC236}">
                <a16:creationId xmlns:a16="http://schemas.microsoft.com/office/drawing/2014/main" id="{A1516A0A-E431-49D0-8B02-4F533C5C62A6}"/>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19</a:t>
            </a:r>
          </a:p>
        </p:txBody>
      </p:sp>
      <p:sp>
        <p:nvSpPr>
          <p:cNvPr id="3" name="Rectangle 2">
            <a:extLst>
              <a:ext uri="{FF2B5EF4-FFF2-40B4-BE49-F238E27FC236}">
                <a16:creationId xmlns:a16="http://schemas.microsoft.com/office/drawing/2014/main" id="{EAE73C30-0E60-4FFD-B7E0-9B95BCF4F4D3}"/>
              </a:ext>
            </a:extLst>
          </p:cNvPr>
          <p:cNvSpPr>
            <a:spLocks noGrp="1"/>
          </p:cNvSpPr>
          <p:nvPr/>
        </p:nvSpPr>
        <p:spPr>
          <a:xfrm>
            <a:off x="6477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Potential gains</a:t>
            </a:r>
          </a:p>
        </p:txBody>
      </p:sp>
      <p:sp>
        <p:nvSpPr>
          <p:cNvPr id="4" name="Rectangle 3">
            <a:extLst>
              <a:ext uri="{FF2B5EF4-FFF2-40B4-BE49-F238E27FC236}">
                <a16:creationId xmlns:a16="http://schemas.microsoft.com/office/drawing/2014/main" id="{E413D1DA-DE2E-4AAE-875E-6FCC6FDE976B}"/>
              </a:ext>
            </a:extLst>
          </p:cNvPr>
          <p:cNvSpPr>
            <a:spLocks noGrp="1"/>
          </p:cNvSpPr>
          <p:nvPr/>
        </p:nvSpPr>
        <p:spPr>
          <a:xfrm>
            <a:off x="6477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Less routine administration and more time for work people value.</a:t>
            </a:r>
          </a:p>
        </p:txBody>
      </p:sp>
      <p:sp>
        <p:nvSpPr>
          <p:cNvPr id="5" name="Rectangle 4">
            <a:extLst>
              <a:ext uri="{FF2B5EF4-FFF2-40B4-BE49-F238E27FC236}">
                <a16:creationId xmlns:a16="http://schemas.microsoft.com/office/drawing/2014/main" id="{FD74F1F2-A173-4CB7-9E24-BCC6625AEDDD}"/>
              </a:ext>
            </a:extLst>
          </p:cNvPr>
          <p:cNvSpPr>
            <a:spLocks noGrp="1"/>
          </p:cNvSpPr>
          <p:nvPr/>
        </p:nvSpPr>
        <p:spPr>
          <a:xfrm>
            <a:off x="6477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Potential disruption</a:t>
            </a:r>
          </a:p>
        </p:txBody>
      </p:sp>
      <p:sp>
        <p:nvSpPr>
          <p:cNvPr id="6" name="Rectangle 5">
            <a:extLst>
              <a:ext uri="{FF2B5EF4-FFF2-40B4-BE49-F238E27FC236}">
                <a16:creationId xmlns:a16="http://schemas.microsoft.com/office/drawing/2014/main" id="{B889FC98-5C62-4B3B-9F82-D74B00874CC1}"/>
              </a:ext>
            </a:extLst>
          </p:cNvPr>
          <p:cNvSpPr>
            <a:spLocks noGrp="1"/>
          </p:cNvSpPr>
          <p:nvPr/>
        </p:nvSpPr>
        <p:spPr>
          <a:xfrm>
            <a:off x="6477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Some tasks may disappear, and entry-level learning opportunities may shrink.</a:t>
            </a:r>
          </a:p>
        </p:txBody>
      </p:sp>
      <p:sp>
        <p:nvSpPr>
          <p:cNvPr id="7" name="Rectangle 6">
            <a:extLst>
              <a:ext uri="{FF2B5EF4-FFF2-40B4-BE49-F238E27FC236}">
                <a16:creationId xmlns:a16="http://schemas.microsoft.com/office/drawing/2014/main" id="{2F218BF8-BAAF-4073-8765-696EBB6AF9B7}"/>
              </a:ext>
            </a:extLst>
          </p:cNvPr>
          <p:cNvSpPr>
            <a:spLocks noGrp="1"/>
          </p:cNvSpPr>
          <p:nvPr/>
        </p:nvSpPr>
        <p:spPr>
          <a:xfrm>
            <a:off x="64770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Choices organizations make</a:t>
            </a:r>
          </a:p>
        </p:txBody>
      </p:sp>
      <p:sp>
        <p:nvSpPr>
          <p:cNvPr id="8" name="Rectangle 7">
            <a:extLst>
              <a:ext uri="{FF2B5EF4-FFF2-40B4-BE49-F238E27FC236}">
                <a16:creationId xmlns:a16="http://schemas.microsoft.com/office/drawing/2014/main" id="{6F651501-C79C-45B1-8D5A-5E911FD68257}"/>
              </a:ext>
            </a:extLst>
          </p:cNvPr>
          <p:cNvSpPr>
            <a:spLocks noGrp="1"/>
          </p:cNvSpPr>
          <p:nvPr/>
        </p:nvSpPr>
        <p:spPr>
          <a:xfrm>
            <a:off x="64770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Who receives training, who shares the gains, and how work gets redesigned.</a:t>
            </a:r>
          </a:p>
        </p:txBody>
      </p:sp>
      <p:sp>
        <p:nvSpPr>
          <p:cNvPr id="9" name="Rectangle 8">
            <a:extLst>
              <a:ext uri="{FF2B5EF4-FFF2-40B4-BE49-F238E27FC236}">
                <a16:creationId xmlns:a16="http://schemas.microsoft.com/office/drawing/2014/main" id="{C8C99849-4D94-4FDB-BBEF-9DF46DB8FFFE}"/>
              </a:ext>
            </a:extLst>
          </p:cNvPr>
          <p:cNvSpPr>
            <a:spLocks noGrp="1"/>
          </p:cNvSpPr>
          <p:nvPr/>
        </p:nvSpPr>
        <p:spPr>
          <a:xfrm>
            <a:off x="64770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An open question</a:t>
            </a:r>
          </a:p>
        </p:txBody>
      </p:sp>
      <p:sp>
        <p:nvSpPr>
          <p:cNvPr id="10" name="Rectangle 9">
            <a:extLst>
              <a:ext uri="{FF2B5EF4-FFF2-40B4-BE49-F238E27FC236}">
                <a16:creationId xmlns:a16="http://schemas.microsoft.com/office/drawing/2014/main" id="{B0DB297B-57FD-4471-A152-567744E2E304}"/>
              </a:ext>
            </a:extLst>
          </p:cNvPr>
          <p:cNvSpPr>
            <a:spLocks noGrp="1"/>
          </p:cNvSpPr>
          <p:nvPr/>
        </p:nvSpPr>
        <p:spPr>
          <a:xfrm>
            <a:off x="64770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If beginners lose practice tasks, how will they become experienced?</a:t>
            </a:r>
          </a:p>
        </p:txBody>
      </p:sp>
      <p:sp>
        <p:nvSpPr>
          <p:cNvPr id="11" name="Rectangle 10">
            <a:extLst>
              <a:ext uri="{FF2B5EF4-FFF2-40B4-BE49-F238E27FC236}">
                <a16:creationId xmlns:a16="http://schemas.microsoft.com/office/drawing/2014/main" id="{D3E45C60-4363-41A9-BFE9-41B5BD685206}"/>
              </a:ext>
            </a:extLst>
          </p:cNvPr>
          <p:cNvSpPr>
            <a:spLocks noGrp="1"/>
          </p:cNvSpPr>
          <p:nvPr/>
        </p:nvSpPr>
        <p:spPr>
          <a:xfrm>
            <a:off x="647700" y="5734050"/>
            <a:ext cx="10763250" cy="523875"/>
          </a:xfrm>
          <a:prstGeom prst="rect">
            <a:avLst/>
          </a:prstGeom>
          <a:noFill/>
          <a:ln w="0">
            <a:noFill/>
          </a:ln>
        </p:spPr>
        <p:txBody>
          <a:bodyPr>
            <a:noAutofit/>
          </a:bodyPr>
          <a:lstStyle/>
          <a:p>
            <a:pPr>
              <a:defRPr sz="1725" b="0">
                <a:solidFill>
                  <a:srgbClr val="526B63"/>
                </a:solidFill>
                <a:latin typeface="Arial"/>
                <a:ea typeface="Arial"/>
                <a:cs typeface="Arial"/>
              </a:defRPr>
            </a:pPr>
            <a:r>
              <a:rPr sz="1725" b="0">
                <a:solidFill>
                  <a:srgbClr val="526B63"/>
                </a:solidFill>
                <a:latin typeface="Arial"/>
                <a:ea typeface="Arial"/>
                <a:cs typeface="Arial"/>
              </a:rPr>
              <a:t>Exposure to automation does not tell us exactly how jobs or careers will change.</a:t>
            </a:r>
          </a:p>
        </p:txBody>
      </p:sp>
    </p:spTree>
    <p:extLst>
      <p:ext uri="{BB962C8B-B14F-4D97-AF65-F5344CB8AC3E}">
        <p14:creationId xmlns:p14="http://schemas.microsoft.com/office/powerpoint/2010/main" val="476955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3B3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D290B8-B52F-47C3-AC9A-DE6B0CDE026B}"/>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F5F3EC"/>
                </a:solidFill>
                <a:latin typeface="Arial"/>
                <a:ea typeface="Arial"/>
                <a:cs typeface="Arial"/>
              </a:defRPr>
            </a:pPr>
            <a:r>
              <a:rPr sz="3300" b="1">
                <a:solidFill>
                  <a:srgbClr val="F5F3EC"/>
                </a:solidFill>
                <a:latin typeface="Arial"/>
                <a:ea typeface="Arial"/>
                <a:cs typeface="Arial"/>
              </a:rPr>
              <a:t>Discussion: human purpose</a:t>
            </a:r>
          </a:p>
        </p:txBody>
      </p:sp>
      <p:sp>
        <p:nvSpPr>
          <p:cNvPr id="2" name="Rectangle 1">
            <a:extLst>
              <a:ext uri="{FF2B5EF4-FFF2-40B4-BE49-F238E27FC236}">
                <a16:creationId xmlns:a16="http://schemas.microsoft.com/office/drawing/2014/main" id="{3A786584-FADE-46EF-BC2B-779325A0C10A}"/>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B2DECA"/>
                </a:solidFill>
                <a:latin typeface="Arial"/>
                <a:ea typeface="Arial"/>
                <a:cs typeface="Arial"/>
              </a:defRPr>
            </a:pPr>
            <a:r>
              <a:rPr sz="1200" b="0">
                <a:solidFill>
                  <a:srgbClr val="B2DECA"/>
                </a:solidFill>
                <a:latin typeface="Arial"/>
                <a:ea typeface="Arial"/>
                <a:cs typeface="Arial"/>
              </a:rPr>
              <a:t>20</a:t>
            </a:r>
          </a:p>
        </p:txBody>
      </p:sp>
      <p:sp>
        <p:nvSpPr>
          <p:cNvPr id="3" name="Rectangle 2">
            <a:extLst>
              <a:ext uri="{FF2B5EF4-FFF2-40B4-BE49-F238E27FC236}">
                <a16:creationId xmlns:a16="http://schemas.microsoft.com/office/drawing/2014/main" id="{ED72FDB9-ECF0-4B60-88C0-10771A956894}"/>
              </a:ext>
            </a:extLst>
          </p:cNvPr>
          <p:cNvSpPr>
            <a:spLocks noGrp="1"/>
          </p:cNvSpPr>
          <p:nvPr/>
        </p:nvSpPr>
        <p:spPr>
          <a:xfrm>
            <a:off x="647700" y="1771650"/>
            <a:ext cx="10668000" cy="1314450"/>
          </a:xfrm>
          <a:prstGeom prst="rect">
            <a:avLst/>
          </a:prstGeom>
          <a:noFill/>
          <a:ln w="0">
            <a:noFill/>
          </a:ln>
        </p:spPr>
        <p:txBody>
          <a:bodyPr>
            <a:noAutofit/>
          </a:bodyPr>
          <a:lstStyle/>
          <a:p>
            <a:pPr>
              <a:defRPr sz="2325" b="0">
                <a:solidFill>
                  <a:srgbClr val="F5F3EC"/>
                </a:solidFill>
                <a:latin typeface="Arial"/>
                <a:ea typeface="Arial"/>
                <a:cs typeface="Arial"/>
              </a:defRPr>
            </a:pPr>
            <a:r>
              <a:rPr sz="2325" b="0">
                <a:solidFill>
                  <a:srgbClr val="F5F3EC"/>
                </a:solidFill>
                <a:latin typeface="Arial"/>
                <a:ea typeface="Arial"/>
                <a:cs typeface="Arial"/>
              </a:rPr>
              <a:t>Imagine agents can perform much more of the work</a:t>
            </a:r>
          </a:p>
          <a:p>
            <a:pPr>
              <a:defRPr sz="2325" b="0">
                <a:solidFill>
                  <a:srgbClr val="F5F3EC"/>
                </a:solidFill>
                <a:latin typeface="Arial"/>
                <a:ea typeface="Arial"/>
                <a:cs typeface="Arial"/>
              </a:defRPr>
            </a:pPr>
            <a:r>
              <a:rPr sz="2325" b="0">
                <a:solidFill>
                  <a:srgbClr val="F5F3EC"/>
                </a:solidFill>
                <a:latin typeface="Arial"/>
                <a:ea typeface="Arial"/>
                <a:cs typeface="Arial"/>
              </a:rPr>
              <a:t>that currently earns people income and recognition.</a:t>
            </a:r>
          </a:p>
        </p:txBody>
      </p:sp>
      <p:sp>
        <p:nvSpPr>
          <p:cNvPr id="4" name="Rectangle 3">
            <a:extLst>
              <a:ext uri="{FF2B5EF4-FFF2-40B4-BE49-F238E27FC236}">
                <a16:creationId xmlns:a16="http://schemas.microsoft.com/office/drawing/2014/main" id="{F0B1E697-6EFA-42C4-B138-8017F84D6DCA}"/>
              </a:ext>
            </a:extLst>
          </p:cNvPr>
          <p:cNvSpPr>
            <a:spLocks noGrp="1"/>
          </p:cNvSpPr>
          <p:nvPr/>
        </p:nvSpPr>
        <p:spPr>
          <a:xfrm>
            <a:off x="647700" y="3448050"/>
            <a:ext cx="10668000" cy="1962150"/>
          </a:xfrm>
          <a:prstGeom prst="rect">
            <a:avLst/>
          </a:prstGeom>
          <a:noFill/>
          <a:ln w="0">
            <a:noFill/>
          </a:ln>
        </p:spPr>
        <p:txBody>
          <a:bodyPr>
            <a:noAutofit/>
          </a:bodyPr>
          <a:lstStyle/>
          <a:p>
            <a:pPr>
              <a:defRPr sz="3375" b="1">
                <a:solidFill>
                  <a:srgbClr val="B2DECA"/>
                </a:solidFill>
                <a:latin typeface="Arial"/>
                <a:ea typeface="Arial"/>
                <a:cs typeface="Arial"/>
              </a:defRPr>
            </a:pPr>
            <a:r>
              <a:rPr sz="3375" b="1">
                <a:solidFill>
                  <a:srgbClr val="B2DECA"/>
                </a:solidFill>
                <a:latin typeface="Arial"/>
                <a:ea typeface="Arial"/>
                <a:cs typeface="Arial"/>
              </a:rPr>
              <a:t>What should give our lives meaning</a:t>
            </a:r>
          </a:p>
          <a:p>
            <a:pPr>
              <a:defRPr sz="3375" b="1">
                <a:solidFill>
                  <a:srgbClr val="B2DECA"/>
                </a:solidFill>
                <a:latin typeface="Arial"/>
                <a:ea typeface="Arial"/>
                <a:cs typeface="Arial"/>
              </a:defRPr>
            </a:pPr>
            <a:r>
              <a:rPr sz="3375" b="1">
                <a:solidFill>
                  <a:srgbClr val="B2DECA"/>
                </a:solidFill>
                <a:latin typeface="Arial"/>
                <a:ea typeface="Arial"/>
                <a:cs typeface="Arial"/>
              </a:rPr>
              <a:t>when productivity becomes easier?</a:t>
            </a:r>
          </a:p>
        </p:txBody>
      </p:sp>
    </p:spTree>
    <p:extLst>
      <p:ext uri="{BB962C8B-B14F-4D97-AF65-F5344CB8AC3E}">
        <p14:creationId xmlns:p14="http://schemas.microsoft.com/office/powerpoint/2010/main" val="100081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2285A1-D2CB-40CE-9573-C3A70F453C1D}"/>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Human worth and human contribution</a:t>
            </a:r>
          </a:p>
        </p:txBody>
      </p:sp>
      <p:sp>
        <p:nvSpPr>
          <p:cNvPr id="2" name="Rectangle 1">
            <a:extLst>
              <a:ext uri="{FF2B5EF4-FFF2-40B4-BE49-F238E27FC236}">
                <a16:creationId xmlns:a16="http://schemas.microsoft.com/office/drawing/2014/main" id="{A42EF714-EB3F-4479-B419-67DE43A00B20}"/>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21</a:t>
            </a:r>
          </a:p>
        </p:txBody>
      </p:sp>
      <p:sp>
        <p:nvSpPr>
          <p:cNvPr id="3" name="Rectangle 2">
            <a:extLst>
              <a:ext uri="{FF2B5EF4-FFF2-40B4-BE49-F238E27FC236}">
                <a16:creationId xmlns:a16="http://schemas.microsoft.com/office/drawing/2014/main" id="{27A555DA-0F94-4737-8C5B-B66C3138D602}"/>
              </a:ext>
            </a:extLst>
          </p:cNvPr>
          <p:cNvSpPr>
            <a:spLocks noGrp="1"/>
          </p:cNvSpPr>
          <p:nvPr/>
        </p:nvSpPr>
        <p:spPr>
          <a:xfrm>
            <a:off x="6477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Relationships and care</a:t>
            </a:r>
          </a:p>
        </p:txBody>
      </p:sp>
      <p:sp>
        <p:nvSpPr>
          <p:cNvPr id="4" name="Rectangle 3">
            <a:extLst>
              <a:ext uri="{FF2B5EF4-FFF2-40B4-BE49-F238E27FC236}">
                <a16:creationId xmlns:a16="http://schemas.microsoft.com/office/drawing/2014/main" id="{D21F2491-F115-4879-B6A4-CE839B288CFB}"/>
              </a:ext>
            </a:extLst>
          </p:cNvPr>
          <p:cNvSpPr>
            <a:spLocks noGrp="1"/>
          </p:cNvSpPr>
          <p:nvPr/>
        </p:nvSpPr>
        <p:spPr>
          <a:xfrm>
            <a:off x="6477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Being present for others can matter even when a tool could complete the task.</a:t>
            </a:r>
          </a:p>
        </p:txBody>
      </p:sp>
      <p:sp>
        <p:nvSpPr>
          <p:cNvPr id="5" name="Rectangle 4">
            <a:extLst>
              <a:ext uri="{FF2B5EF4-FFF2-40B4-BE49-F238E27FC236}">
                <a16:creationId xmlns:a16="http://schemas.microsoft.com/office/drawing/2014/main" id="{B67556E3-2CB4-4FE2-820D-C929A6D98A69}"/>
              </a:ext>
            </a:extLst>
          </p:cNvPr>
          <p:cNvSpPr>
            <a:spLocks noGrp="1"/>
          </p:cNvSpPr>
          <p:nvPr/>
        </p:nvSpPr>
        <p:spPr>
          <a:xfrm>
            <a:off x="6477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Learning and creation</a:t>
            </a:r>
          </a:p>
        </p:txBody>
      </p:sp>
      <p:sp>
        <p:nvSpPr>
          <p:cNvPr id="6" name="Rectangle 5">
            <a:extLst>
              <a:ext uri="{FF2B5EF4-FFF2-40B4-BE49-F238E27FC236}">
                <a16:creationId xmlns:a16="http://schemas.microsoft.com/office/drawing/2014/main" id="{C9C37AB6-A7D0-44B7-AC55-60A56E21778A}"/>
              </a:ext>
            </a:extLst>
          </p:cNvPr>
          <p:cNvSpPr>
            <a:spLocks noGrp="1"/>
          </p:cNvSpPr>
          <p:nvPr/>
        </p:nvSpPr>
        <p:spPr>
          <a:xfrm>
            <a:off x="6477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People may value the experience of making and understanding.</a:t>
            </a:r>
          </a:p>
        </p:txBody>
      </p:sp>
      <p:sp>
        <p:nvSpPr>
          <p:cNvPr id="7" name="Rectangle 6">
            <a:extLst>
              <a:ext uri="{FF2B5EF4-FFF2-40B4-BE49-F238E27FC236}">
                <a16:creationId xmlns:a16="http://schemas.microsoft.com/office/drawing/2014/main" id="{5E12F2B3-E412-4564-920B-F13CE11142FC}"/>
              </a:ext>
            </a:extLst>
          </p:cNvPr>
          <p:cNvSpPr>
            <a:spLocks noGrp="1"/>
          </p:cNvSpPr>
          <p:nvPr/>
        </p:nvSpPr>
        <p:spPr>
          <a:xfrm>
            <a:off x="64770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Choosing our goals</a:t>
            </a:r>
          </a:p>
        </p:txBody>
      </p:sp>
      <p:sp>
        <p:nvSpPr>
          <p:cNvPr id="8" name="Rectangle 7">
            <a:extLst>
              <a:ext uri="{FF2B5EF4-FFF2-40B4-BE49-F238E27FC236}">
                <a16:creationId xmlns:a16="http://schemas.microsoft.com/office/drawing/2014/main" id="{1EA87273-11F0-4612-BD59-893A33A3894A}"/>
              </a:ext>
            </a:extLst>
          </p:cNvPr>
          <p:cNvSpPr>
            <a:spLocks noGrp="1"/>
          </p:cNvSpPr>
          <p:nvPr/>
        </p:nvSpPr>
        <p:spPr>
          <a:xfrm>
            <a:off x="64770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We can debate which problems deserve attention and what progress means.</a:t>
            </a:r>
          </a:p>
        </p:txBody>
      </p:sp>
      <p:sp>
        <p:nvSpPr>
          <p:cNvPr id="9" name="Rectangle 8">
            <a:extLst>
              <a:ext uri="{FF2B5EF4-FFF2-40B4-BE49-F238E27FC236}">
                <a16:creationId xmlns:a16="http://schemas.microsoft.com/office/drawing/2014/main" id="{A6DF5055-1594-4D18-BD8D-5F838123E1A5}"/>
              </a:ext>
            </a:extLst>
          </p:cNvPr>
          <p:cNvSpPr>
            <a:spLocks noGrp="1"/>
          </p:cNvSpPr>
          <p:nvPr/>
        </p:nvSpPr>
        <p:spPr>
          <a:xfrm>
            <a:off x="64770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Community and responsibility</a:t>
            </a:r>
          </a:p>
        </p:txBody>
      </p:sp>
      <p:sp>
        <p:nvSpPr>
          <p:cNvPr id="10" name="Rectangle 9">
            <a:extLst>
              <a:ext uri="{FF2B5EF4-FFF2-40B4-BE49-F238E27FC236}">
                <a16:creationId xmlns:a16="http://schemas.microsoft.com/office/drawing/2014/main" id="{5B24E738-37B7-4B61-9757-9E9AF6233C77}"/>
              </a:ext>
            </a:extLst>
          </p:cNvPr>
          <p:cNvSpPr>
            <a:spLocks noGrp="1"/>
          </p:cNvSpPr>
          <p:nvPr/>
        </p:nvSpPr>
        <p:spPr>
          <a:xfrm>
            <a:off x="64770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Participation includes caring for shared institutions and consequences.</a:t>
            </a:r>
          </a:p>
        </p:txBody>
      </p:sp>
    </p:spTree>
    <p:extLst>
      <p:ext uri="{BB962C8B-B14F-4D97-AF65-F5344CB8AC3E}">
        <p14:creationId xmlns:p14="http://schemas.microsoft.com/office/powerpoint/2010/main" val="1708034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1382E28-B3C9-45E0-9C48-637A6A79B5E3}"/>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Convenience can change relationships</a:t>
            </a:r>
          </a:p>
        </p:txBody>
      </p:sp>
      <p:sp>
        <p:nvSpPr>
          <p:cNvPr id="2" name="Rectangle 1">
            <a:extLst>
              <a:ext uri="{FF2B5EF4-FFF2-40B4-BE49-F238E27FC236}">
                <a16:creationId xmlns:a16="http://schemas.microsoft.com/office/drawing/2014/main" id="{D19D6F89-B230-433F-AA51-F39D2EF629F9}"/>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22</a:t>
            </a:r>
          </a:p>
        </p:txBody>
      </p:sp>
      <p:sp>
        <p:nvSpPr>
          <p:cNvPr id="3" name="Rectangle 2">
            <a:extLst>
              <a:ext uri="{FF2B5EF4-FFF2-40B4-BE49-F238E27FC236}">
                <a16:creationId xmlns:a16="http://schemas.microsoft.com/office/drawing/2014/main" id="{A0002A2B-B17F-47F3-BB48-6390684D291F}"/>
              </a:ext>
            </a:extLst>
          </p:cNvPr>
          <p:cNvSpPr>
            <a:spLocks noGrp="1"/>
          </p:cNvSpPr>
          <p:nvPr/>
        </p:nvSpPr>
        <p:spPr>
          <a:xfrm>
            <a:off x="6477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 useful support</a:t>
            </a:r>
          </a:p>
        </p:txBody>
      </p:sp>
      <p:sp>
        <p:nvSpPr>
          <p:cNvPr id="4" name="Rectangle 3">
            <a:extLst>
              <a:ext uri="{FF2B5EF4-FFF2-40B4-BE49-F238E27FC236}">
                <a16:creationId xmlns:a16="http://schemas.microsoft.com/office/drawing/2014/main" id="{A8887549-65DD-487F-AB39-023C1215E889}"/>
              </a:ext>
            </a:extLst>
          </p:cNvPr>
          <p:cNvSpPr>
            <a:spLocks noGrp="1"/>
          </p:cNvSpPr>
          <p:nvPr/>
        </p:nvSpPr>
        <p:spPr>
          <a:xfrm>
            <a:off x="6477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Help drafting a difficult message or explaining something in another way.</a:t>
            </a:r>
          </a:p>
        </p:txBody>
      </p:sp>
      <p:sp>
        <p:nvSpPr>
          <p:cNvPr id="5" name="Rectangle 4">
            <a:extLst>
              <a:ext uri="{FF2B5EF4-FFF2-40B4-BE49-F238E27FC236}">
                <a16:creationId xmlns:a16="http://schemas.microsoft.com/office/drawing/2014/main" id="{1CB1D37E-315A-426B-9699-0DC8B5D504AD}"/>
              </a:ext>
            </a:extLst>
          </p:cNvPr>
          <p:cNvSpPr>
            <a:spLocks noGrp="1"/>
          </p:cNvSpPr>
          <p:nvPr/>
        </p:nvSpPr>
        <p:spPr>
          <a:xfrm>
            <a:off x="6477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 question of authenticity</a:t>
            </a:r>
          </a:p>
        </p:txBody>
      </p:sp>
      <p:sp>
        <p:nvSpPr>
          <p:cNvPr id="6" name="Rectangle 5">
            <a:extLst>
              <a:ext uri="{FF2B5EF4-FFF2-40B4-BE49-F238E27FC236}">
                <a16:creationId xmlns:a16="http://schemas.microsoft.com/office/drawing/2014/main" id="{A8978048-92D1-409C-BCAC-7975D416E1C0}"/>
              </a:ext>
            </a:extLst>
          </p:cNvPr>
          <p:cNvSpPr>
            <a:spLocks noGrp="1"/>
          </p:cNvSpPr>
          <p:nvPr/>
        </p:nvSpPr>
        <p:spPr>
          <a:xfrm>
            <a:off x="6477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Does it matter whether a person chose the words or only approved them?</a:t>
            </a:r>
          </a:p>
        </p:txBody>
      </p:sp>
      <p:sp>
        <p:nvSpPr>
          <p:cNvPr id="7" name="Rectangle 6">
            <a:extLst>
              <a:ext uri="{FF2B5EF4-FFF2-40B4-BE49-F238E27FC236}">
                <a16:creationId xmlns:a16="http://schemas.microsoft.com/office/drawing/2014/main" id="{83988674-7B2A-4BCD-9658-EA5BB39C5B8C}"/>
              </a:ext>
            </a:extLst>
          </p:cNvPr>
          <p:cNvSpPr>
            <a:spLocks noGrp="1"/>
          </p:cNvSpPr>
          <p:nvPr/>
        </p:nvSpPr>
        <p:spPr>
          <a:xfrm>
            <a:off x="6477000" y="1762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 question of dependence</a:t>
            </a:r>
          </a:p>
        </p:txBody>
      </p:sp>
      <p:sp>
        <p:nvSpPr>
          <p:cNvPr id="8" name="Rectangle 7">
            <a:extLst>
              <a:ext uri="{FF2B5EF4-FFF2-40B4-BE49-F238E27FC236}">
                <a16:creationId xmlns:a16="http://schemas.microsoft.com/office/drawing/2014/main" id="{6CB38470-ABAD-4386-BCDC-58BB6E8243A7}"/>
              </a:ext>
            </a:extLst>
          </p:cNvPr>
          <p:cNvSpPr>
            <a:spLocks noGrp="1"/>
          </p:cNvSpPr>
          <p:nvPr/>
        </p:nvSpPr>
        <p:spPr>
          <a:xfrm>
            <a:off x="6477000" y="2247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What happens when a tool becomes the default source of reassurance or judgment?</a:t>
            </a:r>
          </a:p>
        </p:txBody>
      </p:sp>
      <p:sp>
        <p:nvSpPr>
          <p:cNvPr id="9" name="Rectangle 8">
            <a:extLst>
              <a:ext uri="{FF2B5EF4-FFF2-40B4-BE49-F238E27FC236}">
                <a16:creationId xmlns:a16="http://schemas.microsoft.com/office/drawing/2014/main" id="{F1DE1F5B-E850-4373-8D93-477B8486F515}"/>
              </a:ext>
            </a:extLst>
          </p:cNvPr>
          <p:cNvSpPr>
            <a:spLocks noGrp="1"/>
          </p:cNvSpPr>
          <p:nvPr/>
        </p:nvSpPr>
        <p:spPr>
          <a:xfrm>
            <a:off x="6477000" y="3286125"/>
            <a:ext cx="5000625"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 human option</a:t>
            </a:r>
          </a:p>
        </p:txBody>
      </p:sp>
      <p:sp>
        <p:nvSpPr>
          <p:cNvPr id="10" name="Rectangle 9">
            <a:extLst>
              <a:ext uri="{FF2B5EF4-FFF2-40B4-BE49-F238E27FC236}">
                <a16:creationId xmlns:a16="http://schemas.microsoft.com/office/drawing/2014/main" id="{2F012FEC-D4BF-417B-9412-6F16BDAAB6DD}"/>
              </a:ext>
            </a:extLst>
          </p:cNvPr>
          <p:cNvSpPr>
            <a:spLocks noGrp="1"/>
          </p:cNvSpPr>
          <p:nvPr/>
        </p:nvSpPr>
        <p:spPr>
          <a:xfrm>
            <a:off x="6477000" y="3771900"/>
            <a:ext cx="5000625" cy="10668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Which interactions should continue to offer access to a person?</a:t>
            </a:r>
          </a:p>
        </p:txBody>
      </p:sp>
    </p:spTree>
    <p:extLst>
      <p:ext uri="{BB962C8B-B14F-4D97-AF65-F5344CB8AC3E}">
        <p14:creationId xmlns:p14="http://schemas.microsoft.com/office/powerpoint/2010/main" val="1192099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7F51B6B-28E6-47FA-85F1-F008156763A5}"/>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The consequences extend beyond one user</a:t>
            </a:r>
          </a:p>
        </p:txBody>
      </p:sp>
      <p:sp>
        <p:nvSpPr>
          <p:cNvPr id="2" name="Rectangle 1">
            <a:extLst>
              <a:ext uri="{FF2B5EF4-FFF2-40B4-BE49-F238E27FC236}">
                <a16:creationId xmlns:a16="http://schemas.microsoft.com/office/drawing/2014/main" id="{BD31061A-1922-40C8-8B06-844856F6BD31}"/>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23</a:t>
            </a:r>
          </a:p>
        </p:txBody>
      </p:sp>
      <p:sp>
        <p:nvSpPr>
          <p:cNvPr id="3" name="Rectangle 2">
            <a:extLst>
              <a:ext uri="{FF2B5EF4-FFF2-40B4-BE49-F238E27FC236}">
                <a16:creationId xmlns:a16="http://schemas.microsoft.com/office/drawing/2014/main" id="{D6C023AA-D4CC-4714-9E10-70E13490D507}"/>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Access and power</a:t>
            </a:r>
          </a:p>
        </p:txBody>
      </p:sp>
      <p:sp>
        <p:nvSpPr>
          <p:cNvPr id="4" name="Rectangle 3">
            <a:extLst>
              <a:ext uri="{FF2B5EF4-FFF2-40B4-BE49-F238E27FC236}">
                <a16:creationId xmlns:a16="http://schemas.microsoft.com/office/drawing/2014/main" id="{21719E2C-BA6D-4BDD-9FFD-0F6DB206C3D5}"/>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Who can afford the tools, set their rules, and benefit from their use?</a:t>
            </a:r>
          </a:p>
        </p:txBody>
      </p:sp>
      <p:sp>
        <p:nvSpPr>
          <p:cNvPr id="5" name="Rectangle 4">
            <a:extLst>
              <a:ext uri="{FF2B5EF4-FFF2-40B4-BE49-F238E27FC236}">
                <a16:creationId xmlns:a16="http://schemas.microsoft.com/office/drawing/2014/main" id="{8A0C6337-E1E9-4FAA-A6DF-F9750B57EB17}"/>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Hidden work and resources</a:t>
            </a:r>
          </a:p>
        </p:txBody>
      </p:sp>
      <p:sp>
        <p:nvSpPr>
          <p:cNvPr id="6" name="Rectangle 5">
            <a:extLst>
              <a:ext uri="{FF2B5EF4-FFF2-40B4-BE49-F238E27FC236}">
                <a16:creationId xmlns:a16="http://schemas.microsoft.com/office/drawing/2014/main" id="{AA451513-09D8-4FAF-B0DC-609EDBA89C1D}"/>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AI relies on human labor, hardware, data centers, and electricity.</a:t>
            </a:r>
          </a:p>
        </p:txBody>
      </p:sp>
      <p:sp>
        <p:nvSpPr>
          <p:cNvPr id="7" name="Rectangle 6">
            <a:extLst>
              <a:ext uri="{FF2B5EF4-FFF2-40B4-BE49-F238E27FC236}">
                <a16:creationId xmlns:a16="http://schemas.microsoft.com/office/drawing/2014/main" id="{9FAF50DC-A184-4F42-B1E0-EE827996591B}"/>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Distribution of benefits</a:t>
            </a:r>
          </a:p>
        </p:txBody>
      </p:sp>
      <p:sp>
        <p:nvSpPr>
          <p:cNvPr id="8" name="Rectangle 7">
            <a:extLst>
              <a:ext uri="{FF2B5EF4-FFF2-40B4-BE49-F238E27FC236}">
                <a16:creationId xmlns:a16="http://schemas.microsoft.com/office/drawing/2014/main" id="{A7888747-5BAF-43F8-A13F-EE94851B3105}"/>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Does greater efficiency improve life broadly, or concentrate advantages?</a:t>
            </a:r>
          </a:p>
        </p:txBody>
      </p:sp>
    </p:spTree>
    <p:extLst>
      <p:ext uri="{BB962C8B-B14F-4D97-AF65-F5344CB8AC3E}">
        <p14:creationId xmlns:p14="http://schemas.microsoft.com/office/powerpoint/2010/main" val="869395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63B3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FA3F1F-2922-4CA8-8F1F-E647B9D05391}"/>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F5F3EC"/>
                </a:solidFill>
                <a:latin typeface="Arial"/>
                <a:ea typeface="Arial"/>
                <a:cs typeface="Arial"/>
              </a:defRPr>
            </a:pPr>
            <a:r>
              <a:rPr sz="3300" b="1">
                <a:solidFill>
                  <a:srgbClr val="F5F3EC"/>
                </a:solidFill>
                <a:latin typeface="Arial"/>
                <a:ea typeface="Arial"/>
                <a:cs typeface="Arial"/>
              </a:rPr>
              <a:t>Discussion: a research-lab agent</a:t>
            </a:r>
          </a:p>
        </p:txBody>
      </p:sp>
      <p:sp>
        <p:nvSpPr>
          <p:cNvPr id="2" name="Rectangle 1">
            <a:extLst>
              <a:ext uri="{FF2B5EF4-FFF2-40B4-BE49-F238E27FC236}">
                <a16:creationId xmlns:a16="http://schemas.microsoft.com/office/drawing/2014/main" id="{02A02AA4-A694-4291-96DE-568C856290EA}"/>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B2DECA"/>
                </a:solidFill>
                <a:latin typeface="Arial"/>
                <a:ea typeface="Arial"/>
                <a:cs typeface="Arial"/>
              </a:defRPr>
            </a:pPr>
            <a:r>
              <a:rPr sz="1200" b="0">
                <a:solidFill>
                  <a:srgbClr val="B2DECA"/>
                </a:solidFill>
                <a:latin typeface="Arial"/>
                <a:ea typeface="Arial"/>
                <a:cs typeface="Arial"/>
              </a:rPr>
              <a:t>24</a:t>
            </a:r>
          </a:p>
        </p:txBody>
      </p:sp>
      <p:sp>
        <p:nvSpPr>
          <p:cNvPr id="3" name="Rectangle 2">
            <a:extLst>
              <a:ext uri="{FF2B5EF4-FFF2-40B4-BE49-F238E27FC236}">
                <a16:creationId xmlns:a16="http://schemas.microsoft.com/office/drawing/2014/main" id="{E41709F8-F162-48CB-A6DC-48E2CF08F71D}"/>
              </a:ext>
            </a:extLst>
          </p:cNvPr>
          <p:cNvSpPr>
            <a:spLocks noGrp="1"/>
          </p:cNvSpPr>
          <p:nvPr/>
        </p:nvSpPr>
        <p:spPr>
          <a:xfrm>
            <a:off x="647700" y="1771650"/>
            <a:ext cx="10668000" cy="1314450"/>
          </a:xfrm>
          <a:prstGeom prst="rect">
            <a:avLst/>
          </a:prstGeom>
          <a:noFill/>
          <a:ln w="0">
            <a:noFill/>
          </a:ln>
        </p:spPr>
        <p:txBody>
          <a:bodyPr>
            <a:noAutofit/>
          </a:bodyPr>
          <a:lstStyle/>
          <a:p>
            <a:pPr>
              <a:defRPr sz="2325" b="0">
                <a:solidFill>
                  <a:srgbClr val="F5F3EC"/>
                </a:solidFill>
                <a:latin typeface="Arial"/>
                <a:ea typeface="Arial"/>
                <a:cs typeface="Arial"/>
              </a:defRPr>
            </a:pPr>
            <a:r>
              <a:rPr sz="2325" b="0">
                <a:solidFill>
                  <a:srgbClr val="F5F3EC"/>
                </a:solidFill>
                <a:latin typeface="Arial"/>
                <a:ea typeface="Arial"/>
                <a:cs typeface="Arial"/>
              </a:rPr>
              <a:t>An agent can screen internship applications, draft feedback,</a:t>
            </a:r>
          </a:p>
          <a:p>
            <a:pPr>
              <a:defRPr sz="2325" b="0">
                <a:solidFill>
                  <a:srgbClr val="F5F3EC"/>
                </a:solidFill>
                <a:latin typeface="Arial"/>
                <a:ea typeface="Arial"/>
                <a:cs typeface="Arial"/>
              </a:defRPr>
            </a:pPr>
            <a:r>
              <a:rPr sz="2325" b="0">
                <a:solidFill>
                  <a:srgbClr val="F5F3EC"/>
                </a:solidFill>
                <a:latin typeface="Arial"/>
                <a:ea typeface="Arial"/>
                <a:cs typeface="Arial"/>
              </a:rPr>
              <a:t>and send rejection messages without staff review.</a:t>
            </a:r>
          </a:p>
        </p:txBody>
      </p:sp>
      <p:sp>
        <p:nvSpPr>
          <p:cNvPr id="4" name="Rectangle 3">
            <a:extLst>
              <a:ext uri="{FF2B5EF4-FFF2-40B4-BE49-F238E27FC236}">
                <a16:creationId xmlns:a16="http://schemas.microsoft.com/office/drawing/2014/main" id="{DFFDC81B-D47F-405B-994B-C1047DDF070C}"/>
              </a:ext>
            </a:extLst>
          </p:cNvPr>
          <p:cNvSpPr>
            <a:spLocks noGrp="1"/>
          </p:cNvSpPr>
          <p:nvPr/>
        </p:nvSpPr>
        <p:spPr>
          <a:xfrm>
            <a:off x="647700" y="3448050"/>
            <a:ext cx="10668000" cy="1962150"/>
          </a:xfrm>
          <a:prstGeom prst="rect">
            <a:avLst/>
          </a:prstGeom>
          <a:noFill/>
          <a:ln w="0">
            <a:noFill/>
          </a:ln>
        </p:spPr>
        <p:txBody>
          <a:bodyPr>
            <a:noAutofit/>
          </a:bodyPr>
          <a:lstStyle/>
          <a:p>
            <a:pPr>
              <a:defRPr sz="3375" b="1">
                <a:solidFill>
                  <a:srgbClr val="B2DECA"/>
                </a:solidFill>
                <a:latin typeface="Arial"/>
                <a:ea typeface="Arial"/>
                <a:cs typeface="Arial"/>
              </a:defRPr>
            </a:pPr>
            <a:r>
              <a:rPr sz="3375" b="1">
                <a:solidFill>
                  <a:srgbClr val="B2DECA"/>
                </a:solidFill>
                <a:latin typeface="Arial"/>
                <a:ea typeface="Arial"/>
                <a:cs typeface="Arial"/>
              </a:rPr>
              <a:t>Which steps would you allow?</a:t>
            </a:r>
          </a:p>
          <a:p>
            <a:pPr>
              <a:defRPr sz="3375" b="1">
                <a:solidFill>
                  <a:srgbClr val="B2DECA"/>
                </a:solidFill>
                <a:latin typeface="Arial"/>
                <a:ea typeface="Arial"/>
                <a:cs typeface="Arial"/>
              </a:defRPr>
            </a:pPr>
            <a:r>
              <a:rPr sz="3375" b="1">
                <a:solidFill>
                  <a:srgbClr val="B2DECA"/>
                </a:solidFill>
                <a:latin typeface="Arial"/>
                <a:ea typeface="Arial"/>
                <a:cs typeface="Arial"/>
              </a:rPr>
              <a:t>Which would you limit or keep human?</a:t>
            </a:r>
          </a:p>
        </p:txBody>
      </p:sp>
    </p:spTree>
    <p:extLst>
      <p:ext uri="{BB962C8B-B14F-4D97-AF65-F5344CB8AC3E}">
        <p14:creationId xmlns:p14="http://schemas.microsoft.com/office/powerpoint/2010/main" val="589383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1FA757-D009-467E-B22D-399DCEE75F6B}"/>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Guardrails and governance work together</a:t>
            </a:r>
          </a:p>
        </p:txBody>
      </p:sp>
      <p:sp>
        <p:nvSpPr>
          <p:cNvPr id="2" name="Rectangle 1">
            <a:extLst>
              <a:ext uri="{FF2B5EF4-FFF2-40B4-BE49-F238E27FC236}">
                <a16:creationId xmlns:a16="http://schemas.microsoft.com/office/drawing/2014/main" id="{DAA3EF3D-332E-4F2A-A38D-D92E5C53D039}"/>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25</a:t>
            </a:r>
          </a:p>
        </p:txBody>
      </p:sp>
      <p:graphicFrame>
        <p:nvGraphicFramePr>
          <p:cNvPr id="7" name="Table 6"/>
          <p:cNvGraphicFramePr/>
          <p:nvPr/>
        </p:nvGraphicFramePr>
        <p:xfrm>
          <a:off x="609600" y="1762125"/>
          <a:ext cx="10972800" cy="3524250"/>
        </p:xfrm>
        <a:graphic>
          <a:graphicData uri="http://schemas.openxmlformats.org/drawingml/2006/table">
            <a:tbl>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704850">
                <a:tc>
                  <a:txBody>
                    <a:bodyPr/>
                    <a:lstStyle/>
                    <a:p>
                      <a:r>
                        <a:rPr sz="1875" b="1">
                          <a:solidFill>
                            <a:srgbClr val="FFFFFF"/>
                          </a:solidFill>
                          <a:latin typeface="Arial"/>
                          <a:ea typeface="Arial"/>
                          <a:cs typeface="Arial"/>
                        </a:rPr>
                        <a:t>Guardrails in the system</a:t>
                      </a:r>
                    </a:p>
                  </a:txBody>
                  <a:tcPr>
                    <a:solidFill>
                      <a:srgbClr val="163B34"/>
                    </a:solidFill>
                  </a:tcPr>
                </a:tc>
                <a:tc>
                  <a:txBody>
                    <a:bodyPr/>
                    <a:lstStyle/>
                    <a:p>
                      <a:r>
                        <a:rPr sz="1875" b="1">
                          <a:solidFill>
                            <a:srgbClr val="FFFFFF"/>
                          </a:solidFill>
                          <a:latin typeface="Arial"/>
                          <a:ea typeface="Arial"/>
                          <a:cs typeface="Arial"/>
                        </a:rPr>
                        <a:t>Governance in the organization</a:t>
                      </a:r>
                    </a:p>
                  </a:txBody>
                  <a:tcPr>
                    <a:solidFill>
                      <a:srgbClr val="163B34"/>
                    </a:solidFill>
                  </a:tcPr>
                </a:tc>
                <a:extLst>
                  <a:ext uri="{0D108BD9-81ED-4DB2-BD59-A6C34878D82A}">
                    <a16:rowId xmlns:a16="http://schemas.microsoft.com/office/drawing/2014/main" val="10000"/>
                  </a:ext>
                </a:extLst>
              </a:tr>
              <a:tr h="704850">
                <a:tc>
                  <a:txBody>
                    <a:bodyPr/>
                    <a:lstStyle/>
                    <a:p>
                      <a:r>
                        <a:rPr sz="1875" b="0">
                          <a:solidFill>
                            <a:srgbClr val="163B34"/>
                          </a:solidFill>
                          <a:latin typeface="Arial"/>
                          <a:ea typeface="Arial"/>
                          <a:cs typeface="Arial"/>
                        </a:rPr>
                        <a:t>Limit data and tool access</a:t>
                      </a:r>
                    </a:p>
                  </a:txBody>
                  <a:tcPr>
                    <a:solidFill>
                      <a:srgbClr val="E6ECE5"/>
                    </a:solidFill>
                  </a:tcPr>
                </a:tc>
                <a:tc>
                  <a:txBody>
                    <a:bodyPr/>
                    <a:lstStyle/>
                    <a:p>
                      <a:r>
                        <a:rPr sz="1875" b="0">
                          <a:solidFill>
                            <a:srgbClr val="163B34"/>
                          </a:solidFill>
                          <a:latin typeface="Arial"/>
                          <a:ea typeface="Arial"/>
                          <a:cs typeface="Arial"/>
                        </a:rPr>
                        <a:t>Name an accountable owner</a:t>
                      </a:r>
                    </a:p>
                  </a:txBody>
                  <a:tcPr>
                    <a:solidFill>
                      <a:srgbClr val="E6ECE5"/>
                    </a:solidFill>
                  </a:tcPr>
                </a:tc>
                <a:extLst>
                  <a:ext uri="{0D108BD9-81ED-4DB2-BD59-A6C34878D82A}">
                    <a16:rowId xmlns:a16="http://schemas.microsoft.com/office/drawing/2014/main" val="10001"/>
                  </a:ext>
                </a:extLst>
              </a:tr>
              <a:tr h="704850">
                <a:tc>
                  <a:txBody>
                    <a:bodyPr/>
                    <a:lstStyle/>
                    <a:p>
                      <a:r>
                        <a:rPr sz="1875" b="0">
                          <a:solidFill>
                            <a:srgbClr val="163B34"/>
                          </a:solidFill>
                          <a:latin typeface="Arial"/>
                          <a:ea typeface="Arial"/>
                          <a:cs typeface="Arial"/>
                        </a:rPr>
                        <a:t>Require approval for consequential actions</a:t>
                      </a:r>
                    </a:p>
                  </a:txBody>
                  <a:tcPr>
                    <a:solidFill>
                      <a:srgbClr val="FFFFFF"/>
                    </a:solidFill>
                  </a:tcPr>
                </a:tc>
                <a:tc>
                  <a:txBody>
                    <a:bodyPr/>
                    <a:lstStyle/>
                    <a:p>
                      <a:r>
                        <a:rPr sz="1875" b="0">
                          <a:solidFill>
                            <a:srgbClr val="163B34"/>
                          </a:solidFill>
                          <a:latin typeface="Arial"/>
                          <a:ea typeface="Arial"/>
                          <a:cs typeface="Arial"/>
                        </a:rPr>
                        <a:t>Decide acceptable uses and boundaries</a:t>
                      </a:r>
                    </a:p>
                  </a:txBody>
                  <a:tcPr>
                    <a:solidFill>
                      <a:srgbClr val="FFFFFF"/>
                    </a:solidFill>
                  </a:tcPr>
                </a:tc>
                <a:extLst>
                  <a:ext uri="{0D108BD9-81ED-4DB2-BD59-A6C34878D82A}">
                    <a16:rowId xmlns:a16="http://schemas.microsoft.com/office/drawing/2014/main" val="10002"/>
                  </a:ext>
                </a:extLst>
              </a:tr>
              <a:tr h="704850">
                <a:tc>
                  <a:txBody>
                    <a:bodyPr/>
                    <a:lstStyle/>
                    <a:p>
                      <a:r>
                        <a:rPr sz="1875" b="0">
                          <a:solidFill>
                            <a:srgbClr val="163B34"/>
                          </a:solidFill>
                          <a:latin typeface="Arial"/>
                          <a:ea typeface="Arial"/>
                          <a:cs typeface="Arial"/>
                        </a:rPr>
                        <a:t>Check results and stop repeated failures</a:t>
                      </a:r>
                    </a:p>
                  </a:txBody>
                  <a:tcPr>
                    <a:solidFill>
                      <a:srgbClr val="E6ECE5"/>
                    </a:solidFill>
                  </a:tcPr>
                </a:tc>
                <a:tc>
                  <a:txBody>
                    <a:bodyPr/>
                    <a:lstStyle/>
                    <a:p>
                      <a:r>
                        <a:rPr sz="1875" b="0">
                          <a:solidFill>
                            <a:srgbClr val="163B34"/>
                          </a:solidFill>
                          <a:latin typeface="Arial"/>
                          <a:ea typeface="Arial"/>
                          <a:cs typeface="Arial"/>
                        </a:rPr>
                        <a:t>Review evidence and listen to affected people</a:t>
                      </a:r>
                    </a:p>
                  </a:txBody>
                  <a:tcPr>
                    <a:solidFill>
                      <a:srgbClr val="E6ECE5"/>
                    </a:solidFill>
                  </a:tcPr>
                </a:tc>
                <a:extLst>
                  <a:ext uri="{0D108BD9-81ED-4DB2-BD59-A6C34878D82A}">
                    <a16:rowId xmlns:a16="http://schemas.microsoft.com/office/drawing/2014/main" val="10003"/>
                  </a:ext>
                </a:extLst>
              </a:tr>
              <a:tr h="704850">
                <a:tc>
                  <a:txBody>
                    <a:bodyPr/>
                    <a:lstStyle/>
                    <a:p>
                      <a:r>
                        <a:rPr sz="1875" b="0">
                          <a:solidFill>
                            <a:srgbClr val="163B34"/>
                          </a:solidFill>
                          <a:latin typeface="Arial"/>
                          <a:ea typeface="Arial"/>
                          <a:cs typeface="Arial"/>
                        </a:rPr>
                        <a:t>Keep appropriate logs and a stop mechanism</a:t>
                      </a:r>
                    </a:p>
                  </a:txBody>
                  <a:tcPr>
                    <a:solidFill>
                      <a:srgbClr val="FFFFFF"/>
                    </a:solidFill>
                  </a:tcPr>
                </a:tc>
                <a:tc>
                  <a:txBody>
                    <a:bodyPr/>
                    <a:lstStyle/>
                    <a:p>
                      <a:r>
                        <a:rPr sz="1875" b="0">
                          <a:solidFill>
                            <a:srgbClr val="163B34"/>
                          </a:solidFill>
                          <a:latin typeface="Arial"/>
                          <a:ea typeface="Arial"/>
                          <a:cs typeface="Arial"/>
                        </a:rPr>
                        <a:t>Respond to incidents and offer correction</a:t>
                      </a:r>
                    </a:p>
                  </a:txBody>
                  <a:tcPr>
                    <a:solidFill>
                      <a:srgbClr val="FFFFFF"/>
                    </a:solidFill>
                  </a:tcPr>
                </a:tc>
                <a:extLst>
                  <a:ext uri="{0D108BD9-81ED-4DB2-BD59-A6C34878D82A}">
                    <a16:rowId xmlns:a16="http://schemas.microsoft.com/office/drawing/2014/main" val="10004"/>
                  </a:ext>
                </a:extLst>
              </a:tr>
            </a:tbl>
          </a:graphicData>
        </a:graphic>
      </p:graphicFrame>
      <p:sp>
        <p:nvSpPr>
          <p:cNvPr id="4" name="Rectangle 3">
            <a:extLst>
              <a:ext uri="{FF2B5EF4-FFF2-40B4-BE49-F238E27FC236}">
                <a16:creationId xmlns:a16="http://schemas.microsoft.com/office/drawing/2014/main" id="{8E85381C-A741-46CD-9A07-DBD82C358D92}"/>
              </a:ext>
            </a:extLst>
          </p:cNvPr>
          <p:cNvSpPr>
            <a:spLocks noGrp="1"/>
          </p:cNvSpPr>
          <p:nvPr/>
        </p:nvSpPr>
        <p:spPr>
          <a:xfrm>
            <a:off x="647700" y="5734050"/>
            <a:ext cx="10763250" cy="523875"/>
          </a:xfrm>
          <a:prstGeom prst="rect">
            <a:avLst/>
          </a:prstGeom>
          <a:noFill/>
          <a:ln w="0">
            <a:noFill/>
          </a:ln>
        </p:spPr>
        <p:txBody>
          <a:bodyPr>
            <a:noAutofit/>
          </a:bodyPr>
          <a:lstStyle/>
          <a:p>
            <a:pPr>
              <a:defRPr sz="1725" b="0">
                <a:solidFill>
                  <a:srgbClr val="526B63"/>
                </a:solidFill>
                <a:latin typeface="Arial"/>
                <a:ea typeface="Arial"/>
                <a:cs typeface="Arial"/>
              </a:defRPr>
            </a:pPr>
            <a:r>
              <a:rPr sz="1725" b="0">
                <a:solidFill>
                  <a:srgbClr val="526B63"/>
                </a:solidFill>
                <a:latin typeface="Arial"/>
                <a:ea typeface="Arial"/>
                <a:cs typeface="Arial"/>
              </a:rPr>
              <a:t>A safeguard must work in practice, and someone must have authority to enforce it.</a:t>
            </a:r>
          </a:p>
        </p:txBody>
      </p:sp>
    </p:spTree>
    <p:extLst>
      <p:ext uri="{BB962C8B-B14F-4D97-AF65-F5344CB8AC3E}">
        <p14:creationId xmlns:p14="http://schemas.microsoft.com/office/powerpoint/2010/main" val="512856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366427-4216-4923-B1E0-25F1E41F2232}"/>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A careful path toward more capable agents</a:t>
            </a:r>
          </a:p>
        </p:txBody>
      </p:sp>
      <p:sp>
        <p:nvSpPr>
          <p:cNvPr id="2" name="Rectangle 1">
            <a:extLst>
              <a:ext uri="{FF2B5EF4-FFF2-40B4-BE49-F238E27FC236}">
                <a16:creationId xmlns:a16="http://schemas.microsoft.com/office/drawing/2014/main" id="{5F5C4407-4CB8-45E5-AA5C-84C38C6AF754}"/>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26</a:t>
            </a:r>
          </a:p>
        </p:txBody>
      </p:sp>
      <p:sp>
        <p:nvSpPr>
          <p:cNvPr id="3" name="Rectangle 2">
            <a:extLst>
              <a:ext uri="{FF2B5EF4-FFF2-40B4-BE49-F238E27FC236}">
                <a16:creationId xmlns:a16="http://schemas.microsoft.com/office/drawing/2014/main" id="{EC405D64-F9D1-4953-A9AD-656D3C2EC7BE}"/>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Begin with assistance</a:t>
            </a:r>
          </a:p>
        </p:txBody>
      </p:sp>
      <p:sp>
        <p:nvSpPr>
          <p:cNvPr id="4" name="Rectangle 3">
            <a:extLst>
              <a:ext uri="{FF2B5EF4-FFF2-40B4-BE49-F238E27FC236}">
                <a16:creationId xmlns:a16="http://schemas.microsoft.com/office/drawing/2014/main" id="{B7378F1C-85CD-42B7-9839-ECC2C75ECA3F}"/>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Choose a narrow task with visible, reversible outcomes.</a:t>
            </a:r>
          </a:p>
        </p:txBody>
      </p:sp>
      <p:sp>
        <p:nvSpPr>
          <p:cNvPr id="5" name="Rectangle 4">
            <a:extLst>
              <a:ext uri="{FF2B5EF4-FFF2-40B4-BE49-F238E27FC236}">
                <a16:creationId xmlns:a16="http://schemas.microsoft.com/office/drawing/2014/main" id="{5CB7C12A-F1E4-43FD-8390-366E5CE88B15}"/>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Test with the people affected</a:t>
            </a:r>
          </a:p>
        </p:txBody>
      </p:sp>
      <p:sp>
        <p:nvSpPr>
          <p:cNvPr id="6" name="Rectangle 5">
            <a:extLst>
              <a:ext uri="{FF2B5EF4-FFF2-40B4-BE49-F238E27FC236}">
                <a16:creationId xmlns:a16="http://schemas.microsoft.com/office/drawing/2014/main" id="{2BB5DD4E-DFF3-4A20-8BDD-2454358D9710}"/>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Look for errors, unfair results, and ways the system could be misused.</a:t>
            </a:r>
          </a:p>
        </p:txBody>
      </p:sp>
      <p:sp>
        <p:nvSpPr>
          <p:cNvPr id="7" name="Rectangle 6">
            <a:extLst>
              <a:ext uri="{FF2B5EF4-FFF2-40B4-BE49-F238E27FC236}">
                <a16:creationId xmlns:a16="http://schemas.microsoft.com/office/drawing/2014/main" id="{FAB9D66E-F77A-4AE3-8C10-A3197A7D4E4F}"/>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Expand only with evidence</a:t>
            </a:r>
          </a:p>
        </p:txBody>
      </p:sp>
      <p:sp>
        <p:nvSpPr>
          <p:cNvPr id="8" name="Rectangle 7">
            <a:extLst>
              <a:ext uri="{FF2B5EF4-FFF2-40B4-BE49-F238E27FC236}">
                <a16:creationId xmlns:a16="http://schemas.microsoft.com/office/drawing/2014/main" id="{288804EB-47C5-4122-9597-66E39CD5E541}"/>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Keep human review, monitoring, and a practical way to stop or reverse actions.</a:t>
            </a:r>
          </a:p>
        </p:txBody>
      </p:sp>
    </p:spTree>
    <p:extLst>
      <p:ext uri="{BB962C8B-B14F-4D97-AF65-F5344CB8AC3E}">
        <p14:creationId xmlns:p14="http://schemas.microsoft.com/office/powerpoint/2010/main" val="89399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63B3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A5CDF87-0043-4268-852F-7FCF81486080}"/>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F5F3EC"/>
                </a:solidFill>
                <a:latin typeface="Arial"/>
                <a:ea typeface="Arial"/>
                <a:cs typeface="Arial"/>
              </a:defRPr>
            </a:pPr>
            <a:r>
              <a:rPr sz="3300" b="1">
                <a:solidFill>
                  <a:srgbClr val="F5F3EC"/>
                </a:solidFill>
                <a:latin typeface="Arial"/>
                <a:ea typeface="Arial"/>
                <a:cs typeface="Arial"/>
              </a:rPr>
              <a:t>A choice to carry forward</a:t>
            </a:r>
          </a:p>
        </p:txBody>
      </p:sp>
      <p:sp>
        <p:nvSpPr>
          <p:cNvPr id="2" name="Rectangle 1">
            <a:extLst>
              <a:ext uri="{FF2B5EF4-FFF2-40B4-BE49-F238E27FC236}">
                <a16:creationId xmlns:a16="http://schemas.microsoft.com/office/drawing/2014/main" id="{F7341960-8C4E-4F7F-9ABA-7A91C2077D22}"/>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B2DECA"/>
                </a:solidFill>
                <a:latin typeface="Arial"/>
                <a:ea typeface="Arial"/>
                <a:cs typeface="Arial"/>
              </a:defRPr>
            </a:pPr>
            <a:r>
              <a:rPr sz="1200" b="0">
                <a:solidFill>
                  <a:srgbClr val="B2DECA"/>
                </a:solidFill>
                <a:latin typeface="Arial"/>
                <a:ea typeface="Arial"/>
                <a:cs typeface="Arial"/>
              </a:rPr>
              <a:t>27</a:t>
            </a:r>
          </a:p>
        </p:txBody>
      </p:sp>
      <p:sp>
        <p:nvSpPr>
          <p:cNvPr id="3" name="Rectangle 2">
            <a:extLst>
              <a:ext uri="{FF2B5EF4-FFF2-40B4-BE49-F238E27FC236}">
                <a16:creationId xmlns:a16="http://schemas.microsoft.com/office/drawing/2014/main" id="{50DC8458-BA71-474D-9128-D6AF133E2697}"/>
              </a:ext>
            </a:extLst>
          </p:cNvPr>
          <p:cNvSpPr>
            <a:spLocks noGrp="1"/>
          </p:cNvSpPr>
          <p:nvPr/>
        </p:nvSpPr>
        <p:spPr>
          <a:xfrm>
            <a:off x="647700" y="1771650"/>
            <a:ext cx="10668000" cy="1314450"/>
          </a:xfrm>
          <a:prstGeom prst="rect">
            <a:avLst/>
          </a:prstGeom>
          <a:noFill/>
          <a:ln w="0">
            <a:noFill/>
          </a:ln>
        </p:spPr>
        <p:txBody>
          <a:bodyPr>
            <a:noAutofit/>
          </a:bodyPr>
          <a:lstStyle/>
          <a:p>
            <a:pPr>
              <a:defRPr sz="2325" b="0">
                <a:solidFill>
                  <a:srgbClr val="F5F3EC"/>
                </a:solidFill>
                <a:latin typeface="Arial"/>
                <a:ea typeface="Arial"/>
                <a:cs typeface="Arial"/>
              </a:defRPr>
            </a:pPr>
            <a:r>
              <a:rPr sz="2325" b="0">
                <a:solidFill>
                  <a:srgbClr val="F5F3EC"/>
                </a:solidFill>
                <a:latin typeface="Arial"/>
                <a:ea typeface="Arial"/>
                <a:cs typeface="Arial"/>
              </a:rPr>
              <a:t>AI capability gives us more options.</a:t>
            </a:r>
          </a:p>
          <a:p>
            <a:pPr>
              <a:defRPr sz="2325" b="0">
                <a:solidFill>
                  <a:srgbClr val="F5F3EC"/>
                </a:solidFill>
                <a:latin typeface="Arial"/>
                <a:ea typeface="Arial"/>
                <a:cs typeface="Arial"/>
              </a:defRPr>
            </a:pPr>
            <a:r>
              <a:rPr sz="2325" b="0">
                <a:solidFill>
                  <a:srgbClr val="F5F3EC"/>
                </a:solidFill>
                <a:latin typeface="Arial"/>
                <a:ea typeface="Arial"/>
                <a:cs typeface="Arial"/>
              </a:rPr>
              <a:t>It does not decide which options are worth choosing.</a:t>
            </a:r>
          </a:p>
        </p:txBody>
      </p:sp>
      <p:sp>
        <p:nvSpPr>
          <p:cNvPr id="4" name="Rectangle 3">
            <a:extLst>
              <a:ext uri="{FF2B5EF4-FFF2-40B4-BE49-F238E27FC236}">
                <a16:creationId xmlns:a16="http://schemas.microsoft.com/office/drawing/2014/main" id="{422F2B8E-8CC3-4539-9F8D-309FE68EB793}"/>
              </a:ext>
            </a:extLst>
          </p:cNvPr>
          <p:cNvSpPr>
            <a:spLocks noGrp="1"/>
          </p:cNvSpPr>
          <p:nvPr/>
        </p:nvSpPr>
        <p:spPr>
          <a:xfrm>
            <a:off x="647700" y="3448050"/>
            <a:ext cx="10668000" cy="1962150"/>
          </a:xfrm>
          <a:prstGeom prst="rect">
            <a:avLst/>
          </a:prstGeom>
          <a:noFill/>
          <a:ln w="0">
            <a:noFill/>
          </a:ln>
        </p:spPr>
        <p:txBody>
          <a:bodyPr>
            <a:noAutofit/>
          </a:bodyPr>
          <a:lstStyle/>
          <a:p>
            <a:pPr>
              <a:defRPr sz="3375" b="1">
                <a:solidFill>
                  <a:srgbClr val="B2DECA"/>
                </a:solidFill>
                <a:latin typeface="Arial"/>
                <a:ea typeface="Arial"/>
                <a:cs typeface="Arial"/>
              </a:defRPr>
            </a:pPr>
            <a:r>
              <a:rPr sz="3375" b="1">
                <a:solidFill>
                  <a:srgbClr val="B2DECA"/>
                </a:solidFill>
                <a:latin typeface="Arial"/>
                <a:ea typeface="Arial"/>
                <a:cs typeface="Arial"/>
              </a:rPr>
              <a:t>What would you delegate?</a:t>
            </a:r>
          </a:p>
          <a:p>
            <a:pPr>
              <a:defRPr sz="3375" b="1">
                <a:solidFill>
                  <a:srgbClr val="B2DECA"/>
                </a:solidFill>
                <a:latin typeface="Arial"/>
                <a:ea typeface="Arial"/>
                <a:cs typeface="Arial"/>
              </a:defRPr>
            </a:pPr>
            <a:r>
              <a:rPr sz="3375" b="1">
                <a:solidFill>
                  <a:srgbClr val="B2DECA"/>
                </a:solidFill>
                <a:latin typeface="Arial"/>
                <a:ea typeface="Arial"/>
                <a:cs typeface="Arial"/>
              </a:rPr>
              <a:t>What would you preserve?</a:t>
            </a:r>
          </a:p>
          <a:p>
            <a:pPr>
              <a:defRPr sz="3375" b="1">
                <a:solidFill>
                  <a:srgbClr val="B2DECA"/>
                </a:solidFill>
                <a:latin typeface="Arial"/>
                <a:ea typeface="Arial"/>
                <a:cs typeface="Arial"/>
              </a:defRPr>
            </a:pPr>
            <a:r>
              <a:rPr sz="3375" b="1">
                <a:solidFill>
                  <a:srgbClr val="B2DECA"/>
                </a:solidFill>
                <a:latin typeface="Arial"/>
                <a:ea typeface="Arial"/>
                <a:cs typeface="Arial"/>
              </a:rPr>
              <a:t>Who should help decide?</a:t>
            </a:r>
          </a:p>
        </p:txBody>
      </p:sp>
    </p:spTree>
    <p:extLst>
      <p:ext uri="{BB962C8B-B14F-4D97-AF65-F5344CB8AC3E}">
        <p14:creationId xmlns:p14="http://schemas.microsoft.com/office/powerpoint/2010/main" val="101532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4A79C5-FFE3-4D5D-A8C7-F796D4D2FF0A}"/>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Sources and further reading</a:t>
            </a:r>
          </a:p>
        </p:txBody>
      </p:sp>
      <p:sp>
        <p:nvSpPr>
          <p:cNvPr id="2" name="Rectangle 1">
            <a:extLst>
              <a:ext uri="{FF2B5EF4-FFF2-40B4-BE49-F238E27FC236}">
                <a16:creationId xmlns:a16="http://schemas.microsoft.com/office/drawing/2014/main" id="{E7222625-F8F4-4C82-BCD2-0AD8C6ED2C67}"/>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28</a:t>
            </a:r>
          </a:p>
        </p:txBody>
      </p:sp>
      <p:sp>
        <p:nvSpPr>
          <p:cNvPr id="3" name="Rectangle 2">
            <a:extLst>
              <a:ext uri="{FF2B5EF4-FFF2-40B4-BE49-F238E27FC236}">
                <a16:creationId xmlns:a16="http://schemas.microsoft.com/office/drawing/2014/main" id="{35599466-C8C2-43D2-B2A3-137E88DFD271}"/>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Learning and human agency</a:t>
            </a:r>
          </a:p>
        </p:txBody>
      </p:sp>
      <p:sp>
        <p:nvSpPr>
          <p:cNvPr id="4" name="Rectangle 3">
            <a:extLst>
              <a:ext uri="{FF2B5EF4-FFF2-40B4-BE49-F238E27FC236}">
                <a16:creationId xmlns:a16="http://schemas.microsoft.com/office/drawing/2014/main" id="{83AD916E-9C01-4A2E-ADC7-4C00C1FF6B0E}"/>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UNESCO, Guidance for Generative AI in Education and Research (2023).</a:t>
            </a:r>
          </a:p>
        </p:txBody>
      </p:sp>
      <p:sp>
        <p:nvSpPr>
          <p:cNvPr id="5" name="Rectangle 4">
            <a:extLst>
              <a:ext uri="{FF2B5EF4-FFF2-40B4-BE49-F238E27FC236}">
                <a16:creationId xmlns:a16="http://schemas.microsoft.com/office/drawing/2014/main" id="{A9499FDF-B0F2-4395-A110-F3D167F0CE5A}"/>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Work and society</a:t>
            </a:r>
          </a:p>
        </p:txBody>
      </p:sp>
      <p:sp>
        <p:nvSpPr>
          <p:cNvPr id="6" name="Rectangle 5">
            <a:extLst>
              <a:ext uri="{FF2B5EF4-FFF2-40B4-BE49-F238E27FC236}">
                <a16:creationId xmlns:a16="http://schemas.microsoft.com/office/drawing/2014/main" id="{DA3CDD80-F7BE-48E7-A85D-F2D7EA970167}"/>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ILO, Generative AI and Jobs (2025). IEA, Energy and AI (2025).</a:t>
            </a:r>
          </a:p>
        </p:txBody>
      </p:sp>
      <p:sp>
        <p:nvSpPr>
          <p:cNvPr id="7" name="Rectangle 6">
            <a:extLst>
              <a:ext uri="{FF2B5EF4-FFF2-40B4-BE49-F238E27FC236}">
                <a16:creationId xmlns:a16="http://schemas.microsoft.com/office/drawing/2014/main" id="{7F0390C3-11E7-4173-9BBF-DE6AD1F93CBE}"/>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Systems and responsibility</a:t>
            </a:r>
          </a:p>
        </p:txBody>
      </p:sp>
      <p:sp>
        <p:nvSpPr>
          <p:cNvPr id="8" name="Rectangle 7">
            <a:extLst>
              <a:ext uri="{FF2B5EF4-FFF2-40B4-BE49-F238E27FC236}">
                <a16:creationId xmlns:a16="http://schemas.microsoft.com/office/drawing/2014/main" id="{9096419D-752A-41C9-ACD0-3F34EA847E02}"/>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NIST AI RMF, OWASP guidance, and technical readings in the appendix.</a:t>
            </a:r>
          </a:p>
        </p:txBody>
      </p:sp>
    </p:spTree>
    <p:extLst>
      <p:ext uri="{BB962C8B-B14F-4D97-AF65-F5344CB8AC3E}">
        <p14:creationId xmlns:p14="http://schemas.microsoft.com/office/powerpoint/2010/main" val="429185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DEF24C-AAAE-4013-8650-0A5F99730034}"/>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Optional: weights, ReLU, and tensor math</a:t>
            </a:r>
          </a:p>
        </p:txBody>
      </p:sp>
      <p:sp>
        <p:nvSpPr>
          <p:cNvPr id="2" name="Rectangle 1">
            <a:extLst>
              <a:ext uri="{FF2B5EF4-FFF2-40B4-BE49-F238E27FC236}">
                <a16:creationId xmlns:a16="http://schemas.microsoft.com/office/drawing/2014/main" id="{AA8D4FFA-5508-4928-A979-2A4235008121}"/>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29</a:t>
            </a:r>
          </a:p>
        </p:txBody>
      </p:sp>
      <p:sp>
        <p:nvSpPr>
          <p:cNvPr id="3" name="Rectangle 2">
            <a:extLst>
              <a:ext uri="{FF2B5EF4-FFF2-40B4-BE49-F238E27FC236}">
                <a16:creationId xmlns:a16="http://schemas.microsoft.com/office/drawing/2014/main" id="{D599DF49-6F09-489A-B77A-0B987FA3D7DD}"/>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Weights</a:t>
            </a:r>
          </a:p>
        </p:txBody>
      </p:sp>
      <p:sp>
        <p:nvSpPr>
          <p:cNvPr id="4" name="Rectangle 3">
            <a:extLst>
              <a:ext uri="{FF2B5EF4-FFF2-40B4-BE49-F238E27FC236}">
                <a16:creationId xmlns:a16="http://schemas.microsoft.com/office/drawing/2014/main" id="{3E15A2FE-94C0-4682-B2F5-62AEDF8A83B8}"/>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Numbers that adjust how inputs influence the next layer.</a:t>
            </a:r>
          </a:p>
        </p:txBody>
      </p:sp>
      <p:sp>
        <p:nvSpPr>
          <p:cNvPr id="5" name="Rectangle 4">
            <a:extLst>
              <a:ext uri="{FF2B5EF4-FFF2-40B4-BE49-F238E27FC236}">
                <a16:creationId xmlns:a16="http://schemas.microsoft.com/office/drawing/2014/main" id="{DA089E67-D6FD-4AFE-ABE7-48DB5B86AF37}"/>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ReLU: max(0, z)</a:t>
            </a:r>
          </a:p>
        </p:txBody>
      </p:sp>
      <p:sp>
        <p:nvSpPr>
          <p:cNvPr id="6" name="Rectangle 5">
            <a:extLst>
              <a:ext uri="{FF2B5EF4-FFF2-40B4-BE49-F238E27FC236}">
                <a16:creationId xmlns:a16="http://schemas.microsoft.com/office/drawing/2014/main" id="{C770605B-7A6A-4868-9804-9C321FB4FB50}"/>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 simple activation: a negative input becomes zero, a positive one passes through.</a:t>
            </a:r>
          </a:p>
        </p:txBody>
      </p:sp>
      <p:sp>
        <p:nvSpPr>
          <p:cNvPr id="7" name="Rectangle 6">
            <a:extLst>
              <a:ext uri="{FF2B5EF4-FFF2-40B4-BE49-F238E27FC236}">
                <a16:creationId xmlns:a16="http://schemas.microsoft.com/office/drawing/2014/main" id="{C6992333-BF37-43FB-ADB8-F934E0BD1097}"/>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Tensors</a:t>
            </a:r>
          </a:p>
        </p:txBody>
      </p:sp>
      <p:sp>
        <p:nvSpPr>
          <p:cNvPr id="8" name="Rectangle 7">
            <a:extLst>
              <a:ext uri="{FF2B5EF4-FFF2-40B4-BE49-F238E27FC236}">
                <a16:creationId xmlns:a16="http://schemas.microsoft.com/office/drawing/2014/main" id="{F62B11D6-5DBF-4CFB-9A7E-5C4611EED415}"/>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Arrays of numbers let computers process many tokens and features together.</a:t>
            </a:r>
          </a:p>
        </p:txBody>
      </p:sp>
    </p:spTree>
    <p:extLst>
      <p:ext uri="{BB962C8B-B14F-4D97-AF65-F5344CB8AC3E}">
        <p14:creationId xmlns:p14="http://schemas.microsoft.com/office/powerpoint/2010/main" val="1770594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5F3E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AF879B4-0EB6-4E7A-A743-AE718FE6AA0D}"/>
              </a:ext>
            </a:extLst>
          </p:cNvPr>
          <p:cNvSpPr>
            <a:spLocks noGrp="1"/>
          </p:cNvSpPr>
          <p:nvPr/>
        </p:nvSpPr>
        <p:spPr>
          <a:xfrm>
            <a:off x="609600" y="457200"/>
            <a:ext cx="10972800" cy="1000125"/>
          </a:xfrm>
          <a:prstGeom prst="rect">
            <a:avLst/>
          </a:prstGeom>
          <a:noFill/>
          <a:ln w="0">
            <a:noFill/>
          </a:ln>
        </p:spPr>
        <p:txBody>
          <a:bodyPr>
            <a:noAutofit/>
          </a:bodyPr>
          <a:lstStyle/>
          <a:p>
            <a:pPr>
              <a:defRPr sz="3300" b="1">
                <a:solidFill>
                  <a:srgbClr val="163B34"/>
                </a:solidFill>
                <a:latin typeface="Arial"/>
                <a:ea typeface="Arial"/>
                <a:cs typeface="Arial"/>
              </a:defRPr>
            </a:pPr>
            <a:r>
              <a:rPr sz="3300" b="1">
                <a:solidFill>
                  <a:srgbClr val="163B34"/>
                </a:solidFill>
                <a:latin typeface="Arial"/>
                <a:ea typeface="Arial"/>
                <a:cs typeface="Arial"/>
              </a:rPr>
              <a:t>Optional: attention and reasoning</a:t>
            </a:r>
          </a:p>
        </p:txBody>
      </p:sp>
      <p:sp>
        <p:nvSpPr>
          <p:cNvPr id="2" name="Rectangle 1">
            <a:extLst>
              <a:ext uri="{FF2B5EF4-FFF2-40B4-BE49-F238E27FC236}">
                <a16:creationId xmlns:a16="http://schemas.microsoft.com/office/drawing/2014/main" id="{1EF75D69-DFBD-4D59-8F39-81F591C764C6}"/>
              </a:ext>
            </a:extLst>
          </p:cNvPr>
          <p:cNvSpPr>
            <a:spLocks noGrp="1"/>
          </p:cNvSpPr>
          <p:nvPr/>
        </p:nvSpPr>
        <p:spPr>
          <a:xfrm>
            <a:off x="11049000" y="6334125"/>
            <a:ext cx="571500" cy="266700"/>
          </a:xfrm>
          <a:prstGeom prst="rect">
            <a:avLst/>
          </a:prstGeom>
          <a:noFill/>
          <a:ln w="0">
            <a:noFill/>
          </a:ln>
        </p:spPr>
        <p:txBody>
          <a:bodyPr>
            <a:noAutofit/>
          </a:bodyPr>
          <a:lstStyle/>
          <a:p>
            <a:pPr>
              <a:defRPr sz="1200" b="0">
                <a:solidFill>
                  <a:srgbClr val="526B63"/>
                </a:solidFill>
                <a:latin typeface="Arial"/>
                <a:ea typeface="Arial"/>
                <a:cs typeface="Arial"/>
              </a:defRPr>
            </a:pPr>
            <a:r>
              <a:rPr sz="1200" b="0">
                <a:solidFill>
                  <a:srgbClr val="526B63"/>
                </a:solidFill>
                <a:latin typeface="Arial"/>
                <a:ea typeface="Arial"/>
                <a:cs typeface="Arial"/>
              </a:rPr>
              <a:t>30</a:t>
            </a:r>
          </a:p>
        </p:txBody>
      </p:sp>
      <p:sp>
        <p:nvSpPr>
          <p:cNvPr id="3" name="Rectangle 2">
            <a:extLst>
              <a:ext uri="{FF2B5EF4-FFF2-40B4-BE49-F238E27FC236}">
                <a16:creationId xmlns:a16="http://schemas.microsoft.com/office/drawing/2014/main" id="{2A58D4EF-19CA-4F2C-B8C7-942DCF46759A}"/>
              </a:ext>
            </a:extLst>
          </p:cNvPr>
          <p:cNvSpPr>
            <a:spLocks noGrp="1"/>
          </p:cNvSpPr>
          <p:nvPr/>
        </p:nvSpPr>
        <p:spPr>
          <a:xfrm>
            <a:off x="647700" y="17621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Attention</a:t>
            </a:r>
          </a:p>
        </p:txBody>
      </p:sp>
      <p:sp>
        <p:nvSpPr>
          <p:cNvPr id="4" name="Rectangle 3">
            <a:extLst>
              <a:ext uri="{FF2B5EF4-FFF2-40B4-BE49-F238E27FC236}">
                <a16:creationId xmlns:a16="http://schemas.microsoft.com/office/drawing/2014/main" id="{0E2F37FF-CB06-4302-840E-1BEAF33AE709}"/>
              </a:ext>
            </a:extLst>
          </p:cNvPr>
          <p:cNvSpPr>
            <a:spLocks noGrp="1"/>
          </p:cNvSpPr>
          <p:nvPr/>
        </p:nvSpPr>
        <p:spPr>
          <a:xfrm>
            <a:off x="647700" y="22479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The model combines relevant parts of the available context.</a:t>
            </a:r>
          </a:p>
        </p:txBody>
      </p:sp>
      <p:sp>
        <p:nvSpPr>
          <p:cNvPr id="5" name="Rectangle 4">
            <a:extLst>
              <a:ext uri="{FF2B5EF4-FFF2-40B4-BE49-F238E27FC236}">
                <a16:creationId xmlns:a16="http://schemas.microsoft.com/office/drawing/2014/main" id="{391355F9-D24C-4097-8BF1-7279D17DCCF1}"/>
              </a:ext>
            </a:extLst>
          </p:cNvPr>
          <p:cNvSpPr>
            <a:spLocks noGrp="1"/>
          </p:cNvSpPr>
          <p:nvPr/>
        </p:nvSpPr>
        <p:spPr>
          <a:xfrm>
            <a:off x="647700" y="30194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Reasoning</a:t>
            </a:r>
          </a:p>
        </p:txBody>
      </p:sp>
      <p:sp>
        <p:nvSpPr>
          <p:cNvPr id="6" name="Rectangle 5">
            <a:extLst>
              <a:ext uri="{FF2B5EF4-FFF2-40B4-BE49-F238E27FC236}">
                <a16:creationId xmlns:a16="http://schemas.microsoft.com/office/drawing/2014/main" id="{F7CADE15-8506-4612-B105-37146AA90D18}"/>
              </a:ext>
            </a:extLst>
          </p:cNvPr>
          <p:cNvSpPr>
            <a:spLocks noGrp="1"/>
          </p:cNvSpPr>
          <p:nvPr/>
        </p:nvSpPr>
        <p:spPr>
          <a:xfrm>
            <a:off x="647700" y="35052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The system can propose intermediate steps, test options, and revise.</a:t>
            </a:r>
          </a:p>
        </p:txBody>
      </p:sp>
      <p:sp>
        <p:nvSpPr>
          <p:cNvPr id="7" name="Rectangle 6">
            <a:extLst>
              <a:ext uri="{FF2B5EF4-FFF2-40B4-BE49-F238E27FC236}">
                <a16:creationId xmlns:a16="http://schemas.microsoft.com/office/drawing/2014/main" id="{6C5433D1-FB20-4D45-9469-D98D8ECC4D16}"/>
              </a:ext>
            </a:extLst>
          </p:cNvPr>
          <p:cNvSpPr>
            <a:spLocks noGrp="1"/>
          </p:cNvSpPr>
          <p:nvPr/>
        </p:nvSpPr>
        <p:spPr>
          <a:xfrm>
            <a:off x="647700" y="4276725"/>
            <a:ext cx="10572750" cy="476250"/>
          </a:xfrm>
          <a:prstGeom prst="rect">
            <a:avLst/>
          </a:prstGeom>
          <a:noFill/>
          <a:ln w="0">
            <a:noFill/>
          </a:ln>
        </p:spPr>
        <p:txBody>
          <a:bodyPr>
            <a:noAutofit/>
          </a:bodyPr>
          <a:lstStyle/>
          <a:p>
            <a:pPr>
              <a:defRPr sz="2250" b="1">
                <a:solidFill>
                  <a:srgbClr val="247C69"/>
                </a:solidFill>
                <a:latin typeface="Arial"/>
                <a:ea typeface="Arial"/>
                <a:cs typeface="Arial"/>
              </a:defRPr>
            </a:pPr>
            <a:r>
              <a:rPr sz="2250" b="1">
                <a:solidFill>
                  <a:srgbClr val="247C69"/>
                </a:solidFill>
                <a:latin typeface="Arial"/>
                <a:ea typeface="Arial"/>
                <a:cs typeface="Arial"/>
              </a:rPr>
              <a:t>Verification</a:t>
            </a:r>
          </a:p>
        </p:txBody>
      </p:sp>
      <p:sp>
        <p:nvSpPr>
          <p:cNvPr id="8" name="Rectangle 7">
            <a:extLst>
              <a:ext uri="{FF2B5EF4-FFF2-40B4-BE49-F238E27FC236}">
                <a16:creationId xmlns:a16="http://schemas.microsoft.com/office/drawing/2014/main" id="{0C19CFD2-483F-49A6-AD3F-40188FE806EF}"/>
              </a:ext>
            </a:extLst>
          </p:cNvPr>
          <p:cNvSpPr>
            <a:spLocks noGrp="1"/>
          </p:cNvSpPr>
          <p:nvPr/>
        </p:nvSpPr>
        <p:spPr>
          <a:xfrm>
            <a:off x="647700" y="4762500"/>
            <a:ext cx="10572750" cy="800100"/>
          </a:xfrm>
          <a:prstGeom prst="rect">
            <a:avLst/>
          </a:prstGeom>
          <a:noFill/>
          <a:ln w="0">
            <a:noFill/>
          </a:ln>
        </p:spPr>
        <p:txBody>
          <a:bodyPr>
            <a:noAutofit/>
          </a:bodyPr>
          <a:lstStyle/>
          <a:p>
            <a:pPr>
              <a:defRPr sz="2025" b="0">
                <a:solidFill>
                  <a:srgbClr val="163B34"/>
                </a:solidFill>
                <a:latin typeface="Arial"/>
                <a:ea typeface="Arial"/>
                <a:cs typeface="Arial"/>
              </a:defRPr>
            </a:pPr>
            <a:r>
              <a:rPr sz="2025" b="0">
                <a:solidFill>
                  <a:srgbClr val="163B34"/>
                </a:solidFill>
                <a:latin typeface="Arial"/>
                <a:ea typeface="Arial"/>
                <a:cs typeface="Arial"/>
              </a:rPr>
              <a:t>Sources, code tests, calculations, and formal rules help check the result.</a:t>
            </a:r>
          </a:p>
        </p:txBody>
      </p:sp>
    </p:spTree>
    <p:extLst>
      <p:ext uri="{BB962C8B-B14F-4D97-AF65-F5344CB8AC3E}">
        <p14:creationId xmlns:p14="http://schemas.microsoft.com/office/powerpoint/2010/main" val="834568834"/>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3917</Words>
  <Application>Microsoft Office PowerPoint</Application>
  <DocSecurity>0</DocSecurity>
  <PresentationFormat>Widescreen</PresentationFormat>
  <Paragraphs>373</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Bryant, Kev</cp:lastModifiedBy>
  <cp:revision>4</cp:revision>
  <dcterms:created xsi:type="dcterms:W3CDTF">2026-09-19T19:05:47Z</dcterms:created>
  <dcterms:modified xsi:type="dcterms:W3CDTF">2026-09-20T15:00:46Z</dcterms:modified>
</cp:coreProperties>
</file>